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6" r:id="rId2"/>
    <p:sldId id="335" r:id="rId3"/>
    <p:sldId id="336" r:id="rId4"/>
    <p:sldId id="351" r:id="rId5"/>
    <p:sldId id="352" r:id="rId6"/>
    <p:sldId id="353" r:id="rId7"/>
    <p:sldId id="349" r:id="rId8"/>
    <p:sldId id="350" r:id="rId9"/>
    <p:sldId id="354" r:id="rId10"/>
    <p:sldId id="337" r:id="rId11"/>
    <p:sldId id="355" r:id="rId12"/>
    <p:sldId id="338" r:id="rId13"/>
    <p:sldId id="356" r:id="rId14"/>
    <p:sldId id="357" r:id="rId15"/>
    <p:sldId id="359" r:id="rId16"/>
    <p:sldId id="360" r:id="rId17"/>
    <p:sldId id="361" r:id="rId18"/>
    <p:sldId id="362" r:id="rId19"/>
    <p:sldId id="339" r:id="rId20"/>
    <p:sldId id="340" r:id="rId21"/>
    <p:sldId id="341" r:id="rId22"/>
    <p:sldId id="358" r:id="rId23"/>
    <p:sldId id="34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3659" autoAdjust="0"/>
  </p:normalViewPr>
  <p:slideViewPr>
    <p:cSldViewPr>
      <p:cViewPr varScale="1">
        <p:scale>
          <a:sx n="66" d="100"/>
          <a:sy n="66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3F1F77-30AF-4209-A5F0-7CAC9F2FD444}" type="datetimeFigureOut">
              <a:rPr lang="id-ID"/>
              <a:pPr>
                <a:defRPr/>
              </a:pPr>
              <a:t>16/11/2017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B31BED-A164-49D6-B66C-6E55942747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2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3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3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2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92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7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49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55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24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1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3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7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85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56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3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0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n-NO" dirty="0" smtClean="0"/>
              <a:t>data yang telah tersimpan di SSD tidak akan hilang meskipun daya listrik tidak ada.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Hard Disk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elektromekanis</a:t>
            </a:r>
            <a:r>
              <a:rPr lang="en-US" dirty="0" smtClean="0"/>
              <a:t> yang </a:t>
            </a:r>
            <a:r>
              <a:rPr lang="en-US" dirty="0" err="1" smtClean="0"/>
              <a:t>disana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b="1" dirty="0" smtClean="0"/>
              <a:t>disk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smtClean="0"/>
              <a:t>platter</a:t>
            </a:r>
            <a:r>
              <a:rPr lang="en-US" dirty="0" smtClean="0"/>
              <a:t> yang </a:t>
            </a:r>
            <a:r>
              <a:rPr lang="en-US" dirty="0" err="1" smtClean="0"/>
              <a:t>berputar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head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disk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5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Langkah 1</a:t>
            </a:r>
            <a:br>
              <a:rPr lang="id-ID" dirty="0" smtClean="0"/>
            </a:br>
            <a:r>
              <a:rPr lang="id-ID" dirty="0" smtClean="0"/>
              <a:t>Papan sirkuit mengendalikan pergerakan aktuator kepala dan motor kecil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Langkah 2</a:t>
            </a:r>
            <a:br>
              <a:rPr lang="id-ID" dirty="0" smtClean="0"/>
            </a:br>
            <a:r>
              <a:rPr lang="id-ID" dirty="0" smtClean="0"/>
              <a:t>Sebuah motor kecil memutar piring-piring saat komputer sedang berjalan.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Langkah 3</a:t>
            </a:r>
            <a:br>
              <a:rPr lang="id-ID" dirty="0" smtClean="0"/>
            </a:br>
            <a:r>
              <a:rPr lang="id-ID" dirty="0" smtClean="0"/>
              <a:t>Saat perangkat lunak meminta akses disk, kepala baca / tulis menentukan lokasi data terkini atau baru.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Langkah 4</a:t>
            </a:r>
            <a:br>
              <a:rPr lang="id-ID" dirty="0" smtClean="0"/>
            </a:br>
            <a:r>
              <a:rPr lang="id-ID" dirty="0" smtClean="0"/>
              <a:t>Head actuator memposisikan lengan baca / tulis di atas lokasi yang benar pada platters untuk membaca atau menulis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0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3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2D52-F915-445A-9FAE-A9B4067E387B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31E93-486A-49F8-A9B6-A945332EB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3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1546-947D-4E82-9DFF-0FE41E4023FE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6734-FCE3-43AB-A847-5FB1FDF5C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DEA8-002A-44A9-B248-420D669E1128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439A-36B4-4DCC-8CA6-6DA5102FC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97B2-1A57-4639-B19C-4E862FC5F7D9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0F9AD-9D2A-4601-9BEC-B3331C195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AA85-C921-4E2E-8D22-6B7A75687E71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56E1-EFA9-4BA4-B3A4-57C70A443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8833-B65F-44B9-AD31-4D891ADCED92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0874-B490-4016-83E7-81017A5F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60B0-D7E6-4D85-A0F1-5E59FF804BA1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BAA53-FAE7-44EB-A18B-0B724EB90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5E07-6D9C-458F-9156-EE7BE9769B8E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422B4-B15F-444F-B821-1C0A73918E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2B3A-5ABF-4362-9870-70112F95F938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9958-BE95-4E52-A92B-C8A89F115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E2CD-3C44-41AB-8FD1-E9C5C28AEC87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E1AEB-024D-4F0A-8D61-FBACE2D72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DE75-F8BC-4B13-8588-B585230C6B35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4C10-FC7B-450F-8177-3D8F9BDB3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EE9A7B-CE85-4C15-98FD-B814E4335B85}" type="datetime1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50E0C179-AE80-411B-824C-4C9FE01DA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STORAGE PERIPHERALS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- 7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MIK |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066800"/>
            <a:ext cx="33858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cs typeface="Arial" panose="020B0604020202020204" pitchFamily="34" charset="0"/>
              </a:rPr>
              <a:t>Defragment a Hard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144" y="1676400"/>
            <a:ext cx="8372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Tools </a:t>
            </a:r>
            <a:r>
              <a:rPr lang="en-US" dirty="0" err="1" smtClean="0">
                <a:cs typeface="Arial" panose="020B0604020202020204" pitchFamily="34" charset="0"/>
              </a:rPr>
              <a:t>standar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bawaan</a:t>
            </a:r>
            <a:r>
              <a:rPr lang="en-US" dirty="0" smtClean="0">
                <a:cs typeface="Arial" panose="020B0604020202020204" pitchFamily="34" charset="0"/>
              </a:rPr>
              <a:t> hard disk </a:t>
            </a:r>
            <a:r>
              <a:rPr lang="en-US" dirty="0" err="1" smtClean="0">
                <a:cs typeface="Arial" panose="020B0604020202020204" pitchFamily="34" charset="0"/>
              </a:rPr>
              <a:t>dengan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fitur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bertujuan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untuk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melakukan</a:t>
            </a:r>
            <a:r>
              <a:rPr lang="en-US" dirty="0" smtClean="0">
                <a:cs typeface="Arial" panose="020B0604020202020204" pitchFamily="34" charset="0"/>
              </a:rPr>
              <a:t> proses </a:t>
            </a:r>
            <a:r>
              <a:rPr lang="en-US" dirty="0" err="1" smtClean="0">
                <a:cs typeface="Arial" panose="020B0604020202020204" pitchFamily="34" charset="0"/>
              </a:rPr>
              <a:t>defragmentasi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pada</a:t>
            </a:r>
            <a:r>
              <a:rPr lang="en-US" dirty="0" smtClean="0">
                <a:cs typeface="Arial" panose="020B0604020202020204" pitchFamily="34" charset="0"/>
              </a:rPr>
              <a:t> hard disk.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8784" y="2959149"/>
            <a:ext cx="7824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Proses </a:t>
            </a:r>
            <a:r>
              <a:rPr lang="en-US" sz="2000" i="1" dirty="0" smtClean="0">
                <a:cs typeface="Arial" panose="020B0604020202020204" pitchFamily="34" charset="0"/>
              </a:rPr>
              <a:t>copy – paste </a:t>
            </a:r>
            <a:r>
              <a:rPr lang="en-US" sz="2000" dirty="0" err="1" smtClean="0">
                <a:cs typeface="Arial" panose="020B0604020202020204" pitchFamily="34" charset="0"/>
              </a:rPr>
              <a:t>pada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cs typeface="Arial" panose="020B0604020202020204" pitchFamily="34" charset="0"/>
              </a:rPr>
              <a:t> hard disk defragment yang </a:t>
            </a:r>
            <a:r>
              <a:rPr lang="en-US" sz="2000" dirty="0" err="1" smtClean="0">
                <a:cs typeface="Arial" panose="020B0604020202020204" pitchFamily="34" charset="0"/>
              </a:rPr>
              <a:t>asal</a:t>
            </a:r>
            <a:endParaRPr lang="en-US" sz="2000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cs typeface="Arial" panose="020B0604020202020204" pitchFamily="34" charset="0"/>
              </a:rPr>
              <a:t>Kemungkinan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jumlah</a:t>
            </a:r>
            <a:r>
              <a:rPr lang="en-US" sz="2000" dirty="0" smtClean="0">
                <a:cs typeface="Arial" panose="020B0604020202020204" pitchFamily="34" charset="0"/>
              </a:rPr>
              <a:t> file yang </a:t>
            </a:r>
            <a:r>
              <a:rPr lang="en-US" sz="2000" dirty="0" err="1" smtClean="0">
                <a:cs typeface="Arial" panose="020B0604020202020204" pitchFamily="34" charset="0"/>
              </a:rPr>
              <a:t>saling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bertumpuk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cs typeface="Arial" panose="020B0604020202020204" pitchFamily="34" charset="0"/>
              </a:rPr>
              <a:t> drive </a:t>
            </a:r>
            <a:r>
              <a:rPr lang="en-US" sz="2000" dirty="0" err="1" smtClean="0">
                <a:cs typeface="Arial" panose="020B0604020202020204" pitchFamily="34" charset="0"/>
              </a:rPr>
              <a:t>penyimpanan</a:t>
            </a:r>
            <a:r>
              <a:rPr lang="en-US" sz="2000" dirty="0" smtClean="0">
                <a:cs typeface="Arial" panose="020B0604020202020204" pitchFamily="34" charset="0"/>
              </a:rPr>
              <a:t> hard disk defragment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File-file </a:t>
            </a:r>
            <a:r>
              <a:rPr lang="en-US" sz="2000" dirty="0" err="1" smtClean="0"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cs typeface="Arial" panose="020B0604020202020204" pitchFamily="34" charset="0"/>
              </a:rPr>
              <a:t> hard disk defragment yang </a:t>
            </a:r>
            <a:r>
              <a:rPr lang="en-US" sz="2000" dirty="0" err="1" smtClean="0"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beraturan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63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066800"/>
            <a:ext cx="33858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cs typeface="Arial" panose="020B0604020202020204" pitchFamily="34" charset="0"/>
              </a:rPr>
              <a:t>Defragment a Hard Disk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687" y="19812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Open </a:t>
            </a:r>
            <a:r>
              <a:rPr lang="en-US" sz="2000" dirty="0">
                <a:cs typeface="Arial" panose="020B0604020202020204" pitchFamily="34" charset="0"/>
              </a:rPr>
              <a:t>the Control Panel window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Control Panel link on </a:t>
            </a:r>
            <a:r>
              <a:rPr lang="en-US" sz="2000" dirty="0" smtClean="0">
                <a:cs typeface="Arial" panose="020B0604020202020204" pitchFamily="34" charset="0"/>
              </a:rPr>
              <a:t>the Settings </a:t>
            </a:r>
            <a:r>
              <a:rPr lang="en-US" sz="2000" dirty="0">
                <a:cs typeface="Arial" panose="020B0604020202020204" pitchFamily="34" charset="0"/>
              </a:rPr>
              <a:t>menu to display the Control Panel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‘System and Security’ link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If </a:t>
            </a:r>
            <a:r>
              <a:rPr lang="en-US" sz="2000" dirty="0">
                <a:cs typeface="Arial" panose="020B0604020202020204" pitchFamily="34" charset="0"/>
              </a:rPr>
              <a:t>necessary, scroll to display </a:t>
            </a:r>
            <a:r>
              <a:rPr lang="en-US" sz="2000" dirty="0" smtClean="0">
                <a:cs typeface="Arial" panose="020B0604020202020204" pitchFamily="34" charset="0"/>
              </a:rPr>
              <a:t>the ‘</a:t>
            </a:r>
            <a:r>
              <a:rPr lang="en-US" sz="2000" dirty="0">
                <a:cs typeface="Arial" panose="020B0604020202020204" pitchFamily="34" charset="0"/>
              </a:rPr>
              <a:t>Defragment and optimize your drives</a:t>
            </a:r>
            <a:r>
              <a:rPr lang="en-US" sz="2000" dirty="0" smtClean="0">
                <a:cs typeface="Arial" panose="020B0604020202020204" pitchFamily="34" charset="0"/>
              </a:rPr>
              <a:t>’ link.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‘Defragment and </a:t>
            </a:r>
            <a:r>
              <a:rPr lang="en-US" sz="2000" dirty="0" smtClean="0">
                <a:cs typeface="Arial" panose="020B0604020202020204" pitchFamily="34" charset="0"/>
              </a:rPr>
              <a:t>optimize your </a:t>
            </a:r>
            <a:r>
              <a:rPr lang="en-US" sz="2000" dirty="0">
                <a:cs typeface="Arial" panose="020B0604020202020204" pitchFamily="34" charset="0"/>
              </a:rPr>
              <a:t>drives’ link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hard disk you wish </a:t>
            </a:r>
            <a:r>
              <a:rPr lang="en-US" sz="2000" dirty="0" smtClean="0">
                <a:cs typeface="Arial" panose="020B0604020202020204" pitchFamily="34" charset="0"/>
              </a:rPr>
              <a:t>to defragment.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Optimize button to </a:t>
            </a:r>
            <a:r>
              <a:rPr lang="en-US" sz="2000" dirty="0" smtClean="0">
                <a:cs typeface="Arial" panose="020B0604020202020204" pitchFamily="34" charset="0"/>
              </a:rPr>
              <a:t>begin defragmenting </a:t>
            </a:r>
            <a:r>
              <a:rPr lang="en-US" sz="2000" dirty="0">
                <a:cs typeface="Arial" panose="020B0604020202020204" pitchFamily="34" charset="0"/>
              </a:rPr>
              <a:t>the selected hard disk. </a:t>
            </a:r>
            <a:r>
              <a:rPr lang="en-US" sz="2000" dirty="0" smtClean="0">
                <a:cs typeface="Arial" panose="020B0604020202020204" pitchFamily="34" charset="0"/>
              </a:rPr>
              <a:t>This process </a:t>
            </a:r>
            <a:r>
              <a:rPr lang="en-US" sz="2000" dirty="0">
                <a:cs typeface="Arial" panose="020B0604020202020204" pitchFamily="34" charset="0"/>
              </a:rPr>
              <a:t>may take from several minutes </a:t>
            </a:r>
            <a:r>
              <a:rPr lang="en-US" sz="2000" dirty="0" smtClean="0">
                <a:cs typeface="Arial" panose="020B0604020202020204" pitchFamily="34" charset="0"/>
              </a:rPr>
              <a:t>to more </a:t>
            </a:r>
            <a:r>
              <a:rPr lang="en-US" sz="2000" dirty="0">
                <a:cs typeface="Arial" panose="020B0604020202020204" pitchFamily="34" charset="0"/>
              </a:rPr>
              <a:t>than one hour.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39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26282" t="32497" r="36378" b="26454"/>
          <a:stretch/>
        </p:blipFill>
        <p:spPr bwMode="auto">
          <a:xfrm>
            <a:off x="0" y="685800"/>
            <a:ext cx="9143999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5596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351348" y="1060260"/>
            <a:ext cx="40179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What is a</a:t>
            </a:r>
            <a:r>
              <a:rPr lang="en-US" sz="3000" b="1" dirty="0" smtClean="0"/>
              <a:t> </a:t>
            </a:r>
            <a:r>
              <a:rPr lang="en-US" sz="3000" dirty="0" smtClean="0"/>
              <a:t>cylinder?</a:t>
            </a:r>
            <a:endParaRPr lang="en-US" sz="3000" dirty="0">
              <a:latin typeface="Arial Unicode MS" panose="020B0604020202020204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2200" y="838200"/>
            <a:ext cx="5932829" cy="5430070"/>
            <a:chOff x="2133259" y="904875"/>
            <a:chExt cx="5932829" cy="543007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498850" y="1334326"/>
              <a:ext cx="4092573" cy="4694999"/>
              <a:chOff x="2000" y="752"/>
              <a:chExt cx="2888" cy="3392"/>
            </a:xfrm>
          </p:grpSpPr>
          <p:pic>
            <p:nvPicPr>
              <p:cNvPr id="7" name="Picture 3" descr="Fig07-15axxx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4" y="752"/>
                <a:ext cx="2703" cy="2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Fig07-15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" y="3172"/>
                <a:ext cx="2344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5" descr="Fig07-15cne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3144"/>
                <a:ext cx="1144" cy="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681538" y="904875"/>
              <a:ext cx="882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platter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6802438" y="3625850"/>
              <a:ext cx="1263650" cy="55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b="1"/>
                <a:t>read/write</a:t>
              </a:r>
              <a:br>
                <a:rPr lang="en-US" b="1"/>
              </a:br>
              <a:r>
                <a:rPr lang="en-US" b="1"/>
                <a:t>head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133259" y="4751821"/>
              <a:ext cx="882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platter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88556" y="5258620"/>
              <a:ext cx="768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sides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546238" y="5968232"/>
              <a:ext cx="1060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cylinder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6007100" y="1457325"/>
              <a:ext cx="355600" cy="442913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6134100" y="1800225"/>
              <a:ext cx="546100" cy="658813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 flipV="1">
              <a:off x="6604000" y="3108325"/>
              <a:ext cx="558800" cy="568325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2933359" y="4948671"/>
              <a:ext cx="596900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 flipV="1">
              <a:off x="4066938" y="5590407"/>
              <a:ext cx="0" cy="434975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3250518" y="5528495"/>
              <a:ext cx="533400" cy="228600"/>
            </a:xfrm>
            <a:prstGeom prst="curvedUp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 flipV="1">
              <a:off x="3250518" y="5137970"/>
              <a:ext cx="533400" cy="228600"/>
            </a:xfrm>
            <a:prstGeom prst="curvedUp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6820522" y="4133850"/>
              <a:ext cx="342277" cy="617971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6294438" y="1209675"/>
              <a:ext cx="730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track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6654800" y="1539875"/>
              <a:ext cx="869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sector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9107" y="1830198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Bagian</a:t>
            </a:r>
            <a:r>
              <a:rPr lang="en-US" sz="2000" dirty="0" smtClean="0"/>
              <a:t> vertical </a:t>
            </a:r>
            <a:r>
              <a:rPr lang="en-US" sz="2000" i="1" dirty="0" smtClean="0"/>
              <a:t>track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i="1" dirty="0" smtClean="0"/>
              <a:t>platter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Gerakan</a:t>
            </a:r>
            <a:r>
              <a:rPr lang="en-US" sz="2000" dirty="0" smtClean="0"/>
              <a:t> </a:t>
            </a:r>
            <a:r>
              <a:rPr lang="en-US" sz="2000" dirty="0" err="1" smtClean="0"/>
              <a:t>tunggal</a:t>
            </a:r>
            <a:r>
              <a:rPr lang="en-US" sz="2000" dirty="0" smtClean="0"/>
              <a:t> </a:t>
            </a:r>
            <a:r>
              <a:rPr lang="en-US" sz="2000" dirty="0" err="1" smtClean="0"/>
              <a:t>membaca</a:t>
            </a:r>
            <a:r>
              <a:rPr lang="en-US" sz="2000" dirty="0" smtClean="0"/>
              <a:t>,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, </a:t>
            </a:r>
            <a:r>
              <a:rPr lang="en-US" sz="2000" dirty="0" err="1" smtClean="0"/>
              <a:t>mengakses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i="1" dirty="0" smtClean="0"/>
              <a:t>platter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silinder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1965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453" y="953619"/>
            <a:ext cx="1502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Hard Disk</a:t>
            </a:r>
            <a:endParaRPr lang="en-US" sz="2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3105025"/>
            <a:ext cx="7245206" cy="2527300"/>
            <a:chOff x="557213" y="3451225"/>
            <a:chExt cx="8128100" cy="3114675"/>
          </a:xfrm>
        </p:grpSpPr>
        <p:pic>
          <p:nvPicPr>
            <p:cNvPr id="30" name="Picture 4" descr="Fig07-16 copy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886200"/>
              <a:ext cx="7478713" cy="267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557213" y="4810124"/>
              <a:ext cx="1401269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clearance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2247901" y="3819525"/>
              <a:ext cx="2106220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read/write head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529138" y="5457825"/>
              <a:ext cx="998440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platter</a:t>
              </a: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6813550" y="3451225"/>
              <a:ext cx="681932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hair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7037388" y="4619626"/>
              <a:ext cx="753866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dust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658100" y="4835524"/>
              <a:ext cx="1027213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smoke</a:t>
              </a: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1752600" y="5029200"/>
              <a:ext cx="914400" cy="3048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06453" y="1358175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What is a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head crash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397" y="1954601"/>
            <a:ext cx="7704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Saat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membaca</a:t>
            </a:r>
            <a:r>
              <a:rPr lang="en-US" sz="2000" dirty="0" smtClean="0"/>
              <a:t> </a:t>
            </a:r>
            <a:r>
              <a:rPr lang="en-US" sz="2000" i="1" dirty="0" smtClean="0"/>
              <a:t>platter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Partikel</a:t>
            </a:r>
            <a:r>
              <a:rPr lang="en-US" sz="2000" dirty="0" smtClean="0"/>
              <a:t> asap, </a:t>
            </a:r>
            <a:r>
              <a:rPr lang="en-US" sz="2000" dirty="0" err="1" smtClean="0"/>
              <a:t>debu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rambut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drive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0375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/>
          <a:srcRect l="27564" t="36488" r="37981" b="32155"/>
          <a:stretch/>
        </p:blipFill>
        <p:spPr bwMode="auto">
          <a:xfrm>
            <a:off x="506453" y="1981200"/>
            <a:ext cx="5214937" cy="319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453" y="1066800"/>
            <a:ext cx="5517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What is an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external hard drive</a:t>
            </a:r>
            <a:r>
              <a:rPr lang="en-US" sz="2800" b="1" dirty="0">
                <a:cs typeface="Arial" panose="020B0604020202020204" pitchFamily="34" charset="0"/>
              </a:rPr>
              <a:t>?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138" y="3429000"/>
            <a:ext cx="4170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Hard drive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,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disk, </a:t>
            </a:r>
            <a:r>
              <a:rPr lang="en-US" sz="2000" i="1" dirty="0"/>
              <a:t>freestanding hard disk or </a:t>
            </a:r>
            <a:r>
              <a:rPr lang="en-US" sz="2000" i="1" dirty="0" smtClean="0"/>
              <a:t>SSD </a:t>
            </a:r>
            <a:r>
              <a:rPr lang="en-US" sz="2000" dirty="0" smtClean="0"/>
              <a:t>yang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terhubung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04038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453" y="1066800"/>
            <a:ext cx="3180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USB Flash Drives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452" y="5097959"/>
            <a:ext cx="417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</a:t>
            </a:r>
            <a:r>
              <a:rPr lang="en-US" sz="2200" i="1" dirty="0">
                <a:solidFill>
                  <a:srgbClr val="FF0000"/>
                </a:solidFill>
              </a:rPr>
              <a:t>USB flash drive </a:t>
            </a:r>
            <a:r>
              <a:rPr lang="en-US" sz="2200" i="1" dirty="0"/>
              <a:t>is a portable</a:t>
            </a:r>
          </a:p>
          <a:p>
            <a:r>
              <a:rPr lang="en-US" sz="2200" i="1" dirty="0"/>
              <a:t>flash memory storage device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7404" t="32782" r="32532" b="23319"/>
          <a:stretch/>
        </p:blipFill>
        <p:spPr bwMode="auto">
          <a:xfrm>
            <a:off x="506452" y="1590020"/>
            <a:ext cx="7854809" cy="3507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3793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453" y="1066800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Memory Cards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27083" t="62429" r="23878" b="14196"/>
          <a:stretch/>
        </p:blipFill>
        <p:spPr bwMode="auto">
          <a:xfrm>
            <a:off x="506452" y="1752600"/>
            <a:ext cx="7951748" cy="2209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6452" y="4114799"/>
            <a:ext cx="79517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>
                <a:cs typeface="Arial" panose="020B0604020202020204" pitchFamily="34" charset="0"/>
              </a:rPr>
              <a:t>Memory </a:t>
            </a:r>
            <a:r>
              <a:rPr lang="en-US" sz="2000" i="1" dirty="0">
                <a:cs typeface="Arial" panose="020B0604020202020204" pitchFamily="34" charset="0"/>
              </a:rPr>
              <a:t>card is removable </a:t>
            </a:r>
            <a:r>
              <a:rPr lang="en-US" sz="2000" i="1" dirty="0" smtClean="0">
                <a:cs typeface="Arial" panose="020B0604020202020204" pitchFamily="34" charset="0"/>
              </a:rPr>
              <a:t>flash memory</a:t>
            </a:r>
            <a:r>
              <a:rPr lang="en-US" sz="2000" i="1" dirty="0">
                <a:cs typeface="Arial" panose="020B0604020202020204" pitchFamily="34" charset="0"/>
              </a:rPr>
              <a:t>, usually no bigger than 1.5 inches in </a:t>
            </a:r>
            <a:r>
              <a:rPr lang="en-US" sz="2000" i="1" dirty="0" smtClean="0">
                <a:cs typeface="Arial" panose="020B0604020202020204" pitchFamily="34" charset="0"/>
              </a:rPr>
              <a:t>height or </a:t>
            </a:r>
            <a:r>
              <a:rPr lang="en-US" sz="2000" i="1" dirty="0">
                <a:cs typeface="Arial" panose="020B0604020202020204" pitchFamily="34" charset="0"/>
              </a:rPr>
              <a:t>width, that you insert in and remove from a </a:t>
            </a:r>
            <a:r>
              <a:rPr lang="en-US" sz="2000" i="1" dirty="0" smtClean="0">
                <a:cs typeface="Arial" panose="020B0604020202020204" pitchFamily="34" charset="0"/>
              </a:rPr>
              <a:t>slot in </a:t>
            </a:r>
            <a:r>
              <a:rPr lang="en-US" sz="2000" i="1" dirty="0">
                <a:cs typeface="Arial" panose="020B0604020202020204" pitchFamily="34" charset="0"/>
              </a:rPr>
              <a:t>a computer, mobile device, or card </a:t>
            </a:r>
            <a:r>
              <a:rPr lang="en-US" sz="2000" i="1" dirty="0" smtClean="0">
                <a:cs typeface="Arial" panose="020B0604020202020204" pitchFamily="34" charset="0"/>
              </a:rPr>
              <a:t>reader/writer</a:t>
            </a:r>
          </a:p>
          <a:p>
            <a:endParaRPr lang="en-US" sz="2000" i="1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cs typeface="Arial" panose="020B0604020202020204" pitchFamily="34" charset="0"/>
              </a:rPr>
              <a:t> transfer data </a:t>
            </a:r>
            <a:r>
              <a:rPr lang="en-US" sz="2000" dirty="0" err="1" smtClean="0"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menggunakan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cs typeface="Arial" panose="020B0604020202020204" pitchFamily="34" charset="0"/>
              </a:rPr>
              <a:t>card reader/writer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109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453" y="1066800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Optical Discs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8910" t="43900" r="55449" b="30444"/>
          <a:stretch/>
        </p:blipFill>
        <p:spPr bwMode="auto">
          <a:xfrm>
            <a:off x="506453" y="1828800"/>
            <a:ext cx="4841835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5463" y="2305615"/>
            <a:ext cx="3309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cs typeface="Arial" panose="020B0604020202020204" pitchFamily="34" charset="0"/>
              </a:rPr>
              <a:t>An optical disc </a:t>
            </a:r>
            <a:r>
              <a:rPr lang="en-US" sz="2000" i="1" dirty="0">
                <a:cs typeface="Arial" panose="020B0604020202020204" pitchFamily="34" charset="0"/>
              </a:rPr>
              <a:t>is a type of storage media that</a:t>
            </a:r>
          </a:p>
          <a:p>
            <a:r>
              <a:rPr lang="en-US" sz="2000" i="1" dirty="0">
                <a:cs typeface="Arial" panose="020B0604020202020204" pitchFamily="34" charset="0"/>
              </a:rPr>
              <a:t>consists of a flat, round, portable</a:t>
            </a:r>
          </a:p>
          <a:p>
            <a:r>
              <a:rPr lang="en-US" sz="2000" i="1" dirty="0">
                <a:cs typeface="Arial" panose="020B0604020202020204" pitchFamily="34" charset="0"/>
              </a:rPr>
              <a:t>metal disc made of metal,</a:t>
            </a:r>
          </a:p>
          <a:p>
            <a:r>
              <a:rPr lang="en-US" sz="2000" i="1" dirty="0">
                <a:cs typeface="Arial" panose="020B0604020202020204" pitchFamily="34" charset="0"/>
              </a:rPr>
              <a:t>plastic, and lacquer that is written and read by a laser.</a:t>
            </a:r>
          </a:p>
        </p:txBody>
      </p:sp>
    </p:spTree>
    <p:extLst>
      <p:ext uri="{BB962C8B-B14F-4D97-AF65-F5344CB8AC3E}">
        <p14:creationId xmlns:p14="http://schemas.microsoft.com/office/powerpoint/2010/main" val="3930526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768350"/>
            <a:ext cx="8229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990600" y="1431925"/>
            <a:ext cx="4191000" cy="457200"/>
            <a:chOff x="624" y="1424"/>
            <a:chExt cx="2640" cy="288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72" y="1712"/>
              <a:ext cx="259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24" y="1424"/>
              <a:ext cx="1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Kilobyte (KB)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112" y="1424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thousand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016000" y="2008188"/>
            <a:ext cx="4432300" cy="469900"/>
            <a:chOff x="640" y="1787"/>
            <a:chExt cx="2792" cy="296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40" y="1787"/>
              <a:ext cx="1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Megabyte (MB)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112" y="1787"/>
              <a:ext cx="8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million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72" y="2083"/>
              <a:ext cx="2760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990600" y="2559050"/>
            <a:ext cx="4724400" cy="457200"/>
            <a:chOff x="624" y="2134"/>
            <a:chExt cx="2976" cy="288"/>
          </a:xfrm>
        </p:grpSpPr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624" y="2134"/>
              <a:ext cx="1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Gigabyte (GB)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112" y="2134"/>
              <a:ext cx="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billion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672" y="2422"/>
              <a:ext cx="292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1003300" y="3109913"/>
            <a:ext cx="4940300" cy="469900"/>
            <a:chOff x="632" y="2481"/>
            <a:chExt cx="3112" cy="296"/>
          </a:xfrm>
        </p:grpSpPr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32" y="2481"/>
              <a:ext cx="1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Terabyte (TB)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112" y="2481"/>
              <a:ext cx="7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trillion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672" y="2777"/>
              <a:ext cx="307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003300" y="3686175"/>
            <a:ext cx="5219700" cy="457200"/>
            <a:chOff x="632" y="2844"/>
            <a:chExt cx="3288" cy="288"/>
          </a:xfrm>
        </p:grpSpPr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32" y="2844"/>
              <a:ext cx="12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Petabyte (PB)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112" y="2844"/>
              <a:ext cx="11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quadrillion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672" y="3132"/>
              <a:ext cx="32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990600" y="4244975"/>
            <a:ext cx="5486400" cy="457200"/>
            <a:chOff x="624" y="3196"/>
            <a:chExt cx="3456" cy="288"/>
          </a:xfrm>
        </p:grpSpPr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24" y="3196"/>
              <a:ext cx="12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993366"/>
                  </a:solidFill>
                  <a:latin typeface="Times" panose="02020603050405020304" pitchFamily="18" charset="0"/>
                </a:rPr>
                <a:t>Exabyte (EB)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104" y="3196"/>
              <a:ext cx="10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quintillion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664" y="3484"/>
              <a:ext cx="341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990600" y="4784725"/>
            <a:ext cx="5791200" cy="457200"/>
            <a:chOff x="624" y="3360"/>
            <a:chExt cx="3648" cy="288"/>
          </a:xfrm>
        </p:grpSpPr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624" y="3360"/>
              <a:ext cx="1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Zettabyte (ZB)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2112" y="3360"/>
              <a:ext cx="9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sextillion</a:t>
              </a: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666" y="3648"/>
              <a:ext cx="360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3"/>
          <p:cNvGrpSpPr>
            <a:grpSpLocks/>
          </p:cNvGrpSpPr>
          <p:nvPr/>
        </p:nvGrpSpPr>
        <p:grpSpPr bwMode="auto">
          <a:xfrm>
            <a:off x="990600" y="5318125"/>
            <a:ext cx="6019800" cy="457200"/>
            <a:chOff x="624" y="3696"/>
            <a:chExt cx="3792" cy="288"/>
          </a:xfrm>
        </p:grpSpPr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24" y="3696"/>
              <a:ext cx="13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Yottabyte (YB)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2112" y="3696"/>
              <a:ext cx="9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septillion</a:t>
              </a: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668" y="3984"/>
              <a:ext cx="37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64874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4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5991" y="13716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Learning Outcomes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902" y="2741310"/>
            <a:ext cx="7020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Capaian</a:t>
            </a:r>
            <a:endParaRPr lang="en-US" sz="2200" dirty="0" smtClean="0"/>
          </a:p>
          <a:p>
            <a:pPr algn="ctr">
              <a:tabLst>
                <a:tab pos="573088" algn="l"/>
              </a:tabLst>
            </a:pPr>
            <a:r>
              <a:rPr lang="en-US" sz="2200" dirty="0"/>
              <a:t>	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contoh-contoh</a:t>
            </a:r>
            <a:r>
              <a:rPr lang="en-US" sz="2200" dirty="0" smtClean="0"/>
              <a:t>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media 	</a:t>
            </a:r>
            <a:r>
              <a:rPr lang="en-US" sz="2200" dirty="0" err="1" smtClean="0"/>
              <a:t>penyimpanan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816" y="1127581"/>
            <a:ext cx="3544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What is a Storage Device</a:t>
            </a:r>
            <a:endParaRPr lang="en-US" sz="2200" b="1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6096000" y="2209800"/>
            <a:ext cx="2468563" cy="2468563"/>
          </a:xfrm>
          <a:prstGeom prst="ellipse">
            <a:avLst/>
          </a:prstGeom>
          <a:solidFill>
            <a:srgbClr val="0099CC"/>
          </a:solidFill>
          <a:ln>
            <a:noFill/>
          </a:ln>
          <a:effectLst>
            <a:outerShdw dist="107763" dir="2700000" algn="ctr" rotWithShape="0">
              <a:srgbClr val="3366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Writing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Process of transferring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items from memory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to storage media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79425" y="2209800"/>
            <a:ext cx="2468563" cy="2468563"/>
          </a:xfrm>
          <a:prstGeom prst="ellipse">
            <a:avLst/>
          </a:prstGeom>
          <a:solidFill>
            <a:srgbClr val="0099CC"/>
          </a:solidFill>
          <a:ln>
            <a:noFill/>
          </a:ln>
          <a:effectLst>
            <a:outerShdw dist="107763" dir="2700000" algn="ctr" rotWithShape="0">
              <a:srgbClr val="3366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Reading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Process of transferring </a:t>
            </a:r>
            <a:b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items from storage </a:t>
            </a:r>
            <a:b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media to memory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52800" y="2051050"/>
            <a:ext cx="2438400" cy="236855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  <a:contourClr>
              <a:srgbClr val="0099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Hardware that </a:t>
            </a:r>
            <a:b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records and </a:t>
            </a:r>
            <a:b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retrieves items </a:t>
            </a:r>
            <a:b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to and from </a:t>
            </a:r>
            <a:b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storage media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354138" y="4419600"/>
            <a:ext cx="2662238" cy="1730375"/>
            <a:chOff x="853" y="2784"/>
            <a:chExt cx="1677" cy="1090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898" y="2784"/>
              <a:ext cx="1632" cy="672"/>
            </a:xfrm>
            <a:prstGeom prst="curvedUpArrow">
              <a:avLst>
                <a:gd name="adj1" fmla="val 48571"/>
                <a:gd name="adj2" fmla="val 97143"/>
                <a:gd name="adj3" fmla="val 33333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id-ID" sz="2400">
                <a:solidFill>
                  <a:schemeClr val="hlink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53" y="3428"/>
              <a:ext cx="150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sz="2000" b="1" dirty="0">
                  <a:latin typeface="Times New Roman" panose="02020603050405020304" pitchFamily="18" charset="0"/>
                </a:rPr>
                <a:t>Functions as source </a:t>
              </a:r>
              <a:br>
                <a:rPr kumimoji="1" lang="en-US" sz="2000" b="1" dirty="0">
                  <a:latin typeface="Times New Roman" panose="02020603050405020304" pitchFamily="18" charset="0"/>
                </a:rPr>
              </a:br>
              <a:r>
                <a:rPr kumimoji="1" lang="en-US" sz="2000" b="1" dirty="0">
                  <a:latin typeface="Times New Roman" panose="02020603050405020304" pitchFamily="18" charset="0"/>
                </a:rPr>
                <a:t>of input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105400" y="4419600"/>
            <a:ext cx="2590800" cy="1493838"/>
            <a:chOff x="3216" y="2784"/>
            <a:chExt cx="1632" cy="941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H="1">
              <a:off x="3216" y="2784"/>
              <a:ext cx="1632" cy="672"/>
            </a:xfrm>
            <a:prstGeom prst="curvedUpArrow">
              <a:avLst>
                <a:gd name="adj1" fmla="val 48571"/>
                <a:gd name="adj2" fmla="val 97143"/>
                <a:gd name="adj3" fmla="val 33333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408" y="3475"/>
              <a:ext cx="11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sz="2000" b="1">
                  <a:solidFill>
                    <a:srgbClr val="9F9FFF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2000" b="1">
                  <a:solidFill>
                    <a:srgbClr val="010000"/>
                  </a:solidFill>
                  <a:latin typeface="Times New Roman" panose="02020603050405020304" pitchFamily="18" charset="0"/>
                </a:rPr>
                <a:t>Creates 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6855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305615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Proses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data </a:t>
            </a:r>
            <a:r>
              <a:rPr lang="en-US" sz="2000" dirty="0" err="1" smtClean="0"/>
              <a:t>cadangan</a:t>
            </a:r>
            <a:r>
              <a:rPr lang="en-US" sz="2000" dirty="0" smtClean="0"/>
              <a:t>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menyalin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/>
              <a:t> </a:t>
            </a:r>
            <a:r>
              <a:rPr lang="en-US" sz="2000" dirty="0" err="1" smtClean="0"/>
              <a:t>arsip</a:t>
            </a:r>
            <a:r>
              <a:rPr lang="en-US" sz="2000" dirty="0" smtClean="0"/>
              <a:t> data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data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kehilangan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377696" y="3920087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i="1" dirty="0"/>
              <a:t>Backup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mengembalikan</a:t>
            </a:r>
            <a:r>
              <a:rPr lang="en-US" sz="2000" dirty="0"/>
              <a:t> data </a:t>
            </a:r>
            <a:r>
              <a:rPr lang="en-US" sz="2000" dirty="0" err="1"/>
              <a:t>apabila</a:t>
            </a:r>
            <a:r>
              <a:rPr lang="en-US" sz="2000" dirty="0"/>
              <a:t> data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hilang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mengembalikan</a:t>
            </a:r>
            <a:r>
              <a:rPr lang="en-US" sz="2000" dirty="0"/>
              <a:t> data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300287" y="99054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>
                <a:cs typeface="Arial" panose="020B0604020202020204" pitchFamily="34" charset="0"/>
              </a:rPr>
              <a:t>Backing Up Computers</a:t>
            </a:r>
          </a:p>
          <a:p>
            <a:pPr algn="ctr"/>
            <a:r>
              <a:rPr lang="en-US" sz="2500" b="1" dirty="0">
                <a:cs typeface="Arial" panose="020B0604020202020204" pitchFamily="34" charset="0"/>
              </a:rPr>
              <a:t>and Mobile Devices</a:t>
            </a:r>
            <a:endParaRPr lang="en-US" sz="2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22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072" y="1219200"/>
            <a:ext cx="2874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Daftar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Pustaka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4408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5802" y="2967335"/>
            <a:ext cx="503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 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283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14400"/>
            <a:ext cx="13773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Storage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002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Storage </a:t>
            </a:r>
            <a:r>
              <a:rPr lang="en-US" sz="2000" i="1" dirty="0" err="1" smtClean="0">
                <a:solidFill>
                  <a:srgbClr val="FF0000"/>
                </a:solidFill>
              </a:rPr>
              <a:t>Sekunder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FF0000"/>
                </a:solidFill>
              </a:rPr>
              <a:t>Physical material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data, </a:t>
            </a:r>
            <a:r>
              <a:rPr lang="en-US" sz="2000" dirty="0" err="1" smtClean="0"/>
              <a:t>menyimpan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1294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Contoh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30567" t="43960" r="58497" b="45696"/>
          <a:stretch/>
        </p:blipFill>
        <p:spPr bwMode="auto">
          <a:xfrm>
            <a:off x="650549" y="3831866"/>
            <a:ext cx="1447801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928" y="5049164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Internal </a:t>
            </a:r>
            <a:r>
              <a:rPr lang="en-US" sz="1200" dirty="0" err="1" smtClean="0"/>
              <a:t>Harddisk</a:t>
            </a:r>
            <a:endParaRPr lang="en-US" sz="12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42949" t="41619" r="48718" b="45267"/>
          <a:stretch/>
        </p:blipFill>
        <p:spPr bwMode="auto">
          <a:xfrm>
            <a:off x="2439725" y="3129409"/>
            <a:ext cx="1162050" cy="904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2575" y="4058716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Drive Solid State</a:t>
            </a:r>
            <a:endParaRPr lang="en-US" sz="12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5"/>
          <a:srcRect l="53045" t="33638" r="37820" b="54105"/>
          <a:stretch/>
        </p:blipFill>
        <p:spPr bwMode="auto">
          <a:xfrm>
            <a:off x="3995360" y="3224212"/>
            <a:ext cx="1109663" cy="834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82016" y="4058716"/>
            <a:ext cx="133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Eksternal</a:t>
            </a:r>
            <a:r>
              <a:rPr lang="en-US" sz="1200" dirty="0" smtClean="0"/>
              <a:t> </a:t>
            </a:r>
            <a:r>
              <a:rPr lang="en-US" sz="1200" dirty="0" err="1" smtClean="0"/>
              <a:t>Harddisk</a:t>
            </a:r>
            <a:endParaRPr lang="en-US" sz="12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6"/>
          <a:srcRect l="57692" t="47320" r="34936" b="38997"/>
          <a:stretch/>
        </p:blipFill>
        <p:spPr bwMode="auto">
          <a:xfrm>
            <a:off x="2430581" y="4543024"/>
            <a:ext cx="1273311" cy="866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/>
          <a:srcRect l="30769" t="56728" r="58013" b="29019"/>
          <a:stretch/>
        </p:blipFill>
        <p:spPr bwMode="auto">
          <a:xfrm>
            <a:off x="4276914" y="4872330"/>
            <a:ext cx="1209485" cy="78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/>
          <a:srcRect l="61218" t="66419" r="29006" b="23318"/>
          <a:stretch/>
        </p:blipFill>
        <p:spPr bwMode="auto">
          <a:xfrm>
            <a:off x="5411458" y="3129408"/>
            <a:ext cx="1217942" cy="904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30581" y="5485539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Memory Cards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0800" y="5624038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NFC Tags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52254" y="4058716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USB Flash Drive</a:t>
            </a:r>
            <a:endParaRPr lang="en-US" sz="1200" dirty="0"/>
          </a:p>
        </p:txBody>
      </p:sp>
      <p:pic>
        <p:nvPicPr>
          <p:cNvPr id="21" name="Picture 2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7" t="46465" r="34616" b="41277"/>
          <a:stretch/>
        </p:blipFill>
        <p:spPr bwMode="auto">
          <a:xfrm>
            <a:off x="6914706" y="3173116"/>
            <a:ext cx="1314894" cy="88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7"/>
          <a:srcRect l="81570" t="52737" r="5289" b="32725"/>
          <a:stretch/>
        </p:blipFill>
        <p:spPr bwMode="auto">
          <a:xfrm>
            <a:off x="5744832" y="4488095"/>
            <a:ext cx="1494167" cy="921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7"/>
          <a:srcRect l="72596" t="64424" r="19391" b="21323"/>
          <a:stretch/>
        </p:blipFill>
        <p:spPr bwMode="auto">
          <a:xfrm>
            <a:off x="7572152" y="4488095"/>
            <a:ext cx="1038447" cy="997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934200" y="4114800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RFID Tags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695377" y="5505438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Cloud Storage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375670" y="5519934"/>
            <a:ext cx="153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Network Attached Storage Deice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9539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7" t="46465" r="34616" b="41277"/>
          <a:stretch/>
        </p:blipFill>
        <p:spPr bwMode="auto">
          <a:xfrm>
            <a:off x="533400" y="2133601"/>
            <a:ext cx="2895600" cy="3046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3399" y="1042601"/>
            <a:ext cx="6705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/>
              <a:t>Radio Frequency Identification </a:t>
            </a:r>
            <a:r>
              <a:rPr lang="en-US" sz="2500" dirty="0" smtClean="0"/>
              <a:t>(RFID)</a:t>
            </a:r>
            <a:endParaRPr lang="en-US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1" y="170240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label </a:t>
            </a:r>
            <a:r>
              <a:rPr lang="en-US" sz="2000" b="1" dirty="0" smtClean="0"/>
              <a:t>RFID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b="1" dirty="0" smtClean="0"/>
              <a:t>Transponder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data </a:t>
            </a: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Label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kartu</a:t>
            </a:r>
            <a:r>
              <a:rPr lang="en-US" sz="2000" dirty="0" smtClean="0"/>
              <a:t> </a:t>
            </a:r>
            <a:r>
              <a:rPr lang="en-US" sz="2000" b="1" dirty="0" smtClean="0"/>
              <a:t>RFID </a:t>
            </a:r>
            <a:r>
              <a:rPr lang="en-US" sz="2000" dirty="0" err="1" smtClean="0"/>
              <a:t>dibaca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radio. Label </a:t>
            </a:r>
            <a:r>
              <a:rPr lang="en-US" sz="2000" b="1" dirty="0" smtClean="0"/>
              <a:t>RFID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dibaca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meter </a:t>
            </a:r>
            <a:r>
              <a:rPr lang="en-US" sz="2000" dirty="0" err="1" smtClean="0"/>
              <a:t>jauhnya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3200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/>
          <a:srcRect l="30769" t="56728" r="58013" b="29019"/>
          <a:stretch/>
        </p:blipFill>
        <p:spPr bwMode="auto">
          <a:xfrm>
            <a:off x="533399" y="2333390"/>
            <a:ext cx="2667001" cy="1857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3399" y="1042601"/>
            <a:ext cx="6705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/>
              <a:t>Near Field Communication </a:t>
            </a:r>
            <a:r>
              <a:rPr lang="en-US" sz="2500" dirty="0" smtClean="0"/>
              <a:t>(NFC)</a:t>
            </a:r>
            <a:r>
              <a:rPr lang="en-US" sz="2500" i="1" dirty="0" smtClean="0"/>
              <a:t>Tags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4495800"/>
            <a:ext cx="2562225" cy="1442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1" y="1902503"/>
            <a:ext cx="525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NFC tag di program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ponsel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otomatis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User NFC tag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Contoh</a:t>
            </a:r>
            <a:r>
              <a:rPr lang="en-US" sz="20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Menyesuaikan</a:t>
            </a:r>
            <a:r>
              <a:rPr lang="en-US" sz="2000" dirty="0" smtClean="0"/>
              <a:t> alarm </a:t>
            </a:r>
            <a:r>
              <a:rPr lang="en-US" sz="2000" dirty="0" err="1" smtClean="0"/>
              <a:t>pada</a:t>
            </a:r>
            <a:r>
              <a:rPr lang="en-US" sz="2000" dirty="0" smtClean="0"/>
              <a:t> smartphone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model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Mengaktifkan</a:t>
            </a:r>
            <a:r>
              <a:rPr lang="en-US" sz="2000" dirty="0" smtClean="0"/>
              <a:t> Bluetooth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wifi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kecerahan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457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3399" y="1042601"/>
            <a:ext cx="6705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/>
              <a:t>Cloud Storage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" y="1938180"/>
            <a:ext cx="2593849" cy="1630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7975" y="1904219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Media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online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File </a:t>
            </a:r>
            <a:r>
              <a:rPr lang="en-US" sz="2000" dirty="0" err="1" smtClean="0"/>
              <a:t>tersimpan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</a:t>
            </a:r>
            <a:r>
              <a:rPr lang="en-US" sz="2000" i="1" dirty="0" smtClean="0"/>
              <a:t>cloud storage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Konsep</a:t>
            </a:r>
            <a:r>
              <a:rPr lang="en-US" sz="2000" dirty="0" smtClean="0"/>
              <a:t> </a:t>
            </a:r>
            <a:r>
              <a:rPr lang="en-US" sz="2000" i="1" dirty="0" smtClean="0"/>
              <a:t>cloud storage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i="1" dirty="0" smtClean="0"/>
              <a:t>file server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0351" y="3719613"/>
            <a:ext cx="4194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Jenis-jenis</a:t>
            </a:r>
            <a:r>
              <a:rPr lang="en-US" sz="2000" dirty="0" smtClean="0"/>
              <a:t> </a:t>
            </a:r>
            <a:r>
              <a:rPr lang="en-US" sz="2000" i="1" dirty="0" smtClean="0"/>
              <a:t>cloud storage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Dropbox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Google Drive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SkyDrive</a:t>
            </a:r>
            <a:endParaRPr lang="en-US" sz="2000" i="1" dirty="0"/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iCloud</a:t>
            </a:r>
            <a:endParaRPr lang="en-US" sz="2000" i="1" dirty="0" smtClean="0"/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Amazon Cloud Drive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Comodo</a:t>
            </a:r>
            <a:endParaRPr lang="en-US" sz="20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92" y="3923047"/>
            <a:ext cx="1160616" cy="1160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991282"/>
            <a:ext cx="1346200" cy="896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25" y="3665155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3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405187" y="914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Solid State Drive (SSD)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" y="3976699"/>
            <a:ext cx="2526411" cy="14478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/>
          <a:srcRect l="43338" t="41618" r="48718" b="45657"/>
          <a:stretch/>
        </p:blipFill>
        <p:spPr bwMode="auto">
          <a:xfrm>
            <a:off x="444627" y="1819971"/>
            <a:ext cx="2362200" cy="1824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5187" y="1819971"/>
            <a:ext cx="5357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Media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i="1" dirty="0" smtClean="0"/>
              <a:t>Integrated Circuit </a:t>
            </a:r>
            <a:r>
              <a:rPr lang="en-US" sz="2000" dirty="0" smtClean="0"/>
              <a:t>(IC) yang </a:t>
            </a:r>
            <a:r>
              <a:rPr lang="en-US" sz="2000" dirty="0" err="1" smtClean="0"/>
              <a:t>dirakit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memory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presisten</a:t>
            </a:r>
            <a:r>
              <a:rPr lang="en-US" sz="2000" b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Spersifik</a:t>
            </a:r>
            <a:r>
              <a:rPr lang="en-US" sz="2000" i="1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Media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b="1" i="1" dirty="0" smtClean="0"/>
              <a:t>nonvolatile</a:t>
            </a:r>
            <a:r>
              <a:rPr lang="en-US" sz="2000" dirty="0" smtClean="0"/>
              <a:t> </a:t>
            </a:r>
            <a:r>
              <a:rPr lang="en-US" sz="2000" b="1" i="1" dirty="0" smtClean="0"/>
              <a:t>memory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cakram</a:t>
            </a:r>
            <a:r>
              <a:rPr lang="en-US" sz="2000" dirty="0" smtClean="0"/>
              <a:t> </a:t>
            </a:r>
            <a:r>
              <a:rPr lang="en-US" sz="2000" dirty="0" err="1" smtClean="0"/>
              <a:t>magnetis</a:t>
            </a:r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Performa laptop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SSD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HDD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1517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30567" t="43960" r="58497" b="45696"/>
          <a:stretch/>
        </p:blipFill>
        <p:spPr bwMode="auto">
          <a:xfrm>
            <a:off x="985580" y="2686110"/>
            <a:ext cx="213862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9562" y="1143000"/>
            <a:ext cx="2524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Internal </a:t>
            </a:r>
            <a:r>
              <a:rPr lang="en-US" sz="2000" b="1" dirty="0" err="1" smtClean="0"/>
              <a:t>Harddisk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862387" y="154311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/>
              <a:t>penyimpanan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data digital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cakram</a:t>
            </a:r>
            <a:r>
              <a:rPr lang="en-US" dirty="0"/>
              <a:t> yang </a:t>
            </a:r>
            <a:r>
              <a:rPr lang="en-US" dirty="0" err="1"/>
              <a:t>berputar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permanen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/>
              <a:t>data yang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HDD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Hardware </a:t>
            </a:r>
            <a:r>
              <a:rPr lang="en-US" dirty="0"/>
              <a:t>Hard disk internal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cakram</a:t>
            </a:r>
            <a:r>
              <a:rPr lang="en-US" dirty="0"/>
              <a:t> yang </a:t>
            </a:r>
            <a:r>
              <a:rPr lang="en-US" dirty="0" err="1"/>
              <a:t>berputar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head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641941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1001" y="914400"/>
            <a:ext cx="312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/>
              <a:t>How </a:t>
            </a:r>
            <a:r>
              <a:rPr lang="en-US" sz="2500" b="1" i="1" dirty="0" smtClean="0">
                <a:solidFill>
                  <a:srgbClr val="FF0000"/>
                </a:solidFill>
              </a:rPr>
              <a:t>HDD</a:t>
            </a:r>
            <a:r>
              <a:rPr lang="en-US" sz="2500" b="1" i="1" dirty="0" smtClean="0"/>
              <a:t> Works?</a:t>
            </a:r>
            <a:endParaRPr lang="en-US" sz="2500" b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47276" t="30501" r="27084" b="30730"/>
          <a:stretch/>
        </p:blipFill>
        <p:spPr bwMode="auto">
          <a:xfrm>
            <a:off x="381001" y="1391454"/>
            <a:ext cx="7924799" cy="4856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749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849</Words>
  <Application>Microsoft Office PowerPoint</Application>
  <PresentationFormat>On-screen Show (4:3)</PresentationFormat>
  <Paragraphs>166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Calibri</vt:lpstr>
      <vt:lpstr>Monotype Sorts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240</cp:revision>
  <dcterms:created xsi:type="dcterms:W3CDTF">2010-08-24T06:47:44Z</dcterms:created>
  <dcterms:modified xsi:type="dcterms:W3CDTF">2017-11-16T07:38:27Z</dcterms:modified>
</cp:coreProperties>
</file>