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41" r:id="rId20"/>
    <p:sldId id="342" r:id="rId21"/>
    <p:sldId id="352" r:id="rId22"/>
    <p:sldId id="353" r:id="rId23"/>
    <p:sldId id="343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30/11/2017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X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d.wikipedia.org/wiki/Weblo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2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9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4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1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1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82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Menyediakan sarana untuk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7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7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2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Rangkaian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lunak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9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91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7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5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5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RSS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file </a:t>
            </a:r>
            <a:r>
              <a:rPr lang="en-US" dirty="0" err="1" smtClean="0"/>
              <a:t>berformat</a:t>
            </a:r>
            <a:r>
              <a:rPr lang="en-US" dirty="0" smtClean="0"/>
              <a:t> </a:t>
            </a:r>
            <a:r>
              <a:rPr lang="en-US" dirty="0" smtClean="0">
                <a:hlinkClick r:id="rId3" tooltip="XML"/>
              </a:rPr>
              <a:t>XML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sindikasi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(di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) </a:t>
            </a:r>
            <a:r>
              <a:rPr lang="en-US" dirty="0" err="1" smtClean="0"/>
              <a:t>situs</a:t>
            </a:r>
            <a:r>
              <a:rPr lang="en-US" dirty="0" smtClean="0"/>
              <a:t> web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hlinkClick r:id="rId4" tooltip="Weblog"/>
              </a:rPr>
              <a:t>weblog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9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7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7716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APPLICATION SOFTWARE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9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 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MIK | FAKULTAS ILMU – 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990600" y="2133600"/>
            <a:ext cx="7899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09600" indent="-4953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8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89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26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"/>
              </a:spcBef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name assigned to a specific design of characters</a:t>
            </a:r>
          </a:p>
          <a:p>
            <a:pPr lvl="1">
              <a:spcBef>
                <a:spcPct val="5000"/>
              </a:spcBef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Font size specifies the size of the characters in a particular font in points (a single point is about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1/72 of an inch in height)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90600" y="3597759"/>
            <a:ext cx="2803525" cy="16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09600" indent="-4953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8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89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26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"/>
              </a:spcBef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Font style adds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emphasis to a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font such as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bold, italic,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underline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2212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What is a font?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4579" t="56155" r="26460" b="11857"/>
          <a:stretch/>
        </p:blipFill>
        <p:spPr bwMode="auto">
          <a:xfrm>
            <a:off x="3962400" y="3429000"/>
            <a:ext cx="4927600" cy="266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8471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 advAuto="3000"/>
      <p:bldP spid="10" grpId="0" build="p" bldLvl="2" autoUpdateAnimBg="0" advAuto="5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544" y="1676400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Spreadsheet Organization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30984" t="31275" r="30431" b="29272"/>
          <a:stretch/>
        </p:blipFill>
        <p:spPr bwMode="auto">
          <a:xfrm>
            <a:off x="3246002" y="2255223"/>
            <a:ext cx="5751313" cy="341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2094798"/>
            <a:ext cx="2537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Berisi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dari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1.000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lembar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kerja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individual yang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terkait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588324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Calculations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038600"/>
            <a:ext cx="2537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Menghitung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setiap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nilai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pada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spreadsheet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44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82" y="2108537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Charting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38" y="2526935"/>
            <a:ext cx="3370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Visual representation of data through chart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2096" y="3251537"/>
            <a:ext cx="2537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Line chart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Column chart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Pie chart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5192" t="25589" r="45219" b="45620"/>
          <a:stretch/>
        </p:blipFill>
        <p:spPr bwMode="auto">
          <a:xfrm>
            <a:off x="3904362" y="1931511"/>
            <a:ext cx="4917123" cy="299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14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82" y="2108537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Database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38" y="2526935"/>
            <a:ext cx="3370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Collection of data organized in a manner that allows access, retrieval, and use of that data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8586" t="37673" r="40647" b="15746"/>
          <a:stretch/>
        </p:blipFill>
        <p:spPr bwMode="auto">
          <a:xfrm>
            <a:off x="3962400" y="1821021"/>
            <a:ext cx="5066230" cy="3215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1233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82" y="2108537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Presentation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38" y="2635984"/>
            <a:ext cx="37519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Presentations to communicate: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Idea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Messages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Other information to a group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7820" t="27936" r="45192" b="16192"/>
          <a:stretch/>
        </p:blipFill>
        <p:spPr bwMode="auto">
          <a:xfrm>
            <a:off x="4553838" y="1295401"/>
            <a:ext cx="4162425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15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38" y="2091374"/>
            <a:ext cx="384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Project Management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038" y="2622542"/>
            <a:ext cx="3751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Allow user to plan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Schedule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Track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Analyze the event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Resource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Cost a project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28800"/>
            <a:ext cx="4656909" cy="36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2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38" y="1138108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439" y="1680270"/>
            <a:ext cx="5721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Personal Information Manager (PIM)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888" y="2191655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pplication </a:t>
            </a:r>
            <a:r>
              <a:rPr lang="en-US" sz="2000" dirty="0"/>
              <a:t>software that includes an appointment</a:t>
            </a:r>
          </a:p>
          <a:p>
            <a:pPr marL="914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Calendar</a:t>
            </a:r>
          </a:p>
          <a:p>
            <a:pPr marL="914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Address book </a:t>
            </a:r>
          </a:p>
          <a:p>
            <a:pPr marL="914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Notepad</a:t>
            </a:r>
            <a:r>
              <a:rPr lang="en-US" sz="2000" dirty="0"/>
              <a:t>, and other features</a:t>
            </a:r>
          </a:p>
          <a:p>
            <a:r>
              <a:rPr lang="en-US" sz="2000" dirty="0"/>
              <a:t>to help users organize personal </a:t>
            </a:r>
            <a:r>
              <a:rPr lang="en-US" sz="2000" dirty="0" smtClean="0"/>
              <a:t>information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439" y="3934146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PIM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functionality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887" y="4320803"/>
            <a:ext cx="7072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Synchronize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or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coordinate information both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the mobile device and your personal computer and/or organization’s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server</a:t>
            </a:r>
            <a:endParaRPr lang="en-US" sz="2000" dirty="0">
              <a:solidFill>
                <a:srgbClr val="241F1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08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38" y="9144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439" y="145656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Accounting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7" y="1967947"/>
            <a:ext cx="5428362" cy="428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6508" y="2637776"/>
            <a:ext cx="243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Accounting software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helps to record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and report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their financial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transactions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53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38" y="9144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38" y="1526644"/>
            <a:ext cx="2706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Document Management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78815"/>
            <a:ext cx="4438009" cy="4727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038" y="26381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Provides a means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for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62230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Sharing</a:t>
            </a:r>
          </a:p>
          <a:p>
            <a:pPr marL="62230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Distributing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, and searching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336550">
              <a:tabLst>
                <a:tab pos="622300" algn="l"/>
              </a:tabLst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	through documents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by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336550">
              <a:tabLst>
                <a:tab pos="622300" algn="l"/>
              </a:tabLst>
            </a:pPr>
            <a:r>
              <a:rPr lang="en-US" dirty="0">
                <a:solidFill>
                  <a:srgbClr val="241F1F"/>
                </a:solidFill>
                <a:latin typeface="JansonTextLTStd-Roman"/>
              </a:rPr>
              <a:t>	</a:t>
            </a: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converting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them into a format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336550">
              <a:tabLst>
                <a:tab pos="622300" algn="l"/>
              </a:tabLst>
            </a:pPr>
            <a:r>
              <a:rPr lang="en-US" dirty="0">
                <a:solidFill>
                  <a:srgbClr val="241F1F"/>
                </a:solidFill>
                <a:latin typeface="JansonTextLTStd-Roman"/>
              </a:rPr>
              <a:t>	</a:t>
            </a: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that can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be viewed by any user.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1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926" y="990600"/>
            <a:ext cx="4078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The Role of System Software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1549" t="40528" r="7692" b="16109"/>
          <a:stretch/>
        </p:blipFill>
        <p:spPr bwMode="auto">
          <a:xfrm>
            <a:off x="507926" y="1600200"/>
            <a:ext cx="8331274" cy="415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762000" y="2412087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10671" y="1726287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05287" y="4343400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62888" y="3429000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71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838200"/>
            <a:ext cx="18069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Objectives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i="1" dirty="0" smtClean="0"/>
              <a:t>user interface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grafis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multimedia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/>
              <a:t>widely used home, personal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educational programs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Web Application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7598" t="65394" r="20209" b="5447"/>
          <a:stretch/>
        </p:blipFill>
        <p:spPr bwMode="auto">
          <a:xfrm>
            <a:off x="0" y="4617899"/>
            <a:ext cx="9144000" cy="168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1737"/>
            <a:ext cx="23647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Utility Programs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275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Software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i="1" dirty="0" smtClean="0"/>
              <a:t>user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pengoperasian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, </a:t>
            </a:r>
            <a:r>
              <a:rPr lang="en-US" sz="2000" i="1" dirty="0" smtClean="0"/>
              <a:t>device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i="1" dirty="0" smtClean="0"/>
              <a:t>software / </a:t>
            </a:r>
            <a:r>
              <a:rPr lang="en-US" sz="2000" dirty="0"/>
              <a:t>system software yang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tugas-tugas</a:t>
            </a:r>
            <a:r>
              <a:rPr lang="en-US" sz="2000" dirty="0"/>
              <a:t> maintenance.</a:t>
            </a:r>
            <a:endParaRPr lang="en-US" sz="20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2954"/>
            <a:ext cx="2671695" cy="2589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91628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Utility internal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3429000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Uninstaller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Disk Scanner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Disk Defragment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Backup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62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1737"/>
            <a:ext cx="2069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Utility </a:t>
            </a:r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Internal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7180"/>
            <a:ext cx="2671695" cy="2589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72084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Diagnostik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Utility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menyusun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hardware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software.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Mempersiapkan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masalah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terurai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48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Backup Utility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duplikasi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file-file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dipilih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hard disk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disk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tape.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9624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File Manager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menjalankan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fungsi-fungsi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copy,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memberi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nama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menghapus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memindah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file. Image viewer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menampilkan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ketika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user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double click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Personal Firewall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mendeteksi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mengamankan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personal computer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instruksi-instruksi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dikenal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(unauthorized intrusions).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75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1737"/>
            <a:ext cx="2319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Utility </a:t>
            </a:r>
            <a:r>
              <a:rPr lang="en-US" sz="2200" b="1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Eksternal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57181"/>
            <a:ext cx="2519295" cy="2441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72319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Cleaning System,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membersihkan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file-file,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registri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internet files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rusak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0487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Multimedia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software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mengolah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Winamp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PowerDVD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WinDVD, Windows Media Player,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ACDSee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QuickTime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124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Office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Internet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File Compression Utility 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Antivirus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Program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mengidentifikasi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menghapus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memory, storage media,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file-file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diupdate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berkala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CD/DVD burning software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berfungsi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menuliskan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text, graphics, audio,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 video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recordable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rewriteable CD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DVD.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11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0017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219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4210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Kategori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Software Application</a:t>
            </a:r>
            <a:endParaRPr lang="en-US" sz="2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Business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362200"/>
            <a:ext cx="1890920" cy="255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326" y="2164377"/>
            <a:ext cx="48494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Word Processing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Spreadsheet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Database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Presentation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Note Taking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Personal Information Manager (PIM)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Business Software for Phones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Business Software Suite </a:t>
            </a: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Project Management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Accounting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Document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Enterprise Computing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5298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Graphics and Multimedia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45" y="2270593"/>
            <a:ext cx="1810081" cy="2301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323511"/>
            <a:ext cx="51764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Computer Aided Design (CAD)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Desktop Publishing (for the Professional)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Paint/Image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Photo editing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Video and Audio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Multimedia Authoring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Web Page Authoring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9986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Home/Personal/Education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2056235" cy="2632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752600"/>
            <a:ext cx="487505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Software suite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Personal finance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Legal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Tax preparation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Desktop publishing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Paint/image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Photo editing and photo management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Clip art/image gallery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Video and audio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Home design/landscaping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Travel and mapping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Reference and educational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entertaintment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2061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90062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Web browser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RSS aggregator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E-mail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Blogging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Instant messaging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Newsgroup / message board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Chat room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FTP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Text, picture, video messaging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VoIP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Video conferencing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6910"/>
            <a:ext cx="143827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6" y="3469823"/>
            <a:ext cx="1905000" cy="1133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5959" y="2947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8995" y="4641784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Instant messaging</a:t>
            </a:r>
          </a:p>
        </p:txBody>
      </p:sp>
    </p:spTree>
    <p:extLst>
      <p:ext uri="{BB962C8B-B14F-4D97-AF65-F5344CB8AC3E}">
        <p14:creationId xmlns:p14="http://schemas.microsoft.com/office/powerpoint/2010/main" val="4145945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4210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Kategori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Software Application</a:t>
            </a:r>
            <a:endParaRPr lang="en-US" sz="2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61462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Open source software</a:t>
            </a:r>
          </a:p>
          <a:p>
            <a:pPr marL="860425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Software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modifikasi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redistribusi</a:t>
            </a:r>
            <a:r>
              <a:rPr lang="en-US" sz="2000" dirty="0" smtClean="0"/>
              <a:t>.</a:t>
            </a:r>
          </a:p>
          <a:p>
            <a:pPr marL="860425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pemegang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 </a:t>
            </a:r>
          </a:p>
          <a:p>
            <a:pPr marL="860425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diunduh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free</a:t>
            </a:r>
            <a:r>
              <a:rPr lang="en-US" sz="2000" dirty="0"/>
              <a:t>	</a:t>
            </a:r>
            <a:endParaRPr lang="en-US" sz="2000" dirty="0" smtClean="0"/>
          </a:p>
          <a:p>
            <a:pPr marL="860425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Shareware</a:t>
            </a:r>
          </a:p>
          <a:p>
            <a:pPr marL="858838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Software yang </a:t>
            </a:r>
            <a:r>
              <a:rPr lang="en-US" sz="2000" dirty="0" err="1" smtClean="0"/>
              <a:t>didistribusikan</a:t>
            </a:r>
            <a:r>
              <a:rPr lang="en-US" sz="2000" dirty="0" smtClean="0"/>
              <a:t> (free)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percobaan</a:t>
            </a:r>
            <a:endParaRPr lang="en-US" sz="2000" dirty="0"/>
          </a:p>
          <a:p>
            <a:pPr marL="858838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Freeware</a:t>
            </a:r>
          </a:p>
          <a:p>
            <a:pPr marL="858838" indent="-342900">
              <a:buFont typeface="Wingdings" panose="05000000000000000000" pitchFamily="2" charset="2"/>
              <a:buChar char="ü"/>
            </a:pPr>
            <a:r>
              <a:rPr lang="id-ID" sz="2000" dirty="0"/>
              <a:t>adalah perangkat lunak berhak cipta yang disediakan tanpa biaya kepada pengguna oleh perorangan atau perusahaan yang mempertahankan semua hak atas perangkat lunak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858838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Public-domain software</a:t>
            </a:r>
          </a:p>
          <a:p>
            <a:pPr marL="804863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Disumbangkan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unlimited</a:t>
            </a:r>
          </a:p>
        </p:txBody>
      </p:sp>
    </p:spTree>
    <p:extLst>
      <p:ext uri="{BB962C8B-B14F-4D97-AF65-F5344CB8AC3E}">
        <p14:creationId xmlns:p14="http://schemas.microsoft.com/office/powerpoint/2010/main" val="1171919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3344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What is business software?</a:t>
            </a:r>
          </a:p>
          <a:p>
            <a:r>
              <a:rPr lang="en-US" sz="2000" b="1" i="1" dirty="0"/>
              <a:t>	</a:t>
            </a:r>
            <a:r>
              <a:rPr lang="en-US" sz="2000" dirty="0" smtClean="0"/>
              <a:t>Software that assists people in 	becoming more effective and 	efficient</a:t>
            </a:r>
          </a:p>
        </p:txBody>
      </p:sp>
      <p:pic>
        <p:nvPicPr>
          <p:cNvPr id="6" name="Picture 16" descr="Fig03-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/>
          <a:stretch>
            <a:fillRect/>
          </a:stretch>
        </p:blipFill>
        <p:spPr bwMode="auto">
          <a:xfrm>
            <a:off x="5181600" y="990600"/>
            <a:ext cx="356393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15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3344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What is word processing software?</a:t>
            </a:r>
          </a:p>
          <a:p>
            <a:pPr marL="695325" indent="-342900">
              <a:buFont typeface="Wingdings" panose="05000000000000000000" pitchFamily="2" charset="2"/>
              <a:buChar char="Ø"/>
            </a:pPr>
            <a:r>
              <a:rPr lang="id-ID" sz="2000" dirty="0"/>
              <a:t>Memungkinkan pengguna membuat dan memanipulasi teks dan </a:t>
            </a:r>
            <a:r>
              <a:rPr lang="id-ID" sz="2000" dirty="0" smtClean="0"/>
              <a:t>grafis</a:t>
            </a:r>
            <a:endParaRPr lang="en-US" sz="2000" dirty="0" smtClean="0"/>
          </a:p>
          <a:p>
            <a:pPr marL="695325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10795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Clip art </a:t>
            </a:r>
            <a:r>
              <a:rPr lang="en-US" sz="2000" dirty="0" smtClean="0"/>
              <a:t>is a collection</a:t>
            </a:r>
          </a:p>
          <a:p>
            <a:pPr marL="736600">
              <a:tabLst>
                <a:tab pos="1079500" algn="l"/>
              </a:tabLst>
            </a:pPr>
            <a:r>
              <a:rPr lang="en-US" sz="2000" b="1" dirty="0"/>
              <a:t>	</a:t>
            </a:r>
            <a:r>
              <a:rPr lang="en-US" sz="2000" dirty="0" smtClean="0"/>
              <a:t>of graphics</a:t>
            </a:r>
          </a:p>
          <a:p>
            <a:pPr marL="736600">
              <a:tabLst>
                <a:tab pos="1079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that you can</a:t>
            </a:r>
          </a:p>
          <a:p>
            <a:pPr marL="736600">
              <a:tabLst>
                <a:tab pos="1079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insert in </a:t>
            </a:r>
          </a:p>
          <a:p>
            <a:pPr marL="736600">
              <a:tabLst>
                <a:tab pos="1079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documents</a:t>
            </a:r>
          </a:p>
        </p:txBody>
      </p:sp>
      <p:pic>
        <p:nvPicPr>
          <p:cNvPr id="7" name="Picture 16" descr="Fig03-0006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9A658"/>
              </a:clrFrom>
              <a:clrTo>
                <a:srgbClr val="29A6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81200"/>
            <a:ext cx="5562600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333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715</Words>
  <Application>Microsoft Office PowerPoint</Application>
  <PresentationFormat>On-screen Show (4:3)</PresentationFormat>
  <Paragraphs>198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JansonTextLTStd-Roman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234</cp:revision>
  <dcterms:created xsi:type="dcterms:W3CDTF">2010-08-24T06:47:44Z</dcterms:created>
  <dcterms:modified xsi:type="dcterms:W3CDTF">2017-11-30T08:58:15Z</dcterms:modified>
</cp:coreProperties>
</file>