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6" r:id="rId2"/>
    <p:sldId id="335" r:id="rId3"/>
    <p:sldId id="364" r:id="rId4"/>
    <p:sldId id="366" r:id="rId5"/>
    <p:sldId id="367" r:id="rId6"/>
    <p:sldId id="368" r:id="rId7"/>
    <p:sldId id="369" r:id="rId8"/>
    <p:sldId id="370" r:id="rId9"/>
    <p:sldId id="371" r:id="rId10"/>
    <p:sldId id="365" r:id="rId11"/>
    <p:sldId id="3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3190" autoAdjust="0"/>
  </p:normalViewPr>
  <p:slideViewPr>
    <p:cSldViewPr>
      <p:cViewPr varScale="1">
        <p:scale>
          <a:sx n="66" d="100"/>
          <a:sy n="66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5E374-1B37-4D6C-8E28-2C9DF5F8AD3A}" type="datetimeFigureOut">
              <a:rPr lang="id-ID"/>
              <a:pPr>
                <a:defRPr/>
              </a:pPr>
              <a:t>07/05/2018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97D523-8C1C-46B8-9118-54132A62D7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73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38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58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590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40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68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612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698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217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494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951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E2E1-A160-4904-BA89-B9A8484ADFFF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ECDA3-008F-421C-A570-6FCE684E1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9428-EC85-40FF-A381-331FC41227C9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CC3B7-433E-411C-B9D8-6C1699380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D2B4-6300-4442-A22F-EE64D093C96E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24ACB-195B-4C1A-90D1-D619F3208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D4D-D6A9-4672-A1D1-8CD4A1AE413D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46D7-235B-446B-AFD1-4C35D7F56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B2AD-CA66-4C0C-913E-192E19FA8A57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5741-2733-4448-B3D9-4279E47BC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1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79CE-D010-4B13-A4D7-4EE2CD9C9307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35798-2385-4BCB-8F89-C1EF1D52E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AC66-E06B-46FC-BF75-05CC7E00AC69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7E5A7-C866-4D4E-B1A9-FBBB6552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1235-586F-47AE-8349-97DB26CDC6C2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2E88-4AC8-4C07-AF10-F92011E49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CA6C-7DBA-43DC-B829-E13A20D2614C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843F8-2497-493A-95A5-B7182F016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5158-9E87-4E52-B176-1F43CB32E527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2F41-1D87-4961-B091-7522E9E38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BA88-B66C-4912-BB73-F494779CC05D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48C39-7EF0-42DE-9176-C3F4E64A5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8F49BA-6011-4781-A985-21D5A0603358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3C3D02F-F9FD-4962-A28C-6490518E3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24071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PERULANGAN DAN ARRAY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PERTEMUAN - 10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NOVIANDI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PRODI MIK | FAKULTAS ILMU-ILMU KESEHATAN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62843" y="1143000"/>
            <a:ext cx="2446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DAFTAR PUSTAKA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981200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Updi</a:t>
            </a:r>
            <a:r>
              <a:rPr lang="en-US" sz="2000" dirty="0" smtClean="0"/>
              <a:t>, F. 2017. </a:t>
            </a:r>
            <a:r>
              <a:rPr lang="en-US" sz="2000" dirty="0" err="1" smtClean="0"/>
              <a:t>Modul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Pemrograman</a:t>
            </a:r>
            <a:r>
              <a:rPr lang="en-US" sz="2000" dirty="0" smtClean="0"/>
              <a:t> Visual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9662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79026" y="2967335"/>
            <a:ext cx="4185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52769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1143000"/>
            <a:ext cx="2483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POKOK BAHASAN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648589"/>
            <a:ext cx="586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For…….Next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Do…..Loop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Array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Array multi </a:t>
            </a:r>
            <a:r>
              <a:rPr lang="en-US" sz="2000" dirty="0" err="1" smtClean="0"/>
              <a:t>dimensi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230893"/>
            <a:ext cx="2513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TUJUAN BELAJAR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695098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For…Next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Penggnaan</a:t>
            </a:r>
            <a:r>
              <a:rPr lang="en-US" sz="2000" dirty="0" smtClean="0"/>
              <a:t> Do…Loop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mengenal</a:t>
            </a:r>
            <a:r>
              <a:rPr lang="en-US" sz="2000" dirty="0" smtClean="0"/>
              <a:t> array (array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multi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sederhana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array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multidimensi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990600"/>
            <a:ext cx="14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For…Next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638628" y="1413210"/>
            <a:ext cx="7895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Statemen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ini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akan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mengulangi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suatu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blok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pernyataan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sebanyak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jumlah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ditentukan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sz="20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Statemen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ini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digunakan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jika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banyaknya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jumlah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perulangan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sudah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diketahui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sz="2000" dirty="0"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3475672"/>
            <a:ext cx="68579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For &lt;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</a:rPr>
              <a:t>Variabel_Pengulang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&gt; =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</a:rPr>
              <a:t>NilaiAwal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 To 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</a:rPr>
              <a:t>NilaiAkhir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 [Step Tingkat] 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&lt;Pernyataan_1&gt; 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... 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&lt;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</a:rPr>
              <a:t>Pernyataan_n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&gt; 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Next &lt;</a:t>
            </a:r>
            <a:r>
              <a:rPr lang="en-US" b="1" dirty="0" err="1">
                <a:solidFill>
                  <a:srgbClr val="000000"/>
                </a:solidFill>
                <a:latin typeface="Calibri" panose="020F0502020204030204" pitchFamily="34" charset="0"/>
              </a:rPr>
              <a:t>Variabel_Pengulang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&gt;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92685" y="3038861"/>
            <a:ext cx="994313" cy="3901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Sintaks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981132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990600"/>
            <a:ext cx="1779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For…Next &gt;&gt;</a:t>
            </a:r>
            <a:endParaRPr lang="en-US" sz="2000" b="1" dirty="0"/>
          </a:p>
        </p:txBody>
      </p:sp>
      <p:sp>
        <p:nvSpPr>
          <p:cNvPr id="2" name="Rectangle 1"/>
          <p:cNvSpPr/>
          <p:nvPr/>
        </p:nvSpPr>
        <p:spPr>
          <a:xfrm>
            <a:off x="609600" y="1539031"/>
            <a:ext cx="784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Statemen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ini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digunakan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kondisi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mempunyai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nilai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berurutan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variable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mempunyai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nilai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numerik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Default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Step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1,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jadi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perulangan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urutan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menaik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1,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nilai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step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tidak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perlu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ditulis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Sedangkan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perulangan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menurun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Nilai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awal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&gt;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Nilai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Akhir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),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nilai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step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diawali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tanda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minus(-). </a:t>
            </a:r>
          </a:p>
          <a:p>
            <a:pPr lvl="2"/>
            <a:endParaRPr lang="en-US" i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2"/>
            <a:r>
              <a:rPr lang="en-US" i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Misalnya</a:t>
            </a:r>
            <a:r>
              <a:rPr lang="en-US" i="1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0000"/>
                </a:solidFill>
                <a:cs typeface="Arial" panose="020B0604020202020204" pitchFamily="34" charset="0"/>
              </a:rPr>
              <a:t>: For </a:t>
            </a:r>
            <a:r>
              <a:rPr lang="en-US" i="1" dirty="0" err="1">
                <a:solidFill>
                  <a:srgbClr val="000000"/>
                </a:solidFill>
                <a:cs typeface="Arial" panose="020B0604020202020204" pitchFamily="34" charset="0"/>
              </a:rPr>
              <a:t>i</a:t>
            </a:r>
            <a:r>
              <a:rPr lang="en-US" i="1" dirty="0">
                <a:solidFill>
                  <a:srgbClr val="000000"/>
                </a:solidFill>
                <a:cs typeface="Arial" panose="020B0604020202020204" pitchFamily="34" charset="0"/>
              </a:rPr>
              <a:t> = 10 To 1 Step -1. </a:t>
            </a:r>
            <a:endParaRPr lang="en-US" i="1" dirty="0"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4238417"/>
            <a:ext cx="37338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 err="1">
                <a:solidFill>
                  <a:srgbClr val="000000"/>
                </a:solidFill>
                <a:cs typeface="Arial" panose="020B0604020202020204" pitchFamily="34" charset="0"/>
              </a:rPr>
              <a:t>Contoh</a:t>
            </a:r>
            <a:r>
              <a:rPr lang="en-US" sz="1700" b="1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  <a:endParaRPr lang="en-US" sz="17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en-US" sz="17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17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cs typeface="Arial" panose="020B0604020202020204" pitchFamily="34" charset="0"/>
              </a:rPr>
              <a:t>mencetak</a:t>
            </a:r>
            <a:r>
              <a:rPr lang="en-US" sz="17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cs typeface="Arial" panose="020B0604020202020204" pitchFamily="34" charset="0"/>
              </a:rPr>
              <a:t>angka</a:t>
            </a:r>
            <a:r>
              <a:rPr lang="en-US" sz="1700" dirty="0">
                <a:solidFill>
                  <a:srgbClr val="000000"/>
                </a:solidFill>
                <a:cs typeface="Arial" panose="020B0604020202020204" pitchFamily="34" charset="0"/>
              </a:rPr>
              <a:t> 1 </a:t>
            </a:r>
            <a:r>
              <a:rPr lang="en-US" sz="1700" dirty="0" err="1">
                <a:solidFill>
                  <a:srgbClr val="000000"/>
                </a:solidFill>
                <a:cs typeface="Arial" panose="020B0604020202020204" pitchFamily="34" charset="0"/>
              </a:rPr>
              <a:t>sampai</a:t>
            </a:r>
            <a:r>
              <a:rPr lang="en-US" sz="1700" dirty="0">
                <a:solidFill>
                  <a:srgbClr val="000000"/>
                </a:solidFill>
                <a:cs typeface="Arial" panose="020B0604020202020204" pitchFamily="34" charset="0"/>
              </a:rPr>
              <a:t> 10 </a:t>
            </a:r>
            <a:r>
              <a:rPr lang="en-US" sz="1700" dirty="0" err="1">
                <a:solidFill>
                  <a:srgbClr val="000000"/>
                </a:solidFill>
                <a:cs typeface="Arial" panose="020B0604020202020204" pitchFamily="34" charset="0"/>
              </a:rPr>
              <a:t>secara</a:t>
            </a:r>
            <a:r>
              <a:rPr lang="en-US" sz="17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cs typeface="Arial" panose="020B0604020202020204" pitchFamily="34" charset="0"/>
              </a:rPr>
              <a:t>berurutan</a:t>
            </a:r>
            <a:r>
              <a:rPr lang="en-US" sz="17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cs typeface="Arial" panose="020B0604020202020204" pitchFamily="34" charset="0"/>
              </a:rPr>
              <a:t>pada</a:t>
            </a:r>
            <a:r>
              <a:rPr lang="en-US" sz="17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cs typeface="Arial" panose="020B0604020202020204" pitchFamily="34" charset="0"/>
              </a:rPr>
              <a:t>objek</a:t>
            </a:r>
            <a:r>
              <a:rPr lang="en-US" sz="17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cs typeface="Arial" panose="020B0604020202020204" pitchFamily="34" charset="0"/>
              </a:rPr>
              <a:t>ListBox</a:t>
            </a:r>
            <a:r>
              <a:rPr lang="en-US" sz="17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sz="17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cs typeface="Arial" panose="020B0604020202020204" pitchFamily="34" charset="0"/>
              </a:rPr>
              <a:t>dilakukan</a:t>
            </a:r>
            <a:r>
              <a:rPr lang="en-US" sz="17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17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cs typeface="Arial" panose="020B0604020202020204" pitchFamily="34" charset="0"/>
              </a:rPr>
              <a:t>memberi</a:t>
            </a:r>
            <a:r>
              <a:rPr lang="en-US" sz="1700" dirty="0">
                <a:solidFill>
                  <a:srgbClr val="000000"/>
                </a:solidFill>
                <a:cs typeface="Arial" panose="020B0604020202020204" pitchFamily="34" charset="0"/>
              </a:rPr>
              <a:t> listing program </a:t>
            </a:r>
            <a:r>
              <a:rPr lang="en-US" sz="1700" dirty="0" err="1">
                <a:solidFill>
                  <a:srgbClr val="000000"/>
                </a:solidFill>
                <a:cs typeface="Arial" panose="020B0604020202020204" pitchFamily="34" charset="0"/>
              </a:rPr>
              <a:t>sebagai</a:t>
            </a:r>
            <a:r>
              <a:rPr lang="en-US" sz="17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cs typeface="Arial" panose="020B0604020202020204" pitchFamily="34" charset="0"/>
              </a:rPr>
              <a:t>berikut</a:t>
            </a:r>
            <a:r>
              <a:rPr lang="en-US" sz="1700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  <a:endParaRPr lang="en-US" sz="1700" dirty="0"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00600" y="4191000"/>
            <a:ext cx="3886200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= 1 To 10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List1.Additem I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2076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990600"/>
            <a:ext cx="1412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Do…Loop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609600" y="1397675"/>
            <a:ext cx="7924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Statemen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ini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mengulang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blok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statemen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bila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kondisi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benar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sampai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kondisi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menjadi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benar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Bila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tidak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ada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perintah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keluar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, proses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perulangan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(</a:t>
            </a:r>
            <a:r>
              <a:rPr lang="en-US" i="1" dirty="0">
                <a:solidFill>
                  <a:srgbClr val="000000"/>
                </a:solidFill>
                <a:cs typeface="Arial" panose="020B0604020202020204" pitchFamily="34" charset="0"/>
              </a:rPr>
              <a:t>loop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terus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berlangsung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Statemen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ini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digunakan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kondisi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mempunyai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nilai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tidak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pasti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tidak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berurutan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429000"/>
            <a:ext cx="5511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Do…Loop </a:t>
            </a:r>
            <a:r>
              <a:rPr lang="en-US" sz="2000" b="1" dirty="0" err="1" smtClean="0"/>
              <a:t>memiliki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dua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logika</a:t>
            </a:r>
            <a:endParaRPr lang="en-US" sz="20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687231"/>
              </p:ext>
            </p:extLst>
          </p:nvPr>
        </p:nvGraphicFramePr>
        <p:xfrm>
          <a:off x="762000" y="3924766"/>
          <a:ext cx="7620000" cy="1833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Statemen</a:t>
                      </a:r>
                      <a:r>
                        <a:rPr lang="en-US" sz="1800" baseline="0" dirty="0" smtClean="0"/>
                        <a:t> Do…Loop…While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Statemen</a:t>
                      </a:r>
                      <a:r>
                        <a:rPr lang="en-US" sz="1800" dirty="0" smtClean="0"/>
                        <a:t> Do…Loop…Until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u="none" strike="noStrike" kern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Statemen ini akan mengerjakan pernyataan dalam blok statemen ketika kondisi bernilai benar, dan akan berhenti ketika kondisi sudah bernilai salah. 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Statemen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mengerjakan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pernyataan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blok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statemen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ketika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kondisi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bernilai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salah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berhenti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ketika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kondisi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mencapai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nilai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benar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1281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243485"/>
              </p:ext>
            </p:extLst>
          </p:nvPr>
        </p:nvGraphicFramePr>
        <p:xfrm>
          <a:off x="685800" y="1828800"/>
          <a:ext cx="7620000" cy="2971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10000"/>
                <a:gridCol w="3810000"/>
              </a:tblGrid>
              <a:tr h="655412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Statemen</a:t>
                      </a:r>
                      <a:r>
                        <a:rPr lang="en-US" sz="1800" baseline="0" dirty="0" smtClean="0"/>
                        <a:t> Do…Loop…While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Statemen</a:t>
                      </a:r>
                      <a:r>
                        <a:rPr lang="en-US" sz="1800" dirty="0" smtClean="0"/>
                        <a:t> Do…Loop…Until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16388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 While &lt;</a:t>
                      </a:r>
                      <a:r>
                        <a:rPr lang="en-US" sz="1600" b="1" i="0" u="none" strike="noStrike" kern="12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Kondisi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&gt; Do </a:t>
                      </a:r>
                      <a:endParaRPr lang="en-US" sz="1600" b="0" i="0" u="none" strike="noStrike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600" b="1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&lt;Pernyataan_1&gt; &lt;Pernyataan_1&gt; </a:t>
                      </a:r>
                    </a:p>
                    <a:p>
                      <a:endParaRPr lang="en-US" sz="1600" b="0" i="0" u="none" strike="noStrike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600" b="1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... </a:t>
                      </a:r>
                      <a:r>
                        <a:rPr lang="en-US" sz="1600" b="1" i="0" u="none" strike="noStrike" kern="12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atau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...</a:t>
                      </a:r>
                    </a:p>
                    <a:p>
                      <a:r>
                        <a:rPr lang="en-US" sz="1600" b="1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1600" b="0" i="0" u="none" strike="noStrike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600" b="1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600" b="1" i="0" u="none" strike="noStrike" kern="12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Pernyataan_n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&gt; &lt;</a:t>
                      </a:r>
                      <a:r>
                        <a:rPr lang="en-US" sz="1600" b="1" i="0" u="none" strike="noStrike" kern="12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Pernyataan_n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&gt; </a:t>
                      </a:r>
                      <a:endParaRPr lang="en-US" sz="1600" b="0" i="0" u="none" strike="noStrike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600" b="1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Loop </a:t>
                      </a:r>
                      <a:r>
                        <a:rPr lang="en-US" sz="1600" b="1" i="0" u="none" strike="noStrike" kern="12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Loop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While &lt;</a:t>
                      </a:r>
                      <a:r>
                        <a:rPr lang="en-US" sz="1600" b="1" i="0" u="none" strike="noStrike" kern="12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Kondisi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&gt; 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 Until &lt;</a:t>
                      </a:r>
                      <a:r>
                        <a:rPr lang="en-US" sz="1600" b="1" i="0" u="none" strike="noStrike" kern="1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Kondisi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&gt; Do </a:t>
                      </a:r>
                      <a:endParaRPr lang="en-US" sz="1600" b="0" i="0" u="none" strike="noStrike" kern="120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6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&lt;Pernyataan_1&gt; &lt;Pernyataan_1&gt; </a:t>
                      </a:r>
                    </a:p>
                    <a:p>
                      <a:endParaRPr lang="en-US" sz="1600" b="0" i="0" u="none" strike="noStrike" kern="120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6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... </a:t>
                      </a:r>
                      <a:r>
                        <a:rPr lang="en-US" sz="1600" b="1" i="0" u="none" strike="noStrike" kern="1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atau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...</a:t>
                      </a:r>
                    </a:p>
                    <a:p>
                      <a:r>
                        <a:rPr lang="en-US" sz="16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1600" b="0" i="0" u="none" strike="noStrike" kern="120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6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600" b="1" i="0" u="none" strike="noStrike" kern="1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Pernyataan_n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&gt; &lt;</a:t>
                      </a:r>
                      <a:r>
                        <a:rPr lang="en-US" sz="1600" b="1" i="0" u="none" strike="noStrike" kern="1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Pernyataan_n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&gt; </a:t>
                      </a:r>
                      <a:endParaRPr lang="en-US" sz="1600" b="0" i="0" u="none" strike="noStrike" kern="120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6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Loop </a:t>
                      </a:r>
                      <a:r>
                        <a:rPr lang="en-US" sz="1600" b="1" i="0" u="none" strike="noStrike" kern="1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Loop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Until &lt;</a:t>
                      </a:r>
                      <a:r>
                        <a:rPr lang="en-US" sz="1600" b="1" i="0" u="none" strike="noStrike" kern="12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Kondisi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&gt; 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2967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838200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Array</a:t>
            </a:r>
            <a:endParaRPr lang="en-US" sz="2000" b="1" dirty="0"/>
          </a:p>
        </p:txBody>
      </p:sp>
      <p:sp>
        <p:nvSpPr>
          <p:cNvPr id="2" name="Rectangle 1"/>
          <p:cNvSpPr/>
          <p:nvPr/>
        </p:nvSpPr>
        <p:spPr>
          <a:xfrm>
            <a:off x="609600" y="1371600"/>
            <a:ext cx="792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Array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sekumpulan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data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memiliki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tipe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sama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sejumlah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tetap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serta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disusun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secara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terstruktur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disimpan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satu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variabel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sama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diurutkan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index. 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599" y="2362200"/>
            <a:ext cx="2549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Array </a:t>
            </a:r>
            <a:r>
              <a:rPr lang="en-US" sz="2000" b="1" dirty="0" err="1" smtClean="0"/>
              <a:t>Satu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Dimensi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609599" y="2901077"/>
            <a:ext cx="792480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Suatu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array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nilai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ukurannya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sudah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ditentukan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terlebih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dahulu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memiliki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satu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dimensi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Bentuk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Umum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: </a:t>
            </a:r>
          </a:p>
          <a:p>
            <a:r>
              <a:rPr 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</a:p>
          <a:p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Dim 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Array[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indeks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] As 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Tipe_Data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en-US" i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Contoh</a:t>
            </a:r>
            <a:r>
              <a:rPr lang="en-US" i="1" dirty="0" smtClean="0">
                <a:solidFill>
                  <a:srgbClr val="000000"/>
                </a:solidFill>
                <a:cs typeface="Arial" panose="020B0604020202020204" pitchFamily="34" charset="0"/>
              </a:rPr>
              <a:t>: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2"/>
            <a:r>
              <a:rPr lang="en-US" dirty="0">
                <a:solidFill>
                  <a:srgbClr val="0000FF"/>
                </a:solidFill>
                <a:cs typeface="Arial" panose="020B0604020202020204" pitchFamily="34" charset="0"/>
              </a:rPr>
              <a:t>Dim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Arr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(2) </a:t>
            </a:r>
            <a:r>
              <a:rPr lang="en-US" dirty="0">
                <a:solidFill>
                  <a:srgbClr val="0000FF"/>
                </a:solidFill>
                <a:cs typeface="Arial" panose="020B0604020202020204" pitchFamily="34" charset="0"/>
              </a:rPr>
              <a:t>As String </a:t>
            </a:r>
          </a:p>
          <a:p>
            <a:pPr lvl="2"/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Arr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(0) =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TxtNim.Text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lvl="2"/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Arr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(1) =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TxtNama.Text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lvl="2"/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Arr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(2) =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TxtProdi.Text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8029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59630" y="1295400"/>
            <a:ext cx="2589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Array Multi </a:t>
            </a:r>
            <a:r>
              <a:rPr lang="en-US" sz="2000" b="1" dirty="0" err="1" smtClean="0"/>
              <a:t>Dimensi</a:t>
            </a:r>
            <a:endParaRPr lang="en-US" sz="2000" b="1" dirty="0"/>
          </a:p>
        </p:txBody>
      </p:sp>
      <p:sp>
        <p:nvSpPr>
          <p:cNvPr id="2" name="Rectangle 1"/>
          <p:cNvSpPr/>
          <p:nvPr/>
        </p:nvSpPr>
        <p:spPr>
          <a:xfrm>
            <a:off x="859630" y="2093029"/>
            <a:ext cx="74533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Suatu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array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fungsinya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hampir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sama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array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satu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dimensi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hanya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saja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pada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array multi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dimensi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ini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mewakili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nilai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table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terdiri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dari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informasi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diatur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baris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kolom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mendefenisikan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elemen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table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tertentu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kita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harus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menentukan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dua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indeks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pertama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mengidentifikasi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elemen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baris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mengidentifikasi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elemen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kolom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Array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multidimensi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memiliki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lebih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dari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dua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dimensi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87271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400" y="1447800"/>
            <a:ext cx="6858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Bentuk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Umum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: </a:t>
            </a:r>
          </a:p>
          <a:p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Dim Array[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indeks,Indeks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] As 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Tipe_Data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Dim Array[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indeks,indeks,indeks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] As 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Tipe_Data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en-US" i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en-US" i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Contoh</a:t>
            </a:r>
            <a:r>
              <a:rPr lang="en-US" i="1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</a:p>
          <a:p>
            <a:pPr lvl="2"/>
            <a:r>
              <a:rPr lang="en-US" dirty="0">
                <a:solidFill>
                  <a:srgbClr val="0000FF"/>
                </a:solidFill>
                <a:cs typeface="Arial" panose="020B0604020202020204" pitchFamily="34" charset="0"/>
              </a:rPr>
              <a:t>Dim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Arr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(3, 1) </a:t>
            </a:r>
            <a:r>
              <a:rPr lang="en-US" dirty="0">
                <a:solidFill>
                  <a:srgbClr val="0000FF"/>
                </a:solidFill>
                <a:cs typeface="Arial" panose="020B0604020202020204" pitchFamily="34" charset="0"/>
              </a:rPr>
              <a:t>As String </a:t>
            </a:r>
          </a:p>
          <a:p>
            <a:pPr lvl="2"/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Arr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(0, 0) = </a:t>
            </a:r>
            <a:r>
              <a:rPr lang="en-US" dirty="0">
                <a:solidFill>
                  <a:srgbClr val="A21515"/>
                </a:solidFill>
                <a:cs typeface="Arial" panose="020B0604020202020204" pitchFamily="34" charset="0"/>
              </a:rPr>
              <a:t>"NIM" </a:t>
            </a:r>
          </a:p>
          <a:p>
            <a:pPr lvl="2"/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Arr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(0, 1) = </a:t>
            </a:r>
            <a:r>
              <a:rPr lang="en-US" dirty="0">
                <a:solidFill>
                  <a:srgbClr val="A21515"/>
                </a:solidFill>
                <a:cs typeface="Arial" panose="020B0604020202020204" pitchFamily="34" charset="0"/>
              </a:rPr>
              <a:t>"NAMA" </a:t>
            </a:r>
          </a:p>
          <a:p>
            <a:pPr lvl="2"/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2"/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Arr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(1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, 0) = </a:t>
            </a:r>
            <a:r>
              <a:rPr lang="en-US" dirty="0">
                <a:solidFill>
                  <a:srgbClr val="A21515"/>
                </a:solidFill>
                <a:cs typeface="Arial" panose="020B0604020202020204" pitchFamily="34" charset="0"/>
              </a:rPr>
              <a:t>"JENIS KELAMIN" </a:t>
            </a:r>
          </a:p>
          <a:p>
            <a:pPr lvl="2"/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Arr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(1, 1) = </a:t>
            </a:r>
            <a:r>
              <a:rPr lang="en-US" dirty="0">
                <a:solidFill>
                  <a:srgbClr val="A21515"/>
                </a:solidFill>
                <a:cs typeface="Arial" panose="020B0604020202020204" pitchFamily="34" charset="0"/>
              </a:rPr>
              <a:t>"PRODI" 26 </a:t>
            </a:r>
          </a:p>
          <a:p>
            <a:pPr lvl="2"/>
            <a:endParaRPr lang="en-US" dirty="0">
              <a:cs typeface="Arial" panose="020B0604020202020204" pitchFamily="34" charset="0"/>
            </a:endParaRPr>
          </a:p>
          <a:p>
            <a:pPr lvl="2"/>
            <a:r>
              <a:rPr lang="en-US" dirty="0" err="1">
                <a:cs typeface="Arial" panose="020B0604020202020204" pitchFamily="34" charset="0"/>
              </a:rPr>
              <a:t>Arr</a:t>
            </a:r>
            <a:r>
              <a:rPr lang="en-US" dirty="0">
                <a:cs typeface="Arial" panose="020B0604020202020204" pitchFamily="34" charset="0"/>
              </a:rPr>
              <a:t>(2, 0) = </a:t>
            </a:r>
            <a:r>
              <a:rPr lang="en-US" dirty="0">
                <a:solidFill>
                  <a:srgbClr val="A21515"/>
                </a:solidFill>
                <a:cs typeface="Arial" panose="020B0604020202020204" pitchFamily="34" charset="0"/>
              </a:rPr>
              <a:t>"</a:t>
            </a:r>
            <a:r>
              <a:rPr lang="en-US" dirty="0" err="1">
                <a:solidFill>
                  <a:srgbClr val="A21515"/>
                </a:solidFill>
                <a:cs typeface="Arial" panose="020B0604020202020204" pitchFamily="34" charset="0"/>
              </a:rPr>
              <a:t>Laki-laki</a:t>
            </a:r>
            <a:r>
              <a:rPr lang="en-US" dirty="0">
                <a:solidFill>
                  <a:srgbClr val="A21515"/>
                </a:solidFill>
                <a:cs typeface="Arial" panose="020B0604020202020204" pitchFamily="34" charset="0"/>
              </a:rPr>
              <a:t>" </a:t>
            </a:r>
          </a:p>
          <a:p>
            <a:pPr lvl="2"/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Arr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(2, 1) = </a:t>
            </a:r>
            <a:r>
              <a:rPr lang="en-US" dirty="0">
                <a:solidFill>
                  <a:srgbClr val="A21515"/>
                </a:solidFill>
                <a:cs typeface="Arial" panose="020B0604020202020204" pitchFamily="34" charset="0"/>
              </a:rPr>
              <a:t>"</a:t>
            </a:r>
            <a:r>
              <a:rPr lang="en-US" dirty="0" err="1">
                <a:solidFill>
                  <a:srgbClr val="A21515"/>
                </a:solidFill>
                <a:cs typeface="Arial" panose="020B0604020202020204" pitchFamily="34" charset="0"/>
              </a:rPr>
              <a:t>Perempuan</a:t>
            </a:r>
            <a:r>
              <a:rPr lang="en-US" dirty="0">
                <a:solidFill>
                  <a:srgbClr val="A21515"/>
                </a:solidFill>
                <a:cs typeface="Arial" panose="020B0604020202020204" pitchFamily="34" charset="0"/>
              </a:rPr>
              <a:t>" </a:t>
            </a:r>
          </a:p>
          <a:p>
            <a:pPr lvl="2"/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2"/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Arr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(3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, 0) = </a:t>
            </a:r>
            <a:r>
              <a:rPr lang="en-US" dirty="0">
                <a:solidFill>
                  <a:srgbClr val="A21515"/>
                </a:solidFill>
                <a:cs typeface="Arial" panose="020B0604020202020204" pitchFamily="34" charset="0"/>
              </a:rPr>
              <a:t>"</a:t>
            </a:r>
            <a:r>
              <a:rPr lang="en-US" dirty="0" err="1">
                <a:solidFill>
                  <a:srgbClr val="A21515"/>
                </a:solidFill>
                <a:cs typeface="Arial" panose="020B0604020202020204" pitchFamily="34" charset="0"/>
              </a:rPr>
              <a:t>Manajemen</a:t>
            </a:r>
            <a:r>
              <a:rPr lang="en-US" dirty="0">
                <a:solidFill>
                  <a:srgbClr val="A21515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A21515"/>
                </a:solidFill>
                <a:cs typeface="Arial" panose="020B0604020202020204" pitchFamily="34" charset="0"/>
              </a:rPr>
              <a:t>Informatika</a:t>
            </a:r>
            <a:r>
              <a:rPr lang="en-US" dirty="0">
                <a:solidFill>
                  <a:srgbClr val="A21515"/>
                </a:solidFill>
                <a:cs typeface="Arial" panose="020B0604020202020204" pitchFamily="34" charset="0"/>
              </a:rPr>
              <a:t>" </a:t>
            </a:r>
          </a:p>
          <a:p>
            <a:pPr lvl="2"/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Arr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(3, 1) = </a:t>
            </a:r>
            <a:r>
              <a:rPr lang="en-US" dirty="0">
                <a:solidFill>
                  <a:srgbClr val="A21515"/>
                </a:solidFill>
                <a:cs typeface="Arial" panose="020B0604020202020204" pitchFamily="34" charset="0"/>
              </a:rPr>
              <a:t>"</a:t>
            </a:r>
            <a:r>
              <a:rPr lang="en-US" dirty="0" err="1">
                <a:solidFill>
                  <a:srgbClr val="A21515"/>
                </a:solidFill>
                <a:cs typeface="Arial" panose="020B0604020202020204" pitchFamily="34" charset="0"/>
              </a:rPr>
              <a:t>Teknik</a:t>
            </a:r>
            <a:r>
              <a:rPr lang="en-US" dirty="0">
                <a:solidFill>
                  <a:srgbClr val="A21515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A21515"/>
                </a:solidFill>
                <a:cs typeface="Arial" panose="020B0604020202020204" pitchFamily="34" charset="0"/>
              </a:rPr>
              <a:t>Informatika</a:t>
            </a:r>
            <a:r>
              <a:rPr lang="en-US" dirty="0">
                <a:solidFill>
                  <a:srgbClr val="A21515"/>
                </a:solidFill>
                <a:cs typeface="Arial" panose="020B0604020202020204" pitchFamily="34" charset="0"/>
              </a:rPr>
              <a:t>" 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990600"/>
            <a:ext cx="2589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Array Multi </a:t>
            </a:r>
            <a:r>
              <a:rPr lang="en-US" sz="2000" b="1" dirty="0" err="1" smtClean="0"/>
              <a:t>Dimensi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36230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2817</TotalTime>
  <Words>597</Words>
  <Application>Microsoft Office PowerPoint</Application>
  <PresentationFormat>On-screen Show (4:3)</PresentationFormat>
  <Paragraphs>107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322</cp:revision>
  <dcterms:created xsi:type="dcterms:W3CDTF">2010-08-24T06:47:44Z</dcterms:created>
  <dcterms:modified xsi:type="dcterms:W3CDTF">2018-05-07T14:57:05Z</dcterms:modified>
</cp:coreProperties>
</file>