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65" r:id="rId4"/>
    <p:sldId id="366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67" r:id="rId14"/>
    <p:sldId id="3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07/05/2018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83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18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66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5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4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26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37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1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14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5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PROCEDURE, FUNCTION DAN MODULE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</a:t>
            </a:r>
            <a:r>
              <a:rPr lang="en-US" b="1" dirty="0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1517" y="999215"/>
            <a:ext cx="40174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Pemanggilan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Function (</a:t>
            </a: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80" y="2057400"/>
            <a:ext cx="665321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if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cekData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()=true then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HitungRef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textAwal.text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else </a:t>
            </a: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messageBox.Show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(“Data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dimasukkan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angka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”,”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Kesalahan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data”, </a:t>
            </a: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 smtClean="0">
                <a:cs typeface="Arial" panose="020B0604020202020204" pitchFamily="34" charset="0"/>
              </a:rPr>
              <a:t>		</a:t>
            </a: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cs typeface="Arial" panose="020B0604020202020204" pitchFamily="34" charset="0"/>
              </a:rPr>
              <a:t>	</a:t>
            </a:r>
            <a:r>
              <a:rPr lang="en-US" dirty="0" smtClean="0">
                <a:cs typeface="Arial" panose="020B0604020202020204" pitchFamily="34" charset="0"/>
              </a:rPr>
              <a:t>	</a:t>
            </a:r>
            <a:r>
              <a:rPr lang="en-US" dirty="0" err="1" smtClean="0">
                <a:cs typeface="Arial" panose="020B0604020202020204" pitchFamily="34" charset="0"/>
              </a:rPr>
              <a:t>MessageBoxButtons.OK</a:t>
            </a:r>
            <a:r>
              <a:rPr lang="en-US" dirty="0">
                <a:cs typeface="Arial" panose="020B0604020202020204" pitchFamily="34" charset="0"/>
              </a:rPr>
              <a:t>, 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>
                <a:cs typeface="Arial" panose="020B0604020202020204" pitchFamily="34" charset="0"/>
              </a:rPr>
              <a:t>	</a:t>
            </a:r>
            <a:r>
              <a:rPr lang="en-US" dirty="0" smtClean="0">
                <a:cs typeface="Arial" panose="020B0604020202020204" pitchFamily="34" charset="0"/>
              </a:rPr>
              <a:t>		</a:t>
            </a:r>
            <a:r>
              <a:rPr lang="en-US" dirty="0" err="1" smtClean="0">
                <a:cs typeface="Arial" panose="020B0604020202020204" pitchFamily="34" charset="0"/>
              </a:rPr>
              <a:t>MessageBoxIcons.Error</a:t>
            </a:r>
            <a:r>
              <a:rPr lang="en-US" dirty="0">
                <a:cs typeface="Arial" panose="020B0604020202020204" pitchFamily="34" charset="0"/>
              </a:rPr>
              <a:t>) 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tabLst>
                <a:tab pos="682625" algn="l"/>
                <a:tab pos="1262063" algn="l"/>
              </a:tabLst>
            </a:pPr>
            <a:r>
              <a:rPr lang="en-US" dirty="0" err="1" smtClean="0">
                <a:cs typeface="Arial" panose="020B0604020202020204" pitchFamily="34" charset="0"/>
              </a:rPr>
              <a:t>endif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135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1517" y="999215"/>
            <a:ext cx="20778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Modul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(Module)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1516" y="1489724"/>
            <a:ext cx="7800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Modul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sengaja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dipisahkan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memudahkan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module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dimasukkan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procedure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kemudian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oleh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form.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019700"/>
            <a:ext cx="67978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Umumnya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modul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dideklarasikan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public (public) agar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kode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dimanapun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Modul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diisi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main procedure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dijalankan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pertama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kali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program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dimulai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Modul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argumentasi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code reuse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bertujuan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agar program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efesien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3780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137160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Sintaks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pembuatan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module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berikut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Module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moduleName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	Statement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End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Module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Module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Module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Public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intResponce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RoleId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Msg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As Integer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	Public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Username, Password,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Nama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As String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>
              <a:tabLst>
                <a:tab pos="508000" algn="l"/>
                <a:tab pos="1089025" algn="l"/>
              </a:tabLst>
            </a:pP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End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Module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026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2843" y="1143000"/>
            <a:ext cx="2446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DAFTAR PUSTAKA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Updi</a:t>
            </a:r>
            <a:r>
              <a:rPr lang="en-US" sz="2000" dirty="0" smtClean="0"/>
              <a:t>, F. 2017.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Visual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8832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76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143000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POKOK BAHASAN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48589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Procedure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Function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Module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971800"/>
            <a:ext cx="251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TUJUAN BELAJAR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436005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procedure, function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module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procedure, function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module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1600200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Sejauh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anda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menuliskan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sub procedure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dibuat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otomatis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event 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Sub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blok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kode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nama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berisi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perintah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dipanggil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waktu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Artinya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sekali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dibuat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kemudian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panggil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berkali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-kali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sesuai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kebutuhan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  <a:p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Bentuk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Umum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</a:p>
          <a:p>
            <a:pPr lvl="2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Private|Public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] Sub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subname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[(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argumentlist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)]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Statements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End sub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it-IT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cs typeface="Arial" panose="020B0604020202020204" pitchFamily="34" charset="0"/>
              </a:rPr>
              <a:t>Sub </a:t>
            </a:r>
            <a:r>
              <a:rPr lang="it-IT" dirty="0">
                <a:solidFill>
                  <a:srgbClr val="000000"/>
                </a:solidFill>
                <a:cs typeface="Arial" panose="020B0604020202020204" pitchFamily="34" charset="0"/>
              </a:rPr>
              <a:t>Procedure dapat dipanggil dengan perintah : </a:t>
            </a:r>
          </a:p>
          <a:p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[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call]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subname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[(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argumentlist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)]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990600"/>
            <a:ext cx="1524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62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990600"/>
            <a:ext cx="1524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663788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Keterangan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rgbClr val="000000"/>
                </a:solidFill>
                <a:cs typeface="Arial" panose="020B0604020202020204" pitchFamily="34" charset="0"/>
              </a:rPr>
              <a:t>Sub </a:t>
            </a:r>
            <a:r>
              <a:rPr lang="sv-SE" dirty="0">
                <a:solidFill>
                  <a:srgbClr val="000000"/>
                </a:solidFill>
                <a:cs typeface="Arial" panose="020B0604020202020204" pitchFamily="34" charset="0"/>
              </a:rPr>
              <a:t>procedure (</a:t>
            </a:r>
            <a:r>
              <a:rPr lang="sv-SE" i="1" dirty="0">
                <a:solidFill>
                  <a:srgbClr val="000000"/>
                </a:solidFill>
                <a:cs typeface="Arial" panose="020B0604020202020204" pitchFamily="34" charset="0"/>
              </a:rPr>
              <a:t>Procedure) </a:t>
            </a:r>
            <a:r>
              <a:rPr lang="sv-SE" dirty="0">
                <a:solidFill>
                  <a:srgbClr val="000000"/>
                </a:solidFill>
                <a:cs typeface="Arial" panose="020B0604020202020204" pitchFamily="34" charset="0"/>
              </a:rPr>
              <a:t>sebaiknya menggunakan kata kerja (verb)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Pemanggilan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procedure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masih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kelas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(class)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modul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(module)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dilakukan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kata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kunci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Me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0587" y="3733800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menerima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argument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melalui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(by value)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juga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reference (by reference).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Jika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by value,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argument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berubah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Sedangkan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jika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by reference,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argument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berubah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sesuai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perintah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procedure.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774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1642646"/>
            <a:ext cx="716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default, argument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dimasukkan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melalui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(by value)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kata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kunci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ByVal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ByRef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By Reference. </a:t>
            </a:r>
          </a:p>
          <a:p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Syntaks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argument : </a:t>
            </a:r>
          </a:p>
          <a:p>
            <a:pPr lvl="2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ByVal|ByRef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]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variabelname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as type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993" y="991805"/>
            <a:ext cx="1515591" cy="39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7993" y="3352800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i="1" dirty="0" smtClean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  <a:endParaRPr lang="en-US" i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885457"/>
            <a:ext cx="601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argument di passing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value 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Sub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HitungVal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byVal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as Decimal)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3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A+=1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3"/>
            <a:r>
              <a:rPr lang="en-US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textAkhir.text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= a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end sub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246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1997839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argument di passing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sebagai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value </a:t>
            </a:r>
          </a:p>
          <a:p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Sub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HitungRef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byRef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as Decimal)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4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A+=1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4"/>
            <a:r>
              <a:rPr lang="en-US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textAkhir.text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= a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end sub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Pemanggilan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procedure </a:t>
            </a:r>
          </a:p>
          <a:p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HitungVal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textAwal.Text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993" y="991805"/>
            <a:ext cx="1515591" cy="397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Procedure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774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7993" y="991805"/>
            <a:ext cx="2350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Function (</a:t>
            </a: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993" y="1997839"/>
            <a:ext cx="78440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mempunyai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kemiripan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sub procedure.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Bedanya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selalu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mengembalikan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(return value) </a:t>
            </a:r>
          </a:p>
          <a:p>
            <a:r>
              <a:rPr lang="sv-SE" dirty="0">
                <a:solidFill>
                  <a:srgbClr val="000000"/>
                </a:solidFill>
                <a:cs typeface="Arial" panose="020B0604020202020204" pitchFamily="34" charset="0"/>
              </a:rPr>
              <a:t>Sintaks fungsi dituliskan sebagai berikut : </a:t>
            </a:r>
            <a:endParaRPr lang="sv-SE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v-S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Private|Public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] function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functionname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[(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argumentlist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)] [As type]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endParaRPr lang="en-US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Statement </a:t>
            </a:r>
          </a:p>
          <a:p>
            <a:pPr lvl="2"/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/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Functionname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==expression | {return expression}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endParaRPr lang="en-US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End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function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769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1997839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Keterangan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</a:p>
          <a:p>
            <a:pPr marL="682625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Perbedaan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antara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procedure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hanyalah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pengembalian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saja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(return value).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96875"/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Sebagai</a:t>
            </a:r>
            <a:r>
              <a:rPr lang="en-US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</a:p>
          <a:p>
            <a:pPr marL="396875">
              <a:tabLst>
                <a:tab pos="1481138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argument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berupa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(by value)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reference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(by reference)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96875">
              <a:tabLst>
                <a:tab pos="1481138" algn="l"/>
              </a:tabLst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682625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Pengembalian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dilakukan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operator assignment “=”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biasanya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perintah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return.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993" y="991805"/>
            <a:ext cx="2350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Function (</a:t>
            </a: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261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1752600"/>
            <a:ext cx="6324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b="1" i="1" dirty="0">
                <a:solidFill>
                  <a:srgbClr val="000000"/>
                </a:solidFill>
                <a:cs typeface="Arial" panose="020B0604020202020204" pitchFamily="34" charset="0"/>
              </a:rPr>
              <a:t> : </a:t>
            </a:r>
            <a:endParaRPr lang="en-US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Private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Function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cekData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() as Boolean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>
              <a:tabLst>
                <a:tab pos="508000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if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IsNumeric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TextAwal.text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 then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return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true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else </a:t>
            </a:r>
          </a:p>
          <a:p>
            <a:pPr>
              <a:tabLst>
                <a:tab pos="508000" algn="l"/>
                <a:tab pos="1089025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return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false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endif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>
              <a:tabLst>
                <a:tab pos="508000" algn="l"/>
                <a:tab pos="1089025" algn="l"/>
              </a:tabLst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  <a:tab pos="10890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end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function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1517" y="999215"/>
            <a:ext cx="2263274" cy="385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Function (</a:t>
            </a: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444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459</Words>
  <Application>Microsoft Office PowerPoint</Application>
  <PresentationFormat>On-screen Show (4:3)</PresentationFormat>
  <Paragraphs>129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336</cp:revision>
  <dcterms:created xsi:type="dcterms:W3CDTF">2010-08-24T06:47:44Z</dcterms:created>
  <dcterms:modified xsi:type="dcterms:W3CDTF">2018-05-07T15:45:50Z</dcterms:modified>
</cp:coreProperties>
</file>