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6" r:id="rId2"/>
    <p:sldId id="364" r:id="rId3"/>
    <p:sldId id="367" r:id="rId4"/>
    <p:sldId id="368" r:id="rId5"/>
    <p:sldId id="372" r:id="rId6"/>
    <p:sldId id="373" r:id="rId7"/>
    <p:sldId id="374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2" r:id="rId23"/>
    <p:sldId id="393" r:id="rId24"/>
    <p:sldId id="396" r:id="rId25"/>
    <p:sldId id="397" r:id="rId26"/>
    <p:sldId id="398" r:id="rId27"/>
    <p:sldId id="399" r:id="rId28"/>
    <p:sldId id="402" r:id="rId29"/>
    <p:sldId id="403" r:id="rId30"/>
    <p:sldId id="404" r:id="rId31"/>
    <p:sldId id="36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3190" autoAdjust="0"/>
  </p:normalViewPr>
  <p:slideViewPr>
    <p:cSldViewPr>
      <p:cViewPr varScale="1">
        <p:scale>
          <a:sx n="66" d="100"/>
          <a:sy n="66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07/05/2018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5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85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0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5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18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67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50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86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15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17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0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03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71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19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97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1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03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73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23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3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88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0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14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5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2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CLR</a:t>
            </a:r>
            <a:r>
              <a:rPr lang="en-US" baseline="0" dirty="0" smtClean="0"/>
              <a:t> = Command Language Runtime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6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3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8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7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7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240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REVIEW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PERTEMUAN - </a:t>
            </a:r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MIK |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3263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Konstanta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91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Konstanta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konstan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.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halnya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r>
              <a:rPr lang="en-US" sz="2000" dirty="0" smtClean="0"/>
              <a:t>, </a:t>
            </a:r>
            <a:r>
              <a:rPr lang="en-US" sz="2000" dirty="0" err="1" smtClean="0"/>
              <a:t>konstanta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penamaannya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i="1" dirty="0" err="1" smtClean="0"/>
              <a:t>Contoh</a:t>
            </a:r>
            <a:r>
              <a:rPr lang="en-US" sz="2000" b="1" i="1" dirty="0" smtClean="0"/>
              <a:t>: </a:t>
            </a:r>
            <a:r>
              <a:rPr lang="en-US" sz="2000" dirty="0" smtClean="0"/>
              <a:t>  </a:t>
            </a:r>
          </a:p>
          <a:p>
            <a:pPr marL="2119313" lvl="1">
              <a:tabLst>
                <a:tab pos="5080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A = 10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78200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Operator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20019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Operator </a:t>
            </a:r>
            <a:r>
              <a:rPr lang="en-US" sz="2000" dirty="0" err="1" smtClean="0"/>
              <a:t>Pemberi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endParaRPr lang="en-US" sz="2000" dirty="0" smtClean="0"/>
          </a:p>
          <a:p>
            <a:pPr>
              <a:tabLst>
                <a:tab pos="347663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Deklarasi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Visual Basic =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	BASIC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operator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(=)</a:t>
            </a:r>
          </a:p>
          <a:p>
            <a:pPr>
              <a:tabLst>
                <a:tab pos="347663" algn="l"/>
              </a:tabLst>
            </a:pPr>
            <a:endParaRPr lang="en-US" sz="2000" dirty="0"/>
          </a:p>
          <a:p>
            <a:r>
              <a:rPr lang="en-US" sz="2000" b="1" i="1" dirty="0" smtClean="0"/>
              <a:t>	</a:t>
            </a:r>
            <a:r>
              <a:rPr lang="en-US" sz="2000" b="1" i="1" dirty="0" err="1" smtClean="0"/>
              <a:t>Contoh</a:t>
            </a:r>
            <a:r>
              <a:rPr lang="en-US" sz="2000" b="1" i="1" dirty="0"/>
              <a:t>: </a:t>
            </a:r>
            <a:r>
              <a:rPr lang="en-US" sz="2000" dirty="0"/>
              <a:t>  </a:t>
            </a:r>
          </a:p>
          <a:p>
            <a:pPr marL="2119313" lvl="1">
              <a:tabLst>
                <a:tab pos="5080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24</a:t>
            </a:r>
          </a:p>
          <a:p>
            <a:pPr marL="2119313" lvl="1">
              <a:tabLst>
                <a:tab pos="5080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“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Angga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Zubir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21839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7620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Operator </a:t>
            </a:r>
            <a:r>
              <a:rPr lang="en-US" dirty="0" err="1" smtClean="0"/>
              <a:t>Aritmatika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Operator Boolean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0" y="1188720"/>
          <a:ext cx="60960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419600"/>
              </a:tblGrid>
              <a:tr h="3732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Operasi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Penjumlahan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Pengurangan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Perkalian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Pembagian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\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Pembagian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bulat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Sisa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pembagian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(Modulus)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191000"/>
          <a:ext cx="6096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419600"/>
              </a:tblGrid>
              <a:tr h="364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Operasi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77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Negasi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77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Logika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77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Logika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77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XOR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Logika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xor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5591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341120"/>
            <a:ext cx="3094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Operator </a:t>
            </a:r>
            <a:r>
              <a:rPr lang="en-US" sz="2000" dirty="0" err="1" smtClean="0"/>
              <a:t>pembanding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19200" y="1874520"/>
          <a:ext cx="70104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60"/>
                <a:gridCol w="50825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Operasi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&lt;&gt;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&lt;=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&gt;=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5003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625600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Derajat</a:t>
            </a:r>
            <a:r>
              <a:rPr lang="en-US" sz="2000" dirty="0" smtClean="0"/>
              <a:t> Operator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19200" y="2159000"/>
          <a:ext cx="70104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60"/>
                <a:gridCol w="50825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Operasi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Tertinggi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*/ \ mod and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- or </a:t>
                      </a:r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xor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&lt;&gt; &lt;= &gt;=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Terendah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26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99060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For…Next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638628" y="1413210"/>
            <a:ext cx="7895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Statemen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mengulangi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blok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pernyataan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sebanyak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jumlah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ditentukan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Statemen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digunakan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jika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banyaknya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jumlah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perulangan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sudah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diketahui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475672"/>
            <a:ext cx="6857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For &lt;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Variabel_Pengulang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&gt; =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NilaiAwal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NilaiAkhir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[Step Tingkat]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&lt;Pernyataan_1&gt;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...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&lt;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Pernyataan_n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&gt;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Next &lt;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Variabel_Pengulang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&gt;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2685" y="3038861"/>
            <a:ext cx="994313" cy="39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Sintaks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76841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990600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For…Next &gt;&gt;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609600" y="1539031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Statemen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digunakan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kondisi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berurutan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variable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numerik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Default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Step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1,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jadi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perulangan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urutan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menaik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1,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step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perlu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ditulis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Sedangkan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perulangan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menurun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awal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&gt;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Akhir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step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diawali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tanda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minus(-). </a:t>
            </a:r>
          </a:p>
          <a:p>
            <a:pPr lvl="2"/>
            <a:endParaRPr lang="en-US" i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Misalnya</a:t>
            </a: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: For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= 10 To 1 Step -1. 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238417"/>
            <a:ext cx="37338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err="1">
                <a:solidFill>
                  <a:srgbClr val="000000"/>
                </a:solidFill>
                <a:cs typeface="Arial" panose="020B0604020202020204" pitchFamily="34" charset="0"/>
              </a:rPr>
              <a:t>Contoh</a:t>
            </a:r>
            <a:r>
              <a:rPr lang="en-US" sz="1700" b="1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endParaRPr lang="en-US" sz="17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mencetak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angka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1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sampai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10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secara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berurutan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objek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ListBox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dilakukan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memberi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listing program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sebagai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Arial" panose="020B0604020202020204" pitchFamily="34" charset="0"/>
              </a:rPr>
              <a:t>berikut</a:t>
            </a:r>
            <a:r>
              <a:rPr lang="en-US" sz="17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endParaRPr lang="en-US" sz="17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4191000"/>
            <a:ext cx="38862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1 To 10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List1.Additem I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193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990600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Do…Loop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397675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Statemen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mengulang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blok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statemen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bila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kondisi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benar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sampai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kondisi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benar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Bila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perintah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keluar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proses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perulangan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loop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terus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berlangsung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Statemen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digunakan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kondisi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pasti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berurutan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429000"/>
            <a:ext cx="5511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Do…Loop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logika</a:t>
            </a:r>
            <a:endParaRPr lang="en-US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62000" y="3924766"/>
          <a:ext cx="7620000" cy="183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Statemen</a:t>
                      </a:r>
                      <a:r>
                        <a:rPr lang="en-US" sz="1800" baseline="0" dirty="0" smtClean="0"/>
                        <a:t> Do…Loop…While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Statemen</a:t>
                      </a:r>
                      <a:r>
                        <a:rPr lang="en-US" sz="1800" dirty="0" smtClean="0"/>
                        <a:t> Do…Loop…Until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 ini akan mengerjakan pernyataan dalam blok statemen ketika kondisi bernilai benar, dan akan berhenti ketika kondisi sudah bernilai salah.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Statemen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mengerjakan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pernyataan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statemen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ketika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kondisi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bernilai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berhenti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ketika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kondisi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mencapai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benar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270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85800" y="1828800"/>
          <a:ext cx="7620000" cy="2971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0000"/>
                <a:gridCol w="3810000"/>
              </a:tblGrid>
              <a:tr h="65541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Statemen</a:t>
                      </a:r>
                      <a:r>
                        <a:rPr lang="en-US" sz="1800" baseline="0" dirty="0" smtClean="0"/>
                        <a:t> Do…Loop…While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Statemen</a:t>
                      </a:r>
                      <a:r>
                        <a:rPr lang="en-US" sz="1800" dirty="0" smtClean="0"/>
                        <a:t> Do…Loop…Until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16388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While &lt;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Kondisi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Do </a:t>
                      </a:r>
                      <a:endParaRPr lang="en-US" sz="1600" b="0" i="0" u="none" strike="noStrike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&lt;Pernyataan_1&gt; &lt;Pernyataan_1&gt; </a:t>
                      </a:r>
                    </a:p>
                    <a:p>
                      <a:endParaRPr lang="en-US" sz="1600" b="0" i="0" u="none" strike="noStrike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...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...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600" b="0" i="0" u="none" strike="noStrike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Pernyataan_n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&lt;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Pernyataan_n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</a:t>
                      </a:r>
                      <a:endParaRPr lang="en-US" sz="1600" b="0" i="0" u="none" strike="noStrike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Loop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Loop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While &lt;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Kondisi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Until &lt;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Kondisi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Do </a:t>
                      </a:r>
                      <a:endParaRPr lang="en-US" sz="1600" b="0" i="0" u="none" strike="noStrike" kern="12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&lt;Pernyataan_1&gt; &lt;Pernyataan_1&gt; </a:t>
                      </a:r>
                    </a:p>
                    <a:p>
                      <a:endParaRPr lang="en-US" sz="1600" b="0" i="0" u="none" strike="noStrike" kern="12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...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...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600" b="0" i="0" u="none" strike="noStrike" kern="12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Pernyataan_n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&lt;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Pernyataan_n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</a:t>
                      </a:r>
                      <a:endParaRPr lang="en-US" sz="1600" b="0" i="0" u="none" strike="noStrike" kern="12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Loop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Loop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Until &lt;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Kondisi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277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83820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Array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Array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sekumpulan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tipe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sejumlah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tetap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serta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disusun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terstruktur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disimpan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variabel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diurutkan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index.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2362200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Array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Dimensi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09599" y="2901077"/>
            <a:ext cx="79248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array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ukurannya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sudah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ditentukan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terlebih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dahulu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dimensi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Umum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: </a:t>
            </a:r>
          </a:p>
          <a:p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</a:p>
          <a:p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Dim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Array[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indeks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] As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Tipe_Data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Contoh</a:t>
            </a: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Dim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Arr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(2) </a:t>
            </a:r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As String </a:t>
            </a:r>
          </a:p>
          <a:p>
            <a:pPr lvl="2"/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Arr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(0) =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TxtNim.Text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Arr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(1) =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TxtNama.Text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Arr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(2) =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TxtProdi.Text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133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9630" y="129540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Array Multi </a:t>
            </a:r>
            <a:r>
              <a:rPr lang="en-US" sz="2000" b="1" dirty="0" err="1" smtClean="0"/>
              <a:t>Dimensi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859630" y="2093029"/>
            <a:ext cx="74533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array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fungsinya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hampir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array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dimensi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hanya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saja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array multi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dimensi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mewakili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table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terdiri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informasi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diatur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baris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kolom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mendefenisikan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elemen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table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tertentu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kita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menentukan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dua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indeks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pertama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mengidentifikasi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elemen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baris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mengidentifikasi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elemen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kolom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Array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multidimensi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dua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dimensi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6568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949" y="1066800"/>
            <a:ext cx="41518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Pengenalan</a:t>
            </a:r>
            <a:r>
              <a:rPr lang="en-US" sz="2200" b="1" dirty="0" smtClean="0"/>
              <a:t> Visual Basic.NET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1949" y="1997839"/>
            <a:ext cx="7902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Visual Basic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/>
              <a:t>.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perintah-perintah</a:t>
            </a:r>
            <a:r>
              <a:rPr lang="en-US" sz="2000" dirty="0" smtClean="0"/>
              <a:t> yang di </a:t>
            </a:r>
            <a:r>
              <a:rPr lang="en-US" sz="2000" dirty="0" err="1" smtClean="0"/>
              <a:t>mengerti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tugas-tugas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Microsoft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1991.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 smtClean="0"/>
              <a:t> BASIC </a:t>
            </a:r>
            <a:r>
              <a:rPr lang="en-US" sz="2000" i="1" dirty="0" smtClean="0"/>
              <a:t>(Beginner’s All-purpose Symbolic Instruction Code)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Bahasa</a:t>
            </a:r>
            <a:r>
              <a:rPr lang="en-US" sz="2000" dirty="0" smtClean="0"/>
              <a:t> BASIC </a:t>
            </a:r>
            <a:r>
              <a:rPr lang="en-US" sz="2000" dirty="0" err="1" smtClean="0"/>
              <a:t>diciptakan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Professor John </a:t>
            </a:r>
            <a:r>
              <a:rPr lang="en-US" sz="2000" dirty="0" err="1" smtClean="0"/>
              <a:t>Kemeny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Thomas Kurtz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kampus</a:t>
            </a:r>
            <a:r>
              <a:rPr lang="en-US" sz="2000" dirty="0" smtClean="0"/>
              <a:t> </a:t>
            </a:r>
            <a:r>
              <a:rPr lang="en-US" sz="2000" dirty="0" err="1" smtClean="0"/>
              <a:t>Darmouth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pertengahan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1960-an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1281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6002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Sejauh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menuliskan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sub procedure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dibuat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otomatis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event 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Sub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procedure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blok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kode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nama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berisi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perintah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dipanggil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hanya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sekali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dibuat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kemudian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panggil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berkali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-kali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sesuai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kebutuhan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Bentuk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Umum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: </a:t>
            </a:r>
          </a:p>
          <a:p>
            <a:pPr lvl="2"/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Private|Public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] Sub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subname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[(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argumentlist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)]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Statements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End sub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it-IT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000000"/>
                </a:solidFill>
                <a:cs typeface="Arial" panose="020B0604020202020204" pitchFamily="34" charset="0"/>
              </a:rPr>
              <a:t>Sub </a:t>
            </a:r>
            <a:r>
              <a:rPr lang="it-IT" dirty="0">
                <a:solidFill>
                  <a:srgbClr val="000000"/>
                </a:solidFill>
                <a:cs typeface="Arial" panose="020B0604020202020204" pitchFamily="34" charset="0"/>
              </a:rPr>
              <a:t>Procedure dapat dipanggil dengan perintah : </a:t>
            </a:r>
          </a:p>
          <a:p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[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call]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subname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[(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argumentlist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)]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Procedure 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34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990600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Procedure 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663788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Keterangan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: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v-SE" dirty="0" smtClean="0">
                <a:solidFill>
                  <a:srgbClr val="000000"/>
                </a:solidFill>
                <a:cs typeface="Arial" panose="020B0604020202020204" pitchFamily="34" charset="0"/>
              </a:rPr>
              <a:t>Sub </a:t>
            </a: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procedure (</a:t>
            </a:r>
            <a:r>
              <a:rPr lang="sv-SE" i="1" dirty="0">
                <a:solidFill>
                  <a:srgbClr val="000000"/>
                </a:solidFill>
                <a:cs typeface="Arial" panose="020B0604020202020204" pitchFamily="34" charset="0"/>
              </a:rPr>
              <a:t>Procedure) </a:t>
            </a: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sebaiknya menggunakan kata kerja (verb)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Pemanggilan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procedure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masih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kelas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(class)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modul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(module)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dilakukan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kata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kunci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Me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0587" y="3733800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Procedure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menerima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argument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melalui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(by value)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juga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reference (by reference).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Jika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by value,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argument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berubah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Sedangkan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jika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by reference,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argument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digunakan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berubah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sesuai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perintah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procedure.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92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7993" y="991805"/>
            <a:ext cx="2350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Function (</a:t>
            </a:r>
            <a:r>
              <a:rPr 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993" y="1997839"/>
            <a:ext cx="78440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banyak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kemiripan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sub procedure.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Bedanya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selalu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mengembalikan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(return value) </a:t>
            </a:r>
          </a:p>
          <a:p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Sintaks fungsi dituliskan sebagai berikut : </a:t>
            </a:r>
            <a:endParaRPr lang="sv-SE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sv-SE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Private|Public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] function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functionname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[(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argumentlist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)] [As type]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endParaRPr lang="en-US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Statement </a:t>
            </a:r>
          </a:p>
          <a:p>
            <a:pPr lvl="2"/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Functionname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==expression | {return expression}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endParaRPr lang="en-US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End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function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51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1997839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Keterangan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: </a:t>
            </a:r>
          </a:p>
          <a:p>
            <a:pPr marL="682625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Perbedaan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antara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procedure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hanyalah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pengembalian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saja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(return value).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96875"/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Sebagai</a:t>
            </a: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contoh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: </a:t>
            </a:r>
          </a:p>
          <a:p>
            <a:pPr marL="396875">
              <a:tabLst>
                <a:tab pos="1481138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Menggunakan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argument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berupa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(by value)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reference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(by reference)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96875">
              <a:tabLst>
                <a:tab pos="1481138" algn="l"/>
              </a:tabLst>
            </a:pP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82625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Pengembalian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dilakukan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operator assignment “=”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biasanya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perintah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return.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993" y="991805"/>
            <a:ext cx="2350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Function (</a:t>
            </a:r>
            <a:r>
              <a:rPr 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240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1517" y="999215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Modul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(Module)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516" y="1489724"/>
            <a:ext cx="7800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Modul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bagian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sengaja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dipisahkan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memudahkan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pemrograman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module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dimasukkan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procedure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kemudian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digunakan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oleh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beberapa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form.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019700"/>
            <a:ext cx="6797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Umumnya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modul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dideklarasikan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public (public) agar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digunakan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kode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dimanapun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06400" indent="-40640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Modul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diisi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main procedure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dijalankan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pertama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kali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program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dimulai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06400" indent="-40640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Modul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argumentasi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code reuse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bertujuan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agar program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efesien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65014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3716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Sintaks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pembuatan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module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berikut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: </a:t>
            </a:r>
          </a:p>
          <a:p>
            <a:pPr>
              <a:tabLst>
                <a:tab pos="508000" algn="l"/>
                <a:tab pos="1089025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Module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moduleName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508000" algn="l"/>
                <a:tab pos="1089025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Statement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508000" algn="l"/>
                <a:tab pos="1089025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End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Module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508000" algn="l"/>
                <a:tab pos="1089025" algn="l"/>
              </a:tabLst>
            </a:pP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508000" algn="l"/>
                <a:tab pos="1089025" algn="l"/>
              </a:tabLst>
            </a:pPr>
            <a:r>
              <a:rPr lang="en-US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Contoh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</a:p>
          <a:p>
            <a:pPr>
              <a:tabLst>
                <a:tab pos="508000" algn="l"/>
                <a:tab pos="1089025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Module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Module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508000" algn="l"/>
                <a:tab pos="1089025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</a:p>
          <a:p>
            <a:pPr>
              <a:tabLst>
                <a:tab pos="508000" algn="l"/>
                <a:tab pos="1089025" algn="l"/>
              </a:tabLst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Public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intResponce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RoleId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Msg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As Integer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508000" algn="l"/>
                <a:tab pos="1089025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Public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Username, Password,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Nama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As String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508000" algn="l"/>
                <a:tab pos="1089025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</a:p>
          <a:p>
            <a:pPr>
              <a:tabLst>
                <a:tab pos="508000" algn="l"/>
                <a:tab pos="1089025" algn="l"/>
              </a:tabLst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End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Module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000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914400"/>
            <a:ext cx="157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Teori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15240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Database </a:t>
            </a:r>
            <a:r>
              <a:rPr lang="en-US" b="1" dirty="0" err="1">
                <a:solidFill>
                  <a:srgbClr val="000000"/>
                </a:solidFill>
                <a:cs typeface="Arial" panose="020B0604020202020204" pitchFamily="34" charset="0"/>
              </a:rPr>
              <a:t>adalah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508000" algn="l"/>
              </a:tabLst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Informasi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tersimpan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tersusun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rapi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tempat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mudah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dimanipulasi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seperti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menambah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data,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menghapus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mencari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mengatur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informasi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kita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butuhkan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8824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Komponen</a:t>
            </a: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Database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245703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Komponen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terbesar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Database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Database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sendiri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database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dikelompokkan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beberapa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kumpulan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sejenis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Sebuah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biasanya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terdiri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beberapa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field (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kolom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record (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baris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Sebuah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field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menerangkan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sebuah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informasi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tentang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identitas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Sedangkan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record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menerangkan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sebuah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lengkap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68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3324" y="838200"/>
            <a:ext cx="3845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Hirarki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Dari </a:t>
            </a:r>
            <a:r>
              <a:rPr 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Sebuah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Database 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861" t="41668" r="34773" b="15624"/>
          <a:stretch/>
        </p:blipFill>
        <p:spPr>
          <a:xfrm>
            <a:off x="838200" y="1600200"/>
            <a:ext cx="7696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3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0287" y="83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Alur</a:t>
            </a:r>
            <a:r>
              <a:rPr lang="en-US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Kerja</a:t>
            </a:r>
            <a:r>
              <a:rPr lang="en-US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Pemrograman</a:t>
            </a:r>
            <a:r>
              <a:rPr lang="en-US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Database </a:t>
            </a:r>
            <a:r>
              <a:rPr lang="en-US" b="1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Visual </a:t>
            </a:r>
            <a:r>
              <a:rPr lang="en-US" b="1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BASIC.Net</a:t>
            </a:r>
            <a:r>
              <a:rPr lang="en-US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b="1" i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104" t="30500" r="30674" b="16375"/>
          <a:stretch/>
        </p:blipFill>
        <p:spPr>
          <a:xfrm>
            <a:off x="304800" y="1752600"/>
            <a:ext cx="8686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55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963527"/>
            <a:ext cx="176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Teori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1381780"/>
            <a:ext cx="85126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hubungan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terjadi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lainnya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berfungsi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mengatur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operasi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database.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Hubungan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dibentuk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mencakupi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3 (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tiga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macam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hubungan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: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257" y="2859108"/>
            <a:ext cx="7993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tabLst>
                <a:tab pos="347663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One-To-One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(1 – 1) </a:t>
            </a:r>
            <a:endParaRPr lang="en-US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pengertian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“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Setiap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baris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pertama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dihubungkan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hanya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baris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dua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”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347663" algn="l"/>
              </a:tabLst>
            </a:pP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  <a:tabLst>
                <a:tab pos="347663" algn="l"/>
              </a:tabLst>
            </a:pP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One-To-Many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(1 – M</a:t>
            </a: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pengertian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“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Setiap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baris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pertama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dihubungkan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baris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dua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</a:p>
          <a:p>
            <a:pPr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347663" algn="l"/>
              </a:tabLst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3. </a:t>
            </a:r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Many-To-Many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( M–N )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pengertian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“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baris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pertama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bisa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dihubungkan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baris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dua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“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32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949" y="1066800"/>
            <a:ext cx="6042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IDE </a:t>
            </a:r>
            <a:r>
              <a:rPr lang="en-US" sz="2200" b="1" i="1" dirty="0" smtClean="0"/>
              <a:t>(Integrated Development Environment)</a:t>
            </a:r>
            <a:endParaRPr lang="en-US" sz="22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081087" y="1825823"/>
            <a:ext cx="4176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Penulisan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program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banyak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dilakukan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berbagai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editor,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misal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: Notepad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8" y="1835824"/>
            <a:ext cx="2019300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6" y="3581400"/>
            <a:ext cx="2790825" cy="1638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3581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menggunakan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IDE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Programmer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user interface,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koding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testing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debugging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mengkompilasi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program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executable </a:t>
            </a:r>
          </a:p>
        </p:txBody>
      </p:sp>
    </p:spTree>
    <p:extLst>
      <p:ext uri="{BB962C8B-B14F-4D97-AF65-F5344CB8AC3E}">
        <p14:creationId xmlns:p14="http://schemas.microsoft.com/office/powerpoint/2010/main" val="2483624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0668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73138" algn="l"/>
              </a:tabLst>
            </a:pPr>
            <a:r>
              <a:rPr lang="en-US" b="1" i="1" dirty="0" err="1">
                <a:solidFill>
                  <a:srgbClr val="000000"/>
                </a:solidFill>
                <a:cs typeface="Arial" panose="020B0604020202020204" pitchFamily="34" charset="0"/>
              </a:rPr>
              <a:t>Contoh</a:t>
            </a:r>
            <a:r>
              <a:rPr lang="en-US" b="1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Relasi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antar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antara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Jenis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Tabel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anose="020B0604020202020204" pitchFamily="34" charset="0"/>
              </a:rPr>
              <a:t>Buku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i="1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817" t="50000" r="42973" b="19792"/>
          <a:stretch/>
        </p:blipFill>
        <p:spPr>
          <a:xfrm>
            <a:off x="1371600" y="2057400"/>
            <a:ext cx="6781801" cy="35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9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276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949" y="1066800"/>
            <a:ext cx="2168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VISUAL BASIC</a:t>
            </a:r>
            <a:endParaRPr 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914400" y="1843951"/>
            <a:ext cx="739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Visual 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Basic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bahasa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pemrograman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sangat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dipelajari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teknik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pemrograman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visual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memungkinkan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penggunanya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berkreasi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menghasilkan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program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aplikasi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Terlihat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dasar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pembuatan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visual basic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FORM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dimana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pengguna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mengatur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tampilan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form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kemudian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dijalankan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script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sangat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301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" y="943834"/>
            <a:ext cx="7924800" cy="49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13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246" y="1047690"/>
            <a:ext cx="460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KEUNTUNGAN MEMPELAJARI .NET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808944" y="1525994"/>
            <a:ext cx="7554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Multi 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Language </a:t>
            </a:r>
            <a:endParaRPr lang="en-US" sz="2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465138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Arsitektur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.NET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bersifat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terbuka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sehingga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memungkinkan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berbagai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bahasa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pemrograman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mengakses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CLR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mulus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Banyak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kalangan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menyebut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.NET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“open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	source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Microsoft.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.NET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diprogram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menggunakan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Visual Basic.NET, C++.NET, Visual C#,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	Jscript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J#. 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24219" t="28794" r="25720" b="13840"/>
          <a:stretch/>
        </p:blipFill>
        <p:spPr bwMode="auto">
          <a:xfrm>
            <a:off x="3352800" y="3581400"/>
            <a:ext cx="501083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7857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143000"/>
            <a:ext cx="1480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VARIABEL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685800" y="16764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73138" algn="l"/>
              </a:tabLst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Variabel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nama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simbol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digunakan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mewakili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973138" algn="l"/>
              </a:tabLst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nilai.Suatu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variabel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nama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menyimpan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jenis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variabel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" y="3047684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penamaan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43000" y="3575131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Harus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dimulai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sebuah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huruf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nn-N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idak </a:t>
            </a:r>
            <a:r>
              <a:rPr lang="nn-NO" sz="2000" dirty="0">
                <a:solidFill>
                  <a:srgbClr val="000000"/>
                </a:solidFill>
                <a:cs typeface="Arial" panose="020B0604020202020204" pitchFamily="34" charset="0"/>
              </a:rPr>
              <a:t>lebih dari 255 karakter </a:t>
            </a:r>
            <a:endParaRPr lang="nn-NO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n-NO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idak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sama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nama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statement,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metode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objek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sebagainya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bahasa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Visual BASIC.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spasi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tanda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titik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(.),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tanda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seru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(!),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@, &amp;, $,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#. </a:t>
            </a:r>
          </a:p>
        </p:txBody>
      </p:sp>
    </p:spTree>
    <p:extLst>
      <p:ext uri="{BB962C8B-B14F-4D97-AF65-F5344CB8AC3E}">
        <p14:creationId xmlns:p14="http://schemas.microsoft.com/office/powerpoint/2010/main" val="594501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990600"/>
            <a:ext cx="150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TIPE DATA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55824" y="1524000"/>
            <a:ext cx="712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Tipe</a:t>
            </a:r>
            <a:r>
              <a:rPr lang="en-US" sz="2000" dirty="0" smtClean="0"/>
              <a:t> data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Tipe</a:t>
            </a:r>
            <a:r>
              <a:rPr lang="en-US" sz="2000" dirty="0" smtClean="0"/>
              <a:t> data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visual BASIC </a:t>
            </a:r>
            <a:r>
              <a:rPr lang="en-US" sz="2000" dirty="0" err="1" smtClean="0"/>
              <a:t>adalah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0" y="2590800"/>
          <a:ext cx="7924800" cy="304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  <a:gridCol w="1066800"/>
                <a:gridCol w="5562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Ukuran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byte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Integer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byte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-32.768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32.768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byte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-2.147.483.648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2.147.483.648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byte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-3,402823E38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-1,401298E-45;</a:t>
                      </a:r>
                    </a:p>
                    <a:p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1,401298E-45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3,402823E38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byte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-1.79769313486232E308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-4,94065645841247E-324; 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4,94065645841247E-324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1.79769313486232E308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Currency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byte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-922.337.203.685.477,5808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922.337.203.685.477,5807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12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838200"/>
            <a:ext cx="7924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Tipe</a:t>
            </a:r>
            <a:r>
              <a:rPr lang="en-US" sz="2000" b="1" dirty="0" smtClean="0"/>
              <a:t> Data String: </a:t>
            </a:r>
          </a:p>
          <a:p>
            <a:pPr marL="798513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. </a:t>
            </a:r>
          </a:p>
          <a:p>
            <a:pPr marL="798513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65.400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. </a:t>
            </a:r>
          </a:p>
          <a:p>
            <a:pPr marL="798513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Penulisan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diawali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diakhiri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petik</a:t>
            </a:r>
            <a:r>
              <a:rPr lang="en-US" sz="2000" dirty="0" smtClean="0"/>
              <a:t> (“)</a:t>
            </a:r>
          </a:p>
          <a:p>
            <a:pPr marL="798513" indent="-342900">
              <a:buFont typeface="Courier New" panose="02070309020205020404" pitchFamily="49" charset="0"/>
              <a:buChar char="o"/>
            </a:pPr>
            <a:endParaRPr lang="en-US" sz="1000" dirty="0" smtClean="0"/>
          </a:p>
          <a:p>
            <a:pPr marL="2119313"/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</a:p>
          <a:p>
            <a:pPr marL="2119313" lvl="1">
              <a:tabLst>
                <a:tab pos="508000" algn="l"/>
              </a:tabLst>
            </a:pPr>
            <a:r>
              <a:rPr lang="en-US" b="1" dirty="0" smtClean="0"/>
              <a:t>	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Dim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As String</a:t>
            </a:r>
          </a:p>
          <a:p>
            <a:pPr marL="2119313" lvl="1">
              <a:tabLst>
                <a:tab pos="5080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“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Dewi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”</a:t>
            </a:r>
          </a:p>
          <a:p>
            <a:pPr lvl="1">
              <a:tabLst>
                <a:tab pos="508000" algn="l"/>
              </a:tabLst>
            </a:pPr>
            <a:endParaRPr lang="en-US" sz="2000" b="1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Tipe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Logika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(Boolean)</a:t>
            </a:r>
          </a:p>
          <a:p>
            <a:pPr marL="798513" lvl="1" indent="-34290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Melakukan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pengetesan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logika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798513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Data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tipe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ini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hanya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bernilai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benar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20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True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salah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20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False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798513" lvl="1" indent="-342900">
              <a:buFont typeface="Courier New" panose="02070309020205020404" pitchFamily="49" charset="0"/>
              <a:buChar char="o"/>
            </a:pPr>
            <a:endParaRPr lang="en-US" sz="1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119313"/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pPr marL="2119313" lvl="1">
              <a:tabLst>
                <a:tab pos="508000" algn="l"/>
              </a:tabLst>
            </a:pPr>
            <a:r>
              <a:rPr lang="en-US" b="1" dirty="0"/>
              <a:t>	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Dim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Nama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As String</a:t>
            </a:r>
          </a:p>
          <a:p>
            <a:pPr marL="2119313" lvl="1">
              <a:tabLst>
                <a:tab pos="508000" algn="l"/>
              </a:tabLs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 “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Dewi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”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41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1346</Words>
  <Application>Microsoft Office PowerPoint</Application>
  <PresentationFormat>On-screen Show (4:3)</PresentationFormat>
  <Paragraphs>316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350</cp:revision>
  <dcterms:created xsi:type="dcterms:W3CDTF">2010-08-24T06:47:44Z</dcterms:created>
  <dcterms:modified xsi:type="dcterms:W3CDTF">2018-05-07T16:38:43Z</dcterms:modified>
</cp:coreProperties>
</file>