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16" r:id="rId2"/>
    <p:sldId id="335" r:id="rId3"/>
    <p:sldId id="365" r:id="rId4"/>
    <p:sldId id="366" r:id="rId5"/>
    <p:sldId id="367" r:id="rId6"/>
    <p:sldId id="371" r:id="rId7"/>
    <p:sldId id="368" r:id="rId8"/>
    <p:sldId id="369" r:id="rId9"/>
    <p:sldId id="372" r:id="rId10"/>
    <p:sldId id="370" r:id="rId11"/>
    <p:sldId id="373" r:id="rId12"/>
    <p:sldId id="375" r:id="rId13"/>
    <p:sldId id="374" r:id="rId14"/>
    <p:sldId id="376" r:id="rId15"/>
    <p:sldId id="378" r:id="rId16"/>
    <p:sldId id="377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3190" autoAdjust="0"/>
  </p:normalViewPr>
  <p:slideViewPr>
    <p:cSldViewPr>
      <p:cViewPr>
        <p:scale>
          <a:sx n="50" d="100"/>
          <a:sy n="50" d="100"/>
        </p:scale>
        <p:origin x="150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A5E374-1B37-4D6C-8E28-2C9DF5F8AD3A}" type="datetimeFigureOut">
              <a:rPr lang="id-ID"/>
              <a:pPr>
                <a:defRPr/>
              </a:pPr>
              <a:t>22/10/2017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697D523-8C1C-46B8-9118-54132A62D73B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73919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138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8A4F71-D436-4E5F-B886-6409C3054B5F}" type="slidenum">
              <a:rPr lang="id-ID">
                <a:latin typeface="Calibri" panose="020F0502020204030204" pitchFamily="34" charset="0"/>
              </a:rPr>
              <a:pPr eaLnBrk="1" hangingPunct="1"/>
              <a:t>11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154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8A4F71-D436-4E5F-B886-6409C3054B5F}" type="slidenum">
              <a:rPr lang="id-ID">
                <a:latin typeface="Calibri" panose="020F0502020204030204" pitchFamily="34" charset="0"/>
              </a:rPr>
              <a:pPr eaLnBrk="1" hangingPunct="1"/>
              <a:t>12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341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8A4F71-D436-4E5F-B886-6409C3054B5F}" type="slidenum">
              <a:rPr lang="id-ID">
                <a:latin typeface="Calibri" panose="020F0502020204030204" pitchFamily="34" charset="0"/>
              </a:rPr>
              <a:pPr eaLnBrk="1" hangingPunct="1"/>
              <a:t>13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582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8A4F71-D436-4E5F-B886-6409C3054B5F}" type="slidenum">
              <a:rPr lang="id-ID">
                <a:latin typeface="Calibri" panose="020F0502020204030204" pitchFamily="34" charset="0"/>
              </a:rPr>
              <a:pPr eaLnBrk="1" hangingPunct="1"/>
              <a:t>14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7237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8A4F71-D436-4E5F-B886-6409C3054B5F}" type="slidenum">
              <a:rPr lang="id-ID">
                <a:latin typeface="Calibri" panose="020F0502020204030204" pitchFamily="34" charset="0"/>
              </a:rPr>
              <a:pPr eaLnBrk="1" hangingPunct="1"/>
              <a:t>15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8826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8A4F71-D436-4E5F-B886-6409C3054B5F}" type="slidenum">
              <a:rPr lang="id-ID">
                <a:latin typeface="Calibri" panose="020F0502020204030204" pitchFamily="34" charset="0"/>
              </a:rPr>
              <a:pPr eaLnBrk="1" hangingPunct="1"/>
              <a:t>16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75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8A4F71-D436-4E5F-B886-6409C3054B5F}" type="slidenum">
              <a:rPr lang="id-ID">
                <a:latin typeface="Calibri" panose="020F0502020204030204" pitchFamily="34" charset="0"/>
              </a:rPr>
              <a:pPr eaLnBrk="1" hangingPunct="1"/>
              <a:t>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120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8A4F71-D436-4E5F-B886-6409C3054B5F}" type="slidenum">
              <a:rPr lang="id-ID">
                <a:latin typeface="Calibri" panose="020F0502020204030204" pitchFamily="34" charset="0"/>
              </a:rPr>
              <a:pPr eaLnBrk="1" hangingPunct="1"/>
              <a:t>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083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8A4F71-D436-4E5F-B886-6409C3054B5F}" type="slidenum">
              <a:rPr lang="id-ID">
                <a:latin typeface="Calibri" panose="020F0502020204030204" pitchFamily="34" charset="0"/>
              </a:rPr>
              <a:pPr eaLnBrk="1" hangingPunct="1"/>
              <a:t>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379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8A4F71-D436-4E5F-B886-6409C3054B5F}" type="slidenum">
              <a:rPr lang="id-ID">
                <a:latin typeface="Calibri" panose="020F0502020204030204" pitchFamily="34" charset="0"/>
              </a:rPr>
              <a:pPr eaLnBrk="1" hangingPunct="1"/>
              <a:t>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234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8A4F71-D436-4E5F-B886-6409C3054B5F}" type="slidenum">
              <a:rPr lang="id-ID">
                <a:latin typeface="Calibri" panose="020F0502020204030204" pitchFamily="34" charset="0"/>
              </a:rPr>
              <a:pPr eaLnBrk="1" hangingPunct="1"/>
              <a:t>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319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8A4F71-D436-4E5F-B886-6409C3054B5F}" type="slidenum">
              <a:rPr lang="id-ID">
                <a:latin typeface="Calibri" panose="020F0502020204030204" pitchFamily="34" charset="0"/>
              </a:rPr>
              <a:pPr eaLnBrk="1" hangingPunct="1"/>
              <a:t>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587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8A4F71-D436-4E5F-B886-6409C3054B5F}" type="slidenum">
              <a:rPr lang="id-ID">
                <a:latin typeface="Calibri" panose="020F0502020204030204" pitchFamily="34" charset="0"/>
              </a:rPr>
              <a:pPr eaLnBrk="1" hangingPunct="1"/>
              <a:t>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425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8A4F71-D436-4E5F-B886-6409C3054B5F}" type="slidenum">
              <a:rPr lang="id-ID">
                <a:latin typeface="Calibri" panose="020F0502020204030204" pitchFamily="34" charset="0"/>
              </a:rPr>
              <a:pPr eaLnBrk="1" hangingPunct="1"/>
              <a:t>10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017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EE2E1-A160-4904-BA89-B9A8484ADFFF}" type="datetime1">
              <a:rPr lang="en-US"/>
              <a:pPr>
                <a:defRPr/>
              </a:pPr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ECDA3-008F-421C-A570-6FCE684E1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F9428-EC85-40FF-A381-331FC41227C9}" type="datetime1">
              <a:rPr lang="en-US"/>
              <a:pPr>
                <a:defRPr/>
              </a:pPr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CC3B7-433E-411C-B9D8-6C16993807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65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BD2B4-6300-4442-A22F-EE64D093C96E}" type="datetime1">
              <a:rPr lang="en-US"/>
              <a:pPr>
                <a:defRPr/>
              </a:pPr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24ACB-195B-4C1A-90D1-D619F3208A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4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DFD4D-D6A9-4672-A1D1-8CD4A1AE413D}" type="datetime1">
              <a:rPr lang="en-US"/>
              <a:pPr>
                <a:defRPr/>
              </a:pPr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346D7-235B-446B-AFD1-4C35D7F56C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80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1B2AD-CA66-4C0C-913E-192E19FA8A57}" type="datetime1">
              <a:rPr lang="en-US"/>
              <a:pPr>
                <a:defRPr/>
              </a:pPr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E5741-2733-4448-B3D9-4279E47BCB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16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079CE-D010-4B13-A4D7-4EE2CD9C9307}" type="datetime1">
              <a:rPr lang="en-US"/>
              <a:pPr>
                <a:defRPr/>
              </a:pPr>
              <a:t>10/22/2017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35798-2385-4BCB-8F89-C1EF1D52EA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45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2AC66-E06B-46FC-BF75-05CC7E00AC69}" type="datetime1">
              <a:rPr lang="en-US"/>
              <a:pPr>
                <a:defRPr/>
              </a:pPr>
              <a:t>10/22/2017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7E5A7-C866-4D4E-B1A9-FBBB655221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1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51235-586F-47AE-8349-97DB26CDC6C2}" type="datetime1">
              <a:rPr lang="en-US"/>
              <a:pPr>
                <a:defRPr/>
              </a:pPr>
              <a:t>10/22/2017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92E88-4AC8-4C07-AF10-F92011E490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8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2CA6C-7DBA-43DC-B829-E13A20D2614C}" type="datetime1">
              <a:rPr lang="en-US"/>
              <a:pPr>
                <a:defRPr/>
              </a:pPr>
              <a:t>10/22/2017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843F8-2497-493A-95A5-B7182F0160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1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B5158-9E87-4E52-B176-1F43CB32E527}" type="datetime1">
              <a:rPr lang="en-US"/>
              <a:pPr>
                <a:defRPr/>
              </a:pPr>
              <a:t>10/22/2017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82F41-1D87-4961-B091-7522E9E38C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3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8BA88-B66C-4912-BB73-F494779CC05D}" type="datetime1">
              <a:rPr lang="en-US"/>
              <a:pPr>
                <a:defRPr/>
              </a:pPr>
              <a:t>10/22/2017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48C39-7EF0-42DE-9176-C3F4E64A5D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32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8F49BA-6011-4781-A985-21D5A0603358}" type="datetime1">
              <a:rPr lang="en-US"/>
              <a:pPr>
                <a:defRPr/>
              </a:pPr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33C3D02F-F9FD-4962-A28C-6490518E3C5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package" Target="../embeddings/Microsoft_Visio_Drawing2.vsdx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package" Target="../embeddings/Microsoft_Visio_Drawing3.vsdx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package" Target="../embeddings/Microsoft_Visio_Drawing1.vsdx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22625" y="3752671"/>
            <a:ext cx="5638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FLOWMAP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PERTEMUAN </a:t>
            </a:r>
            <a:r>
              <a:rPr lang="en-US" b="1" dirty="0" smtClean="0">
                <a:solidFill>
                  <a:schemeClr val="bg1"/>
                </a:solidFill>
              </a:rPr>
              <a:t>- 6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NOVIANDI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PRODI MIK | FAKULTAS ILMU-ILMU </a:t>
            </a:r>
            <a:r>
              <a:rPr lang="en-US" b="1" dirty="0" smtClean="0">
                <a:solidFill>
                  <a:schemeClr val="bg1"/>
                </a:solidFill>
              </a:rPr>
              <a:t>KESEHATAN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528235"/>
              </p:ext>
            </p:extLst>
          </p:nvPr>
        </p:nvGraphicFramePr>
        <p:xfrm>
          <a:off x="152400" y="762000"/>
          <a:ext cx="8839200" cy="5466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Visio" r:id="rId5" imgW="19307031" imgH="14278171" progId="Visio.Drawing.15">
                  <p:embed/>
                </p:oleObj>
              </mc:Choice>
              <mc:Fallback>
                <p:oleObj name="Visio" r:id="rId5" imgW="19307031" imgH="14278171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762000"/>
                        <a:ext cx="8839200" cy="54666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4949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066800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Case 3 </a:t>
            </a:r>
            <a:r>
              <a:rPr lang="en-US" i="1" dirty="0" err="1" smtClean="0"/>
              <a:t>Prosedur</a:t>
            </a:r>
            <a:r>
              <a:rPr lang="en-US" i="1" dirty="0"/>
              <a:t> </a:t>
            </a:r>
            <a:r>
              <a:rPr lang="en-US" i="1" dirty="0" err="1" smtClean="0"/>
              <a:t>pasien</a:t>
            </a:r>
            <a:r>
              <a:rPr lang="en-US" i="1" dirty="0" smtClean="0"/>
              <a:t> </a:t>
            </a:r>
            <a:r>
              <a:rPr lang="en-US" i="1" dirty="0" err="1" smtClean="0"/>
              <a:t>rawat</a:t>
            </a:r>
            <a:r>
              <a:rPr lang="en-US" i="1" dirty="0" smtClean="0"/>
              <a:t> </a:t>
            </a:r>
            <a:r>
              <a:rPr lang="en-US" i="1" dirty="0" err="1" smtClean="0"/>
              <a:t>inap</a:t>
            </a:r>
            <a:endParaRPr lang="en-US" i="1" dirty="0"/>
          </a:p>
        </p:txBody>
      </p:sp>
      <p:sp>
        <p:nvSpPr>
          <p:cNvPr id="2" name="Rectangle 1"/>
          <p:cNvSpPr/>
          <p:nvPr/>
        </p:nvSpPr>
        <p:spPr>
          <a:xfrm>
            <a:off x="914400" y="1662595"/>
            <a:ext cx="7467600" cy="4206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mendaftar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menggunakan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pengantar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rawat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laporan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medis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awal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yang di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buat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oleh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dokter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mendaftar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langsung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di </a:t>
            </a:r>
            <a:r>
              <a:rPr lang="en-US" i="1" dirty="0">
                <a:ea typeface="Times New Roman" panose="02020603050405020304" pitchFamily="18" charset="0"/>
                <a:cs typeface="Arial" panose="020B0604020202020204" pitchFamily="34" charset="0"/>
              </a:rPr>
              <a:t>counter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rawat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inap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counter UGD.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mendapat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penjelasan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mengenai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fasilitas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kamar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berikut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kapasitasnya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tarif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kamar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kamar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tersedia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Kemudian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petugas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melakukan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>
                <a:ea typeface="Times New Roman" panose="02020603050405020304" pitchFamily="18" charset="0"/>
                <a:cs typeface="Arial" panose="020B0604020202020204" pitchFamily="34" charset="0"/>
              </a:rPr>
              <a:t>booking.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Jika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ada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penundaan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masuk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rawat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ada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kamar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tersedia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maka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mendapatkan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info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bahwa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masuk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kedalam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daftar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antrian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keluarga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membaca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mengisi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formulir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tata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laksana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rawat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inap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mendapatkan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informasi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mengenai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perkiraan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biaya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sesuai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kebutuhan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7276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066800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Case 3 </a:t>
            </a:r>
            <a:r>
              <a:rPr lang="en-US" i="1" dirty="0" err="1" smtClean="0"/>
              <a:t>Prosedur</a:t>
            </a:r>
            <a:r>
              <a:rPr lang="en-US" i="1" dirty="0"/>
              <a:t> </a:t>
            </a:r>
            <a:r>
              <a:rPr lang="en-US" i="1" dirty="0" err="1" smtClean="0"/>
              <a:t>pasien</a:t>
            </a:r>
            <a:r>
              <a:rPr lang="en-US" i="1" dirty="0" smtClean="0"/>
              <a:t> </a:t>
            </a:r>
            <a:r>
              <a:rPr lang="en-US" i="1" dirty="0" err="1" smtClean="0"/>
              <a:t>rawat</a:t>
            </a:r>
            <a:r>
              <a:rPr lang="en-US" i="1" dirty="0" smtClean="0"/>
              <a:t> </a:t>
            </a:r>
            <a:r>
              <a:rPr lang="en-US" i="1" dirty="0" err="1" smtClean="0"/>
              <a:t>inap</a:t>
            </a:r>
            <a:endParaRPr lang="en-US" i="1" dirty="0"/>
          </a:p>
        </p:txBody>
      </p:sp>
      <p:sp>
        <p:nvSpPr>
          <p:cNvPr id="2" name="Rectangle 1"/>
          <p:cNvSpPr/>
          <p:nvPr/>
        </p:nvSpPr>
        <p:spPr>
          <a:xfrm>
            <a:off x="890587" y="2057400"/>
            <a:ext cx="7391400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lphaLcPeriod" startAt="6"/>
              <a:tabLst>
                <a:tab pos="285750" algn="l"/>
              </a:tabLst>
            </a:pPr>
            <a:r>
              <a:rPr lang="en-US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personal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harus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membayar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deposit,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diberi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waktu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1x 24 jam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besarnya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deposit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disesuaikan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kelasnya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lphaLcPeriod" startAt="6"/>
              <a:tabLst>
                <a:tab pos="285750" algn="l"/>
              </a:tabLst>
            </a:pPr>
            <a:r>
              <a:rPr lang="en-US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asuransi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menyerahkan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kartu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asuransi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kartu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identitas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lphaLcPeriod" startAt="6"/>
              <a:tabLst>
                <a:tab pos="285750" algn="l"/>
              </a:tabLst>
            </a:pPr>
            <a:r>
              <a:rPr lang="en-US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Petugas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menyiapkan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ruangan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lphaLcPeriod" startAt="6"/>
              <a:tabLst>
                <a:tab pos="285750" algn="l"/>
              </a:tabLst>
            </a:pPr>
            <a:r>
              <a:rPr lang="en-US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diantar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oleh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portir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perawat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ke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ruang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perawatan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lphaLcPeriod" startAt="6"/>
              <a:tabLst>
                <a:tab pos="285750" algn="l"/>
              </a:tabLst>
            </a:pPr>
            <a:r>
              <a:rPr lang="en-US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diserahkan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kepada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perawat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ruangan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diterima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mendapatkan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pelayanan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kesehatan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lphaLcPeriod" startAt="6"/>
              <a:tabLst>
                <a:tab pos="285750" algn="l"/>
              </a:tabLst>
            </a:pPr>
            <a:r>
              <a:rPr lang="en-US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Selesai</a:t>
            </a:r>
            <a:endParaRPr lang="en-US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1928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587385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207652"/>
              </p:ext>
            </p:extLst>
          </p:nvPr>
        </p:nvGraphicFramePr>
        <p:xfrm>
          <a:off x="0" y="685800"/>
          <a:ext cx="9144000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Visio" r:id="rId5" imgW="14439850" imgH="17526035" progId="Visio.Drawing.15">
                  <p:embed/>
                </p:oleObj>
              </mc:Choice>
              <mc:Fallback>
                <p:oleObj name="Visio" r:id="rId5" imgW="14439850" imgH="17526035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85800"/>
                        <a:ext cx="9144000" cy="5715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48886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066800"/>
            <a:ext cx="3523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Latihan</a:t>
            </a:r>
            <a:r>
              <a:rPr lang="en-US" i="1" dirty="0" smtClean="0"/>
              <a:t> Case 4 </a:t>
            </a:r>
            <a:r>
              <a:rPr lang="en-US" i="1" dirty="0" err="1" smtClean="0"/>
              <a:t>Alur</a:t>
            </a:r>
            <a:r>
              <a:rPr lang="en-US" i="1" dirty="0" smtClean="0"/>
              <a:t> </a:t>
            </a:r>
            <a:r>
              <a:rPr lang="en-US" i="1" dirty="0" err="1" smtClean="0"/>
              <a:t>pasien</a:t>
            </a:r>
            <a:r>
              <a:rPr lang="en-US" i="1" dirty="0" smtClean="0"/>
              <a:t> UGD</a:t>
            </a:r>
            <a:endParaRPr lang="en-US" i="1" dirty="0"/>
          </a:p>
        </p:txBody>
      </p:sp>
      <p:sp>
        <p:nvSpPr>
          <p:cNvPr id="2" name="Rectangle 1"/>
          <p:cNvSpPr/>
          <p:nvPr/>
        </p:nvSpPr>
        <p:spPr>
          <a:xfrm>
            <a:off x="685800" y="1600143"/>
            <a:ext cx="7848600" cy="4206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360045" algn="l"/>
              </a:tabLst>
            </a:pP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keluarga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mendaftar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360045" algn="l"/>
              </a:tabLst>
            </a:pP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diarahkan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kepada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perawat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triage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di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identifikasi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setelah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data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masuk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kedalam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sisitem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360045" algn="l"/>
              </a:tabLst>
            </a:pP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Dilakukan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observasi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di UGD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pada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selama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15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menit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sampai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1 jam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mendapat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pengobatan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injeksi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mengetahui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efek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kerja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obat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memonitor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kondisi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360045" algn="l"/>
              </a:tabLst>
            </a:pP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Dilakukan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observasi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di UGD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pada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selama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maksimal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4 jam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jika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kondisi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memerlukan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observasi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sebelum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dipindahkan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keruangan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rumah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sakit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lain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sampai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kondisi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memungkinkan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dilakukan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pemindahan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360045" algn="l"/>
              </a:tabLst>
            </a:pP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Buat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resep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obat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oleh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dokter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kepada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keluarga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bila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perlu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rawat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inap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kemudian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keluarga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diarahkan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ke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>
                <a:ea typeface="Times New Roman" panose="02020603050405020304" pitchFamily="18" charset="0"/>
                <a:cs typeface="Arial" panose="020B0604020202020204" pitchFamily="34" charset="0"/>
              </a:rPr>
              <a:t>counter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UGD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menyelesaikan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administrasi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5336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2937" y="1447800"/>
            <a:ext cx="3523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Latihan</a:t>
            </a:r>
            <a:r>
              <a:rPr lang="en-US" i="1" dirty="0" smtClean="0"/>
              <a:t> Case 4 </a:t>
            </a:r>
            <a:r>
              <a:rPr lang="en-US" i="1" dirty="0" err="1" smtClean="0"/>
              <a:t>Alur</a:t>
            </a:r>
            <a:r>
              <a:rPr lang="en-US" i="1" dirty="0" smtClean="0"/>
              <a:t> </a:t>
            </a:r>
            <a:r>
              <a:rPr lang="en-US" i="1" dirty="0" err="1" smtClean="0"/>
              <a:t>pasien</a:t>
            </a:r>
            <a:r>
              <a:rPr lang="en-US" i="1" dirty="0" smtClean="0"/>
              <a:t> UGD</a:t>
            </a:r>
            <a:endParaRPr lang="en-US" i="1" dirty="0"/>
          </a:p>
        </p:txBody>
      </p:sp>
      <p:sp>
        <p:nvSpPr>
          <p:cNvPr id="2" name="Rectangle 1"/>
          <p:cNvSpPr/>
          <p:nvPr/>
        </p:nvSpPr>
        <p:spPr>
          <a:xfrm>
            <a:off x="661987" y="2108638"/>
            <a:ext cx="784860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lphaLcPeriod" startAt="6"/>
              <a:tabLst>
                <a:tab pos="360045" algn="l"/>
              </a:tabLst>
            </a:pPr>
            <a:r>
              <a:rPr lang="en-US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Jika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harus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dirawat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maka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dibuatkan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surat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permintaan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rawat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lphaLcPeriod" startAt="6"/>
              <a:tabLst>
                <a:tab pos="360045" algn="l"/>
              </a:tabLst>
            </a:pPr>
            <a:r>
              <a:rPr lang="en-US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keluarga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melakukan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pendaftaran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rawat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inap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di counter UGD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jika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keluarga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setuju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dirawat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lphaLcPeriod" startAt="6"/>
              <a:tabLst>
                <a:tab pos="360045" algn="l"/>
              </a:tabLst>
            </a:pPr>
            <a:r>
              <a:rPr lang="en-US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yang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memerlukan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dirujuk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akan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diberikan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surat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rujukan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kepada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keluarga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lphaLcPeriod" startAt="6"/>
              <a:tabLst>
                <a:tab pos="360045" algn="l"/>
              </a:tabLst>
            </a:pPr>
            <a:r>
              <a:rPr lang="en-US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Rujuk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akan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dilakukan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oleh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tim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>
                <a:ea typeface="Times New Roman" panose="02020603050405020304" pitchFamily="18" charset="0"/>
                <a:cs typeface="Arial" panose="020B0604020202020204" pitchFamily="34" charset="0"/>
              </a:rPr>
              <a:t>ambulance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bila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kondisi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gawat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perlu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perhatian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khusus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lphaLcPeriod" startAt="6"/>
              <a:tabLst>
                <a:tab pos="360045" algn="l"/>
              </a:tabLst>
            </a:pPr>
            <a:r>
              <a:rPr lang="en-US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Selesai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1969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79026" y="2967335"/>
            <a:ext cx="41859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Terima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Kasih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69644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990600"/>
            <a:ext cx="14093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/>
              <a:t>Flowmap</a:t>
            </a:r>
            <a:endParaRPr lang="en-US" sz="2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18869" y="1668342"/>
            <a:ext cx="75348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Flowmap</a:t>
            </a:r>
            <a:r>
              <a:rPr lang="en-US" sz="2000" dirty="0" smtClean="0"/>
              <a:t>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campuran</a:t>
            </a:r>
            <a:r>
              <a:rPr lang="en-US" sz="2000" dirty="0" smtClean="0"/>
              <a:t> </a:t>
            </a:r>
            <a:r>
              <a:rPr lang="en-US" sz="2000" dirty="0" err="1" smtClean="0"/>
              <a:t>peta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flowchart yang </a:t>
            </a:r>
            <a:r>
              <a:rPr lang="en-US" sz="2000" dirty="0" err="1" smtClean="0"/>
              <a:t>menunjukkan</a:t>
            </a:r>
            <a:r>
              <a:rPr lang="en-US" sz="2000" dirty="0" smtClean="0"/>
              <a:t> </a:t>
            </a:r>
            <a:r>
              <a:rPr lang="en-US" sz="2000" dirty="0" err="1" smtClean="0"/>
              <a:t>pergerakkan</a:t>
            </a:r>
            <a:r>
              <a:rPr lang="en-US" sz="2000" dirty="0" smtClean="0"/>
              <a:t> </a:t>
            </a:r>
            <a:r>
              <a:rPr lang="en-US" sz="2000" dirty="0" err="1" smtClean="0"/>
              <a:t>benda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lokasi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lokasi</a:t>
            </a:r>
            <a:r>
              <a:rPr lang="en-US" sz="2000" dirty="0" smtClean="0"/>
              <a:t> lain.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Flowmap</a:t>
            </a:r>
            <a:r>
              <a:rPr lang="en-US" sz="2000" dirty="0" smtClean="0"/>
              <a:t>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analisis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memecahkan</a:t>
            </a:r>
            <a:r>
              <a:rPr lang="en-US" sz="2000" dirty="0" smtClean="0"/>
              <a:t> </a:t>
            </a:r>
            <a:r>
              <a:rPr lang="en-US" sz="2000" dirty="0" err="1" smtClean="0"/>
              <a:t>masalah</a:t>
            </a:r>
            <a:r>
              <a:rPr lang="en-US" sz="2000" dirty="0" smtClean="0"/>
              <a:t> </a:t>
            </a:r>
            <a:r>
              <a:rPr lang="en-US" sz="2000" dirty="0" err="1" smtClean="0"/>
              <a:t>kedalam</a:t>
            </a:r>
            <a:r>
              <a:rPr lang="en-US" sz="2000" dirty="0" smtClean="0"/>
              <a:t> </a:t>
            </a:r>
            <a:r>
              <a:rPr lang="en-US" sz="2000" dirty="0" err="1" smtClean="0"/>
              <a:t>segmen-segmen</a:t>
            </a:r>
            <a:r>
              <a:rPr lang="en-US" sz="2000" dirty="0" smtClean="0"/>
              <a:t> yang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kecil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Menolong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menganalisis</a:t>
            </a:r>
            <a:r>
              <a:rPr lang="en-US" sz="2000" dirty="0" smtClean="0"/>
              <a:t> </a:t>
            </a:r>
            <a:r>
              <a:rPr lang="en-US" sz="2000" dirty="0" err="1" smtClean="0"/>
              <a:t>alternatif-alternatif</a:t>
            </a:r>
            <a:r>
              <a:rPr lang="en-US" sz="2000" dirty="0" smtClean="0"/>
              <a:t> lain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pengoperasian</a:t>
            </a:r>
            <a:endParaRPr lang="en-US" sz="2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1219200"/>
            <a:ext cx="59009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Pedoman-pedoman</a:t>
            </a:r>
            <a:r>
              <a:rPr lang="en-US" sz="2200" dirty="0" smtClean="0"/>
              <a:t> </a:t>
            </a: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 smtClean="0"/>
              <a:t>membuat</a:t>
            </a:r>
            <a:r>
              <a:rPr lang="en-US" sz="2200" dirty="0" smtClean="0"/>
              <a:t> </a:t>
            </a:r>
            <a:r>
              <a:rPr lang="en-US" sz="2200" dirty="0" err="1" smtClean="0"/>
              <a:t>flowmap</a:t>
            </a:r>
            <a:endParaRPr lang="en-US" sz="2200" dirty="0"/>
          </a:p>
        </p:txBody>
      </p:sp>
      <p:sp>
        <p:nvSpPr>
          <p:cNvPr id="3" name="Rectangle 2"/>
          <p:cNvSpPr/>
          <p:nvPr/>
        </p:nvSpPr>
        <p:spPr>
          <a:xfrm>
            <a:off x="838200" y="2011501"/>
            <a:ext cx="7391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Flowmap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digambarkan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dari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halaman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atas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ke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bawah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kiri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ke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kanan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Aktivitas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digambarkan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harus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didefinisikan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sehingga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dapat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dimengerti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oleh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pembacanya</a:t>
            </a:r>
            <a:r>
              <a:rPr lang="en-US" sz="20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Awal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akhir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suatu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aktivitas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harus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tentukan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secara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jelas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Setiap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langkah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dari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aktivitas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harus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berada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pada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urutan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benar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Lingkup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range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dari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aktifitas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sedang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gambarkan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harus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telusuri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hati-hati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Menggunakan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simbol-simbol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flowchart yang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standar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858163"/>
            <a:ext cx="40158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err="1" smtClean="0"/>
              <a:t>Contoh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flowmap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perpustakaan</a:t>
            </a:r>
            <a:endParaRPr lang="en-US" sz="2200" i="1" dirty="0"/>
          </a:p>
        </p:txBody>
      </p:sp>
      <p:pic>
        <p:nvPicPr>
          <p:cNvPr id="1026" name="Picture 2" descr="Flow 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2" r="-502"/>
          <a:stretch>
            <a:fillRect/>
          </a:stretch>
        </p:blipFill>
        <p:spPr bwMode="auto">
          <a:xfrm>
            <a:off x="609600" y="1448381"/>
            <a:ext cx="8153400" cy="480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9906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1066800"/>
            <a:ext cx="5429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Case 1 </a:t>
            </a:r>
            <a:r>
              <a:rPr lang="en-US" i="1" dirty="0" err="1" smtClean="0"/>
              <a:t>Prosedur</a:t>
            </a:r>
            <a:r>
              <a:rPr lang="en-US" i="1" dirty="0" smtClean="0"/>
              <a:t> </a:t>
            </a:r>
            <a:r>
              <a:rPr lang="en-US" i="1" dirty="0" err="1" smtClean="0"/>
              <a:t>pendaftaran</a:t>
            </a:r>
            <a:r>
              <a:rPr lang="en-US" i="1" dirty="0" smtClean="0"/>
              <a:t> </a:t>
            </a:r>
            <a:r>
              <a:rPr lang="en-US" i="1" dirty="0" err="1" smtClean="0"/>
              <a:t>pasien</a:t>
            </a:r>
            <a:r>
              <a:rPr lang="en-US" i="1" dirty="0" smtClean="0"/>
              <a:t> di </a:t>
            </a:r>
            <a:r>
              <a:rPr lang="en-US" i="1" dirty="0" err="1" smtClean="0"/>
              <a:t>puskesmas</a:t>
            </a:r>
            <a:endParaRPr lang="en-US" i="1" dirty="0"/>
          </a:p>
        </p:txBody>
      </p:sp>
      <p:sp>
        <p:nvSpPr>
          <p:cNvPr id="3" name="Rectangle 2"/>
          <p:cNvSpPr/>
          <p:nvPr/>
        </p:nvSpPr>
        <p:spPr>
          <a:xfrm>
            <a:off x="623887" y="1981200"/>
            <a:ext cx="792480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datang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ke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puskesmas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membawa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formulir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pendaftaran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Formulir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pendaftaran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diserahkan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ke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bidang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administrasi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petugas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registrasi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merigistrasikan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berdasarkan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formulir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diberikan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Bidang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administrasi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mengeluarkan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kartu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sebanyak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rangkap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Rangkap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pertama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diserahkan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ke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sedangkan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rangkap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ke-dua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dipegang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bidang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administrasi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pembuatan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laporan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data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Bidang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administrasi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mengeluarkan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laporan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data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0640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1066800"/>
            <a:ext cx="5429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Case 1 </a:t>
            </a:r>
            <a:r>
              <a:rPr lang="en-US" i="1" dirty="0" err="1" smtClean="0"/>
              <a:t>Prosedur</a:t>
            </a:r>
            <a:r>
              <a:rPr lang="en-US" i="1" dirty="0" smtClean="0"/>
              <a:t> </a:t>
            </a:r>
            <a:r>
              <a:rPr lang="en-US" i="1" dirty="0" err="1" smtClean="0"/>
              <a:t>pendaftaran</a:t>
            </a:r>
            <a:r>
              <a:rPr lang="en-US" i="1" dirty="0" smtClean="0"/>
              <a:t> </a:t>
            </a:r>
            <a:r>
              <a:rPr lang="en-US" i="1" dirty="0" err="1" smtClean="0"/>
              <a:t>pasien</a:t>
            </a:r>
            <a:r>
              <a:rPr lang="en-US" i="1" dirty="0" smtClean="0"/>
              <a:t> di </a:t>
            </a:r>
            <a:r>
              <a:rPr lang="en-US" i="1" dirty="0" err="1" smtClean="0"/>
              <a:t>puskesmas</a:t>
            </a:r>
            <a:endParaRPr lang="en-US" i="1" dirty="0"/>
          </a:p>
        </p:txBody>
      </p:sp>
      <p:sp>
        <p:nvSpPr>
          <p:cNvPr id="3" name="Rectangle 2"/>
          <p:cNvSpPr/>
          <p:nvPr/>
        </p:nvSpPr>
        <p:spPr>
          <a:xfrm>
            <a:off x="685800" y="1917528"/>
            <a:ext cx="7924800" cy="359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lphaLcPeriod" startAt="5"/>
              <a:tabLst>
                <a:tab pos="466725" algn="l"/>
              </a:tabLst>
            </a:pP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Data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di-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inputkan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oleh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bidang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administrasi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pengolahan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data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lphaLcPeriod" startAt="5"/>
              <a:tabLst>
                <a:tab pos="466725" algn="l"/>
              </a:tabLst>
            </a:pPr>
            <a:endParaRPr lang="en-US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lphaLcPeriod" startAt="5"/>
              <a:tabLst>
                <a:tab pos="466725" algn="l"/>
              </a:tabLst>
            </a:pPr>
            <a:r>
              <a:rPr lang="en-US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Setiap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bulannya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bidang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administrasi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mengeluarkan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laporan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bulanan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sebanyak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rangkap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rangkap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diarsipkan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rangkap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ke-dua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diserahkan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ke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kepala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puskesmas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lphaLcPeriod" startAt="5"/>
              <a:tabLst>
                <a:tab pos="466725" algn="l"/>
              </a:tabLst>
            </a:pPr>
            <a:endParaRPr lang="en-US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lphaLcPeriod" startAt="5"/>
              <a:tabLst>
                <a:tab pos="466725" algn="l"/>
              </a:tabLst>
            </a:pPr>
            <a:r>
              <a:rPr lang="en-US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Selain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laporan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bulanan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bidang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administrasi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juga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mengeluarkan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laporan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tahunan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sebanyak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rangkap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rangkap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diarsipkan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rangkap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ke-dua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diserahkan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ke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kepala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puskesmas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di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arsipkan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oleh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kepala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puskesmas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0837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155460"/>
              </p:ext>
            </p:extLst>
          </p:nvPr>
        </p:nvGraphicFramePr>
        <p:xfrm>
          <a:off x="228600" y="838200"/>
          <a:ext cx="8763000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Visio" r:id="rId5" imgW="9477507" imgH="12677707" progId="Visio.Drawing.15">
                  <p:embed/>
                </p:oleObj>
              </mc:Choice>
              <mc:Fallback>
                <p:oleObj name="Visio" r:id="rId5" imgW="9477507" imgH="12677707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838200"/>
                        <a:ext cx="8763000" cy="5334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55099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066800"/>
            <a:ext cx="5134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Case 2 </a:t>
            </a:r>
            <a:r>
              <a:rPr lang="en-US" i="1" dirty="0" err="1" smtClean="0"/>
              <a:t>Prosedur</a:t>
            </a:r>
            <a:r>
              <a:rPr lang="en-US" i="1" dirty="0" smtClean="0"/>
              <a:t> </a:t>
            </a:r>
            <a:r>
              <a:rPr lang="en-US" i="1" dirty="0" err="1" smtClean="0"/>
              <a:t>pendaftaran</a:t>
            </a:r>
            <a:r>
              <a:rPr lang="en-US" i="1" dirty="0" smtClean="0"/>
              <a:t> </a:t>
            </a:r>
            <a:r>
              <a:rPr lang="en-US" i="1" dirty="0" err="1" smtClean="0"/>
              <a:t>pasien</a:t>
            </a:r>
            <a:r>
              <a:rPr lang="en-US" i="1" dirty="0" smtClean="0"/>
              <a:t> </a:t>
            </a:r>
            <a:r>
              <a:rPr lang="en-US" i="1" dirty="0" err="1" smtClean="0"/>
              <a:t>rawat</a:t>
            </a:r>
            <a:r>
              <a:rPr lang="en-US" i="1" dirty="0" smtClean="0"/>
              <a:t> </a:t>
            </a:r>
            <a:r>
              <a:rPr lang="en-US" i="1" dirty="0" err="1" smtClean="0"/>
              <a:t>jalan</a:t>
            </a:r>
            <a:endParaRPr lang="en-US" i="1" dirty="0"/>
          </a:p>
        </p:txBody>
      </p:sp>
      <p:sp>
        <p:nvSpPr>
          <p:cNvPr id="2" name="Rectangle 1"/>
          <p:cNvSpPr/>
          <p:nvPr/>
        </p:nvSpPr>
        <p:spPr>
          <a:xfrm>
            <a:off x="700087" y="2108638"/>
            <a:ext cx="777240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mendaftar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Petugas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counter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pendaftaran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rawat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jalan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mendaftarkan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mendapatkan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nomor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antrian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diarahkan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ke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ruang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pre </a:t>
            </a:r>
            <a:r>
              <a:rPr lang="en-US" i="1" dirty="0" err="1">
                <a:ea typeface="Times New Roman" panose="02020603050405020304" pitchFamily="18" charset="0"/>
                <a:cs typeface="Arial" panose="020B0604020202020204" pitchFamily="34" charset="0"/>
              </a:rPr>
              <a:t>asesmen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Perawat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memanggil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satu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per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satu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melakukan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ea typeface="Times New Roman" panose="02020603050405020304" pitchFamily="18" charset="0"/>
                <a:cs typeface="Arial" panose="020B0604020202020204" pitchFamily="34" charset="0"/>
              </a:rPr>
              <a:t>asemen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Perawat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melakukan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anamnesa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pengukuran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tanda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tanda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vital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menilai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apakah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masuk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kategori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>
                <a:ea typeface="Times New Roman" panose="02020603050405020304" pitchFamily="18" charset="0"/>
                <a:cs typeface="Arial" panose="020B0604020202020204" pitchFamily="34" charset="0"/>
              </a:rPr>
              <a:t>emergency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8386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4350" y="1143000"/>
            <a:ext cx="5134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Case 2 </a:t>
            </a:r>
            <a:r>
              <a:rPr lang="en-US" i="1" dirty="0" err="1" smtClean="0"/>
              <a:t>Prosedur</a:t>
            </a:r>
            <a:r>
              <a:rPr lang="en-US" i="1" dirty="0" smtClean="0"/>
              <a:t> </a:t>
            </a:r>
            <a:r>
              <a:rPr lang="en-US" i="1" dirty="0" err="1" smtClean="0"/>
              <a:t>pendaftaran</a:t>
            </a:r>
            <a:r>
              <a:rPr lang="en-US" i="1" dirty="0" smtClean="0"/>
              <a:t> </a:t>
            </a:r>
            <a:r>
              <a:rPr lang="en-US" i="1" dirty="0" err="1" smtClean="0"/>
              <a:t>pasien</a:t>
            </a:r>
            <a:r>
              <a:rPr lang="en-US" i="1" dirty="0" smtClean="0"/>
              <a:t> </a:t>
            </a:r>
            <a:r>
              <a:rPr lang="en-US" i="1" dirty="0" err="1" smtClean="0"/>
              <a:t>rawat</a:t>
            </a:r>
            <a:r>
              <a:rPr lang="en-US" i="1" dirty="0" smtClean="0"/>
              <a:t> </a:t>
            </a:r>
            <a:r>
              <a:rPr lang="en-US" i="1" dirty="0" err="1" smtClean="0"/>
              <a:t>jalan</a:t>
            </a:r>
            <a:endParaRPr lang="en-US" i="1" dirty="0"/>
          </a:p>
        </p:txBody>
      </p:sp>
      <p:sp>
        <p:nvSpPr>
          <p:cNvPr id="2" name="Rectangle 1"/>
          <p:cNvSpPr/>
          <p:nvPr/>
        </p:nvSpPr>
        <p:spPr>
          <a:xfrm>
            <a:off x="514350" y="1790090"/>
            <a:ext cx="815340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lphaLcPeriod" startAt="6"/>
              <a:tabLst>
                <a:tab pos="342900" algn="l"/>
              </a:tabLst>
            </a:pPr>
            <a:r>
              <a:rPr lang="en-US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diantarkan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ke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UGD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apabila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kondisi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kriteria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emergency,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mendapatkan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tindakan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lebih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lanjut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endParaRPr lang="en-US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lphaLcPeriod" startAt="6"/>
              <a:tabLst>
                <a:tab pos="342900" algn="l"/>
              </a:tabLst>
            </a:pPr>
            <a:r>
              <a:rPr lang="en-US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langsung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diarahkan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ke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ruang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tunggu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dokter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dituju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apabila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kondisi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bukan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kriteria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emergency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lphaLcPeriod" startAt="6"/>
              <a:tabLst>
                <a:tab pos="342900" algn="l"/>
              </a:tabLst>
            </a:pPr>
            <a:r>
              <a:rPr lang="en-US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Pemeriksaan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lphaLcPeriod" startAt="6"/>
              <a:tabLst>
                <a:tab pos="342900" algn="l"/>
              </a:tabLst>
            </a:pPr>
            <a:r>
              <a:rPr lang="en-US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Pembuatan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pengantar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rawat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laporan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medis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awal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apabila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memerlukan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rawat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inap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lphaLcPeriod" startAt="6"/>
              <a:tabLst>
                <a:tab pos="342900" algn="l"/>
              </a:tabLst>
            </a:pPr>
            <a:r>
              <a:rPr lang="en-US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Antarkan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ke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ruang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tindakan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apabila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memerlukan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tindakan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medis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seperti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injeksi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infus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dll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lphaLcPeriod" startAt="6"/>
              <a:tabLst>
                <a:tab pos="342900" algn="l"/>
              </a:tabLst>
            </a:pPr>
            <a:r>
              <a:rPr lang="en-US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Arahkan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ke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kasir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menyelesaikan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administrasi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selesai</a:t>
            </a:r>
            <a:endParaRPr lang="en-US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351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1507</TotalTime>
  <Words>752</Words>
  <Application>Microsoft Office PowerPoint</Application>
  <PresentationFormat>On-screen Show (4:3)</PresentationFormat>
  <Paragraphs>86</Paragraphs>
  <Slides>16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Office Theme</vt:lpstr>
      <vt:lpstr>Microsoft Visio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signDesign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Windows User</cp:lastModifiedBy>
  <cp:revision>216</cp:revision>
  <dcterms:created xsi:type="dcterms:W3CDTF">2010-08-24T06:47:44Z</dcterms:created>
  <dcterms:modified xsi:type="dcterms:W3CDTF">2017-10-22T13:18:22Z</dcterms:modified>
</cp:coreProperties>
</file>