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17" r:id="rId3"/>
    <p:sldId id="318" r:id="rId4"/>
    <p:sldId id="320" r:id="rId5"/>
    <p:sldId id="321" r:id="rId6"/>
    <p:sldId id="322" r:id="rId7"/>
    <p:sldId id="323" r:id="rId8"/>
    <p:sldId id="324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3F1F77-30AF-4209-A5F0-7CAC9F2FD444}" type="datetimeFigureOut">
              <a:rPr lang="id-ID"/>
              <a:pPr>
                <a:defRPr/>
              </a:pPr>
              <a:t>22/10/2017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B31BED-A164-49D6-B66C-6E55942747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83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37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9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95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50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15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9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85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5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4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5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111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B0DFFC-401A-40BB-AE65-84A0843FE1C8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82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3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9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8A4F71-D436-4E5F-B886-6409C3054B5F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2D52-F915-445A-9FAE-A9B4067E387B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1E93-486A-49F8-A9B6-A945332EB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1546-947D-4E82-9DFF-0FE41E4023FE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6734-FCE3-43AB-A847-5FB1FDF5C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DEA8-002A-44A9-B248-420D669E1128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439A-36B4-4DCC-8CA6-6DA5102FC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97B2-1A57-4639-B19C-4E862FC5F7D9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0F9AD-9D2A-4601-9BEC-B3331C195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AA85-C921-4E2E-8D22-6B7A75687E71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56E1-EFA9-4BA4-B3A4-57C70A443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8833-B65F-44B9-AD31-4D891ADCED92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0874-B490-4016-83E7-81017A5F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60B0-D7E6-4D85-A0F1-5E59FF804BA1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AA53-FAE7-44EB-A18B-0B724EB90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5E07-6D9C-458F-9156-EE7BE9769B8E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422B4-B15F-444F-B821-1C0A73918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2B3A-5ABF-4362-9870-70112F95F938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9958-BE95-4E52-A92B-C8A89F115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E2CD-3C44-41AB-8FD1-E9C5C28AEC87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1AEB-024D-4F0A-8D61-FBACE2D72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DE75-F8BC-4B13-8588-B585230C6B35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4C10-FC7B-450F-8177-3D8F9BDB3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EE9A7B-CE85-4C15-98FD-B814E4335B85}" type="datetime1">
              <a:rPr lang="en-US"/>
              <a:pPr>
                <a:defRPr/>
              </a:pPr>
              <a:t>10/22/2017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0E0C179-AE80-411B-824C-4C9FE01DA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Drawing3.vsdx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Visio_Drawing4.vsdx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Visio_Drawing5.vsdx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Visio_Drawing1.vsdx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Drawing2.vsdx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828871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REVIEW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</a:rPr>
              <a:t>- 7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NOVIANDI</a:t>
            </a:r>
            <a:endParaRPr lang="en-US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</a:rPr>
              <a:t>PRODI 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1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di </a:t>
            </a:r>
            <a:r>
              <a:rPr lang="en-US" i="1" dirty="0" err="1" smtClean="0"/>
              <a:t>puskesmas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85800" y="1917528"/>
            <a:ext cx="792480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di-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inputkan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pengolahan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bulannya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bulanan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diarsipkan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ke-dua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5"/>
              <a:tabLst>
                <a:tab pos="466725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Selain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bulanan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juga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tahunan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diarsipkan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ke-dua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arsipkan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730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28600" y="838200"/>
          <a:ext cx="8763000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6" imgW="9477507" imgH="12677707" progId="Visio.Drawing.15">
                  <p:embed/>
                </p:oleObj>
              </mc:Choice>
              <mc:Fallback>
                <p:oleObj name="Visio" r:id="rId6" imgW="9477507" imgH="1267770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38200"/>
                        <a:ext cx="8763000" cy="533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7279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2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jalan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700087" y="2108638"/>
            <a:ext cx="77724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counter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jalan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antrian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pre </a:t>
            </a:r>
            <a:r>
              <a:rPr lang="en-US" i="1" dirty="0" err="1">
                <a:ea typeface="Times New Roman" panose="02020603050405020304" pitchFamily="18" charset="0"/>
                <a:cs typeface="Arial" panose="020B0604020202020204" pitchFamily="34" charset="0"/>
              </a:rPr>
              <a:t>asesmen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memanggil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per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ea typeface="Times New Roman" panose="02020603050405020304" pitchFamily="18" charset="0"/>
                <a:cs typeface="Arial" panose="020B0604020202020204" pitchFamily="34" charset="0"/>
              </a:rPr>
              <a:t>asemen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anamnesa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pengukuran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tanda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vital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menilai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apakah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kategori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emergency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26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350" y="1143000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2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jalan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514350" y="1790090"/>
            <a:ext cx="81534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diantarkan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UGD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kriteria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emergency,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lebih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lanjut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endParaRPr lang="en-US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tunggu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dokter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dituju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kondisi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kriteria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emergency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Pemeriksaan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pengantar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medis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awal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Antarkan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tindakan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medis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seperti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injeksi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infus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dll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34290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Arahkan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kasir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menyelesaikan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7224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52400" y="762000"/>
          <a:ext cx="8839200" cy="5466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6" imgW="19307031" imgH="14278171" progId="Visio.Drawing.15">
                  <p:embed/>
                </p:oleObj>
              </mc:Choice>
              <mc:Fallback>
                <p:oleObj name="Visio" r:id="rId6" imgW="19307031" imgH="14278171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0"/>
                        <a:ext cx="8839200" cy="54666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9433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3 </a:t>
            </a:r>
            <a:r>
              <a:rPr lang="en-US" i="1" dirty="0" err="1" smtClean="0"/>
              <a:t>Prosedur</a:t>
            </a:r>
            <a:r>
              <a:rPr lang="en-US" i="1" dirty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inap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914400" y="1662595"/>
            <a:ext cx="7467600" cy="4206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pengantar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medis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awal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di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dokter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langsung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counter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counter UGD.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penjelasan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fasilitas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berikut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kapasitasnya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tarif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tersedia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Kemudian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ea typeface="Times New Roman" panose="02020603050405020304" pitchFamily="18" charset="0"/>
                <a:cs typeface="Arial" panose="020B0604020202020204" pitchFamily="34" charset="0"/>
              </a:rPr>
              <a:t>booking.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penundaan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kamar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tersedia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info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bahwa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kedalam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daftar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antrian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keluarga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membaca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tata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laksana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informasi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mengenai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perkiraan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sesuai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kebutuhan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887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1066800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3 </a:t>
            </a:r>
            <a:r>
              <a:rPr lang="en-US" i="1" dirty="0" err="1" smtClean="0"/>
              <a:t>Prosedur</a:t>
            </a:r>
            <a:r>
              <a:rPr lang="en-US" i="1" dirty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</a:t>
            </a:r>
            <a:r>
              <a:rPr lang="en-US" i="1" dirty="0" err="1" smtClean="0"/>
              <a:t>rawat</a:t>
            </a:r>
            <a:r>
              <a:rPr lang="en-US" i="1" dirty="0" smtClean="0"/>
              <a:t> </a:t>
            </a:r>
            <a:r>
              <a:rPr lang="en-US" i="1" dirty="0" err="1" smtClean="0"/>
              <a:t>inap</a:t>
            </a:r>
            <a:endParaRPr lang="en-US" i="1" dirty="0"/>
          </a:p>
        </p:txBody>
      </p:sp>
      <p:sp>
        <p:nvSpPr>
          <p:cNvPr id="2" name="Rectangle 1"/>
          <p:cNvSpPr/>
          <p:nvPr/>
        </p:nvSpPr>
        <p:spPr>
          <a:xfrm>
            <a:off x="890587" y="2057400"/>
            <a:ext cx="7391400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personal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membayar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deposit,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diberi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waktu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1x 24 jam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besarnya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deposit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disesuaikan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kelasnya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asuransi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menyerahkan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asuransi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identitas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menyiapkan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diantar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portir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perawatan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perawat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ruangan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diterima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mendapatkan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pelayanan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kesehatan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eriod" startAt="6"/>
              <a:tabLst>
                <a:tab pos="285750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278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587385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0" y="6858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6" imgW="14439850" imgH="17526035" progId="Visio.Drawing.15">
                  <p:embed/>
                </p:oleObj>
              </mc:Choice>
              <mc:Fallback>
                <p:oleObj name="Visio" r:id="rId6" imgW="14439850" imgH="1752603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85800"/>
                        <a:ext cx="9144000" cy="5715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1702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587385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07130" y="2967335"/>
            <a:ext cx="4929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SELAMAT UTS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61056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471487" y="1066800"/>
            <a:ext cx="8215313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Pedoman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Flowchart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2209800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err="1" smtClean="0"/>
              <a:t>Bagan</a:t>
            </a:r>
            <a:r>
              <a:rPr lang="en-US" sz="2000" dirty="0" smtClean="0"/>
              <a:t>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sebaiknya</a:t>
            </a:r>
            <a:r>
              <a:rPr lang="en-US" sz="2000" dirty="0" smtClean="0"/>
              <a:t> </a:t>
            </a:r>
            <a:r>
              <a:rPr lang="en-US" sz="2000" dirty="0" err="1" smtClean="0"/>
              <a:t>digambar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kiri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bagan</a:t>
            </a:r>
            <a:r>
              <a:rPr lang="en-US" sz="2000" dirty="0" smtClean="0"/>
              <a:t>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mana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berakhirnya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bagan</a:t>
            </a:r>
            <a:r>
              <a:rPr lang="en-US" sz="2000" dirty="0" smtClean="0"/>
              <a:t>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sebaiknya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kata yang </a:t>
            </a:r>
            <a:r>
              <a:rPr lang="en-US" sz="2000" dirty="0" err="1" smtClean="0"/>
              <a:t>mewakili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	</a:t>
            </a:r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</a:p>
          <a:p>
            <a:pPr marL="1487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“</a:t>
            </a:r>
            <a:r>
              <a:rPr lang="en-US" sz="2000" dirty="0" err="1" smtClean="0"/>
              <a:t>Persiapkan</a:t>
            </a:r>
            <a:r>
              <a:rPr lang="en-US" sz="2000" dirty="0" smtClean="0"/>
              <a:t>” </a:t>
            </a:r>
            <a:r>
              <a:rPr lang="en-US" sz="2000" dirty="0" err="1" smtClean="0"/>
              <a:t>dokumen</a:t>
            </a:r>
            <a:endParaRPr lang="en-US" sz="2000" dirty="0" smtClean="0"/>
          </a:p>
          <a:p>
            <a:pPr marL="1487488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“</a:t>
            </a:r>
            <a:r>
              <a:rPr lang="en-US" sz="2000" dirty="0" err="1" smtClean="0"/>
              <a:t>Hitung</a:t>
            </a:r>
            <a:r>
              <a:rPr lang="en-US" sz="2000" dirty="0" smtClean="0"/>
              <a:t>” </a:t>
            </a:r>
            <a:r>
              <a:rPr lang="en-US" sz="2000" dirty="0" err="1" smtClean="0"/>
              <a:t>gaji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31196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6287" y="2366308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5"/>
              <a:tabLst>
                <a:tab pos="341313" algn="l"/>
              </a:tabLst>
            </a:pPr>
            <a:r>
              <a:rPr lang="en-US" sz="2000" dirty="0" err="1" smtClean="0"/>
              <a:t>Masing-masing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bagan</a:t>
            </a:r>
            <a:r>
              <a:rPr lang="en-US" sz="2000" dirty="0" smtClean="0"/>
              <a:t> </a:t>
            </a:r>
            <a:r>
              <a:rPr lang="en-US" sz="2000" dirty="0" err="1" smtClean="0"/>
              <a:t>alir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semestinya</a:t>
            </a:r>
            <a:endParaRPr lang="en-US" sz="2000" dirty="0" smtClean="0"/>
          </a:p>
          <a:p>
            <a:pPr marL="457200" indent="-457200">
              <a:buAutoNum type="arabicPeriod" startAt="5"/>
              <a:tabLst>
                <a:tab pos="341313" algn="l"/>
              </a:tabLst>
            </a:pPr>
            <a:r>
              <a:rPr lang="en-US" sz="2000" dirty="0" err="1" smtClean="0"/>
              <a:t>Kegiatan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terpotong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disambung</a:t>
            </a:r>
            <a:r>
              <a:rPr lang="en-US" sz="2000" dirty="0" smtClean="0"/>
              <a:t> di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lain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ditunjukkan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simbol</a:t>
            </a:r>
            <a:r>
              <a:rPr lang="en-US" sz="2000" dirty="0" smtClean="0"/>
              <a:t>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</a:p>
          <a:p>
            <a:pPr marL="457200" indent="-457200">
              <a:buAutoNum type="arabicPeriod" startAt="5"/>
              <a:tabLst>
                <a:tab pos="341313" algn="l"/>
              </a:tabLst>
            </a:pPr>
            <a:r>
              <a:rPr lang="en-US" sz="2000" dirty="0" err="1" smtClean="0"/>
              <a:t>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simbol-simbol</a:t>
            </a:r>
            <a:r>
              <a:rPr lang="en-US" sz="2000" dirty="0" smtClean="0"/>
              <a:t> </a:t>
            </a:r>
            <a:r>
              <a:rPr lang="en-US" sz="2000" dirty="0" err="1" smtClean="0"/>
              <a:t>bagan</a:t>
            </a:r>
            <a:r>
              <a:rPr lang="en-US" sz="2000" dirty="0" smtClean="0"/>
              <a:t> </a:t>
            </a:r>
            <a:r>
              <a:rPr lang="en-US" sz="2000" dirty="0" err="1" smtClean="0"/>
              <a:t>alir</a:t>
            </a:r>
            <a:r>
              <a:rPr lang="en-US" sz="2000" dirty="0" smtClean="0"/>
              <a:t> yang </a:t>
            </a:r>
            <a:r>
              <a:rPr lang="en-US" sz="2000" dirty="0" err="1" smtClean="0"/>
              <a:t>standar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121548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Contoh</a:t>
            </a:r>
            <a:r>
              <a:rPr lang="en-US" i="1" dirty="0" smtClean="0"/>
              <a:t> Diagnose </a:t>
            </a:r>
            <a:r>
              <a:rPr lang="en-US" dirty="0" err="1" smtClean="0"/>
              <a:t>menggunakan</a:t>
            </a:r>
            <a:r>
              <a:rPr lang="en-US" i="1" dirty="0" smtClean="0"/>
              <a:t> Flowchart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2718" y="1484547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Gambar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flowchart proses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sampai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dikirm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via pos.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2718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85800" y="2021542"/>
          <a:ext cx="349567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6" imgW="4143357" imgH="6058085" progId="Visio.Drawing.15">
                  <p:embed/>
                </p:oleObj>
              </mc:Choice>
              <mc:Fallback>
                <p:oleObj name="Visio" r:id="rId6" imgW="4143357" imgH="605808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021542"/>
                        <a:ext cx="3495675" cy="398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81475" y="202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Persiapkan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seluruh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perlengkapan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digunakan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membuat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Kertas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Pena,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Amplop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Tulis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ditulis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masukkan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kedalam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amplop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lem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amplop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tersebut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Tuliskan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alamat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amplop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alamat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tujuan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diketahui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lihat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buku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alamat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alamat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sudah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diketahui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tulis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sisi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kiri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amplop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tempelkan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prangko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Kirim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surat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via pos.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302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06077" y="762000"/>
            <a:ext cx="4744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 startAt="2"/>
              <a:tabLst>
                <a:tab pos="287338" algn="l"/>
              </a:tabLst>
            </a:pP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Gambar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flowchart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aplikasi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e-health </a:t>
            </a:r>
            <a:r>
              <a:rPr 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berbasis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web</a:t>
            </a:r>
            <a:endParaRPr lang="en-US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2718" y="1905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48235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48235" y="762000"/>
          <a:ext cx="3286125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6" imgW="4714752" imgH="9524982" progId="Visio.Drawing.15">
                  <p:embed/>
                </p:oleObj>
              </mc:Choice>
              <mc:Fallback>
                <p:oleObj name="Visio" r:id="rId6" imgW="4714752" imgH="952498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35" y="762000"/>
                        <a:ext cx="3286125" cy="557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167467" y="1372472"/>
            <a:ext cx="4572000" cy="48479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Bagian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) di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memeriksa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e-health card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sistem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apakah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mendaftar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sebagai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baru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lama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status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hilang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baru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hilang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mencetak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e-health card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mevalidasi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e-health card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RFID reader.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Setelah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e-health card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cetak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validasi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rumah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sakit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men-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cek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antrian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e-health card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valid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maka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tidak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perlu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melakukan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antrian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proses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Jika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e-health card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valid,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merubah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status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antri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menemui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dokter</a:t>
            </a: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500" dirty="0">
                <a:ea typeface="Times New Roman" panose="02020603050405020304" pitchFamily="18" charset="0"/>
                <a:cs typeface="Arial" panose="020B0604020202020204" pitchFamily="34" charset="0"/>
              </a:rPr>
              <a:t>Proses </a:t>
            </a:r>
            <a:r>
              <a:rPr lang="en-US" sz="1500" dirty="0" err="1">
                <a:ea typeface="Times New Roman" panose="02020603050405020304" pitchFamily="18" charset="0"/>
                <a:cs typeface="Arial" panose="020B0604020202020204" pitchFamily="34" charset="0"/>
              </a:rPr>
              <a:t>selesai</a:t>
            </a:r>
            <a:endParaRPr lang="en-US" sz="15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055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914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  <a:tabLst>
                <a:tab pos="341313" algn="l"/>
              </a:tabLst>
            </a:pPr>
            <a:r>
              <a:rPr lang="en-US" dirty="0" smtClean="0"/>
              <a:t>Proses </a:t>
            </a:r>
            <a:r>
              <a:rPr lang="en-US" dirty="0" err="1" smtClean="0"/>
              <a:t>pembuatan</a:t>
            </a:r>
            <a:r>
              <a:rPr lang="en-US" dirty="0" smtClean="0"/>
              <a:t> KRS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6576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916" y="2076420"/>
            <a:ext cx="5638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/>
              <a:t> </a:t>
            </a:r>
            <a:r>
              <a:rPr lang="en-US" dirty="0" err="1" smtClean="0"/>
              <a:t>blangko</a:t>
            </a:r>
            <a:r>
              <a:rPr lang="en-US" dirty="0" smtClean="0"/>
              <a:t>, </a:t>
            </a:r>
            <a:r>
              <a:rPr lang="en-US" dirty="0" err="1" smtClean="0"/>
              <a:t>pasfoto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KRS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diminta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data di computer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di </a:t>
            </a:r>
            <a:r>
              <a:rPr lang="en-US" dirty="0" err="1" smtClean="0"/>
              <a:t>perbolehkan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meninggalkan</a:t>
            </a:r>
            <a:r>
              <a:rPr lang="en-US" dirty="0" smtClean="0"/>
              <a:t> </a:t>
            </a:r>
            <a:r>
              <a:rPr lang="en-US" dirty="0" err="1" smtClean="0"/>
              <a:t>ruangan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data </a:t>
            </a:r>
            <a:r>
              <a:rPr lang="en-US" dirty="0" err="1" smtClean="0"/>
              <a:t>kembali</a:t>
            </a:r>
            <a:r>
              <a:rPr lang="en-US" dirty="0" smtClean="0"/>
              <a:t> di computer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data </a:t>
            </a:r>
            <a:r>
              <a:rPr lang="en-US" dirty="0" err="1" smtClean="0"/>
              <a:t>selesai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KRS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pembuatan</a:t>
            </a:r>
            <a:r>
              <a:rPr lang="en-US" dirty="0" smtClean="0"/>
              <a:t> KRS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99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90600"/>
            <a:ext cx="14093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/>
              <a:t>Flowmap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18869" y="1668342"/>
            <a:ext cx="7534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Flowmap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campuran</a:t>
            </a:r>
            <a:r>
              <a:rPr lang="en-US" sz="2000" dirty="0" smtClean="0"/>
              <a:t> </a:t>
            </a:r>
            <a:r>
              <a:rPr lang="en-US" sz="2000" dirty="0" err="1" smtClean="0"/>
              <a:t>peta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flowchart yang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pergerakkan</a:t>
            </a:r>
            <a:r>
              <a:rPr lang="en-US" sz="2000" dirty="0" smtClean="0"/>
              <a:t> </a:t>
            </a:r>
            <a:r>
              <a:rPr lang="en-US" sz="2000" dirty="0" err="1" smtClean="0"/>
              <a:t>benda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lain.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Flowmap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segmen-segmen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err="1" smtClean="0"/>
              <a:t>Menolong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alternatif-alternatif</a:t>
            </a:r>
            <a:r>
              <a:rPr lang="en-US" sz="2000" dirty="0" smtClean="0"/>
              <a:t> lain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pengoperasian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81224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19200"/>
            <a:ext cx="5900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Pedoman-pedoman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flowmap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838200" y="2011501"/>
            <a:ext cx="7391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Flowmap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digambarkan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halaman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bawah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kiri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kanan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digambarkan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didefinisikan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sehingga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dimengerti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oleh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pembacanya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Awal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akhir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tentukan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secara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jelas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Setiap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langkah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aktivitas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berada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urutan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benar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Lingkup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range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aktifitas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sedang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gambarkan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telusuri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hati-hati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simbol-simbol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flowchart yang </a:t>
            </a:r>
            <a:r>
              <a:rPr lang="en-US" sz="2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standar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602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Case 1 </a:t>
            </a:r>
            <a:r>
              <a:rPr lang="en-US" i="1" dirty="0" err="1" smtClean="0"/>
              <a:t>Prosedur</a:t>
            </a:r>
            <a:r>
              <a:rPr lang="en-US" i="1" dirty="0" smtClean="0"/>
              <a:t> </a:t>
            </a:r>
            <a:r>
              <a:rPr lang="en-US" i="1" dirty="0" err="1" smtClean="0"/>
              <a:t>pendaftaran</a:t>
            </a:r>
            <a:r>
              <a:rPr lang="en-US" i="1" dirty="0" smtClean="0"/>
              <a:t> </a:t>
            </a:r>
            <a:r>
              <a:rPr lang="en-US" i="1" dirty="0" err="1" smtClean="0"/>
              <a:t>pasien</a:t>
            </a:r>
            <a:r>
              <a:rPr lang="en-US" i="1" dirty="0" smtClean="0"/>
              <a:t> di </a:t>
            </a:r>
            <a:r>
              <a:rPr lang="en-US" i="1" dirty="0" err="1" smtClean="0"/>
              <a:t>puskesmas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623887" y="1981200"/>
            <a:ext cx="79248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datang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puskesmas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membawa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pendaftaran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petugas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registrasi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merigistrasikan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berdasarkan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formulir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diberikan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kartu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sebanyak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pertama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diserahkan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sedangkan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rangkap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ke-dua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dipegang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pembuatan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Bidang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administrasi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mengeluarkan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laporan</a:t>
            </a:r>
            <a:r>
              <a:rPr lang="en-US" dirty="0">
                <a:ea typeface="Times New Roman" panose="02020603050405020304" pitchFamily="18" charset="0"/>
                <a:cs typeface="Arial" panose="020B0604020202020204" pitchFamily="34" charset="0"/>
              </a:rPr>
              <a:t> data </a:t>
            </a:r>
            <a:r>
              <a:rPr 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pasien</a:t>
            </a:r>
            <a:r>
              <a:rPr 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4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921</Words>
  <Application>Microsoft Office PowerPoint</Application>
  <PresentationFormat>On-screen Show (4:3)</PresentationFormat>
  <Paragraphs>108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Office Theme</vt:lpstr>
      <vt:lpstr>Visio</vt:lpstr>
      <vt:lpstr>PowerPoint Presentation</vt:lpstr>
      <vt:lpstr>Pedoman – Pedoman dalam Membuat Flowchart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206</cp:revision>
  <dcterms:created xsi:type="dcterms:W3CDTF">2010-08-24T06:47:44Z</dcterms:created>
  <dcterms:modified xsi:type="dcterms:W3CDTF">2017-10-22T13:21:28Z</dcterms:modified>
</cp:coreProperties>
</file>