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16" r:id="rId2"/>
    <p:sldId id="335" r:id="rId3"/>
    <p:sldId id="350" r:id="rId4"/>
    <p:sldId id="352" r:id="rId5"/>
    <p:sldId id="353" r:id="rId6"/>
    <p:sldId id="354" r:id="rId7"/>
    <p:sldId id="355" r:id="rId8"/>
    <p:sldId id="356" r:id="rId9"/>
    <p:sldId id="357" r:id="rId10"/>
    <p:sldId id="358" r:id="rId11"/>
    <p:sldId id="359" r:id="rId12"/>
    <p:sldId id="360" r:id="rId13"/>
    <p:sldId id="361" r:id="rId14"/>
    <p:sldId id="362" r:id="rId15"/>
    <p:sldId id="351" r:id="rId16"/>
    <p:sldId id="363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2" autoAdjust="0"/>
    <p:restoredTop sz="93190" autoAdjust="0"/>
  </p:normalViewPr>
  <p:slideViewPr>
    <p:cSldViewPr>
      <p:cViewPr varScale="1">
        <p:scale>
          <a:sx n="66" d="100"/>
          <a:sy n="66" d="100"/>
        </p:scale>
        <p:origin x="146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1A5E374-1B37-4D6C-8E28-2C9DF5F8AD3A}" type="datetimeFigureOut">
              <a:rPr lang="id-ID"/>
              <a:pPr>
                <a:defRPr/>
              </a:pPr>
              <a:t>07/05/2018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0697D523-8C1C-46B8-9118-54132A62D73B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573919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2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1385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11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8058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CLR</a:t>
            </a:r>
            <a:r>
              <a:rPr lang="en-US" baseline="0" dirty="0" smtClean="0"/>
              <a:t> = Command Language Runtime</a:t>
            </a:r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12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688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CLR</a:t>
            </a:r>
            <a:r>
              <a:rPr lang="en-US" baseline="0" dirty="0" smtClean="0"/>
              <a:t> = Command Language Runtime</a:t>
            </a:r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13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2624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CLR</a:t>
            </a:r>
            <a:r>
              <a:rPr lang="en-US" baseline="0" dirty="0" smtClean="0"/>
              <a:t> = Command Language Runtime</a:t>
            </a:r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14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7303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15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6311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16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0580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3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0543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4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3172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5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38773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6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0041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7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7815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8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5148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9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7425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10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562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EE2E1-A160-4904-BA89-B9A8484ADFFF}" type="datetime1">
              <a:rPr lang="en-US"/>
              <a:pPr>
                <a:defRPr/>
              </a:pPr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EECDA3-008F-421C-A570-6FCE684E1E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438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F9428-EC85-40FF-A381-331FC41227C9}" type="datetime1">
              <a:rPr lang="en-US"/>
              <a:pPr>
                <a:defRPr/>
              </a:pPr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1CC3B7-433E-411C-B9D8-6C16993807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265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BD2B4-6300-4442-A22F-EE64D093C96E}" type="datetime1">
              <a:rPr lang="en-US"/>
              <a:pPr>
                <a:defRPr/>
              </a:pPr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124ACB-195B-4C1A-90D1-D619F3208A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547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DFD4D-D6A9-4672-A1D1-8CD4A1AE413D}" type="datetime1">
              <a:rPr lang="en-US"/>
              <a:pPr>
                <a:defRPr/>
              </a:pPr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A346D7-235B-446B-AFD1-4C35D7F56C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780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1B2AD-CA66-4C0C-913E-192E19FA8A57}" type="datetime1">
              <a:rPr lang="en-US"/>
              <a:pPr>
                <a:defRPr/>
              </a:pPr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1E5741-2733-4448-B3D9-4279E47BCB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916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079CE-D010-4B13-A4D7-4EE2CD9C9307}" type="datetime1">
              <a:rPr lang="en-US"/>
              <a:pPr>
                <a:defRPr/>
              </a:pPr>
              <a:t>5/7/2018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335798-2385-4BCB-8F89-C1EF1D52EA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045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2AC66-E06B-46FC-BF75-05CC7E00AC69}" type="datetime1">
              <a:rPr lang="en-US"/>
              <a:pPr>
                <a:defRPr/>
              </a:pPr>
              <a:t>5/7/2018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57E5A7-C866-4D4E-B1A9-FBBB655221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015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51235-586F-47AE-8349-97DB26CDC6C2}" type="datetime1">
              <a:rPr lang="en-US"/>
              <a:pPr>
                <a:defRPr/>
              </a:pPr>
              <a:t>5/7/2018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A92E88-4AC8-4C07-AF10-F92011E490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181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2CA6C-7DBA-43DC-B829-E13A20D2614C}" type="datetime1">
              <a:rPr lang="en-US"/>
              <a:pPr>
                <a:defRPr/>
              </a:pPr>
              <a:t>5/7/2018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A843F8-2497-493A-95A5-B7182F0160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91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B5158-9E87-4E52-B176-1F43CB32E527}" type="datetime1">
              <a:rPr lang="en-US"/>
              <a:pPr>
                <a:defRPr/>
              </a:pPr>
              <a:t>5/7/2018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F82F41-1D87-4961-B091-7522E9E38C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734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8BA88-B66C-4912-BB73-F494779CC05D}" type="datetime1">
              <a:rPr lang="en-US"/>
              <a:pPr>
                <a:defRPr/>
              </a:pPr>
              <a:t>5/7/2018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348C39-7EF0-42DE-9176-C3F4E64A5D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332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8F49BA-6011-4781-A985-21D5A0603358}" type="datetime1">
              <a:rPr lang="en-US"/>
              <a:pPr>
                <a:defRPr/>
              </a:pPr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fld id="{33C3D02F-F9FD-4962-A28C-6490518E3C5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524071"/>
            <a:ext cx="5638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IDE VISUAL BASIC.NET</a:t>
            </a:r>
            <a:endParaRPr lang="en-US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PERTEMUAN - </a:t>
            </a:r>
            <a:r>
              <a:rPr lang="en-US" b="1" dirty="0" smtClean="0">
                <a:solidFill>
                  <a:schemeClr val="bg1"/>
                </a:solidFill>
              </a:rPr>
              <a:t>8</a:t>
            </a:r>
            <a:endParaRPr lang="en-US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NOVIANDI</a:t>
            </a:r>
            <a:endParaRPr lang="en-US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PRODI MIK | FAKULTAS ILMU-ILMU KESEHATAN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7341" y="990600"/>
            <a:ext cx="93807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/>
              <a:t>Layer</a:t>
            </a:r>
            <a:endParaRPr lang="en-US" sz="22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926379" y="1585198"/>
            <a:ext cx="753182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Microsoft .NET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strategi</a:t>
            </a:r>
            <a:r>
              <a:rPr lang="en-US" sz="2000" dirty="0" smtClean="0"/>
              <a:t> Microsoft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menghubungkan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,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i="1" dirty="0" smtClean="0"/>
              <a:t>device,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orang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berkomunikasi</a:t>
            </a:r>
            <a:r>
              <a:rPr lang="en-US" sz="2000" dirty="0" smtClean="0"/>
              <a:t> </a:t>
            </a:r>
            <a:r>
              <a:rPr lang="en-US" sz="2000" dirty="0" err="1" smtClean="0"/>
              <a:t>serta</a:t>
            </a:r>
            <a:r>
              <a:rPr lang="en-US" sz="2000" dirty="0" smtClean="0"/>
              <a:t> </a:t>
            </a:r>
            <a:r>
              <a:rPr lang="en-US" sz="2000" dirty="0" err="1" smtClean="0"/>
              <a:t>berkolaborasi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efektif</a:t>
            </a:r>
            <a:endParaRPr lang="en-US" sz="20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Teknologi</a:t>
            </a:r>
            <a:r>
              <a:rPr lang="en-US" sz="2000" dirty="0" smtClean="0"/>
              <a:t> .NET </a:t>
            </a:r>
            <a:r>
              <a:rPr lang="en-US" sz="2000" dirty="0" err="1" smtClean="0"/>
              <a:t>terintegrasi</a:t>
            </a:r>
            <a:r>
              <a:rPr lang="en-US" sz="2000" dirty="0" smtClean="0"/>
              <a:t> </a:t>
            </a:r>
            <a:r>
              <a:rPr lang="en-US" sz="2000" dirty="0" err="1" smtClean="0"/>
              <a:t>penuh</a:t>
            </a:r>
            <a:r>
              <a:rPr lang="en-US" sz="2000" dirty="0" smtClean="0"/>
              <a:t> </a:t>
            </a:r>
            <a:r>
              <a:rPr lang="en-US" sz="2000" dirty="0" err="1" smtClean="0"/>
              <a:t>melalui</a:t>
            </a:r>
            <a:r>
              <a:rPr lang="en-US" sz="2000" dirty="0" smtClean="0"/>
              <a:t> </a:t>
            </a:r>
            <a:r>
              <a:rPr lang="en-US" sz="2000" dirty="0" err="1" smtClean="0"/>
              <a:t>produk-produk</a:t>
            </a:r>
            <a:r>
              <a:rPr lang="en-US" sz="2000" dirty="0" smtClean="0"/>
              <a:t> </a:t>
            </a:r>
            <a:r>
              <a:rPr lang="en-US" sz="2000" dirty="0" err="1" smtClean="0"/>
              <a:t>microsoft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/>
              <a:t> </a:t>
            </a:r>
            <a:r>
              <a:rPr lang="en-US" sz="2000" dirty="0" err="1" smtClean="0"/>
              <a:t>menyediakan</a:t>
            </a:r>
            <a:r>
              <a:rPr lang="en-US" sz="2000" dirty="0" smtClean="0"/>
              <a:t> </a:t>
            </a:r>
            <a:r>
              <a:rPr lang="en-US" sz="2000" dirty="0" err="1" smtClean="0"/>
              <a:t>kemampuan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mengembangkan</a:t>
            </a:r>
            <a:r>
              <a:rPr lang="en-US" sz="2000" dirty="0" smtClean="0"/>
              <a:t> </a:t>
            </a:r>
            <a:r>
              <a:rPr lang="en-US" sz="2000" dirty="0" err="1" smtClean="0"/>
              <a:t>solusi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WEB service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Platform </a:t>
            </a:r>
            <a:r>
              <a:rPr lang="en-US" sz="2000" dirty="0" err="1" smtClean="0"/>
              <a:t>microsoft</a:t>
            </a:r>
            <a:r>
              <a:rPr lang="en-US" sz="2000" dirty="0"/>
              <a:t> </a:t>
            </a:r>
            <a:r>
              <a:rPr lang="en-US" sz="2000" dirty="0" smtClean="0"/>
              <a:t>.NET </a:t>
            </a:r>
            <a:r>
              <a:rPr lang="en-US" sz="2000" dirty="0" err="1" smtClean="0"/>
              <a:t>terdiri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lima </a:t>
            </a:r>
            <a:r>
              <a:rPr lang="en-US" sz="2000" dirty="0" err="1" smtClean="0"/>
              <a:t>komponen</a:t>
            </a:r>
            <a:r>
              <a:rPr lang="en-US" sz="2000" dirty="0" smtClean="0"/>
              <a:t> </a:t>
            </a:r>
            <a:r>
              <a:rPr lang="en-US" sz="2000" dirty="0" err="1" smtClean="0"/>
              <a:t>utama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tersusun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tiga</a:t>
            </a:r>
            <a:r>
              <a:rPr lang="en-US" sz="2000" dirty="0" smtClean="0"/>
              <a:t> </a:t>
            </a:r>
            <a:r>
              <a:rPr lang="en-US" sz="2000" dirty="0" err="1" smtClean="0"/>
              <a:t>lapisan</a:t>
            </a:r>
            <a:r>
              <a:rPr lang="en-US" sz="2000" dirty="0" smtClean="0"/>
              <a:t> (layer). </a:t>
            </a:r>
            <a:r>
              <a:rPr lang="en-US" sz="2000" dirty="0" err="1" smtClean="0"/>
              <a:t>Lapisan</a:t>
            </a:r>
            <a:r>
              <a:rPr lang="en-US" sz="2000" dirty="0" smtClean="0"/>
              <a:t> paling </a:t>
            </a:r>
            <a:r>
              <a:rPr lang="en-US" sz="2000" dirty="0" err="1" smtClean="0"/>
              <a:t>bawah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operasi</a:t>
            </a:r>
            <a:r>
              <a:rPr lang="en-US" sz="2000" dirty="0" smtClean="0"/>
              <a:t>; </a:t>
            </a:r>
            <a:r>
              <a:rPr lang="en-US" sz="2000" dirty="0" err="1" smtClean="0"/>
              <a:t>lapisan</a:t>
            </a:r>
            <a:r>
              <a:rPr lang="en-US" sz="2000" dirty="0" smtClean="0"/>
              <a:t> </a:t>
            </a:r>
            <a:r>
              <a:rPr lang="en-US" sz="2000" dirty="0" err="1" smtClean="0"/>
              <a:t>kedua</a:t>
            </a:r>
            <a:r>
              <a:rPr lang="en-US" sz="2000" dirty="0" smtClean="0"/>
              <a:t> </a:t>
            </a:r>
            <a:r>
              <a:rPr lang="en-US" sz="2000" dirty="0" err="1" smtClean="0"/>
              <a:t>terdiri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tiga</a:t>
            </a:r>
            <a:r>
              <a:rPr lang="en-US" sz="2000" dirty="0" smtClean="0"/>
              <a:t> </a:t>
            </a:r>
            <a:r>
              <a:rPr lang="en-US" sz="2000" dirty="0" err="1" smtClean="0"/>
              <a:t>komponen</a:t>
            </a:r>
            <a:r>
              <a:rPr lang="en-US" sz="2000" dirty="0" smtClean="0"/>
              <a:t>; </a:t>
            </a:r>
            <a:r>
              <a:rPr lang="en-US" sz="2000" dirty="0" err="1" smtClean="0"/>
              <a:t>lapisan</a:t>
            </a:r>
            <a:r>
              <a:rPr lang="en-US" sz="2000" dirty="0" smtClean="0"/>
              <a:t> </a:t>
            </a:r>
            <a:r>
              <a:rPr lang="en-US" sz="2000" dirty="0" err="1" smtClean="0"/>
              <a:t>teratas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visual basic.NET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2466538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3887" y="943834"/>
            <a:ext cx="7924800" cy="4970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2716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20246" y="1047690"/>
            <a:ext cx="46089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KEUNTUNGAN MEMPELAJARI .NET</a:t>
            </a:r>
            <a:endParaRPr lang="en-US" sz="2000" b="1" dirty="0"/>
          </a:p>
        </p:txBody>
      </p:sp>
      <p:sp>
        <p:nvSpPr>
          <p:cNvPr id="3" name="Rectangle 2"/>
          <p:cNvSpPr/>
          <p:nvPr/>
        </p:nvSpPr>
        <p:spPr>
          <a:xfrm>
            <a:off x="808944" y="1525994"/>
            <a:ext cx="755468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en-US" sz="20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Multi </a:t>
            </a:r>
            <a:r>
              <a:rPr lang="en-US" sz="2000" b="1" dirty="0">
                <a:solidFill>
                  <a:srgbClr val="000000"/>
                </a:solidFill>
                <a:cs typeface="Arial" panose="020B0604020202020204" pitchFamily="34" charset="0"/>
              </a:rPr>
              <a:t>Language </a:t>
            </a:r>
            <a:endParaRPr lang="en-US" sz="2000" b="1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tabLst>
                <a:tab pos="465138" algn="l"/>
              </a:tabLst>
            </a:pPr>
            <a:r>
              <a:rPr lang="en-US" sz="2000" dirty="0" smtClean="0">
                <a:solidFill>
                  <a:srgbClr val="000000"/>
                </a:solidFill>
                <a:cs typeface="Arial" panose="020B0604020202020204" pitchFamily="34" charset="0"/>
              </a:rPr>
              <a:t>	</a:t>
            </a:r>
            <a:r>
              <a:rPr lang="en-US" sz="2000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Arsitektur</a:t>
            </a:r>
            <a:r>
              <a:rPr lang="en-US" sz="2000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.NET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bersifat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terbuka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sehingga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memungkinkan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cs typeface="Arial" panose="020B0604020202020204" pitchFamily="34" charset="0"/>
              </a:rPr>
              <a:t>	</a:t>
            </a:r>
            <a:r>
              <a:rPr lang="en-US" sz="2000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berbagai</a:t>
            </a:r>
            <a:r>
              <a:rPr lang="en-US" sz="2000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bahasa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pemrograman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mengakses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CLR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dengan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cs typeface="Arial" panose="020B0604020202020204" pitchFamily="34" charset="0"/>
              </a:rPr>
              <a:t>	</a:t>
            </a:r>
            <a:r>
              <a:rPr lang="en-US" sz="2000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mulus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.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Banyak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kalangan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menyebut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.NET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sebagai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“open </a:t>
            </a:r>
            <a:r>
              <a:rPr lang="en-US" sz="2000" dirty="0" smtClean="0">
                <a:solidFill>
                  <a:srgbClr val="000000"/>
                </a:solidFill>
                <a:cs typeface="Arial" panose="020B0604020202020204" pitchFamily="34" charset="0"/>
              </a:rPr>
              <a:t>	source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”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versi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Microsoft.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Saat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ini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.NET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dapat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diprogram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cs typeface="Arial" panose="020B0604020202020204" pitchFamily="34" charset="0"/>
              </a:rPr>
              <a:t>	</a:t>
            </a:r>
            <a:r>
              <a:rPr lang="en-US" sz="2000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menggunakan</a:t>
            </a:r>
            <a:r>
              <a:rPr lang="en-US" sz="2000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Visual Basic.NET, C++.NET, Visual C#, </a:t>
            </a:r>
            <a:r>
              <a:rPr lang="en-US" sz="2000" dirty="0" smtClean="0">
                <a:solidFill>
                  <a:srgbClr val="000000"/>
                </a:solidFill>
                <a:cs typeface="Arial" panose="020B0604020202020204" pitchFamily="34" charset="0"/>
              </a:rPr>
              <a:t>	Jscript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dan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J#. </a:t>
            </a:r>
            <a:endParaRPr lang="en-US" sz="2000" dirty="0">
              <a:cs typeface="Arial" panose="020B0604020202020204" pitchFamily="34" charset="0"/>
            </a:endParaRPr>
          </a:p>
        </p:txBody>
      </p:sp>
      <p:pic>
        <p:nvPicPr>
          <p:cNvPr id="6" name="Picture 5"/>
          <p:cNvPicPr/>
          <p:nvPr/>
        </p:nvPicPr>
        <p:blipFill rotWithShape="1">
          <a:blip r:embed="rId4"/>
          <a:srcRect l="24219" t="28794" r="25720" b="13840"/>
          <a:stretch/>
        </p:blipFill>
        <p:spPr bwMode="auto">
          <a:xfrm>
            <a:off x="3352800" y="3581400"/>
            <a:ext cx="5010830" cy="2667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6511594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609600" y="1066800"/>
            <a:ext cx="8001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465138" algn="l"/>
              </a:tabLst>
            </a:pPr>
            <a:r>
              <a:rPr lang="en-US" sz="20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2. 	No DLL Hell </a:t>
            </a:r>
          </a:p>
          <a:p>
            <a:pPr lvl="1">
              <a:tabLst>
                <a:tab pos="465138" algn="l"/>
              </a:tabLst>
            </a:pPr>
            <a:r>
              <a:rPr lang="en-US" sz="2000" dirty="0"/>
              <a:t>DLL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blok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modul-modul</a:t>
            </a:r>
            <a:r>
              <a:rPr lang="en-US" sz="2000" dirty="0"/>
              <a:t> </a:t>
            </a:r>
            <a:r>
              <a:rPr lang="en-US" sz="2000" dirty="0" err="1"/>
              <a:t>obyek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sebuah</a:t>
            </a:r>
            <a:r>
              <a:rPr lang="en-US" sz="2000" dirty="0"/>
              <a:t> </a:t>
            </a:r>
            <a:r>
              <a:rPr lang="en-US" sz="2000" dirty="0" err="1" smtClean="0"/>
              <a:t>aplikasi</a:t>
            </a:r>
            <a:r>
              <a:rPr lang="en-US" sz="2000" dirty="0" smtClean="0"/>
              <a:t>.</a:t>
            </a:r>
            <a:endParaRPr lang="en-US" sz="2000" dirty="0" smtClean="0">
              <a:cs typeface="Arial" panose="020B0604020202020204" pitchFamily="34" charset="0"/>
            </a:endParaRPr>
          </a:p>
          <a:p>
            <a:pPr marL="0" lvl="1"/>
            <a:endParaRPr lang="en-US" sz="2000" dirty="0">
              <a:cs typeface="Arial" panose="020B0604020202020204" pitchFamily="34" charset="0"/>
            </a:endParaRPr>
          </a:p>
          <a:p>
            <a:pPr lvl="1" indent="-457200">
              <a:buAutoNum type="arabicPeriod" startAt="3"/>
              <a:tabLst>
                <a:tab pos="465138" algn="l"/>
              </a:tabLst>
            </a:pPr>
            <a:r>
              <a:rPr lang="en-US" sz="2000" b="1" dirty="0" smtClean="0">
                <a:cs typeface="Arial" panose="020B0604020202020204" pitchFamily="34" charset="0"/>
              </a:rPr>
              <a:t>Strong Typing </a:t>
            </a:r>
            <a:r>
              <a:rPr lang="en-US" sz="2000" b="1" dirty="0" err="1" smtClean="0">
                <a:cs typeface="Arial" panose="020B0604020202020204" pitchFamily="34" charset="0"/>
              </a:rPr>
              <a:t>dan</a:t>
            </a:r>
            <a:r>
              <a:rPr lang="en-US" sz="2000" b="1" dirty="0" smtClean="0">
                <a:cs typeface="Arial" panose="020B0604020202020204" pitchFamily="34" charset="0"/>
              </a:rPr>
              <a:t> Type Safety</a:t>
            </a:r>
          </a:p>
          <a:p>
            <a:pPr marL="457200" lvl="2">
              <a:tabLst>
                <a:tab pos="465138" algn="l"/>
              </a:tabLst>
            </a:pPr>
            <a:r>
              <a:rPr lang="en-US" sz="2000" dirty="0"/>
              <a:t>.NET </a:t>
            </a:r>
            <a:r>
              <a:rPr lang="en-US" sz="2000" dirty="0" err="1"/>
              <a:t>menyediakan</a:t>
            </a:r>
            <a:r>
              <a:rPr lang="en-US" sz="2000" dirty="0"/>
              <a:t> strong typing, </a:t>
            </a:r>
            <a:r>
              <a:rPr lang="en-US" sz="2000" dirty="0" err="1"/>
              <a:t>dimana</a:t>
            </a:r>
            <a:r>
              <a:rPr lang="en-US" sz="2000" dirty="0"/>
              <a:t> </a:t>
            </a:r>
            <a:r>
              <a:rPr lang="en-US" sz="2000" dirty="0" err="1"/>
              <a:t>setiap</a:t>
            </a:r>
            <a:r>
              <a:rPr lang="en-US" sz="2000" dirty="0"/>
              <a:t> </a:t>
            </a:r>
            <a:r>
              <a:rPr lang="en-US" sz="2000" dirty="0" err="1"/>
              <a:t>variabel</a:t>
            </a:r>
            <a:r>
              <a:rPr lang="en-US" sz="2000" dirty="0"/>
              <a:t> </a:t>
            </a:r>
            <a:r>
              <a:rPr lang="en-US" sz="2000" dirty="0" err="1"/>
              <a:t>wajib</a:t>
            </a:r>
            <a:r>
              <a:rPr lang="en-US" sz="2000" dirty="0"/>
              <a:t> </a:t>
            </a:r>
            <a:r>
              <a:rPr lang="en-US" sz="2000" dirty="0" err="1"/>
              <a:t>didefiniskan</a:t>
            </a:r>
            <a:r>
              <a:rPr lang="en-US" sz="2000" dirty="0"/>
              <a:t> scope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tipe</a:t>
            </a:r>
            <a:r>
              <a:rPr lang="en-US" sz="2000" dirty="0"/>
              <a:t> </a:t>
            </a:r>
            <a:r>
              <a:rPr lang="en-US" sz="2000" dirty="0" err="1"/>
              <a:t>datanya</a:t>
            </a:r>
            <a:r>
              <a:rPr lang="en-US" sz="2000" dirty="0"/>
              <a:t>. </a:t>
            </a:r>
            <a:r>
              <a:rPr lang="en-US" sz="2000" dirty="0" err="1"/>
              <a:t>Demikian</a:t>
            </a:r>
            <a:r>
              <a:rPr lang="en-US" sz="2000" dirty="0"/>
              <a:t> pula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fasilitas</a:t>
            </a:r>
            <a:r>
              <a:rPr lang="en-US" sz="2000" dirty="0"/>
              <a:t> type safety yang </a:t>
            </a:r>
            <a:r>
              <a:rPr lang="en-US" sz="2000" dirty="0" err="1"/>
              <a:t>sangat</a:t>
            </a:r>
            <a:r>
              <a:rPr lang="en-US" sz="2000" dirty="0"/>
              <a:t> </a:t>
            </a:r>
            <a:r>
              <a:rPr lang="en-US" sz="2000" dirty="0" err="1"/>
              <a:t>bermanfaat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membantu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coding </a:t>
            </a:r>
            <a:r>
              <a:rPr lang="en-US" sz="2000" dirty="0" err="1"/>
              <a:t>pemrograman</a:t>
            </a:r>
            <a:r>
              <a:rPr lang="en-US" sz="2000" dirty="0"/>
              <a:t>, </a:t>
            </a:r>
            <a:r>
              <a:rPr lang="en-US" sz="2000" dirty="0" err="1"/>
              <a:t>terutama</a:t>
            </a:r>
            <a:r>
              <a:rPr lang="en-US" sz="2000" dirty="0"/>
              <a:t> </a:t>
            </a:r>
            <a:r>
              <a:rPr lang="en-US" sz="2000" dirty="0" err="1"/>
              <a:t>fasilitas</a:t>
            </a:r>
            <a:r>
              <a:rPr lang="en-US" sz="2000" dirty="0"/>
              <a:t> </a:t>
            </a:r>
            <a:r>
              <a:rPr lang="en-US" sz="2000" dirty="0" err="1"/>
              <a:t>intellisense</a:t>
            </a:r>
            <a:r>
              <a:rPr lang="en-US" sz="2000" dirty="0"/>
              <a:t> yang </a:t>
            </a:r>
            <a:r>
              <a:rPr lang="en-US" sz="2000" dirty="0" err="1"/>
              <a:t>membimbing</a:t>
            </a:r>
            <a:r>
              <a:rPr lang="en-US" sz="2000" dirty="0"/>
              <a:t> </a:t>
            </a:r>
            <a:r>
              <a:rPr lang="en-US" sz="2000" dirty="0" err="1"/>
              <a:t>pemrogram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menentukan</a:t>
            </a:r>
            <a:r>
              <a:rPr lang="en-US" sz="2000" dirty="0"/>
              <a:t> property, method, </a:t>
            </a:r>
            <a:r>
              <a:rPr lang="en-US" sz="2000" dirty="0" err="1"/>
              <a:t>maupun</a:t>
            </a:r>
            <a:r>
              <a:rPr lang="en-US" sz="2000" dirty="0"/>
              <a:t> function yang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dipakai</a:t>
            </a:r>
            <a:r>
              <a:rPr lang="en-US" sz="2000" dirty="0"/>
              <a:t>. </a:t>
            </a:r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311009435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609600" y="1066800"/>
            <a:ext cx="77724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 startAt="4"/>
              <a:tabLst>
                <a:tab pos="465138" algn="l"/>
              </a:tabLst>
            </a:pPr>
            <a:r>
              <a:rPr lang="en-US" sz="20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Cross Platform Possibility</a:t>
            </a:r>
          </a:p>
          <a:p>
            <a:pPr lvl="1">
              <a:tabLst>
                <a:tab pos="465138" algn="l"/>
              </a:tabLst>
            </a:pPr>
            <a:r>
              <a:rPr lang="en-US" sz="2000" dirty="0" err="1"/>
              <a:t>.Net</a:t>
            </a:r>
            <a:r>
              <a:rPr lang="en-US" sz="2000" dirty="0"/>
              <a:t> </a:t>
            </a:r>
            <a:r>
              <a:rPr lang="en-US" sz="2000" dirty="0" err="1"/>
              <a:t>menyimpan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mengirim</a:t>
            </a:r>
            <a:r>
              <a:rPr lang="en-US" sz="2000" dirty="0"/>
              <a:t> data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bentuk</a:t>
            </a:r>
            <a:r>
              <a:rPr lang="en-US" sz="2000" dirty="0"/>
              <a:t> XML yang </a:t>
            </a:r>
            <a:r>
              <a:rPr lang="en-US" sz="2000" dirty="0" err="1"/>
              <a:t>merupakan</a:t>
            </a:r>
            <a:r>
              <a:rPr lang="en-US" sz="2000" dirty="0"/>
              <a:t> format data universal di internet.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demikian</a:t>
            </a:r>
            <a:r>
              <a:rPr lang="en-US" sz="2000" dirty="0"/>
              <a:t> </a:t>
            </a:r>
            <a:r>
              <a:rPr lang="en-US" sz="2000" dirty="0" err="1"/>
              <a:t>integrasi</a:t>
            </a:r>
            <a:r>
              <a:rPr lang="en-US" sz="2000" dirty="0"/>
              <a:t> data </a:t>
            </a:r>
            <a:r>
              <a:rPr lang="en-US" sz="2000" dirty="0" err="1"/>
              <a:t>antar</a:t>
            </a:r>
            <a:r>
              <a:rPr lang="en-US" sz="2000" dirty="0"/>
              <a:t> platform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mudah</a:t>
            </a:r>
            <a:r>
              <a:rPr lang="en-US" sz="2000" dirty="0"/>
              <a:t> </a:t>
            </a:r>
            <a:r>
              <a:rPr lang="en-US" sz="2000" dirty="0" err="1"/>
              <a:t>dilakukan</a:t>
            </a:r>
            <a:r>
              <a:rPr lang="en-US" sz="2000" dirty="0"/>
              <a:t>, </a:t>
            </a:r>
            <a:r>
              <a:rPr lang="en-US" sz="2000" dirty="0" err="1"/>
              <a:t>selama</a:t>
            </a:r>
            <a:r>
              <a:rPr lang="en-US" sz="2000" dirty="0"/>
              <a:t> platform </a:t>
            </a:r>
            <a:r>
              <a:rPr lang="en-US" sz="2000" dirty="0" err="1"/>
              <a:t>tersebut</a:t>
            </a:r>
            <a:r>
              <a:rPr lang="en-US" sz="2000" dirty="0"/>
              <a:t> </a:t>
            </a:r>
            <a:r>
              <a:rPr lang="en-US" sz="2000" dirty="0" err="1"/>
              <a:t>mendukung</a:t>
            </a:r>
            <a:r>
              <a:rPr lang="en-US" sz="2000" dirty="0"/>
              <a:t> XML. </a:t>
            </a:r>
            <a:r>
              <a:rPr lang="en-US" sz="2000" dirty="0" err="1"/>
              <a:t>Manipulasi</a:t>
            </a:r>
            <a:r>
              <a:rPr lang="en-US" sz="2000" dirty="0"/>
              <a:t> format data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bentuk</a:t>
            </a:r>
            <a:r>
              <a:rPr lang="en-US" sz="2000" dirty="0"/>
              <a:t> XML, .txt, </a:t>
            </a:r>
            <a:r>
              <a:rPr lang="en-US" sz="2000" dirty="0" err="1"/>
              <a:t>maupun</a:t>
            </a:r>
            <a:r>
              <a:rPr lang="en-US" sz="2000" dirty="0"/>
              <a:t> .rtf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sesuatu</a:t>
            </a:r>
            <a:r>
              <a:rPr lang="en-US" sz="2000" dirty="0"/>
              <a:t> yang </a:t>
            </a:r>
            <a:r>
              <a:rPr lang="en-US" sz="2000" dirty="0" err="1"/>
              <a:t>menantang</a:t>
            </a:r>
            <a:r>
              <a:rPr lang="en-US" sz="2000" dirty="0"/>
              <a:t> para programmer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membuat</a:t>
            </a:r>
            <a:r>
              <a:rPr lang="en-US" sz="2000" dirty="0"/>
              <a:t> </a:t>
            </a:r>
            <a:r>
              <a:rPr lang="en-US" sz="2000" dirty="0" err="1"/>
              <a:t>aplikasi</a:t>
            </a:r>
            <a:r>
              <a:rPr lang="en-US" sz="2000" dirty="0"/>
              <a:t> </a:t>
            </a:r>
            <a:r>
              <a:rPr lang="en-US" sz="2000" dirty="0" err="1"/>
              <a:t>lintas</a:t>
            </a:r>
            <a:r>
              <a:rPr lang="en-US" sz="2000" dirty="0"/>
              <a:t> platform. </a:t>
            </a:r>
            <a:r>
              <a:rPr lang="en-US" sz="20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</a:p>
          <a:p>
            <a:pPr marL="0" lvl="1">
              <a:tabLst>
                <a:tab pos="465138" algn="l"/>
              </a:tabLst>
            </a:pPr>
            <a:endParaRPr lang="en-US" sz="2000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lvl="1" indent="-457200">
              <a:buAutoNum type="arabicPeriod" startAt="5"/>
              <a:tabLst>
                <a:tab pos="465138" algn="l"/>
              </a:tabLst>
            </a:pPr>
            <a:r>
              <a:rPr lang="en-US" sz="20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Code Once, More Application</a:t>
            </a:r>
          </a:p>
          <a:p>
            <a:pPr marL="457200" lvl="2">
              <a:tabLst>
                <a:tab pos="465138" algn="l"/>
              </a:tabLst>
            </a:pPr>
            <a:r>
              <a:rPr lang="en-US" sz="2000" dirty="0"/>
              <a:t>Interface </a:t>
            </a:r>
            <a:r>
              <a:rPr lang="en-US" sz="2000" dirty="0" err="1"/>
              <a:t>pemrograman</a:t>
            </a:r>
            <a:r>
              <a:rPr lang="en-US" sz="2000" dirty="0"/>
              <a:t> </a:t>
            </a:r>
            <a:r>
              <a:rPr lang="en-US" sz="2000" dirty="0" err="1"/>
              <a:t>bersifat</a:t>
            </a:r>
            <a:r>
              <a:rPr lang="en-US" sz="2000" dirty="0"/>
              <a:t> </a:t>
            </a:r>
            <a:r>
              <a:rPr lang="en-US" sz="2000" dirty="0" err="1"/>
              <a:t>konsisten</a:t>
            </a:r>
            <a:r>
              <a:rPr lang="en-US" sz="2000" dirty="0"/>
              <a:t>, </a:t>
            </a:r>
            <a:r>
              <a:rPr lang="en-US" sz="2000" dirty="0" err="1"/>
              <a:t>dengan</a:t>
            </a:r>
            <a:r>
              <a:rPr lang="en-US" sz="2000" dirty="0"/>
              <a:t> object model yang </a:t>
            </a:r>
            <a:r>
              <a:rPr lang="en-US" sz="2000" dirty="0" err="1"/>
              <a:t>sama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setiap</a:t>
            </a:r>
            <a:r>
              <a:rPr lang="en-US" sz="2000" dirty="0"/>
              <a:t> </a:t>
            </a:r>
            <a:r>
              <a:rPr lang="en-US" sz="2000" dirty="0" err="1"/>
              <a:t>bahasa</a:t>
            </a:r>
            <a:r>
              <a:rPr lang="en-US" sz="2000" dirty="0"/>
              <a:t> yang </a:t>
            </a:r>
            <a:r>
              <a:rPr lang="en-US" sz="2000" dirty="0" err="1"/>
              <a:t>digunakan</a:t>
            </a:r>
            <a:r>
              <a:rPr lang="en-US" sz="2000" dirty="0"/>
              <a:t>. </a:t>
            </a:r>
            <a:r>
              <a:rPr lang="en-US" sz="2000" dirty="0" err="1"/>
              <a:t>Suatu</a:t>
            </a:r>
            <a:r>
              <a:rPr lang="en-US" sz="2000" dirty="0"/>
              <a:t> object </a:t>
            </a:r>
            <a:r>
              <a:rPr lang="en-US" sz="2000" dirty="0" err="1"/>
              <a:t>baik</a:t>
            </a:r>
            <a:r>
              <a:rPr lang="en-US" sz="2000" dirty="0"/>
              <a:t> </a:t>
            </a:r>
            <a:r>
              <a:rPr lang="en-US" sz="2000" dirty="0" err="1"/>
              <a:t>berbentuk</a:t>
            </a:r>
            <a:r>
              <a:rPr lang="en-US" sz="2000" dirty="0"/>
              <a:t> class, library, </a:t>
            </a:r>
            <a:r>
              <a:rPr lang="en-US" sz="2000" dirty="0" err="1"/>
              <a:t>maupun</a:t>
            </a:r>
            <a:r>
              <a:rPr lang="en-US" sz="2000" dirty="0"/>
              <a:t> web services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diakses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mudah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berbagai</a:t>
            </a:r>
            <a:r>
              <a:rPr lang="en-US" sz="2000" dirty="0"/>
              <a:t> </a:t>
            </a:r>
            <a:r>
              <a:rPr lang="en-US" sz="2000" dirty="0" err="1"/>
              <a:t>aplikasi</a:t>
            </a:r>
            <a:r>
              <a:rPr lang="en-US" sz="2000" dirty="0"/>
              <a:t> windows </a:t>
            </a:r>
            <a:r>
              <a:rPr lang="en-US" sz="2000" dirty="0" err="1"/>
              <a:t>maupun</a:t>
            </a:r>
            <a:r>
              <a:rPr lang="en-US" sz="2000" dirty="0"/>
              <a:t> web. </a:t>
            </a:r>
            <a:endParaRPr lang="en-US" sz="2000" b="1" dirty="0" smtClean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972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362843" y="1143000"/>
            <a:ext cx="24468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DAFTAR PUSTAKA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1981200"/>
            <a:ext cx="617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Updi</a:t>
            </a:r>
            <a:r>
              <a:rPr lang="en-US" sz="2000" dirty="0" smtClean="0"/>
              <a:t>, F. 2017. </a:t>
            </a:r>
            <a:r>
              <a:rPr lang="en-US" sz="2000" dirty="0" err="1" smtClean="0"/>
              <a:t>Modul</a:t>
            </a:r>
            <a:r>
              <a:rPr lang="en-US" sz="2000" dirty="0" smtClean="0"/>
              <a:t> </a:t>
            </a:r>
            <a:r>
              <a:rPr lang="en-US" sz="2000" dirty="0" err="1" smtClean="0"/>
              <a:t>Pemrograman</a:t>
            </a:r>
            <a:r>
              <a:rPr lang="en-US" sz="2000" dirty="0" smtClean="0"/>
              <a:t> Visual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4840768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479026" y="2967335"/>
            <a:ext cx="41859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Terima</a:t>
            </a:r>
            <a:r>
              <a:rPr lang="en-US" sz="54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en-US" sz="5400" b="0" cap="none" spc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Kasih</a:t>
            </a:r>
            <a:endParaRPr lang="en-US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527699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19200" y="1551811"/>
            <a:ext cx="24833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POKOK BAHASAN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219200" y="2057400"/>
            <a:ext cx="5867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000" dirty="0" err="1" smtClean="0"/>
              <a:t>Pengenalan</a:t>
            </a:r>
            <a:r>
              <a:rPr lang="en-US" sz="2000" dirty="0" smtClean="0"/>
              <a:t> Visual </a:t>
            </a:r>
            <a:r>
              <a:rPr lang="en-US" sz="2000" dirty="0" err="1" smtClean="0"/>
              <a:t>Basic.Net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err="1" smtClean="0"/>
              <a:t>Konsep</a:t>
            </a:r>
            <a:r>
              <a:rPr lang="en-US" sz="2000" dirty="0" smtClean="0"/>
              <a:t> </a:t>
            </a:r>
            <a:r>
              <a:rPr lang="en-US" sz="2000" dirty="0" err="1" smtClean="0"/>
              <a:t>Pemrogramana</a:t>
            </a:r>
            <a:r>
              <a:rPr lang="en-US" sz="2000" dirty="0" smtClean="0"/>
              <a:t> </a:t>
            </a:r>
            <a:r>
              <a:rPr lang="en-US" sz="2000" dirty="0" err="1" smtClean="0"/>
              <a:t>Berbasis</a:t>
            </a:r>
            <a:r>
              <a:rPr lang="en-US" sz="2000" dirty="0" smtClean="0"/>
              <a:t> Visual 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Tampilan</a:t>
            </a:r>
            <a:r>
              <a:rPr lang="en-US" sz="2000" dirty="0" smtClean="0"/>
              <a:t> Visual </a:t>
            </a:r>
            <a:r>
              <a:rPr lang="en-US" sz="2000" dirty="0" err="1" smtClean="0"/>
              <a:t>Basic.Net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3456811"/>
            <a:ext cx="25138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TUJUAN BELAJAR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219200" y="3962400"/>
            <a:ext cx="5867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000" dirty="0" err="1" smtClean="0"/>
              <a:t>Mampu</a:t>
            </a:r>
            <a:r>
              <a:rPr lang="en-US" sz="2000" dirty="0" smtClean="0"/>
              <a:t> </a:t>
            </a:r>
            <a:r>
              <a:rPr lang="en-US" sz="2000" dirty="0" err="1" smtClean="0"/>
              <a:t>memahami</a:t>
            </a:r>
            <a:r>
              <a:rPr lang="en-US" sz="2000" dirty="0" smtClean="0"/>
              <a:t> platform Visual </a:t>
            </a:r>
            <a:r>
              <a:rPr lang="en-US" sz="2000" dirty="0" err="1" smtClean="0"/>
              <a:t>Basic.Net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err="1" smtClean="0"/>
              <a:t>Memahami</a:t>
            </a:r>
            <a:r>
              <a:rPr lang="en-US" sz="2000" dirty="0" smtClean="0"/>
              <a:t> </a:t>
            </a:r>
            <a:r>
              <a:rPr lang="en-US" sz="2000" dirty="0" err="1" smtClean="0"/>
              <a:t>Pemrograman</a:t>
            </a:r>
            <a:r>
              <a:rPr lang="en-US" sz="2000" dirty="0" smtClean="0"/>
              <a:t> </a:t>
            </a:r>
            <a:r>
              <a:rPr lang="en-US" sz="2000" dirty="0" err="1" smtClean="0"/>
              <a:t>Berbasis</a:t>
            </a:r>
            <a:r>
              <a:rPr lang="en-US" sz="2000" dirty="0" smtClean="0"/>
              <a:t> Visual 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Memahami</a:t>
            </a:r>
            <a:r>
              <a:rPr lang="en-US" sz="2000" dirty="0" smtClean="0"/>
              <a:t> </a:t>
            </a:r>
            <a:r>
              <a:rPr lang="en-US" sz="2000" dirty="0" err="1" smtClean="0"/>
              <a:t>Tampilan</a:t>
            </a:r>
            <a:r>
              <a:rPr lang="en-US" sz="2000" dirty="0" smtClean="0"/>
              <a:t> Visual </a:t>
            </a:r>
            <a:r>
              <a:rPr lang="en-US" sz="2000" dirty="0" err="1" smtClean="0"/>
              <a:t>Basic.Net</a:t>
            </a:r>
            <a:endParaRPr lang="en-US" sz="2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31949" y="1066800"/>
            <a:ext cx="415184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err="1" smtClean="0"/>
              <a:t>Pengenalan</a:t>
            </a:r>
            <a:r>
              <a:rPr lang="en-US" sz="2200" b="1" dirty="0" smtClean="0"/>
              <a:t> Visual Basic.NET</a:t>
            </a:r>
            <a:endParaRPr lang="en-US" sz="2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31949" y="1997839"/>
            <a:ext cx="790245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000" dirty="0" smtClean="0"/>
              <a:t>Visual Basic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salah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bahasa</a:t>
            </a:r>
            <a:r>
              <a:rPr lang="en-US" sz="2000" dirty="0" smtClean="0"/>
              <a:t> </a:t>
            </a:r>
            <a:r>
              <a:rPr lang="en-US" sz="2000" dirty="0" err="1" smtClean="0"/>
              <a:t>pemrograman</a:t>
            </a:r>
            <a:r>
              <a:rPr lang="en-US" sz="2000" dirty="0"/>
              <a:t>.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err="1" smtClean="0"/>
              <a:t>Bahasa</a:t>
            </a:r>
            <a:r>
              <a:rPr lang="en-US" sz="2000" dirty="0" smtClean="0"/>
              <a:t> </a:t>
            </a:r>
            <a:r>
              <a:rPr lang="en-US" sz="2000" dirty="0" err="1" smtClean="0"/>
              <a:t>pemrograman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perintah-perintah</a:t>
            </a:r>
            <a:r>
              <a:rPr lang="en-US" sz="2000" dirty="0" smtClean="0"/>
              <a:t> yang di </a:t>
            </a:r>
            <a:r>
              <a:rPr lang="en-US" sz="2000" dirty="0" err="1" smtClean="0"/>
              <a:t>mengerti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komputer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tugas-tugas</a:t>
            </a:r>
            <a:r>
              <a:rPr lang="en-US" sz="2000" dirty="0" smtClean="0"/>
              <a:t> </a:t>
            </a:r>
            <a:r>
              <a:rPr lang="en-US" sz="2000" dirty="0" err="1" smtClean="0"/>
              <a:t>tertentu</a:t>
            </a:r>
            <a:r>
              <a:rPr lang="en-US" sz="2000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Dikembangkan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Microsoft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tahun</a:t>
            </a:r>
            <a:r>
              <a:rPr lang="en-US" sz="2000" dirty="0" smtClean="0"/>
              <a:t> 1991.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pengembangan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bahasa</a:t>
            </a:r>
            <a:r>
              <a:rPr lang="en-US" sz="2000" dirty="0" smtClean="0"/>
              <a:t> </a:t>
            </a:r>
            <a:r>
              <a:rPr lang="en-US" sz="2000" dirty="0" err="1" smtClean="0"/>
              <a:t>pemrograman</a:t>
            </a:r>
            <a:r>
              <a:rPr lang="en-US" sz="2000" dirty="0" smtClean="0"/>
              <a:t> BASIC </a:t>
            </a:r>
            <a:r>
              <a:rPr lang="en-US" sz="2000" i="1" dirty="0" smtClean="0"/>
              <a:t>(Beginner’s All-purpose Symbolic Instruction Code)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Bahasa</a:t>
            </a:r>
            <a:r>
              <a:rPr lang="en-US" sz="2000" dirty="0" smtClean="0"/>
              <a:t> BASIC </a:t>
            </a:r>
            <a:r>
              <a:rPr lang="en-US" sz="2000" dirty="0" err="1" smtClean="0"/>
              <a:t>diciptakan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Professor John </a:t>
            </a:r>
            <a:r>
              <a:rPr lang="en-US" sz="2000" dirty="0" err="1" smtClean="0"/>
              <a:t>Kemeny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Thomas Kurtz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kampus</a:t>
            </a:r>
            <a:r>
              <a:rPr lang="en-US" sz="2000" dirty="0" smtClean="0"/>
              <a:t> </a:t>
            </a:r>
            <a:r>
              <a:rPr lang="en-US" sz="2000" dirty="0" err="1" smtClean="0"/>
              <a:t>Darmouth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pertengahan</a:t>
            </a:r>
            <a:r>
              <a:rPr lang="en-US" sz="2000" dirty="0" smtClean="0"/>
              <a:t> </a:t>
            </a:r>
            <a:r>
              <a:rPr lang="en-US" sz="2000" dirty="0" err="1" smtClean="0"/>
              <a:t>tahun</a:t>
            </a:r>
            <a:r>
              <a:rPr lang="en-US" sz="2000" dirty="0" smtClean="0"/>
              <a:t> 1960-an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2996857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31949" y="1066800"/>
            <a:ext cx="256736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/>
              <a:t>APA ITU VISUAL?</a:t>
            </a:r>
            <a:endParaRPr lang="en-US" sz="22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814387" y="1828800"/>
            <a:ext cx="7543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Visual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cara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membuat</a:t>
            </a:r>
            <a:r>
              <a:rPr lang="en-US" sz="2000" dirty="0" smtClean="0"/>
              <a:t> </a:t>
            </a:r>
            <a:r>
              <a:rPr lang="en-US" sz="2000" i="1" dirty="0" smtClean="0"/>
              <a:t>Graphic User Interface </a:t>
            </a:r>
            <a:r>
              <a:rPr lang="en-US" sz="2000" dirty="0" smtClean="0"/>
              <a:t>(GUI)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perlu</a:t>
            </a:r>
            <a:r>
              <a:rPr lang="en-US" sz="2000" dirty="0" smtClean="0"/>
              <a:t> </a:t>
            </a:r>
            <a:r>
              <a:rPr lang="en-US" sz="2000" dirty="0" err="1" smtClean="0"/>
              <a:t>menuliskan</a:t>
            </a:r>
            <a:r>
              <a:rPr lang="en-US" sz="2000" dirty="0" smtClean="0"/>
              <a:t> </a:t>
            </a:r>
            <a:r>
              <a:rPr lang="en-US" sz="2000" dirty="0" err="1" smtClean="0"/>
              <a:t>instruksi</a:t>
            </a:r>
            <a:r>
              <a:rPr lang="en-US" sz="2000" dirty="0" smtClean="0"/>
              <a:t> </a:t>
            </a:r>
            <a:r>
              <a:rPr lang="en-US" sz="2000" dirty="0" err="1" smtClean="0"/>
              <a:t>pemrograman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kode-kode</a:t>
            </a:r>
            <a:r>
              <a:rPr lang="en-US" sz="2000" dirty="0" smtClean="0"/>
              <a:t> </a:t>
            </a:r>
            <a:r>
              <a:rPr lang="en-US" sz="2000" dirty="0" err="1" smtClean="0"/>
              <a:t>baris</a:t>
            </a:r>
            <a:endParaRPr lang="en-US" sz="20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Cukup</a:t>
            </a:r>
            <a:r>
              <a:rPr lang="en-US" sz="2000" dirty="0" smtClean="0"/>
              <a:t> </a:t>
            </a:r>
            <a:r>
              <a:rPr lang="en-US" sz="2000" dirty="0" err="1" smtClean="0"/>
              <a:t>melakukan</a:t>
            </a:r>
            <a:r>
              <a:rPr lang="en-US" sz="2000" dirty="0" smtClean="0"/>
              <a:t> </a:t>
            </a:r>
            <a:r>
              <a:rPr lang="en-US" sz="2000" b="1" i="1" dirty="0" smtClean="0">
                <a:solidFill>
                  <a:srgbClr val="FF0000"/>
                </a:solidFill>
              </a:rPr>
              <a:t>drag</a:t>
            </a:r>
            <a:r>
              <a:rPr lang="en-US" sz="2000" b="1" i="1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b="1" i="1" dirty="0" smtClean="0">
                <a:solidFill>
                  <a:srgbClr val="FF0000"/>
                </a:solidFill>
              </a:rPr>
              <a:t>drop </a:t>
            </a:r>
            <a:r>
              <a:rPr lang="en-US" sz="2000" dirty="0" err="1" smtClean="0"/>
              <a:t>objek-objek</a:t>
            </a:r>
            <a:r>
              <a:rPr lang="en-US" sz="2000" dirty="0" smtClean="0"/>
              <a:t> yang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Visual Basic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salah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bahasa</a:t>
            </a:r>
            <a:r>
              <a:rPr lang="en-US" sz="2000" dirty="0" smtClean="0"/>
              <a:t> </a:t>
            </a:r>
            <a:r>
              <a:rPr lang="en-US" sz="2000" dirty="0" err="1" smtClean="0"/>
              <a:t>pemrograman</a:t>
            </a:r>
            <a:r>
              <a:rPr lang="en-US" sz="2000" dirty="0" smtClean="0"/>
              <a:t> </a:t>
            </a:r>
            <a:r>
              <a:rPr lang="en-US" sz="2000" dirty="0" err="1" smtClean="0"/>
              <a:t>komputer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mendukung</a:t>
            </a:r>
            <a:r>
              <a:rPr lang="en-US" sz="2000" dirty="0" smtClean="0"/>
              <a:t> object (Object Oriented Programming = OOP)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9309340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3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31949" y="1066800"/>
            <a:ext cx="639764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/>
              <a:t>KONSEP PEMROGRAMAN BERBASIS VISUAL</a:t>
            </a:r>
            <a:endParaRPr lang="en-US" sz="22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1752600"/>
            <a:ext cx="739139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Program </a:t>
            </a:r>
            <a:r>
              <a:rPr lang="en-US" sz="2000" dirty="0" err="1" smtClean="0"/>
              <a:t>berbasis</a:t>
            </a:r>
            <a:r>
              <a:rPr lang="en-US" sz="2000" dirty="0" smtClean="0"/>
              <a:t> visual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konsep</a:t>
            </a:r>
            <a:r>
              <a:rPr lang="en-US" sz="2000" dirty="0" smtClean="0"/>
              <a:t> </a:t>
            </a:r>
            <a:r>
              <a:rPr lang="en-US" sz="2000" i="1" dirty="0" smtClean="0"/>
              <a:t>event-driven</a:t>
            </a:r>
          </a:p>
          <a:p>
            <a:pPr marL="914400" indent="-457200">
              <a:buFont typeface="+mj-lt"/>
              <a:buAutoNum type="alphaLcPeriod"/>
            </a:pPr>
            <a:r>
              <a:rPr lang="en-US" sz="2000" dirty="0" err="1" smtClean="0"/>
              <a:t>Kode</a:t>
            </a:r>
            <a:r>
              <a:rPr lang="en-US" sz="2000" dirty="0" smtClean="0"/>
              <a:t> program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mengikuti</a:t>
            </a:r>
            <a:r>
              <a:rPr lang="en-US" sz="2000" dirty="0" smtClean="0"/>
              <a:t> </a:t>
            </a:r>
            <a:r>
              <a:rPr lang="en-US" sz="2000" dirty="0" err="1" smtClean="0"/>
              <a:t>alur</a:t>
            </a:r>
            <a:r>
              <a:rPr lang="en-US" sz="2000" dirty="0" smtClean="0"/>
              <a:t> yang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ditetapkan</a:t>
            </a:r>
            <a:r>
              <a:rPr lang="en-US" sz="2000" dirty="0" smtClean="0"/>
              <a:t> </a:t>
            </a:r>
            <a:r>
              <a:rPr lang="en-US" sz="2000" dirty="0" err="1" smtClean="0"/>
              <a:t>awal</a:t>
            </a:r>
            <a:r>
              <a:rPr lang="en-US" sz="2000" dirty="0" smtClean="0"/>
              <a:t>. </a:t>
            </a:r>
          </a:p>
          <a:p>
            <a:pPr marL="914400" indent="-457200">
              <a:buFont typeface="+mj-lt"/>
              <a:buAutoNum type="alphaLcPeriod"/>
            </a:pPr>
            <a:r>
              <a:rPr lang="en-US" sz="2000" dirty="0" err="1" smtClean="0"/>
              <a:t>Eksekusi</a:t>
            </a:r>
            <a:r>
              <a:rPr lang="en-US" sz="2000" dirty="0" smtClean="0"/>
              <a:t> program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berlainan</a:t>
            </a:r>
            <a:r>
              <a:rPr lang="en-US" sz="2000" dirty="0" smtClean="0"/>
              <a:t> </a:t>
            </a:r>
            <a:r>
              <a:rPr lang="en-US" sz="2000" dirty="0" err="1" smtClean="0"/>
              <a:t>sesuai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event yang </a:t>
            </a:r>
            <a:r>
              <a:rPr lang="en-US" sz="2000" dirty="0" err="1" smtClean="0"/>
              <a:t>diberikan</a:t>
            </a:r>
            <a:r>
              <a:rPr lang="en-US" sz="2000" dirty="0"/>
              <a:t>.</a:t>
            </a:r>
            <a:endParaRPr lang="en-US" sz="20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Urutan</a:t>
            </a:r>
            <a:r>
              <a:rPr lang="en-US" sz="2000" dirty="0" smtClean="0"/>
              <a:t> </a:t>
            </a:r>
            <a:r>
              <a:rPr lang="en-US" sz="2000" i="1" dirty="0" smtClean="0"/>
              <a:t>event </a:t>
            </a:r>
            <a:r>
              <a:rPr lang="en-US" sz="2000" dirty="0" err="1" smtClean="0"/>
              <a:t>menentukan</a:t>
            </a:r>
            <a:r>
              <a:rPr lang="en-US" sz="2000" dirty="0" smtClean="0"/>
              <a:t> </a:t>
            </a:r>
            <a:r>
              <a:rPr lang="en-US" sz="2000" dirty="0" err="1" smtClean="0"/>
              <a:t>urutan</a:t>
            </a:r>
            <a:r>
              <a:rPr lang="en-US" sz="2000" dirty="0" smtClean="0"/>
              <a:t> </a:t>
            </a:r>
            <a:r>
              <a:rPr lang="en-US" sz="2000" dirty="0" err="1" smtClean="0"/>
              <a:t>kode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dieksekusi</a:t>
            </a:r>
            <a:r>
              <a:rPr lang="en-US" sz="2000" dirty="0" smtClean="0"/>
              <a:t>, </a:t>
            </a:r>
            <a:r>
              <a:rPr lang="en-US" sz="2000" dirty="0" err="1" smtClean="0"/>
              <a:t>jadi</a:t>
            </a:r>
            <a:r>
              <a:rPr lang="en-US" sz="2000" dirty="0" smtClean="0"/>
              <a:t> </a:t>
            </a:r>
            <a:r>
              <a:rPr lang="en-US" sz="2000" dirty="0" err="1" smtClean="0"/>
              <a:t>alur</a:t>
            </a:r>
            <a:r>
              <a:rPr lang="en-US" sz="2000" dirty="0" smtClean="0"/>
              <a:t> </a:t>
            </a:r>
            <a:r>
              <a:rPr lang="en-US" sz="2000" dirty="0" err="1" smtClean="0"/>
              <a:t>jalannya</a:t>
            </a:r>
            <a:r>
              <a:rPr lang="en-US" sz="2000" dirty="0" smtClean="0"/>
              <a:t> program </a:t>
            </a:r>
            <a:r>
              <a:rPr lang="en-US" sz="2000" dirty="0" err="1" smtClean="0"/>
              <a:t>bisa</a:t>
            </a:r>
            <a:r>
              <a:rPr lang="en-US" sz="2000" dirty="0" smtClean="0"/>
              <a:t> </a:t>
            </a:r>
            <a:r>
              <a:rPr lang="en-US" sz="2000" dirty="0" err="1" smtClean="0"/>
              <a:t>berbeda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setiap</a:t>
            </a:r>
            <a:r>
              <a:rPr lang="en-US" sz="2000" dirty="0" smtClean="0"/>
              <a:t> </a:t>
            </a:r>
            <a:r>
              <a:rPr lang="en-US" sz="2000" dirty="0" err="1" smtClean="0"/>
              <a:t>eksekusi</a:t>
            </a:r>
            <a:r>
              <a:rPr lang="en-US" sz="2000" dirty="0" smtClean="0"/>
              <a:t> program.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4547138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31949" y="1066800"/>
            <a:ext cx="604203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/>
              <a:t>IDE </a:t>
            </a:r>
            <a:r>
              <a:rPr lang="en-US" sz="2200" b="1" i="1" dirty="0" smtClean="0"/>
              <a:t>(Integrated Development Environment)</a:t>
            </a:r>
            <a:endParaRPr lang="en-US" sz="2200" b="1" i="1" dirty="0"/>
          </a:p>
        </p:txBody>
      </p:sp>
      <p:sp>
        <p:nvSpPr>
          <p:cNvPr id="2" name="Rectangle 1"/>
          <p:cNvSpPr/>
          <p:nvPr/>
        </p:nvSpPr>
        <p:spPr>
          <a:xfrm>
            <a:off x="1081087" y="1825823"/>
            <a:ext cx="417671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Penulisan</a:t>
            </a:r>
            <a:r>
              <a:rPr lang="en-US" sz="2000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program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banyak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dilakukan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dengan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berbagai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editor,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misal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: Notepad </a:t>
            </a:r>
            <a:endParaRPr lang="en-US" sz="2000" dirty="0" smtClean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5888" y="1835824"/>
            <a:ext cx="2019300" cy="14573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686" y="3581400"/>
            <a:ext cx="2790825" cy="16383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962400" y="3581400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1" dirty="0" err="1">
                <a:solidFill>
                  <a:srgbClr val="000000"/>
                </a:solidFill>
                <a:cs typeface="Arial" panose="020B0604020202020204" pitchFamily="34" charset="0"/>
              </a:rPr>
              <a:t>Dengan</a:t>
            </a:r>
            <a:r>
              <a:rPr lang="en-US" sz="2000" b="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cs typeface="Arial" panose="020B0604020202020204" pitchFamily="34" charset="0"/>
              </a:rPr>
              <a:t>menggunakan</a:t>
            </a:r>
            <a:r>
              <a:rPr lang="en-US" sz="2000" b="1" dirty="0">
                <a:solidFill>
                  <a:srgbClr val="000000"/>
                </a:solidFill>
                <a:cs typeface="Arial" panose="020B0604020202020204" pitchFamily="34" charset="0"/>
              </a:rPr>
              <a:t> IDE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, Programmer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dapat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membuat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user interface,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melakukan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koding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melakukan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testing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dan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debugging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serta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mengkompilasi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program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menjadi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executable </a:t>
            </a:r>
            <a:endParaRPr lang="en-US" sz="20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9610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31949" y="1066800"/>
            <a:ext cx="216892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/>
              <a:t>VISUAL BASIC</a:t>
            </a:r>
            <a:endParaRPr lang="en-US" sz="2200" b="1" dirty="0"/>
          </a:p>
        </p:txBody>
      </p:sp>
      <p:sp>
        <p:nvSpPr>
          <p:cNvPr id="2" name="Rectangle 1"/>
          <p:cNvSpPr/>
          <p:nvPr/>
        </p:nvSpPr>
        <p:spPr>
          <a:xfrm>
            <a:off x="914400" y="1843951"/>
            <a:ext cx="7391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Visual </a:t>
            </a:r>
            <a:r>
              <a:rPr lang="en-US" sz="2000" b="1" dirty="0">
                <a:solidFill>
                  <a:srgbClr val="000000"/>
                </a:solidFill>
                <a:cs typeface="Arial" panose="020B0604020202020204" pitchFamily="34" charset="0"/>
              </a:rPr>
              <a:t>Basic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merupakan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bahasa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pemrograman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yang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sangat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mudah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dipelajari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dengan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teknik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pemrograman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visual yang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memungkinkan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penggunanya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untuk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berkreasi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lebih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baik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dalam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menghasilkan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suatu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program </a:t>
            </a:r>
            <a:r>
              <a:rPr lang="en-US" sz="2000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aplikasi</a:t>
            </a:r>
            <a:r>
              <a:rPr lang="en-US" sz="2000" dirty="0" smtClean="0">
                <a:solidFill>
                  <a:srgbClr val="000000"/>
                </a:solidFill>
                <a:cs typeface="Arial" panose="020B0604020202020204" pitchFamily="34" charset="0"/>
              </a:rPr>
              <a:t>.</a:t>
            </a:r>
          </a:p>
          <a:p>
            <a:endParaRPr lang="en-US" sz="2000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Terlihat</a:t>
            </a:r>
            <a:r>
              <a:rPr lang="en-US" sz="2000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dari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dasar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pembuatan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dalam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visual basic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adalah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cs typeface="Arial" panose="020B0604020202020204" pitchFamily="34" charset="0"/>
              </a:rPr>
              <a:t>FORM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dimana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pengguna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dapat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mengatur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tampilan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form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kemudian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dijalankan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dalam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script yang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sangat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mudah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37823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895240" y="990600"/>
            <a:ext cx="611552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/>
              <a:t>SEJARAH PERKEMBANGAN VISUAL BASIC</a:t>
            </a:r>
            <a:endParaRPr lang="en-US" sz="22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099565"/>
              </p:ext>
            </p:extLst>
          </p:nvPr>
        </p:nvGraphicFramePr>
        <p:xfrm>
          <a:off x="1447800" y="1600200"/>
          <a:ext cx="6629399" cy="43586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403157"/>
                <a:gridCol w="422624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TAHUN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VERSI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1991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Microsoft Visual Basic </a:t>
                      </a:r>
                      <a:r>
                        <a:rPr lang="en-US" sz="2000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Versi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1.0 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1992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Microsoft Visual Basic </a:t>
                      </a:r>
                      <a:r>
                        <a:rPr lang="en-US" sz="2000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Versi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2.0 </a:t>
                      </a:r>
                      <a:endParaRPr lang="en-US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1993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Microsoft Visual Basic </a:t>
                      </a:r>
                      <a:r>
                        <a:rPr lang="en-US" sz="2000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Versi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3.0 </a:t>
                      </a:r>
                      <a:endParaRPr lang="en-US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1996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Microsoft Visual Basic </a:t>
                      </a:r>
                      <a:r>
                        <a:rPr lang="en-US" sz="2000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Versi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4.0 </a:t>
                      </a:r>
                      <a:endParaRPr lang="en-US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1997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Microsoft Visual Basic </a:t>
                      </a:r>
                      <a:r>
                        <a:rPr lang="en-US" sz="2000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Versi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5.0 </a:t>
                      </a:r>
                      <a:endParaRPr lang="en-US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1998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Microsoft Visual Basic </a:t>
                      </a:r>
                      <a:r>
                        <a:rPr lang="en-US" sz="2000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Versi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6.0 </a:t>
                      </a:r>
                      <a:endParaRPr lang="en-US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2003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Microsoft Visual Basic </a:t>
                      </a:r>
                      <a:r>
                        <a:rPr lang="en-US" sz="2000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Versi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7.0 </a:t>
                      </a:r>
                      <a:endParaRPr lang="en-US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2005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Microsoft Visual Basic </a:t>
                      </a:r>
                      <a:r>
                        <a:rPr lang="en-US" sz="2000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Versi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8.0 </a:t>
                      </a:r>
                      <a:endParaRPr lang="en-US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2008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Microsoft Visual Basic </a:t>
                      </a:r>
                      <a:r>
                        <a:rPr lang="en-US" sz="2000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Versi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9.0 </a:t>
                      </a:r>
                      <a:endParaRPr lang="en-US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2010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Microsoft Visual Basic </a:t>
                      </a:r>
                      <a:r>
                        <a:rPr lang="en-US" sz="2000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Versi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10.0 </a:t>
                      </a:r>
                      <a:endParaRPr lang="en-US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798347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31949" y="914400"/>
            <a:ext cx="281173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/>
              <a:t>VISUAL BASIC.NET</a:t>
            </a:r>
            <a:endParaRPr lang="en-US" sz="2200" b="1" dirty="0"/>
          </a:p>
        </p:txBody>
      </p:sp>
      <p:sp>
        <p:nvSpPr>
          <p:cNvPr id="2" name="Rectangle 1"/>
          <p:cNvSpPr/>
          <p:nvPr/>
        </p:nvSpPr>
        <p:spPr>
          <a:xfrm>
            <a:off x="631948" y="1444079"/>
            <a:ext cx="790245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1" dirty="0" err="1" smtClean="0">
                <a:solidFill>
                  <a:srgbClr val="FF0000"/>
                </a:solidFill>
                <a:cs typeface="Arial" panose="020B0604020202020204" pitchFamily="34" charset="0"/>
              </a:rPr>
              <a:t>VB.Net</a:t>
            </a:r>
            <a:r>
              <a:rPr lang="en-US" sz="20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adalah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salah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satu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bahasa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pemrograman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dalam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.Net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framework. </a:t>
            </a:r>
            <a:endParaRPr lang="en-US" sz="2000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Cikal</a:t>
            </a:r>
            <a:r>
              <a:rPr lang="en-US" sz="2000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bakal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dari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VB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.Net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adalah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bahasa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BASIC (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Beginer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All-Purpose Symbolic Instruction Code) yang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diciptakan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tahun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1964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oleh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professor John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Kemeny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dan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Thomas Kurtz </a:t>
            </a:r>
            <a:endParaRPr lang="en-US" sz="2000" dirty="0"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1948" y="3213556"/>
            <a:ext cx="274305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/>
              <a:t>Platform </a:t>
            </a:r>
            <a:r>
              <a:rPr lang="en-US" sz="2200" b="1" dirty="0" err="1" smtClean="0"/>
              <a:t>dan</a:t>
            </a:r>
            <a:r>
              <a:rPr lang="en-US" sz="2200" b="1" dirty="0" smtClean="0"/>
              <a:t> Layer</a:t>
            </a:r>
            <a:endParaRPr lang="en-US" sz="2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31948" y="3670575"/>
            <a:ext cx="30718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Platform.NET Framework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631948" y="4114800"/>
            <a:ext cx="790245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Microsoft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.Net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: yang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awalnya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disebut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Next Generation Windows Services (NGWS)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adalah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suatu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platform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untuk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membangun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dan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menjalankan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generasi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penerus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aplikasi-aplikasi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. Microsoft.NET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merupakan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framework (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kerangka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)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pengembangan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yang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menyediakan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antarmuka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pemrograman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baru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untuk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layanan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Windows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dan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API (Application Programming Interface) </a:t>
            </a:r>
            <a:endParaRPr lang="en-US" sz="2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87743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2384</TotalTime>
  <Words>687</Words>
  <Application>Microsoft Office PowerPoint</Application>
  <PresentationFormat>On-screen Show (4:3)</PresentationFormat>
  <Paragraphs>102</Paragraphs>
  <Slides>16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signDesign Communications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Windows User</cp:lastModifiedBy>
  <cp:revision>295</cp:revision>
  <dcterms:created xsi:type="dcterms:W3CDTF">2010-08-24T06:47:44Z</dcterms:created>
  <dcterms:modified xsi:type="dcterms:W3CDTF">2018-05-07T04:27:27Z</dcterms:modified>
</cp:coreProperties>
</file>