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6" r:id="rId2"/>
    <p:sldId id="335" r:id="rId3"/>
    <p:sldId id="351" r:id="rId4"/>
    <p:sldId id="365" r:id="rId5"/>
    <p:sldId id="366" r:id="rId6"/>
    <p:sldId id="367" r:id="rId7"/>
    <p:sldId id="368" r:id="rId8"/>
    <p:sldId id="369" r:id="rId9"/>
    <p:sldId id="370" r:id="rId10"/>
    <p:sldId id="371" r:id="rId11"/>
    <p:sldId id="364" r:id="rId12"/>
    <p:sldId id="36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3190" autoAdjust="0"/>
  </p:normalViewPr>
  <p:slideViewPr>
    <p:cSldViewPr>
      <p:cViewPr varScale="1">
        <p:scale>
          <a:sx n="66" d="100"/>
          <a:sy n="66" d="100"/>
        </p:scale>
        <p:origin x="146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A5E374-1B37-4D6C-8E28-2C9DF5F8AD3A}" type="datetimeFigureOut">
              <a:rPr lang="id-ID"/>
              <a:pPr>
                <a:defRPr/>
              </a:pPr>
              <a:t>07/05/2018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697D523-8C1C-46B8-9118-54132A62D73B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73919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138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11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5901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058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631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969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763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240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351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8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7914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9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789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10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23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E2E1-A160-4904-BA89-B9A8484ADFFF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ECDA3-008F-421C-A570-6FCE684E1E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3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F9428-EC85-40FF-A381-331FC41227C9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CC3B7-433E-411C-B9D8-6C16993807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6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BD2B4-6300-4442-A22F-EE64D093C96E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24ACB-195B-4C1A-90D1-D619F3208A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4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DFD4D-D6A9-4672-A1D1-8CD4A1AE413D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346D7-235B-446B-AFD1-4C35D7F56C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8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1B2AD-CA66-4C0C-913E-192E19FA8A57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E5741-2733-4448-B3D9-4279E47BCB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1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079CE-D010-4B13-A4D7-4EE2CD9C9307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35798-2385-4BCB-8F89-C1EF1D52EA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4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2AC66-E06B-46FC-BF75-05CC7E00AC69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7E5A7-C866-4D4E-B1A9-FBBB655221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1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51235-586F-47AE-8349-97DB26CDC6C2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92E88-4AC8-4C07-AF10-F92011E490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8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2CA6C-7DBA-43DC-B829-E13A20D2614C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843F8-2497-493A-95A5-B7182F0160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1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B5158-9E87-4E52-B176-1F43CB32E527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82F41-1D87-4961-B091-7522E9E38C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34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8BA88-B66C-4912-BB73-F494779CC05D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48C39-7EF0-42DE-9176-C3F4E64A5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3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8F49BA-6011-4781-A985-21D5A0603358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33C3D02F-F9FD-4962-A28C-6490518E3C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24071"/>
            <a:ext cx="5638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VARIABEL, TIPE DATA DAN OPERATOR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PERTEMUAN - </a:t>
            </a:r>
            <a:r>
              <a:rPr lang="en-US" b="1" dirty="0" smtClean="0">
                <a:solidFill>
                  <a:schemeClr val="bg1"/>
                </a:solidFill>
              </a:rPr>
              <a:t>9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NOVIANDI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PRODI MIK | FAKULTAS ILMU-ILMU KESEHATAN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1625600"/>
            <a:ext cx="24384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 err="1" smtClean="0"/>
              <a:t>Derajat</a:t>
            </a:r>
            <a:r>
              <a:rPr lang="en-US" sz="2000" dirty="0" smtClean="0"/>
              <a:t> Operator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366282"/>
              </p:ext>
            </p:extLst>
          </p:nvPr>
        </p:nvGraphicFramePr>
        <p:xfrm>
          <a:off x="1219200" y="2159000"/>
          <a:ext cx="7010400" cy="187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7860"/>
                <a:gridCol w="50825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Operator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Operasi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Tertinggi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*/ \ mod and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- or </a:t>
                      </a:r>
                      <a:r>
                        <a:rPr lang="en-US" sz="1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xor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&lt;&gt; &lt;= &gt;=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Terendah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373902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62843" y="1143000"/>
            <a:ext cx="2446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DAFTAR PUSTAKA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981200"/>
            <a:ext cx="617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Updi</a:t>
            </a:r>
            <a:r>
              <a:rPr lang="en-US" sz="2000" dirty="0" smtClean="0"/>
              <a:t>, F. 2017. </a:t>
            </a:r>
            <a:r>
              <a:rPr lang="en-US" sz="2000" dirty="0" err="1" smtClean="0"/>
              <a:t>Modul</a:t>
            </a:r>
            <a:r>
              <a:rPr lang="en-US" sz="2000" dirty="0" smtClean="0"/>
              <a:t> </a:t>
            </a:r>
            <a:r>
              <a:rPr lang="en-US" sz="2000" dirty="0" err="1" smtClean="0"/>
              <a:t>Pemrograman</a:t>
            </a:r>
            <a:r>
              <a:rPr lang="en-US" sz="2000" dirty="0" smtClean="0"/>
              <a:t> Visual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981132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79026" y="2967335"/>
            <a:ext cx="41859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Terima</a:t>
            </a:r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5400" b="0" cap="none" spc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Kasih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527699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9200" y="1551811"/>
            <a:ext cx="24833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POKOK BAHASAN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2057400"/>
            <a:ext cx="586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dirty="0" err="1" smtClean="0"/>
              <a:t>Variabel</a:t>
            </a: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err="1" smtClean="0"/>
              <a:t>Tipe</a:t>
            </a:r>
            <a:r>
              <a:rPr lang="en-US" sz="2000" dirty="0"/>
              <a:t> </a:t>
            </a:r>
            <a:r>
              <a:rPr lang="en-US" sz="2000" dirty="0" smtClean="0"/>
              <a:t>Data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Operator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3456811"/>
            <a:ext cx="25138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TUJUAN BELAJAR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3962400"/>
            <a:ext cx="586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penggunaan</a:t>
            </a:r>
            <a:r>
              <a:rPr lang="en-US" sz="2000" dirty="0" smtClean="0"/>
              <a:t> </a:t>
            </a:r>
            <a:r>
              <a:rPr lang="en-US" sz="2000" dirty="0" err="1" smtClean="0"/>
              <a:t>variabel</a:t>
            </a:r>
            <a:r>
              <a:rPr lang="en-US" sz="2000" dirty="0" smtClean="0"/>
              <a:t> 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jenis-jenis</a:t>
            </a:r>
            <a:r>
              <a:rPr lang="en-US" sz="2000" dirty="0" smtClean="0"/>
              <a:t> </a:t>
            </a:r>
            <a:r>
              <a:rPr lang="en-US" sz="2000" dirty="0" err="1" smtClean="0"/>
              <a:t>tipe</a:t>
            </a:r>
            <a:r>
              <a:rPr lang="en-US" sz="2000" dirty="0" smtClean="0"/>
              <a:t> data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penggunaan</a:t>
            </a:r>
            <a:r>
              <a:rPr lang="en-US" sz="2000" dirty="0" smtClean="0"/>
              <a:t> operator</a:t>
            </a:r>
            <a:endParaRPr lang="en-US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5800" y="1143000"/>
            <a:ext cx="1480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VARIABEL</a:t>
            </a:r>
            <a:endParaRPr lang="en-US" sz="2000" b="1" dirty="0"/>
          </a:p>
        </p:txBody>
      </p:sp>
      <p:sp>
        <p:nvSpPr>
          <p:cNvPr id="2" name="Rectangle 1"/>
          <p:cNvSpPr/>
          <p:nvPr/>
        </p:nvSpPr>
        <p:spPr>
          <a:xfrm>
            <a:off x="685800" y="1676400"/>
            <a:ext cx="7696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973138" algn="l"/>
              </a:tabLst>
            </a:pPr>
            <a:r>
              <a:rPr lang="en-US" sz="2000" b="1" dirty="0" err="1">
                <a:solidFill>
                  <a:srgbClr val="000000"/>
                </a:solidFill>
                <a:cs typeface="Arial" panose="020B0604020202020204" pitchFamily="34" charset="0"/>
              </a:rPr>
              <a:t>Variabel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adalah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nama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atau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simbol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digunakan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untuk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mewakili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en-US" sz="200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tabLst>
                <a:tab pos="973138" algn="l"/>
              </a:tabLst>
            </a:pP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suatu</a:t>
            </a:r>
            <a:r>
              <a:rPr 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nilai.Suatu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variabel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mempunyai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nama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dan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menyimpan</a:t>
            </a:r>
            <a:r>
              <a:rPr 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tipe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data yang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merupakan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jenis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data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variabel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  <a:endParaRPr lang="en-US" sz="2000" dirty="0"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799" y="3047684"/>
            <a:ext cx="31918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Aturan</a:t>
            </a:r>
            <a:r>
              <a:rPr lang="en-US" sz="2000" dirty="0" smtClean="0"/>
              <a:t> </a:t>
            </a:r>
            <a:r>
              <a:rPr lang="en-US" sz="2000" dirty="0" err="1" smtClean="0"/>
              <a:t>penamaan</a:t>
            </a:r>
            <a:r>
              <a:rPr lang="en-US" sz="2000" dirty="0" smtClean="0"/>
              <a:t> </a:t>
            </a:r>
            <a:r>
              <a:rPr lang="en-US" sz="2000" dirty="0" err="1" smtClean="0"/>
              <a:t>variabel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1143000" y="3575131"/>
            <a:ext cx="7239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Harus</a:t>
            </a:r>
            <a:r>
              <a:rPr 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dimulai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sebuah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huruf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en-US" sz="200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T</a:t>
            </a:r>
            <a:r>
              <a:rPr lang="nn-NO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idak </a:t>
            </a:r>
            <a:r>
              <a:rPr lang="nn-NO" sz="2000" dirty="0">
                <a:solidFill>
                  <a:srgbClr val="000000"/>
                </a:solidFill>
                <a:cs typeface="Arial" panose="020B0604020202020204" pitchFamily="34" charset="0"/>
              </a:rPr>
              <a:t>lebih dari 255 karakter </a:t>
            </a:r>
            <a:endParaRPr lang="nn-NO" sz="200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n-NO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T</a:t>
            </a:r>
            <a:r>
              <a:rPr lang="en-US" sz="20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idak</a:t>
            </a:r>
            <a:r>
              <a:rPr 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boleh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sama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nama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statement,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fungsi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metode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objek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dan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sebagainya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merupakan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bahasa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dari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Visual BASIC. </a:t>
            </a:r>
            <a:endParaRPr lang="en-US" sz="200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Tidak</a:t>
            </a:r>
            <a:r>
              <a:rPr 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boleh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ada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spasi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tanda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titik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(.),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tanda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seru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(!),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atau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karakter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@, &amp;, $, </a:t>
            </a: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dan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#. </a:t>
            </a:r>
          </a:p>
        </p:txBody>
      </p:sp>
    </p:spTree>
    <p:extLst>
      <p:ext uri="{BB962C8B-B14F-4D97-AF65-F5344CB8AC3E}">
        <p14:creationId xmlns:p14="http://schemas.microsoft.com/office/powerpoint/2010/main" val="334840768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921543" y="1727537"/>
            <a:ext cx="732948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solidFill>
                  <a:srgbClr val="000000"/>
                </a:solidFill>
                <a:cs typeface="Arial" panose="020B0604020202020204" pitchFamily="34" charset="0"/>
              </a:rPr>
              <a:t>Deklarasi variabel dapat dituliskan dengan urutan sebagai berikut: </a:t>
            </a:r>
          </a:p>
          <a:p>
            <a:pPr>
              <a:tabLst>
                <a:tab pos="914400" algn="l"/>
              </a:tabLst>
            </a:pPr>
            <a:r>
              <a:rPr lang="en-US" sz="2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	Public </a:t>
            </a:r>
            <a:r>
              <a:rPr lang="en-US" sz="2000" b="1" dirty="0">
                <a:solidFill>
                  <a:srgbClr val="000000"/>
                </a:solidFill>
                <a:cs typeface="Arial" panose="020B0604020202020204" pitchFamily="34" charset="0"/>
              </a:rPr>
              <a:t>&lt;</a:t>
            </a:r>
            <a:r>
              <a:rPr lang="en-US" sz="2000" b="1" dirty="0" err="1">
                <a:solidFill>
                  <a:srgbClr val="000000"/>
                </a:solidFill>
                <a:cs typeface="Arial" panose="020B0604020202020204" pitchFamily="34" charset="0"/>
              </a:rPr>
              <a:t>nama_variabel</a:t>
            </a:r>
            <a:r>
              <a:rPr lang="en-US" sz="2000" b="1" dirty="0">
                <a:solidFill>
                  <a:srgbClr val="000000"/>
                </a:solidFill>
                <a:cs typeface="Arial" panose="020B0604020202020204" pitchFamily="34" charset="0"/>
              </a:rPr>
              <a:t>&gt; As &lt;</a:t>
            </a:r>
            <a:r>
              <a:rPr lang="en-US" sz="2000" b="1" dirty="0" err="1">
                <a:solidFill>
                  <a:srgbClr val="000000"/>
                </a:solidFill>
                <a:cs typeface="Arial" panose="020B0604020202020204" pitchFamily="34" charset="0"/>
              </a:rPr>
              <a:t>Tipe_Data</a:t>
            </a:r>
            <a:r>
              <a:rPr lang="en-US" sz="2000" b="1" dirty="0">
                <a:solidFill>
                  <a:srgbClr val="000000"/>
                </a:solidFill>
                <a:cs typeface="Arial" panose="020B0604020202020204" pitchFamily="34" charset="0"/>
              </a:rPr>
              <a:t>&gt; </a:t>
            </a:r>
            <a:endParaRPr lang="en-US" sz="20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tabLst>
                <a:tab pos="914400" algn="l"/>
              </a:tabLst>
            </a:pPr>
            <a:r>
              <a:rPr lang="en-US" sz="2000" dirty="0" err="1">
                <a:solidFill>
                  <a:srgbClr val="000000"/>
                </a:solidFill>
                <a:cs typeface="Arial" panose="020B0604020202020204" pitchFamily="34" charset="0"/>
              </a:rPr>
              <a:t>Atau</a:t>
            </a:r>
            <a:r>
              <a:rPr lang="en-US" sz="20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</a:p>
          <a:p>
            <a:pPr>
              <a:tabLst>
                <a:tab pos="914400" algn="l"/>
              </a:tabLst>
            </a:pPr>
            <a:r>
              <a:rPr lang="en-US" sz="2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	Dim </a:t>
            </a:r>
            <a:r>
              <a:rPr lang="en-US" sz="2000" b="1" dirty="0">
                <a:solidFill>
                  <a:srgbClr val="000000"/>
                </a:solidFill>
                <a:cs typeface="Arial" panose="020B0604020202020204" pitchFamily="34" charset="0"/>
              </a:rPr>
              <a:t>&lt;</a:t>
            </a:r>
            <a:r>
              <a:rPr lang="en-US" sz="2000" b="1" dirty="0" err="1">
                <a:solidFill>
                  <a:srgbClr val="000000"/>
                </a:solidFill>
                <a:cs typeface="Arial" panose="020B0604020202020204" pitchFamily="34" charset="0"/>
              </a:rPr>
              <a:t>nama_variabel</a:t>
            </a:r>
            <a:r>
              <a:rPr lang="en-US" sz="2000" b="1" dirty="0">
                <a:solidFill>
                  <a:srgbClr val="000000"/>
                </a:solidFill>
                <a:cs typeface="Arial" panose="020B0604020202020204" pitchFamily="34" charset="0"/>
              </a:rPr>
              <a:t>&gt; As &lt;</a:t>
            </a:r>
            <a:r>
              <a:rPr lang="en-US" sz="2000" b="1" dirty="0" err="1">
                <a:solidFill>
                  <a:srgbClr val="000000"/>
                </a:solidFill>
                <a:cs typeface="Arial" panose="020B0604020202020204" pitchFamily="34" charset="0"/>
              </a:rPr>
              <a:t>Tipe_Data</a:t>
            </a:r>
            <a:r>
              <a:rPr lang="en-US" sz="2000" b="1" dirty="0">
                <a:solidFill>
                  <a:srgbClr val="000000"/>
                </a:solidFill>
                <a:cs typeface="Arial" panose="020B0604020202020204" pitchFamily="34" charset="0"/>
              </a:rPr>
              <a:t>&gt; </a:t>
            </a:r>
            <a:endParaRPr lang="en-US" sz="2000" dirty="0"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1543" y="3784937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Contoh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 : </a:t>
            </a:r>
            <a:endParaRPr lang="en-US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>
              <a:tabLst>
                <a:tab pos="5080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Public Angka1 As Integer </a:t>
            </a:r>
          </a:p>
          <a:p>
            <a:pPr lvl="1">
              <a:tabLst>
                <a:tab pos="5080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Dim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Nama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As String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3787863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990600"/>
            <a:ext cx="15027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TIPE DATA</a:t>
            </a:r>
            <a:endParaRPr lang="en-US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255824" y="1524000"/>
            <a:ext cx="7126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Tipe</a:t>
            </a:r>
            <a:r>
              <a:rPr lang="en-US" sz="2000" dirty="0" smtClean="0"/>
              <a:t> data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 data yang </a:t>
            </a:r>
            <a:r>
              <a:rPr lang="en-US" sz="2000" dirty="0" err="1" smtClean="0"/>
              <a:t>disimpan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variabel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057400"/>
            <a:ext cx="769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Tipe</a:t>
            </a:r>
            <a:r>
              <a:rPr lang="en-US" sz="2000" dirty="0" smtClean="0"/>
              <a:t> data </a:t>
            </a:r>
            <a:r>
              <a:rPr lang="en-US" sz="2000" dirty="0" err="1" smtClean="0"/>
              <a:t>untuk</a:t>
            </a:r>
            <a:r>
              <a:rPr lang="en-US" sz="2000" dirty="0" smtClean="0"/>
              <a:t> visual BASIC </a:t>
            </a:r>
            <a:r>
              <a:rPr lang="en-US" sz="2000" dirty="0" err="1" smtClean="0"/>
              <a:t>adalah</a:t>
            </a:r>
            <a:r>
              <a:rPr lang="en-US" sz="2000" dirty="0"/>
              <a:t> 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000974"/>
              </p:ext>
            </p:extLst>
          </p:nvPr>
        </p:nvGraphicFramePr>
        <p:xfrm>
          <a:off x="762000" y="2590800"/>
          <a:ext cx="7924800" cy="3042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95400"/>
                <a:gridCol w="1066800"/>
                <a:gridCol w="55626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Tipe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Data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Ukuran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Range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Byte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byte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sampai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255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Integer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byte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-32.768 </a:t>
                      </a:r>
                      <a:r>
                        <a:rPr lang="en-US" sz="18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sampai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32.768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byte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-2.147.483.648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sampai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2.147.483.648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byte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-3,402823E38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sampai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-1,401298E-45;</a:t>
                      </a:r>
                    </a:p>
                    <a:p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1,401298E-45 </a:t>
                      </a:r>
                      <a:r>
                        <a:rPr lang="en-US" sz="18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sampai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3,402823E38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Double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byte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-1.79769313486232E308 </a:t>
                      </a:r>
                      <a:r>
                        <a:rPr lang="en-US" sz="15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sampai</a:t>
                      </a:r>
                      <a:r>
                        <a:rPr lang="en-US" sz="15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-4,94065645841247E-324; </a:t>
                      </a:r>
                    </a:p>
                    <a:p>
                      <a:r>
                        <a:rPr lang="en-US" sz="15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4,94065645841247E-324 </a:t>
                      </a:r>
                      <a:r>
                        <a:rPr lang="en-US" sz="15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sampai</a:t>
                      </a:r>
                      <a:r>
                        <a:rPr lang="en-US" sz="15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1.79769313486232E308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Currency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byte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-922.337.203.685.477,5808 </a:t>
                      </a:r>
                      <a:r>
                        <a:rPr lang="en-US" sz="1500" b="0" i="0" u="none" strike="noStrike" kern="1200" baseline="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sampai</a:t>
                      </a:r>
                      <a:r>
                        <a:rPr lang="en-US" sz="15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922.337.203.685.477,5807 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6335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0" y="838200"/>
            <a:ext cx="79248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b="1" dirty="0" err="1" smtClean="0"/>
              <a:t>Tipe</a:t>
            </a:r>
            <a:r>
              <a:rPr lang="en-US" sz="2000" b="1" dirty="0" smtClean="0"/>
              <a:t> Data String: </a:t>
            </a:r>
          </a:p>
          <a:p>
            <a:pPr marL="798513" indent="-342900">
              <a:buFont typeface="Courier New" panose="02070309020205020404" pitchFamily="49" charset="0"/>
              <a:buChar char="o"/>
            </a:pP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menyimpan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berbentuk</a:t>
            </a:r>
            <a:r>
              <a:rPr lang="en-US" sz="2000" dirty="0" smtClean="0"/>
              <a:t> </a:t>
            </a:r>
            <a:r>
              <a:rPr lang="en-US" sz="2000" dirty="0" err="1" smtClean="0"/>
              <a:t>karakter</a:t>
            </a:r>
            <a:r>
              <a:rPr lang="en-US" sz="2000" dirty="0" smtClean="0"/>
              <a:t>. </a:t>
            </a:r>
          </a:p>
          <a:p>
            <a:pPr marL="798513" indent="-342900">
              <a:buFont typeface="Courier New" panose="02070309020205020404" pitchFamily="49" charset="0"/>
              <a:buChar char="o"/>
            </a:pPr>
            <a:r>
              <a:rPr lang="en-US" sz="2000" dirty="0" err="1" smtClean="0"/>
              <a:t>Panjang</a:t>
            </a:r>
            <a:r>
              <a:rPr lang="en-US" sz="2000" dirty="0" smtClean="0"/>
              <a:t> </a:t>
            </a:r>
            <a:r>
              <a:rPr lang="en-US" sz="2000" dirty="0" err="1" smtClean="0"/>
              <a:t>maksimal</a:t>
            </a:r>
            <a:r>
              <a:rPr lang="en-US" sz="2000" dirty="0" smtClean="0"/>
              <a:t> </a:t>
            </a:r>
            <a:r>
              <a:rPr lang="en-US" sz="2000" dirty="0" err="1" smtClean="0"/>
              <a:t>karakter</a:t>
            </a:r>
            <a:r>
              <a:rPr lang="en-US" sz="2000" dirty="0" smtClean="0"/>
              <a:t>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disimpan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65.400 </a:t>
            </a:r>
            <a:r>
              <a:rPr lang="en-US" sz="2000" dirty="0" err="1" smtClean="0"/>
              <a:t>karakter</a:t>
            </a:r>
            <a:r>
              <a:rPr lang="en-US" sz="2000" dirty="0" smtClean="0"/>
              <a:t>. </a:t>
            </a:r>
          </a:p>
          <a:p>
            <a:pPr marL="798513" indent="-342900">
              <a:buFont typeface="Courier New" panose="02070309020205020404" pitchFamily="49" charset="0"/>
              <a:buChar char="o"/>
            </a:pPr>
            <a:r>
              <a:rPr lang="en-US" sz="2000" dirty="0" err="1" smtClean="0"/>
              <a:t>Penulisan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tipe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diawali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diakhiri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tanda</a:t>
            </a:r>
            <a:r>
              <a:rPr lang="en-US" sz="2000" dirty="0" smtClean="0"/>
              <a:t> </a:t>
            </a:r>
            <a:r>
              <a:rPr lang="en-US" sz="2000" dirty="0" err="1" smtClean="0"/>
              <a:t>petik</a:t>
            </a:r>
            <a:r>
              <a:rPr lang="en-US" sz="2000" dirty="0" smtClean="0"/>
              <a:t> (“)</a:t>
            </a:r>
          </a:p>
          <a:p>
            <a:pPr marL="798513" indent="-342900">
              <a:buFont typeface="Courier New" panose="02070309020205020404" pitchFamily="49" charset="0"/>
              <a:buChar char="o"/>
            </a:pPr>
            <a:endParaRPr lang="en-US" sz="1000" dirty="0" smtClean="0"/>
          </a:p>
          <a:p>
            <a:pPr marL="2119313"/>
            <a:r>
              <a:rPr lang="en-US" b="1" dirty="0" err="1" smtClean="0"/>
              <a:t>Contoh</a:t>
            </a:r>
            <a:r>
              <a:rPr lang="en-US" b="1" dirty="0" smtClean="0"/>
              <a:t>:</a:t>
            </a:r>
          </a:p>
          <a:p>
            <a:pPr marL="2119313" lvl="1">
              <a:tabLst>
                <a:tab pos="508000" algn="l"/>
              </a:tabLst>
            </a:pPr>
            <a:r>
              <a:rPr lang="en-US" b="1" dirty="0" smtClean="0"/>
              <a:t>	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Dim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Nama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As String</a:t>
            </a:r>
          </a:p>
          <a:p>
            <a:pPr marL="2119313" lvl="1">
              <a:tabLst>
                <a:tab pos="5080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Nama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= “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Dewi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”</a:t>
            </a:r>
          </a:p>
          <a:p>
            <a:pPr lvl="1">
              <a:tabLst>
                <a:tab pos="508000" algn="l"/>
              </a:tabLst>
            </a:pPr>
            <a:endParaRPr lang="en-US" sz="2000" b="1" dirty="0" smtClean="0"/>
          </a:p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en-US" sz="2000" b="1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Tipe</a:t>
            </a:r>
            <a:r>
              <a:rPr lang="en-US" sz="2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 Data </a:t>
            </a:r>
            <a:r>
              <a:rPr lang="en-US" sz="2000" b="1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Logika</a:t>
            </a:r>
            <a:r>
              <a:rPr lang="en-US" sz="2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 (Boolean)</a:t>
            </a:r>
          </a:p>
          <a:p>
            <a:pPr marL="798513" lvl="1" indent="-342900">
              <a:buFont typeface="Courier New" panose="02070309020205020404" pitchFamily="49" charset="0"/>
              <a:buChar char="o"/>
            </a:pPr>
            <a:r>
              <a:rPr lang="en-US" sz="20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Melakukan</a:t>
            </a:r>
            <a:r>
              <a:rPr 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pengetesan</a:t>
            </a:r>
            <a:r>
              <a:rPr 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logika</a:t>
            </a:r>
            <a:r>
              <a:rPr 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  <a:p>
            <a:pPr marL="798513" lvl="1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Data </a:t>
            </a:r>
            <a:r>
              <a:rPr lang="en-US" sz="20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tipe</a:t>
            </a:r>
            <a:r>
              <a:rPr 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 data </a:t>
            </a:r>
            <a:r>
              <a:rPr lang="en-US" sz="20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ini</a:t>
            </a:r>
            <a:r>
              <a:rPr 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hanya</a:t>
            </a:r>
            <a:r>
              <a:rPr 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dapat</a:t>
            </a:r>
            <a:r>
              <a:rPr 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bernilai</a:t>
            </a:r>
            <a:r>
              <a:rPr 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benar</a:t>
            </a:r>
            <a:r>
              <a:rPr 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 (</a:t>
            </a:r>
            <a:r>
              <a:rPr lang="en-US" sz="20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True</a:t>
            </a:r>
            <a:r>
              <a:rPr 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) </a:t>
            </a:r>
            <a:r>
              <a:rPr lang="en-US" sz="20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atau</a:t>
            </a:r>
            <a:r>
              <a:rPr 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salah</a:t>
            </a:r>
            <a:r>
              <a:rPr 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 (</a:t>
            </a:r>
            <a:r>
              <a:rPr lang="en-US" sz="20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False</a:t>
            </a:r>
            <a:r>
              <a:rPr lang="en-US" sz="2000" dirty="0" smtClean="0">
                <a:solidFill>
                  <a:srgbClr val="000000"/>
                </a:solidFill>
                <a:cs typeface="Arial" panose="020B0604020202020204" pitchFamily="34" charset="0"/>
              </a:rPr>
              <a:t>)</a:t>
            </a:r>
          </a:p>
          <a:p>
            <a:pPr marL="798513" lvl="1" indent="-342900">
              <a:buFont typeface="Courier New" panose="02070309020205020404" pitchFamily="49" charset="0"/>
              <a:buChar char="o"/>
            </a:pPr>
            <a:endParaRPr lang="en-US" sz="100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2119313"/>
            <a:r>
              <a:rPr lang="en-US" b="1" dirty="0" err="1"/>
              <a:t>Contoh</a:t>
            </a:r>
            <a:r>
              <a:rPr lang="en-US" b="1" dirty="0"/>
              <a:t>:</a:t>
            </a:r>
          </a:p>
          <a:p>
            <a:pPr marL="2119313" lvl="1">
              <a:tabLst>
                <a:tab pos="508000" algn="l"/>
              </a:tabLst>
            </a:pPr>
            <a:r>
              <a:rPr lang="en-US" b="1" dirty="0"/>
              <a:t>	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Dim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Nama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As String</a:t>
            </a:r>
          </a:p>
          <a:p>
            <a:pPr marL="2119313" lvl="1">
              <a:tabLst>
                <a:tab pos="508000" algn="l"/>
              </a:tabLst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Nama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 “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Dewi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”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4019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863263"/>
            <a:ext cx="17860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err="1" smtClean="0"/>
              <a:t>Konstanta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371600"/>
            <a:ext cx="73914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Konstanta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konstan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berubah</a:t>
            </a:r>
            <a:r>
              <a:rPr lang="en-US" sz="2000" dirty="0" smtClean="0"/>
              <a:t>.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halnya</a:t>
            </a:r>
            <a:r>
              <a:rPr lang="en-US" sz="2000" dirty="0" smtClean="0"/>
              <a:t> </a:t>
            </a:r>
            <a:r>
              <a:rPr lang="en-US" sz="2000" dirty="0" err="1" smtClean="0"/>
              <a:t>variabel</a:t>
            </a:r>
            <a:r>
              <a:rPr lang="en-US" sz="2000" dirty="0" smtClean="0"/>
              <a:t>, </a:t>
            </a:r>
            <a:r>
              <a:rPr lang="en-US" sz="2000" dirty="0" err="1" smtClean="0"/>
              <a:t>konstanta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diberi</a:t>
            </a:r>
            <a:r>
              <a:rPr lang="en-US" sz="2000" dirty="0" smtClean="0"/>
              <a:t> </a:t>
            </a:r>
            <a:r>
              <a:rPr lang="en-US" sz="2000" dirty="0" err="1" smtClean="0"/>
              <a:t>nama</a:t>
            </a:r>
            <a:r>
              <a:rPr lang="en-US" sz="2000" dirty="0" smtClean="0"/>
              <a:t>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</a:t>
            </a:r>
            <a:r>
              <a:rPr lang="en-US" sz="2000" dirty="0" err="1" smtClean="0"/>
              <a:t>aturan</a:t>
            </a:r>
            <a:r>
              <a:rPr lang="en-US" sz="2000" dirty="0" smtClean="0"/>
              <a:t> </a:t>
            </a:r>
            <a:r>
              <a:rPr lang="en-US" sz="2000" dirty="0" err="1" smtClean="0"/>
              <a:t>penamaannya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variabel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b="1" i="1" dirty="0" err="1" smtClean="0"/>
              <a:t>Contoh</a:t>
            </a:r>
            <a:r>
              <a:rPr lang="en-US" sz="2000" b="1" i="1" dirty="0" smtClean="0"/>
              <a:t>: </a:t>
            </a:r>
            <a:r>
              <a:rPr lang="en-US" sz="2000" dirty="0" smtClean="0"/>
              <a:t>  </a:t>
            </a:r>
          </a:p>
          <a:p>
            <a:pPr marL="2119313" lvl="1">
              <a:tabLst>
                <a:tab pos="508000" algn="l"/>
              </a:tabLst>
            </a:pP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Const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A = 10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378200"/>
            <a:ext cx="16129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/>
              <a:t>Operator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3820019"/>
            <a:ext cx="7391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 smtClean="0"/>
              <a:t>Operator </a:t>
            </a:r>
            <a:r>
              <a:rPr lang="en-US" sz="2000" dirty="0" err="1" smtClean="0"/>
              <a:t>Pemberi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endParaRPr lang="en-US" sz="2000" dirty="0" smtClean="0"/>
          </a:p>
          <a:p>
            <a:pPr>
              <a:tabLst>
                <a:tab pos="347663" algn="l"/>
              </a:tabLst>
            </a:pPr>
            <a:r>
              <a:rPr lang="en-US" sz="2000" dirty="0"/>
              <a:t>	</a:t>
            </a:r>
            <a:r>
              <a:rPr lang="en-US" sz="2000" dirty="0" err="1" smtClean="0"/>
              <a:t>Deklarasi</a:t>
            </a:r>
            <a:r>
              <a:rPr lang="en-US" sz="2000" dirty="0" smtClean="0"/>
              <a:t> </a:t>
            </a:r>
            <a:r>
              <a:rPr lang="en-US" sz="2000" dirty="0" err="1" smtClean="0"/>
              <a:t>pemberian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Visual Basic = </a:t>
            </a:r>
            <a:r>
              <a:rPr lang="en-US" sz="2000" dirty="0" err="1" smtClean="0"/>
              <a:t>Bahasa</a:t>
            </a:r>
            <a:r>
              <a:rPr lang="en-US" sz="2000" dirty="0" smtClean="0"/>
              <a:t> 	BASIC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operator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(=)</a:t>
            </a:r>
          </a:p>
          <a:p>
            <a:pPr>
              <a:tabLst>
                <a:tab pos="347663" algn="l"/>
              </a:tabLst>
            </a:pPr>
            <a:endParaRPr lang="en-US" sz="2000" dirty="0"/>
          </a:p>
          <a:p>
            <a:r>
              <a:rPr lang="en-US" sz="2000" b="1" i="1" dirty="0" smtClean="0"/>
              <a:t>	</a:t>
            </a:r>
            <a:r>
              <a:rPr lang="en-US" sz="2000" b="1" i="1" dirty="0" err="1" smtClean="0"/>
              <a:t>Contoh</a:t>
            </a:r>
            <a:r>
              <a:rPr lang="en-US" sz="2000" b="1" i="1" dirty="0"/>
              <a:t>: </a:t>
            </a:r>
            <a:r>
              <a:rPr lang="en-US" sz="2000" dirty="0"/>
              <a:t>  </a:t>
            </a:r>
          </a:p>
          <a:p>
            <a:pPr marL="2119313" lvl="1">
              <a:tabLst>
                <a:tab pos="5080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a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=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24</a:t>
            </a:r>
          </a:p>
          <a:p>
            <a:pPr marL="2119313" lvl="1">
              <a:tabLst>
                <a:tab pos="508000" algn="l"/>
              </a:tabLst>
            </a:pP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Nama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= “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Angga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Zubir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332115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7200" y="762000"/>
            <a:ext cx="8077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/>
              <a:t>Operator </a:t>
            </a:r>
            <a:r>
              <a:rPr lang="en-US" dirty="0" err="1" smtClean="0"/>
              <a:t>Aritmatika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 smtClean="0"/>
              <a:t>Operator Boolean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824981"/>
              </p:ext>
            </p:extLst>
          </p:nvPr>
        </p:nvGraphicFramePr>
        <p:xfrm>
          <a:off x="1524000" y="1188720"/>
          <a:ext cx="6096000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4419600"/>
              </a:tblGrid>
              <a:tr h="37320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Operator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Operasi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928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Penjumlahan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928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Pengurangan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928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Perkalian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928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Pembagian</a:t>
                      </a:r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928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\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Pembagian</a:t>
                      </a:r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dengan</a:t>
                      </a:r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hasil</a:t>
                      </a:r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bilangan</a:t>
                      </a:r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bulat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928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Sisa</a:t>
                      </a:r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pembagian</a:t>
                      </a:r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(Modulus)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081997"/>
              </p:ext>
            </p:extLst>
          </p:nvPr>
        </p:nvGraphicFramePr>
        <p:xfrm>
          <a:off x="1524000" y="4191000"/>
          <a:ext cx="6096000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4419600"/>
              </a:tblGrid>
              <a:tr h="36411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Operator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Operasi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0772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Negasi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0772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Logika</a:t>
                      </a:r>
                      <a:r>
                        <a:rPr lang="en-US" sz="17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0772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Logika</a:t>
                      </a:r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0772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XOR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Logika</a:t>
                      </a:r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xor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210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0" y="1341120"/>
            <a:ext cx="30941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000" dirty="0" smtClean="0"/>
              <a:t>Operator </a:t>
            </a:r>
            <a:r>
              <a:rPr lang="en-US" sz="2000" dirty="0" err="1" smtClean="0"/>
              <a:t>pembanding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781433"/>
              </p:ext>
            </p:extLst>
          </p:nvPr>
        </p:nvGraphicFramePr>
        <p:xfrm>
          <a:off x="1219200" y="1874520"/>
          <a:ext cx="7010400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7860"/>
                <a:gridCol w="50825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Operator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Operasi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Sama</a:t>
                      </a:r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dengan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&lt;&gt;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Tidak</a:t>
                      </a:r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sama</a:t>
                      </a:r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dengan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Kurang</a:t>
                      </a:r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dari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Lebih</a:t>
                      </a:r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dari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&lt;=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Kurang</a:t>
                      </a:r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dari</a:t>
                      </a:r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atau</a:t>
                      </a:r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sama</a:t>
                      </a:r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dengan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&gt;=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Lebih</a:t>
                      </a:r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dari</a:t>
                      </a:r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atau</a:t>
                      </a:r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sama</a:t>
                      </a:r>
                      <a:r>
                        <a:rPr lang="en-US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7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dengan</a:t>
                      </a:r>
                      <a:endParaRPr lang="en-US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264841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2652</TotalTime>
  <Words>373</Words>
  <Application>Microsoft Office PowerPoint</Application>
  <PresentationFormat>On-screen Show (4:3)</PresentationFormat>
  <Paragraphs>155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Windows User</cp:lastModifiedBy>
  <cp:revision>310</cp:revision>
  <dcterms:created xsi:type="dcterms:W3CDTF">2010-08-24T06:47:44Z</dcterms:created>
  <dcterms:modified xsi:type="dcterms:W3CDTF">2018-05-07T08:58:43Z</dcterms:modified>
</cp:coreProperties>
</file>