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72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46C86-5779-47D7-A69D-BC0163F6D031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72240-45D8-46AF-B32C-67490DA86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DA2039-A895-4F0F-9992-0D2425A7C5E0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4452-DB83-47DA-9EFF-2349C555CFF4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0811-E676-481C-9A05-561FF5F0E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4452-DB83-47DA-9EFF-2349C555CFF4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0811-E676-481C-9A05-561FF5F0E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4452-DB83-47DA-9EFF-2349C555CFF4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0811-E676-481C-9A05-561FF5F0E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4452-DB83-47DA-9EFF-2349C555CFF4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0811-E676-481C-9A05-561FF5F0E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4452-DB83-47DA-9EFF-2349C555CFF4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0811-E676-481C-9A05-561FF5F0E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4452-DB83-47DA-9EFF-2349C555CFF4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0811-E676-481C-9A05-561FF5F0E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4452-DB83-47DA-9EFF-2349C555CFF4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0811-E676-481C-9A05-561FF5F0E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4452-DB83-47DA-9EFF-2349C555CFF4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0811-E676-481C-9A05-561FF5F0E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4452-DB83-47DA-9EFF-2349C555CFF4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0811-E676-481C-9A05-561FF5F0E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4452-DB83-47DA-9EFF-2349C555CFF4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0811-E676-481C-9A05-561FF5F0E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4452-DB83-47DA-9EFF-2349C555CFF4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0811-E676-481C-9A05-561FF5F0E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74452-DB83-47DA-9EFF-2349C555CFF4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B0811-E676-481C-9A05-561FF5F0E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en-US" b="1" dirty="0" smtClean="0">
                <a:solidFill>
                  <a:schemeClr val="bg1"/>
                </a:solidFill>
              </a:rPr>
              <a:t>HAK DAN KEWAJIBAN PEMBERI DAN PENERIMA LAYANAN KESEHATAN</a:t>
            </a:r>
          </a:p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PERTEMUAN  5-6</a:t>
            </a:r>
          </a:p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NAURI </a:t>
            </a:r>
            <a:r>
              <a:rPr lang="en-US" sz="1400" b="1" dirty="0">
                <a:solidFill>
                  <a:schemeClr val="bg1"/>
                </a:solidFill>
              </a:rPr>
              <a:t>ANGGITA TEMESVARI, SKM., MKM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PRODI MIK, FIKES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RUMAH SAKIT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No. 44 </a:t>
            </a:r>
            <a:r>
              <a:rPr lang="en-US" dirty="0" err="1" smtClean="0"/>
              <a:t>Tahun</a:t>
            </a:r>
            <a:r>
              <a:rPr lang="en-US" dirty="0" smtClean="0"/>
              <a:t> 2009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, yang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paripurna</a:t>
            </a:r>
            <a:r>
              <a:rPr lang="en-US" dirty="0" smtClean="0"/>
              <a:t> yang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rawat</a:t>
            </a:r>
            <a:r>
              <a:rPr lang="en-US" dirty="0" smtClean="0"/>
              <a:t> </a:t>
            </a:r>
            <a:r>
              <a:rPr lang="en-US" dirty="0" err="1" smtClean="0"/>
              <a:t>inap</a:t>
            </a:r>
            <a:r>
              <a:rPr lang="en-US" dirty="0" smtClean="0"/>
              <a:t>, </a:t>
            </a:r>
            <a:r>
              <a:rPr lang="en-US" dirty="0" err="1" smtClean="0"/>
              <a:t>rawat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gawat</a:t>
            </a:r>
            <a:r>
              <a:rPr lang="en-US" dirty="0" smtClean="0"/>
              <a:t> </a:t>
            </a:r>
            <a:r>
              <a:rPr lang="en-US" dirty="0" err="1" smtClean="0"/>
              <a:t>darurat</a:t>
            </a:r>
            <a:r>
              <a:rPr lang="en-US" dirty="0" smtClean="0"/>
              <a:t>.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sebaik-baiknya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(LANJUTAN)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lain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kemampuannya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diagnosa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.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yang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, </a:t>
            </a:r>
            <a:r>
              <a:rPr lang="en-US" dirty="0" err="1" smtClean="0"/>
              <a:t>kelas</a:t>
            </a:r>
            <a:r>
              <a:rPr lang="en-US" dirty="0" smtClean="0"/>
              <a:t> a, b, c, d.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unit </a:t>
            </a:r>
            <a:r>
              <a:rPr lang="en-US" dirty="0" err="1" smtClean="0"/>
              <a:t>pelaksana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formal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yang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457200" y="533400"/>
            <a:ext cx="84582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b="1">
                <a:latin typeface="Verdana" pitchFamily="34" charset="0"/>
              </a:rPr>
              <a:t>HAK DAN KEWAJIBAN </a:t>
            </a:r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(tinjauan UU No.36/2009 tentang Kesehatan dan UU No.44/2009 tentang Rumah Sakit)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228600" y="1371600"/>
            <a:ext cx="3352800" cy="44196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</a:rPr>
              <a:t>PASIEN</a:t>
            </a:r>
          </a:p>
          <a:p>
            <a:pPr marL="228600" indent="-228600" algn="just">
              <a:buFontTx/>
              <a:buAutoNum type="arabicPeriod"/>
              <a:defRPr/>
            </a:pPr>
            <a:r>
              <a:rPr lang="en-US" sz="1400" dirty="0" err="1">
                <a:solidFill>
                  <a:schemeClr val="bg1"/>
                </a:solidFill>
              </a:rPr>
              <a:t>Memperoleh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informasi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edukasi</a:t>
            </a:r>
            <a:endParaRPr lang="en-US" sz="1400" dirty="0">
              <a:solidFill>
                <a:schemeClr val="bg1"/>
              </a:solidFill>
            </a:endParaRPr>
          </a:p>
          <a:p>
            <a:pPr marL="228600" indent="-228600" algn="just">
              <a:buFontTx/>
              <a:buAutoNum type="arabicPeriod" startAt="2"/>
              <a:defRPr/>
            </a:pPr>
            <a:r>
              <a:rPr lang="en-US" sz="1400" dirty="0" err="1">
                <a:solidFill>
                  <a:schemeClr val="bg1"/>
                </a:solidFill>
              </a:rPr>
              <a:t>Yankes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aman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bermutu</a:t>
            </a:r>
            <a:endParaRPr lang="en-US" sz="1400" dirty="0">
              <a:solidFill>
                <a:schemeClr val="bg1"/>
              </a:solidFill>
            </a:endParaRPr>
          </a:p>
          <a:p>
            <a:pPr marL="228600" indent="-228600" algn="just">
              <a:buFontTx/>
              <a:buAutoNum type="arabicPeriod" startAt="2"/>
              <a:defRPr/>
            </a:pPr>
            <a:r>
              <a:rPr lang="en-US" sz="1400" dirty="0" err="1">
                <a:solidFill>
                  <a:schemeClr val="bg1"/>
                </a:solidFill>
              </a:rPr>
              <a:t>Memilih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yankes</a:t>
            </a:r>
            <a:r>
              <a:rPr lang="en-US" sz="1400" dirty="0">
                <a:solidFill>
                  <a:schemeClr val="bg1"/>
                </a:solidFill>
              </a:rPr>
              <a:t>/</a:t>
            </a:r>
            <a:r>
              <a:rPr lang="en-US" sz="1400" dirty="0" err="1">
                <a:solidFill>
                  <a:schemeClr val="bg1"/>
                </a:solidFill>
              </a:rPr>
              <a:t>laboratorium</a:t>
            </a:r>
            <a:endParaRPr lang="en-US" sz="1400" dirty="0">
              <a:solidFill>
                <a:schemeClr val="bg1"/>
              </a:solidFill>
            </a:endParaRPr>
          </a:p>
          <a:p>
            <a:pPr marL="228600" indent="-228600" algn="just">
              <a:buFontTx/>
              <a:buAutoNum type="arabicPeriod" startAt="2"/>
              <a:defRPr/>
            </a:pPr>
            <a:r>
              <a:rPr lang="en-US" sz="1400" dirty="0" err="1">
                <a:solidFill>
                  <a:schemeClr val="bg1"/>
                </a:solidFill>
              </a:rPr>
              <a:t>Memperoleh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akses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</a:p>
          <a:p>
            <a:pPr marL="228600" indent="-228600" algn="just">
              <a:buFontTx/>
              <a:buAutoNum type="arabicPeriod" startAt="2"/>
              <a:defRPr/>
            </a:pPr>
            <a:r>
              <a:rPr lang="en-US" sz="1400" dirty="0" err="1">
                <a:solidFill>
                  <a:schemeClr val="bg1"/>
                </a:solidFill>
              </a:rPr>
              <a:t>Kerahasian</a:t>
            </a:r>
            <a:endParaRPr lang="en-US" sz="1400" dirty="0">
              <a:solidFill>
                <a:schemeClr val="bg1"/>
              </a:solidFill>
            </a:endParaRPr>
          </a:p>
          <a:p>
            <a:pPr marL="228600" indent="-228600" algn="just">
              <a:buFontTx/>
              <a:buAutoNum type="arabicPeriod" startAt="2"/>
              <a:defRPr/>
            </a:pPr>
            <a:r>
              <a:rPr lang="en-US" sz="1400" dirty="0">
                <a:solidFill>
                  <a:schemeClr val="bg1"/>
                </a:solidFill>
              </a:rPr>
              <a:t>Informed </a:t>
            </a:r>
            <a:r>
              <a:rPr lang="en-US" sz="1400" dirty="0" err="1">
                <a:solidFill>
                  <a:schemeClr val="bg1"/>
                </a:solidFill>
              </a:rPr>
              <a:t>concent</a:t>
            </a:r>
            <a:endParaRPr lang="en-US" sz="1400" dirty="0">
              <a:solidFill>
                <a:schemeClr val="bg1"/>
              </a:solidFill>
            </a:endParaRPr>
          </a:p>
          <a:p>
            <a:pPr marL="228600" indent="-228600" algn="just">
              <a:buFontTx/>
              <a:buAutoNum type="arabicPeriod" startAt="2"/>
              <a:defRPr/>
            </a:pPr>
            <a:r>
              <a:rPr lang="en-US" sz="1400" dirty="0" err="1">
                <a:solidFill>
                  <a:schemeClr val="bg1"/>
                </a:solidFill>
              </a:rPr>
              <a:t>Menolak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tindakan</a:t>
            </a:r>
            <a:endParaRPr lang="en-US" sz="1400" dirty="0">
              <a:solidFill>
                <a:schemeClr val="bg1"/>
              </a:solidFill>
            </a:endParaRPr>
          </a:p>
          <a:p>
            <a:pPr marL="228600" indent="-228600" algn="just">
              <a:buFontTx/>
              <a:buAutoNum type="arabicPeriod" startAt="2"/>
              <a:defRPr/>
            </a:pPr>
            <a:r>
              <a:rPr lang="en-US" sz="1400" dirty="0" err="1">
                <a:solidFill>
                  <a:schemeClr val="bg1"/>
                </a:solidFill>
              </a:rPr>
              <a:t>Menggugat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menuntut</a:t>
            </a:r>
            <a:endParaRPr lang="en-US" sz="1400" dirty="0">
              <a:solidFill>
                <a:schemeClr val="bg1"/>
              </a:solidFill>
            </a:endParaRPr>
          </a:p>
          <a:p>
            <a:pPr marL="228600" indent="-228600" algn="just">
              <a:buFontTx/>
              <a:buAutoNum type="arabicPeriod" startAt="2"/>
              <a:defRPr/>
            </a:pPr>
            <a:r>
              <a:rPr lang="en-US" sz="1400" dirty="0" err="1">
                <a:solidFill>
                  <a:schemeClr val="bg1"/>
                </a:solidFill>
              </a:rPr>
              <a:t>Memperoleh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Rekam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medik</a:t>
            </a:r>
            <a:r>
              <a:rPr lang="en-US" sz="1400" dirty="0">
                <a:solidFill>
                  <a:schemeClr val="bg1"/>
                </a:solidFill>
              </a:rPr>
              <a:t>/lab</a:t>
            </a:r>
          </a:p>
          <a:p>
            <a:pPr marL="228600" indent="-228600" algn="just">
              <a:buFontTx/>
              <a:buAutoNum type="arabicPeriod" startAt="2"/>
              <a:defRPr/>
            </a:pPr>
            <a:r>
              <a:rPr lang="en-US" sz="1400" dirty="0" err="1">
                <a:solidFill>
                  <a:schemeClr val="bg1"/>
                </a:solidFill>
              </a:rPr>
              <a:t>Pengaduan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atas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Yankes</a:t>
            </a:r>
            <a:endParaRPr lang="en-US" sz="1400" dirty="0">
              <a:solidFill>
                <a:schemeClr val="bg1"/>
              </a:solidFill>
            </a:endParaRPr>
          </a:p>
          <a:p>
            <a:pPr marL="228600" indent="-228600" algn="just">
              <a:buFontTx/>
              <a:buAutoNum type="arabicPeriod" startAt="2"/>
              <a:defRPr/>
            </a:pPr>
            <a:r>
              <a:rPr lang="en-US" sz="1400" dirty="0" err="1">
                <a:solidFill>
                  <a:schemeClr val="bg1"/>
                </a:solidFill>
              </a:rPr>
              <a:t>Menolak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bimbingan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rohani</a:t>
            </a:r>
            <a:r>
              <a:rPr lang="en-US" sz="1400" dirty="0">
                <a:solidFill>
                  <a:schemeClr val="bg1"/>
                </a:solidFill>
              </a:rPr>
              <a:t> (RS)</a:t>
            </a:r>
          </a:p>
          <a:p>
            <a:pPr marL="228600" indent="-228600" algn="just">
              <a:buFontTx/>
              <a:buAutoNum type="arabicPeriod" startAt="2"/>
              <a:defRPr/>
            </a:pPr>
            <a:r>
              <a:rPr lang="en-US" sz="1400" dirty="0" err="1">
                <a:solidFill>
                  <a:schemeClr val="bg1"/>
                </a:solidFill>
              </a:rPr>
              <a:t>Keluhan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yankes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melalui</a:t>
            </a:r>
            <a:r>
              <a:rPr lang="en-US" sz="1400" dirty="0">
                <a:solidFill>
                  <a:schemeClr val="bg1"/>
                </a:solidFill>
              </a:rPr>
              <a:t> media </a:t>
            </a:r>
            <a:r>
              <a:rPr lang="en-US" sz="1400" dirty="0" err="1">
                <a:solidFill>
                  <a:schemeClr val="bg1"/>
                </a:solidFill>
              </a:rPr>
              <a:t>cetak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elektronik</a:t>
            </a:r>
            <a:r>
              <a:rPr lang="en-US" sz="1400" dirty="0">
                <a:solidFill>
                  <a:schemeClr val="bg1"/>
                </a:solidFill>
              </a:rPr>
              <a:t> (RS)</a:t>
            </a:r>
          </a:p>
          <a:p>
            <a:pPr marL="228600" indent="-228600" algn="just">
              <a:buFontTx/>
              <a:buAutoNum type="arabicPeriod" startAt="2"/>
              <a:defRPr/>
            </a:pPr>
            <a:endParaRPr lang="en-US" sz="1200" dirty="0">
              <a:solidFill>
                <a:schemeClr val="bg1"/>
              </a:solidFill>
            </a:endParaRPr>
          </a:p>
          <a:p>
            <a:pPr marL="342900" indent="-342900" algn="just">
              <a:buFontTx/>
              <a:buAutoNum type="arabicPeriod" startAt="2"/>
              <a:defRPr/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5562600" y="1371600"/>
            <a:ext cx="3276600" cy="4495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b="1" dirty="0" err="1">
                <a:solidFill>
                  <a:schemeClr val="bg1"/>
                </a:solidFill>
                <a:latin typeface="Verdana" pitchFamily="34" charset="0"/>
              </a:rPr>
              <a:t>Nakes</a:t>
            </a:r>
            <a:endParaRPr lang="en-US" b="1" dirty="0">
              <a:solidFill>
                <a:schemeClr val="bg1"/>
              </a:solidFill>
              <a:latin typeface="Verdana" pitchFamily="34" charset="0"/>
            </a:endParaRPr>
          </a:p>
          <a:p>
            <a:pPr marL="228600" indent="-228600" algn="just">
              <a:buFontTx/>
              <a:buAutoNum type="arabicPeriod"/>
              <a:defRPr/>
            </a:pPr>
            <a:r>
              <a:rPr lang="en-US" sz="1400" dirty="0" err="1">
                <a:solidFill>
                  <a:schemeClr val="bg1"/>
                </a:solidFill>
                <a:latin typeface="Verdana" pitchFamily="34" charset="0"/>
              </a:rPr>
              <a:t>Menerima</a:t>
            </a:r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itchFamily="34" charset="0"/>
              </a:rPr>
              <a:t>Informasi</a:t>
            </a:r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itchFamily="34" charset="0"/>
              </a:rPr>
              <a:t>benar</a:t>
            </a:r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itchFamily="34" charset="0"/>
              </a:rPr>
              <a:t>dan</a:t>
            </a:r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itchFamily="34" charset="0"/>
              </a:rPr>
              <a:t>jujur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  <a:p>
            <a:pPr marL="228600" indent="-228600" algn="just">
              <a:buFontTx/>
              <a:buAutoNum type="arabicPeriod"/>
              <a:defRPr/>
            </a:pPr>
            <a:r>
              <a:rPr lang="en-US" sz="1400" dirty="0" err="1">
                <a:solidFill>
                  <a:schemeClr val="bg1"/>
                </a:solidFill>
                <a:latin typeface="Verdana" pitchFamily="34" charset="0"/>
              </a:rPr>
              <a:t>Imbalan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  <a:p>
            <a:pPr marL="228600" indent="-228600" algn="just">
              <a:buFontTx/>
              <a:buAutoNum type="arabicPeriod"/>
              <a:defRPr/>
            </a:pPr>
            <a:r>
              <a:rPr lang="en-US" sz="1400" dirty="0" err="1">
                <a:solidFill>
                  <a:schemeClr val="bg1"/>
                </a:solidFill>
                <a:latin typeface="Verdana" pitchFamily="34" charset="0"/>
              </a:rPr>
              <a:t>Perlindungan</a:t>
            </a:r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itchFamily="34" charset="0"/>
              </a:rPr>
              <a:t>hukum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  <a:p>
            <a:pPr marL="228600" indent="-228600" algn="just">
              <a:buFontTx/>
              <a:buAutoNum type="arabicPeriod"/>
              <a:defRPr/>
            </a:pPr>
            <a:r>
              <a:rPr lang="en-US" sz="1400" dirty="0" err="1">
                <a:solidFill>
                  <a:schemeClr val="bg1"/>
                </a:solidFill>
                <a:latin typeface="Verdana" pitchFamily="34" charset="0"/>
              </a:rPr>
              <a:t>Tolak</a:t>
            </a:r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itchFamily="34" charset="0"/>
              </a:rPr>
              <a:t>ungkap</a:t>
            </a:r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itchFamily="34" charset="0"/>
              </a:rPr>
              <a:t>rahasia</a:t>
            </a:r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itchFamily="34" charset="0"/>
              </a:rPr>
              <a:t>pasien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  <a:p>
            <a:pPr marL="228600" indent="-228600" algn="just">
              <a:defRPr/>
            </a:pPr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	</a:t>
            </a:r>
            <a:r>
              <a:rPr lang="en-US" sz="1400" dirty="0" err="1">
                <a:solidFill>
                  <a:schemeClr val="bg1"/>
                </a:solidFill>
                <a:latin typeface="Verdana" pitchFamily="34" charset="0"/>
              </a:rPr>
              <a:t>terkecuali</a:t>
            </a:r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itchFamily="34" charset="0"/>
              </a:rPr>
              <a:t>apabila</a:t>
            </a:r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itchFamily="34" charset="0"/>
              </a:rPr>
              <a:t>pasien</a:t>
            </a:r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itchFamily="34" charset="0"/>
              </a:rPr>
              <a:t>menuntut</a:t>
            </a:r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itchFamily="34" charset="0"/>
              </a:rPr>
              <a:t>dan</a:t>
            </a:r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itchFamily="34" charset="0"/>
              </a:rPr>
              <a:t>memberi</a:t>
            </a:r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itchFamily="34" charset="0"/>
              </a:rPr>
              <a:t>informasi</a:t>
            </a:r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itchFamily="34" charset="0"/>
              </a:rPr>
              <a:t>kpd</a:t>
            </a:r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media </a:t>
            </a:r>
            <a:r>
              <a:rPr lang="en-US" sz="1400" dirty="0" err="1">
                <a:solidFill>
                  <a:schemeClr val="bg1"/>
                </a:solidFill>
                <a:latin typeface="Verdana" pitchFamily="34" charset="0"/>
              </a:rPr>
              <a:t>cetak</a:t>
            </a:r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itchFamily="34" charset="0"/>
              </a:rPr>
              <a:t>dianggap</a:t>
            </a:r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itchFamily="34" charset="0"/>
              </a:rPr>
              <a:t>telah</a:t>
            </a:r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itchFamily="34" charset="0"/>
              </a:rPr>
              <a:t>melepaskan</a:t>
            </a:r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itchFamily="34" charset="0"/>
              </a:rPr>
              <a:t>haknya</a:t>
            </a:r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(</a:t>
            </a:r>
            <a:r>
              <a:rPr lang="en-US" sz="1400" dirty="0" err="1">
                <a:solidFill>
                  <a:schemeClr val="bg1"/>
                </a:solidFill>
                <a:latin typeface="Verdana" pitchFamily="34" charset="0"/>
              </a:rPr>
              <a:t>psl</a:t>
            </a:r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44 RS)  </a:t>
            </a:r>
          </a:p>
          <a:p>
            <a:pPr marL="228600" indent="-228600" algn="just">
              <a:defRPr/>
            </a:pPr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5.Menggugat </a:t>
            </a:r>
            <a:r>
              <a:rPr lang="en-US" sz="1400" dirty="0" err="1">
                <a:solidFill>
                  <a:schemeClr val="bg1"/>
                </a:solidFill>
                <a:latin typeface="Verdana" pitchFamily="34" charset="0"/>
              </a:rPr>
              <a:t>dan</a:t>
            </a:r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itchFamily="34" charset="0"/>
              </a:rPr>
              <a:t>menuntut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  <a:p>
            <a:pPr marL="228600" indent="-228600" algn="just">
              <a:defRPr/>
            </a:pPr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6. </a:t>
            </a:r>
            <a:r>
              <a:rPr lang="en-US" sz="1400" dirty="0" err="1">
                <a:solidFill>
                  <a:schemeClr val="bg1"/>
                </a:solidFill>
                <a:latin typeface="Verdana" pitchFamily="34" charset="0"/>
              </a:rPr>
              <a:t>Perlindungan</a:t>
            </a:r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Verdana" pitchFamily="34" charset="0"/>
              </a:rPr>
              <a:t>hukum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  <a:p>
            <a:pPr marL="228600" indent="-228600" algn="just">
              <a:defRPr/>
            </a:pPr>
            <a:endParaRPr lang="en-US" sz="1200" dirty="0">
              <a:solidFill>
                <a:schemeClr val="bg1"/>
              </a:solidFill>
              <a:latin typeface="Verdana" pitchFamily="34" charset="0"/>
            </a:endParaRPr>
          </a:p>
          <a:p>
            <a:pPr marL="228600" indent="-228600" algn="just">
              <a:defRPr/>
            </a:pPr>
            <a:r>
              <a:rPr lang="en-US" sz="1200" dirty="0">
                <a:solidFill>
                  <a:schemeClr val="bg1"/>
                </a:solidFill>
                <a:latin typeface="Verdana" pitchFamily="34" charset="0"/>
              </a:rPr>
              <a:t> </a:t>
            </a:r>
          </a:p>
          <a:p>
            <a:pPr marL="228600" indent="-228600" algn="just">
              <a:defRPr/>
            </a:pPr>
            <a:r>
              <a:rPr lang="en-US" sz="1200" dirty="0">
                <a:solidFill>
                  <a:schemeClr val="bg1"/>
                </a:solidFill>
                <a:latin typeface="Verdana" pitchFamily="34" charset="0"/>
              </a:rPr>
              <a:t>  </a:t>
            </a:r>
          </a:p>
        </p:txBody>
      </p:sp>
      <p:sp>
        <p:nvSpPr>
          <p:cNvPr id="12293" name="Left-Right Arrow 4"/>
          <p:cNvSpPr>
            <a:spLocks noChangeArrowheads="1"/>
          </p:cNvSpPr>
          <p:nvPr/>
        </p:nvSpPr>
        <p:spPr bwMode="auto">
          <a:xfrm>
            <a:off x="3657600" y="2667000"/>
            <a:ext cx="1676400" cy="1017588"/>
          </a:xfrm>
          <a:prstGeom prst="leftRightArrow">
            <a:avLst>
              <a:gd name="adj1" fmla="val 50000"/>
              <a:gd name="adj2" fmla="val 5002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latin typeface="Verdana" pitchFamily="34" charset="0"/>
              </a:rPr>
              <a:t>H A 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 Single Corner Rectangle 2"/>
          <p:cNvSpPr/>
          <p:nvPr/>
        </p:nvSpPr>
        <p:spPr bwMode="auto">
          <a:xfrm>
            <a:off x="533400" y="3002632"/>
            <a:ext cx="2743200" cy="2514600"/>
          </a:xfrm>
          <a:prstGeom prst="round1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b="1" dirty="0">
                <a:latin typeface="Verdana" pitchFamily="34" charset="0"/>
              </a:rPr>
              <a:t>PASIEN</a:t>
            </a:r>
          </a:p>
          <a:p>
            <a:pPr marL="228600" indent="-228600" algn="just">
              <a:buFontTx/>
              <a:buAutoNum type="arabicPeriod"/>
              <a:defRPr/>
            </a:pPr>
            <a:r>
              <a:rPr lang="en-US" sz="1400" dirty="0" err="1">
                <a:latin typeface="Verdana" pitchFamily="34" charset="0"/>
              </a:rPr>
              <a:t>Memberikan</a:t>
            </a:r>
            <a:r>
              <a:rPr lang="en-US" sz="1400" dirty="0">
                <a:latin typeface="Verdana" pitchFamily="34" charset="0"/>
              </a:rPr>
              <a:t> </a:t>
            </a:r>
            <a:r>
              <a:rPr lang="en-US" sz="1400" dirty="0" err="1">
                <a:latin typeface="Verdana" pitchFamily="34" charset="0"/>
              </a:rPr>
              <a:t>informasi</a:t>
            </a:r>
            <a:r>
              <a:rPr lang="en-US" sz="1400" dirty="0">
                <a:latin typeface="Verdana" pitchFamily="34" charset="0"/>
              </a:rPr>
              <a:t> </a:t>
            </a:r>
            <a:r>
              <a:rPr lang="en-US" sz="1400" dirty="0" err="1">
                <a:latin typeface="Verdana" pitchFamily="34" charset="0"/>
              </a:rPr>
              <a:t>yg</a:t>
            </a:r>
            <a:r>
              <a:rPr lang="en-US" sz="1400" dirty="0">
                <a:latin typeface="Verdana" pitchFamily="34" charset="0"/>
              </a:rPr>
              <a:t> </a:t>
            </a:r>
            <a:r>
              <a:rPr lang="en-US" sz="1400" dirty="0" err="1">
                <a:latin typeface="Verdana" pitchFamily="34" charset="0"/>
              </a:rPr>
              <a:t>benar</a:t>
            </a:r>
            <a:r>
              <a:rPr lang="en-US" sz="1400" dirty="0">
                <a:latin typeface="Verdana" pitchFamily="34" charset="0"/>
              </a:rPr>
              <a:t>, </a:t>
            </a:r>
            <a:r>
              <a:rPr lang="en-US" sz="1400" dirty="0" err="1">
                <a:latin typeface="Verdana" pitchFamily="34" charset="0"/>
              </a:rPr>
              <a:t>lengkap</a:t>
            </a:r>
            <a:r>
              <a:rPr lang="en-US" sz="1400" dirty="0">
                <a:latin typeface="Verdana" pitchFamily="34" charset="0"/>
              </a:rPr>
              <a:t> </a:t>
            </a:r>
            <a:r>
              <a:rPr lang="en-US" sz="1400" dirty="0" err="1">
                <a:latin typeface="Verdana" pitchFamily="34" charset="0"/>
              </a:rPr>
              <a:t>dan</a:t>
            </a:r>
            <a:r>
              <a:rPr lang="en-US" sz="1400" dirty="0">
                <a:latin typeface="Verdana" pitchFamily="34" charset="0"/>
              </a:rPr>
              <a:t> </a:t>
            </a:r>
            <a:r>
              <a:rPr lang="en-US" sz="1400" dirty="0" err="1">
                <a:latin typeface="Verdana" pitchFamily="34" charset="0"/>
              </a:rPr>
              <a:t>jujur</a:t>
            </a:r>
            <a:endParaRPr lang="en-US" sz="1400" dirty="0">
              <a:latin typeface="Verdana" pitchFamily="34" charset="0"/>
            </a:endParaRPr>
          </a:p>
          <a:p>
            <a:pPr marL="228600" indent="-228600" algn="just">
              <a:buFontTx/>
              <a:buAutoNum type="arabicPeriod"/>
              <a:defRPr/>
            </a:pPr>
            <a:r>
              <a:rPr lang="en-US" sz="1400" dirty="0" err="1">
                <a:latin typeface="Verdana" pitchFamily="34" charset="0"/>
              </a:rPr>
              <a:t>Mematuhi</a:t>
            </a:r>
            <a:r>
              <a:rPr lang="en-US" sz="1400" dirty="0">
                <a:latin typeface="Verdana" pitchFamily="34" charset="0"/>
              </a:rPr>
              <a:t> </a:t>
            </a:r>
            <a:r>
              <a:rPr lang="en-US" sz="1400" dirty="0" err="1">
                <a:latin typeface="Verdana" pitchFamily="34" charset="0"/>
              </a:rPr>
              <a:t>aturan</a:t>
            </a:r>
            <a:r>
              <a:rPr lang="en-US" sz="1400" dirty="0">
                <a:latin typeface="Verdana" pitchFamily="34" charset="0"/>
              </a:rPr>
              <a:t> </a:t>
            </a:r>
            <a:r>
              <a:rPr lang="en-US" sz="1400" dirty="0" err="1">
                <a:latin typeface="Verdana" pitchFamily="34" charset="0"/>
              </a:rPr>
              <a:t>sarana</a:t>
            </a:r>
            <a:r>
              <a:rPr lang="en-US" sz="1400" dirty="0">
                <a:latin typeface="Verdana" pitchFamily="34" charset="0"/>
              </a:rPr>
              <a:t> </a:t>
            </a:r>
            <a:r>
              <a:rPr lang="en-US" sz="1400" dirty="0" err="1">
                <a:latin typeface="Verdana" pitchFamily="34" charset="0"/>
              </a:rPr>
              <a:t>pelayanan</a:t>
            </a:r>
            <a:r>
              <a:rPr lang="en-US" sz="1400" dirty="0">
                <a:latin typeface="Verdana" pitchFamily="34" charset="0"/>
              </a:rPr>
              <a:t> </a:t>
            </a:r>
            <a:r>
              <a:rPr lang="en-US" sz="1400" dirty="0" err="1">
                <a:latin typeface="Verdana" pitchFamily="34" charset="0"/>
              </a:rPr>
              <a:t>kes</a:t>
            </a:r>
            <a:endParaRPr lang="en-US" sz="1400" dirty="0">
              <a:latin typeface="Verdana" pitchFamily="34" charset="0"/>
            </a:endParaRPr>
          </a:p>
          <a:p>
            <a:pPr marL="228600" indent="-228600" algn="just">
              <a:buFontTx/>
              <a:buAutoNum type="arabicPeriod"/>
              <a:defRPr/>
            </a:pPr>
            <a:r>
              <a:rPr lang="en-US" sz="1400" dirty="0" err="1">
                <a:latin typeface="Verdana" pitchFamily="34" charset="0"/>
              </a:rPr>
              <a:t>Memberikan</a:t>
            </a:r>
            <a:r>
              <a:rPr lang="en-US" sz="1400" dirty="0">
                <a:latin typeface="Verdana" pitchFamily="34" charset="0"/>
              </a:rPr>
              <a:t> </a:t>
            </a:r>
            <a:r>
              <a:rPr lang="en-US" sz="1400" dirty="0" err="1">
                <a:latin typeface="Verdana" pitchFamily="34" charset="0"/>
              </a:rPr>
              <a:t>imbalan</a:t>
            </a:r>
            <a:endParaRPr lang="en-US" sz="1400" dirty="0">
              <a:latin typeface="Verdana" pitchFamily="34" charset="0"/>
            </a:endParaRPr>
          </a:p>
          <a:p>
            <a:pPr marL="228600" indent="-228600" algn="just">
              <a:defRPr/>
            </a:pPr>
            <a:endParaRPr lang="en-US" sz="1200" dirty="0">
              <a:latin typeface="Verdana" pitchFamily="34" charset="0"/>
            </a:endParaRPr>
          </a:p>
          <a:p>
            <a:pPr marL="228600" indent="-228600" algn="just">
              <a:buFontTx/>
              <a:buAutoNum type="arabicPeriod"/>
              <a:defRPr/>
            </a:pPr>
            <a:endParaRPr lang="en-US" sz="1200" dirty="0">
              <a:latin typeface="Verdana" pitchFamily="34" charset="0"/>
            </a:endParaRPr>
          </a:p>
        </p:txBody>
      </p:sp>
      <p:sp>
        <p:nvSpPr>
          <p:cNvPr id="5" name="Snip and Round Single Corner Rectangle 4"/>
          <p:cNvSpPr/>
          <p:nvPr/>
        </p:nvSpPr>
        <p:spPr bwMode="auto">
          <a:xfrm>
            <a:off x="5562600" y="2850232"/>
            <a:ext cx="2971800" cy="2514600"/>
          </a:xfrm>
          <a:prstGeom prst="snip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b="1" dirty="0">
                <a:latin typeface="Verdana" pitchFamily="34" charset="0"/>
              </a:rPr>
              <a:t>NAKES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en-US" sz="1400" dirty="0" err="1">
                <a:latin typeface="Verdana" pitchFamily="34" charset="0"/>
              </a:rPr>
              <a:t>Memiliki</a:t>
            </a:r>
            <a:r>
              <a:rPr lang="en-US" sz="1400" dirty="0">
                <a:latin typeface="Verdana" pitchFamily="34" charset="0"/>
              </a:rPr>
              <a:t> SIP/SIK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en-US" sz="1400" dirty="0" err="1">
                <a:latin typeface="Verdana" pitchFamily="34" charset="0"/>
              </a:rPr>
              <a:t>Mengikuti</a:t>
            </a:r>
            <a:r>
              <a:rPr lang="en-US" sz="1400" dirty="0">
                <a:latin typeface="Verdana" pitchFamily="34" charset="0"/>
              </a:rPr>
              <a:t> SP,SPO, </a:t>
            </a:r>
            <a:r>
              <a:rPr lang="en-US" sz="1400" dirty="0" err="1">
                <a:latin typeface="Verdana" pitchFamily="34" charset="0"/>
              </a:rPr>
              <a:t>etika</a:t>
            </a:r>
            <a:r>
              <a:rPr lang="en-US" sz="1400" dirty="0">
                <a:latin typeface="Verdana" pitchFamily="34" charset="0"/>
              </a:rPr>
              <a:t> 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en-US" sz="1400" dirty="0" err="1">
                <a:latin typeface="Verdana" pitchFamily="34" charset="0"/>
              </a:rPr>
              <a:t>Menghormati</a:t>
            </a:r>
            <a:r>
              <a:rPr lang="en-US" sz="1400" dirty="0">
                <a:latin typeface="Verdana" pitchFamily="34" charset="0"/>
              </a:rPr>
              <a:t> </a:t>
            </a:r>
            <a:r>
              <a:rPr lang="en-US" sz="1400" dirty="0" err="1">
                <a:latin typeface="Verdana" pitchFamily="34" charset="0"/>
              </a:rPr>
              <a:t>hak</a:t>
            </a:r>
            <a:r>
              <a:rPr lang="en-US" sz="1400" dirty="0">
                <a:latin typeface="Verdana" pitchFamily="34" charset="0"/>
              </a:rPr>
              <a:t> </a:t>
            </a:r>
            <a:r>
              <a:rPr lang="en-US" sz="1400" dirty="0" err="1">
                <a:latin typeface="Verdana" pitchFamily="34" charset="0"/>
              </a:rPr>
              <a:t>pasien</a:t>
            </a:r>
            <a:endParaRPr lang="en-US" sz="1400" dirty="0">
              <a:latin typeface="Verdana" pitchFamily="34" charset="0"/>
            </a:endParaRPr>
          </a:p>
          <a:p>
            <a:pPr marL="342900" indent="-342900" algn="just">
              <a:buFontTx/>
              <a:buAutoNum type="arabicPeriod"/>
              <a:defRPr/>
            </a:pPr>
            <a:r>
              <a:rPr lang="en-US" sz="1400" dirty="0" err="1">
                <a:latin typeface="Verdana" pitchFamily="34" charset="0"/>
              </a:rPr>
              <a:t>Mengutamakan</a:t>
            </a:r>
            <a:r>
              <a:rPr lang="en-US" sz="1400" dirty="0">
                <a:latin typeface="Verdana" pitchFamily="34" charset="0"/>
              </a:rPr>
              <a:t> </a:t>
            </a:r>
            <a:r>
              <a:rPr lang="en-US" sz="1400" dirty="0" err="1">
                <a:latin typeface="Verdana" pitchFamily="34" charset="0"/>
              </a:rPr>
              <a:t>keselamatan</a:t>
            </a:r>
            <a:r>
              <a:rPr lang="en-US" sz="1400" dirty="0">
                <a:latin typeface="Verdana" pitchFamily="34" charset="0"/>
              </a:rPr>
              <a:t> </a:t>
            </a:r>
            <a:r>
              <a:rPr lang="en-US" sz="1400" dirty="0" err="1">
                <a:latin typeface="Verdana" pitchFamily="34" charset="0"/>
              </a:rPr>
              <a:t>pasien</a:t>
            </a:r>
            <a:endParaRPr lang="en-US" sz="1400" dirty="0">
              <a:latin typeface="Verdana" pitchFamily="34" charset="0"/>
            </a:endParaRPr>
          </a:p>
        </p:txBody>
      </p:sp>
      <p:sp>
        <p:nvSpPr>
          <p:cNvPr id="13316" name="Left-Right Arrow 5"/>
          <p:cNvSpPr>
            <a:spLocks noChangeArrowheads="1"/>
          </p:cNvSpPr>
          <p:nvPr/>
        </p:nvSpPr>
        <p:spPr bwMode="auto">
          <a:xfrm>
            <a:off x="3352800" y="3688432"/>
            <a:ext cx="2133600" cy="1143000"/>
          </a:xfrm>
          <a:prstGeom prst="leftRightArrow">
            <a:avLst>
              <a:gd name="adj1" fmla="val 50000"/>
              <a:gd name="adj2" fmla="val 5000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/>
              <a:t>KEWAJIBAN</a:t>
            </a:r>
          </a:p>
        </p:txBody>
      </p:sp>
      <p:pic>
        <p:nvPicPr>
          <p:cNvPr id="13317" name="Picture 5" descr="CPR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1021432"/>
            <a:ext cx="2413000" cy="234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3096"/>
            <a:ext cx="8229600" cy="838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PENDAHULUAN</a:t>
            </a:r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597496"/>
            <a:ext cx="8229600" cy="4495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000" b="1" dirty="0" smtClean="0">
                <a:latin typeface="Verdana" pitchFamily="34" charset="0"/>
              </a:rPr>
              <a:t>UU No 32 </a:t>
            </a:r>
            <a:r>
              <a:rPr lang="en-US" sz="2000" b="1" dirty="0" err="1" smtClean="0">
                <a:latin typeface="Verdana" pitchFamily="34" charset="0"/>
              </a:rPr>
              <a:t>Tahun</a:t>
            </a:r>
            <a:r>
              <a:rPr lang="en-US" sz="2000" b="1" dirty="0" smtClean="0">
                <a:latin typeface="Verdana" pitchFamily="34" charset="0"/>
              </a:rPr>
              <a:t> 1996 </a:t>
            </a:r>
            <a:r>
              <a:rPr lang="en-US" sz="2000" b="1" dirty="0" err="1" smtClean="0">
                <a:latin typeface="Verdana" pitchFamily="34" charset="0"/>
              </a:rPr>
              <a:t>tentang</a:t>
            </a:r>
            <a:r>
              <a:rPr lang="en-US" sz="2000" b="1" dirty="0" smtClean="0">
                <a:latin typeface="Verdana" pitchFamily="34" charset="0"/>
              </a:rPr>
              <a:t> </a:t>
            </a:r>
            <a:r>
              <a:rPr lang="en-US" sz="2000" b="1" dirty="0" err="1" smtClean="0">
                <a:latin typeface="Verdana" pitchFamily="34" charset="0"/>
              </a:rPr>
              <a:t>Tenaga</a:t>
            </a:r>
            <a:r>
              <a:rPr lang="en-US" sz="2000" b="1" dirty="0" smtClean="0">
                <a:latin typeface="Verdana" pitchFamily="34" charset="0"/>
              </a:rPr>
              <a:t> </a:t>
            </a:r>
            <a:r>
              <a:rPr lang="en-US" sz="2000" b="1" dirty="0" err="1" smtClean="0">
                <a:latin typeface="Verdana" pitchFamily="34" charset="0"/>
              </a:rPr>
              <a:t>Kesehatan</a:t>
            </a:r>
            <a:endParaRPr lang="en-US" sz="2000" b="1" dirty="0" smtClean="0">
              <a:latin typeface="Verdana" pitchFamily="34" charset="0"/>
            </a:endParaRPr>
          </a:p>
          <a:p>
            <a:pPr>
              <a:buFontTx/>
              <a:buNone/>
            </a:pPr>
            <a:endParaRPr lang="en-US" sz="2000" b="1" dirty="0" smtClean="0">
              <a:latin typeface="Verdana" pitchFamily="34" charset="0"/>
            </a:endParaRPr>
          </a:p>
          <a:p>
            <a:pPr marL="0" indent="0">
              <a:buFontTx/>
              <a:buNone/>
            </a:pPr>
            <a:r>
              <a:rPr lang="en-US" sz="2000" b="1" dirty="0" smtClean="0">
                <a:latin typeface="Verdana" pitchFamily="34" charset="0"/>
              </a:rPr>
              <a:t>POLA HUBUNGAN DOKTER/NAKES DENGAN </a:t>
            </a:r>
            <a:r>
              <a:rPr lang="en-US" sz="2000" b="1" dirty="0" smtClean="0">
                <a:latin typeface="Verdana" pitchFamily="34" charset="0"/>
              </a:rPr>
              <a:t>PASIEN TERDAHULU:</a:t>
            </a:r>
            <a:endParaRPr lang="en-US" sz="2000" b="1" dirty="0" smtClean="0">
              <a:latin typeface="Verdana" pitchFamily="34" charset="0"/>
            </a:endParaRPr>
          </a:p>
          <a:p>
            <a:r>
              <a:rPr lang="en-US" sz="2000" b="1" dirty="0" err="1" smtClean="0">
                <a:latin typeface="Verdana" pitchFamily="34" charset="0"/>
              </a:rPr>
              <a:t>Hubungan</a:t>
            </a:r>
            <a:r>
              <a:rPr lang="en-US" sz="2000" b="1" dirty="0" smtClean="0">
                <a:latin typeface="Verdana" pitchFamily="34" charset="0"/>
              </a:rPr>
              <a:t> </a:t>
            </a:r>
            <a:r>
              <a:rPr lang="en-US" sz="2000" b="1" dirty="0" err="1" smtClean="0">
                <a:latin typeface="Verdana" pitchFamily="34" charset="0"/>
              </a:rPr>
              <a:t>paternalistik</a:t>
            </a:r>
            <a:r>
              <a:rPr lang="en-US" sz="2000" b="1" dirty="0" smtClean="0">
                <a:latin typeface="Verdana" pitchFamily="34" charset="0"/>
              </a:rPr>
              <a:t> </a:t>
            </a:r>
            <a:r>
              <a:rPr lang="en-US" sz="2000" b="1" dirty="0" err="1" smtClean="0">
                <a:latin typeface="Verdana" pitchFamily="34" charset="0"/>
              </a:rPr>
              <a:t>dengan</a:t>
            </a:r>
            <a:r>
              <a:rPr lang="en-US" sz="2000" b="1" dirty="0" smtClean="0">
                <a:latin typeface="Verdana" pitchFamily="34" charset="0"/>
              </a:rPr>
              <a:t> </a:t>
            </a:r>
            <a:r>
              <a:rPr lang="en-US" sz="2000" b="1" dirty="0" err="1" smtClean="0">
                <a:latin typeface="Verdana" pitchFamily="34" charset="0"/>
              </a:rPr>
              <a:t>prinsip</a:t>
            </a:r>
            <a:r>
              <a:rPr lang="en-US" sz="2000" b="1" dirty="0" smtClean="0">
                <a:latin typeface="Verdana" pitchFamily="34" charset="0"/>
              </a:rPr>
              <a:t> </a:t>
            </a:r>
            <a:r>
              <a:rPr lang="en-US" sz="2000" b="1" i="1" dirty="0" smtClean="0">
                <a:latin typeface="Verdana" pitchFamily="34" charset="0"/>
              </a:rPr>
              <a:t>father knows best</a:t>
            </a:r>
          </a:p>
          <a:p>
            <a:r>
              <a:rPr lang="en-US" sz="2000" b="1" dirty="0" err="1" smtClean="0">
                <a:latin typeface="Verdana" pitchFamily="34" charset="0"/>
              </a:rPr>
              <a:t>Kedudukan</a:t>
            </a:r>
            <a:r>
              <a:rPr lang="en-US" sz="2000" b="1" dirty="0" smtClean="0">
                <a:latin typeface="Verdana" pitchFamily="34" charset="0"/>
              </a:rPr>
              <a:t> </a:t>
            </a:r>
            <a:r>
              <a:rPr lang="en-US" sz="2000" b="1" dirty="0" err="1" smtClean="0">
                <a:latin typeface="Verdana" pitchFamily="34" charset="0"/>
              </a:rPr>
              <a:t>pasien</a:t>
            </a:r>
            <a:r>
              <a:rPr lang="en-US" sz="2000" b="1" dirty="0" smtClean="0">
                <a:latin typeface="Verdana" pitchFamily="34" charset="0"/>
              </a:rPr>
              <a:t> </a:t>
            </a:r>
            <a:r>
              <a:rPr lang="en-US" sz="2000" b="1" dirty="0" err="1" smtClean="0">
                <a:latin typeface="Verdana" pitchFamily="34" charset="0"/>
              </a:rPr>
              <a:t>tdk</a:t>
            </a:r>
            <a:r>
              <a:rPr lang="en-US" sz="2000" b="1" dirty="0" smtClean="0">
                <a:latin typeface="Verdana" pitchFamily="34" charset="0"/>
              </a:rPr>
              <a:t> </a:t>
            </a:r>
            <a:r>
              <a:rPr lang="en-US" sz="2000" b="1" dirty="0" err="1" smtClean="0">
                <a:latin typeface="Verdana" pitchFamily="34" charset="0"/>
              </a:rPr>
              <a:t>sederajat</a:t>
            </a:r>
            <a:r>
              <a:rPr lang="en-US" sz="2000" b="1" dirty="0" smtClean="0">
                <a:latin typeface="Verdana" pitchFamily="34" charset="0"/>
              </a:rPr>
              <a:t> </a:t>
            </a:r>
            <a:r>
              <a:rPr lang="en-US" sz="2000" b="1" dirty="0" err="1" smtClean="0">
                <a:latin typeface="Verdana" pitchFamily="34" charset="0"/>
              </a:rPr>
              <a:t>dengan</a:t>
            </a:r>
            <a:r>
              <a:rPr lang="en-US" sz="2000" b="1" dirty="0" smtClean="0">
                <a:latin typeface="Verdana" pitchFamily="34" charset="0"/>
              </a:rPr>
              <a:t> </a:t>
            </a:r>
            <a:r>
              <a:rPr lang="en-US" sz="2000" b="1" dirty="0" err="1" smtClean="0">
                <a:latin typeface="Verdana" pitchFamily="34" charset="0"/>
              </a:rPr>
              <a:t>dokter</a:t>
            </a:r>
            <a:r>
              <a:rPr lang="en-US" sz="2000" b="1" dirty="0" smtClean="0">
                <a:latin typeface="Verdana" pitchFamily="34" charset="0"/>
              </a:rPr>
              <a:t>/</a:t>
            </a:r>
            <a:r>
              <a:rPr lang="en-US" sz="2000" b="1" dirty="0" err="1" smtClean="0">
                <a:latin typeface="Verdana" pitchFamily="34" charset="0"/>
              </a:rPr>
              <a:t>nakes</a:t>
            </a:r>
            <a:endParaRPr lang="en-US" sz="2000" b="1" dirty="0" smtClean="0">
              <a:latin typeface="Verdana" pitchFamily="34" charset="0"/>
            </a:endParaRPr>
          </a:p>
          <a:p>
            <a:r>
              <a:rPr lang="en-US" sz="2000" b="1" dirty="0" err="1" smtClean="0">
                <a:latin typeface="Verdana" pitchFamily="34" charset="0"/>
              </a:rPr>
              <a:t>Kedudukan</a:t>
            </a:r>
            <a:r>
              <a:rPr lang="en-US" sz="2000" b="1" dirty="0" smtClean="0">
                <a:latin typeface="Verdana" pitchFamily="34" charset="0"/>
              </a:rPr>
              <a:t> </a:t>
            </a:r>
            <a:r>
              <a:rPr lang="en-US" sz="2000" b="1" dirty="0" err="1" smtClean="0">
                <a:latin typeface="Verdana" pitchFamily="34" charset="0"/>
              </a:rPr>
              <a:t>dokter</a:t>
            </a:r>
            <a:r>
              <a:rPr lang="en-US" sz="2000" b="1" dirty="0" smtClean="0">
                <a:latin typeface="Verdana" pitchFamily="34" charset="0"/>
              </a:rPr>
              <a:t>/</a:t>
            </a:r>
            <a:r>
              <a:rPr lang="en-US" sz="2000" b="1" dirty="0" err="1" smtClean="0">
                <a:latin typeface="Verdana" pitchFamily="34" charset="0"/>
              </a:rPr>
              <a:t>nakes</a:t>
            </a:r>
            <a:r>
              <a:rPr lang="en-US" sz="2000" b="1" dirty="0" smtClean="0">
                <a:latin typeface="Verdana" pitchFamily="34" charset="0"/>
              </a:rPr>
              <a:t> </a:t>
            </a:r>
            <a:r>
              <a:rPr lang="en-US" sz="2000" b="1" dirty="0" err="1" smtClean="0">
                <a:latin typeface="Verdana" pitchFamily="34" charset="0"/>
              </a:rPr>
              <a:t>dianggap</a:t>
            </a:r>
            <a:r>
              <a:rPr lang="en-US" sz="2000" b="1" dirty="0" smtClean="0">
                <a:latin typeface="Verdana" pitchFamily="34" charset="0"/>
              </a:rPr>
              <a:t> </a:t>
            </a:r>
            <a:r>
              <a:rPr lang="en-US" sz="2000" b="1" dirty="0" err="1" smtClean="0">
                <a:latin typeface="Verdana" pitchFamily="34" charset="0"/>
              </a:rPr>
              <a:t>lebih</a:t>
            </a:r>
            <a:r>
              <a:rPr lang="en-US" sz="2000" b="1" dirty="0" smtClean="0">
                <a:latin typeface="Verdana" pitchFamily="34" charset="0"/>
              </a:rPr>
              <a:t> </a:t>
            </a:r>
            <a:r>
              <a:rPr lang="en-US" sz="2000" b="1" dirty="0" err="1" smtClean="0">
                <a:latin typeface="Verdana" pitchFamily="34" charset="0"/>
              </a:rPr>
              <a:t>tinggi</a:t>
            </a:r>
            <a:r>
              <a:rPr lang="en-US" sz="2000" b="1" dirty="0" smtClean="0">
                <a:latin typeface="Verdana" pitchFamily="34" charset="0"/>
              </a:rPr>
              <a:t> </a:t>
            </a:r>
            <a:r>
              <a:rPr lang="en-US" sz="2000" b="1" dirty="0" err="1" smtClean="0">
                <a:latin typeface="Verdana" pitchFamily="34" charset="0"/>
              </a:rPr>
              <a:t>oleh</a:t>
            </a:r>
            <a:r>
              <a:rPr lang="en-US" sz="2000" b="1" dirty="0" smtClean="0">
                <a:latin typeface="Verdana" pitchFamily="34" charset="0"/>
              </a:rPr>
              <a:t> </a:t>
            </a:r>
            <a:r>
              <a:rPr lang="en-US" sz="2000" b="1" dirty="0" err="1" smtClean="0">
                <a:latin typeface="Verdana" pitchFamily="34" charset="0"/>
              </a:rPr>
              <a:t>pasien</a:t>
            </a:r>
            <a:r>
              <a:rPr lang="en-US" sz="2000" b="1" dirty="0" smtClean="0">
                <a:latin typeface="Verdana" pitchFamily="34" charset="0"/>
              </a:rPr>
              <a:t>, </a:t>
            </a:r>
            <a:r>
              <a:rPr lang="en-US" sz="2000" b="1" dirty="0" err="1" smtClean="0">
                <a:latin typeface="Verdana" pitchFamily="34" charset="0"/>
              </a:rPr>
              <a:t>peranannya</a:t>
            </a:r>
            <a:r>
              <a:rPr lang="en-US" sz="2000" b="1" dirty="0" smtClean="0">
                <a:latin typeface="Verdana" pitchFamily="34" charset="0"/>
              </a:rPr>
              <a:t> </a:t>
            </a:r>
            <a:r>
              <a:rPr lang="en-US" sz="2000" b="1" dirty="0" err="1" smtClean="0">
                <a:latin typeface="Verdana" pitchFamily="34" charset="0"/>
              </a:rPr>
              <a:t>lebih</a:t>
            </a:r>
            <a:r>
              <a:rPr lang="en-US" sz="2000" b="1" dirty="0" smtClean="0">
                <a:latin typeface="Verdana" pitchFamily="34" charset="0"/>
              </a:rPr>
              <a:t> </a:t>
            </a:r>
            <a:r>
              <a:rPr lang="en-US" sz="2000" b="1" dirty="0" err="1" smtClean="0">
                <a:latin typeface="Verdana" pitchFamily="34" charset="0"/>
              </a:rPr>
              <a:t>penting</a:t>
            </a:r>
            <a:r>
              <a:rPr lang="en-US" sz="2000" b="1" dirty="0" smtClean="0">
                <a:latin typeface="Verdana" pitchFamily="34" charset="0"/>
              </a:rPr>
              <a:t> </a:t>
            </a:r>
            <a:r>
              <a:rPr lang="en-US" sz="2000" b="1" dirty="0" err="1" smtClean="0">
                <a:latin typeface="Verdana" pitchFamily="34" charset="0"/>
              </a:rPr>
              <a:t>dalam</a:t>
            </a:r>
            <a:r>
              <a:rPr lang="en-US" sz="2000" b="1" dirty="0" smtClean="0">
                <a:latin typeface="Verdana" pitchFamily="34" charset="0"/>
              </a:rPr>
              <a:t> </a:t>
            </a:r>
            <a:r>
              <a:rPr lang="en-US" sz="2000" b="1" dirty="0" err="1" smtClean="0">
                <a:latin typeface="Verdana" pitchFamily="34" charset="0"/>
              </a:rPr>
              <a:t>upaya</a:t>
            </a:r>
            <a:r>
              <a:rPr lang="en-US" sz="2000" b="1" dirty="0" smtClean="0">
                <a:latin typeface="Verdana" pitchFamily="34" charset="0"/>
              </a:rPr>
              <a:t>  </a:t>
            </a:r>
            <a:r>
              <a:rPr lang="en-US" sz="2000" b="1" dirty="0" err="1" smtClean="0">
                <a:latin typeface="Verdana" pitchFamily="34" charset="0"/>
              </a:rPr>
              <a:t>penyembuhan</a:t>
            </a:r>
            <a:endParaRPr lang="en-US" sz="2000" b="1" dirty="0" smtClean="0">
              <a:latin typeface="Verdana" pitchFamily="34" charset="0"/>
            </a:endParaRPr>
          </a:p>
          <a:p>
            <a:r>
              <a:rPr lang="en-US" sz="2000" b="1" dirty="0" err="1" smtClean="0">
                <a:latin typeface="Verdana" pitchFamily="34" charset="0"/>
              </a:rPr>
              <a:t>Pasien</a:t>
            </a:r>
            <a:r>
              <a:rPr lang="en-US" sz="2000" b="1" dirty="0" smtClean="0">
                <a:latin typeface="Verdana" pitchFamily="34" charset="0"/>
              </a:rPr>
              <a:t> </a:t>
            </a:r>
            <a:r>
              <a:rPr lang="en-US" sz="2000" b="1" dirty="0" err="1" smtClean="0">
                <a:latin typeface="Verdana" pitchFamily="34" charset="0"/>
              </a:rPr>
              <a:t>nasib</a:t>
            </a:r>
            <a:r>
              <a:rPr lang="en-US" sz="2000" b="1" dirty="0" smtClean="0">
                <a:latin typeface="Verdana" pitchFamily="34" charset="0"/>
              </a:rPr>
              <a:t> </a:t>
            </a:r>
            <a:r>
              <a:rPr lang="en-US" sz="2000" b="1" dirty="0" err="1" smtClean="0">
                <a:latin typeface="Verdana" pitchFamily="34" charset="0"/>
              </a:rPr>
              <a:t>sepenuhnya</a:t>
            </a:r>
            <a:r>
              <a:rPr lang="en-US" sz="2000" b="1" dirty="0" smtClean="0">
                <a:latin typeface="Verdana" pitchFamily="34" charset="0"/>
              </a:rPr>
              <a:t> </a:t>
            </a:r>
            <a:r>
              <a:rPr lang="en-US" sz="2000" b="1" dirty="0" err="1" smtClean="0">
                <a:latin typeface="Verdana" pitchFamily="34" charset="0"/>
              </a:rPr>
              <a:t>kepada</a:t>
            </a:r>
            <a:r>
              <a:rPr lang="en-US" sz="2000" b="1" dirty="0" smtClean="0">
                <a:latin typeface="Verdana" pitchFamily="34" charset="0"/>
              </a:rPr>
              <a:t> </a:t>
            </a:r>
            <a:r>
              <a:rPr lang="en-US" sz="2000" b="1" dirty="0" err="1" smtClean="0">
                <a:latin typeface="Verdana" pitchFamily="34" charset="0"/>
              </a:rPr>
              <a:t>dokter</a:t>
            </a:r>
            <a:r>
              <a:rPr lang="en-US" sz="2000" b="1" dirty="0" smtClean="0">
                <a:latin typeface="Verdana" pitchFamily="34" charset="0"/>
              </a:rPr>
              <a:t>/</a:t>
            </a:r>
            <a:r>
              <a:rPr lang="en-US" sz="2000" b="1" dirty="0" err="1" smtClean="0">
                <a:latin typeface="Verdana" pitchFamily="34" charset="0"/>
              </a:rPr>
              <a:t>nakes</a:t>
            </a:r>
            <a:endParaRPr lang="en-US" sz="2000" b="1" dirty="0" smtClean="0">
              <a:latin typeface="Verdana" pitchFamily="34" charset="0"/>
            </a:endParaRPr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SAAT INI</a:t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 smtClean="0">
                <a:latin typeface="Verdana" pitchFamily="34" charset="0"/>
              </a:rPr>
              <a:t>Horisontal</a:t>
            </a:r>
            <a:r>
              <a:rPr lang="en-US" sz="2400" b="1" dirty="0" smtClean="0">
                <a:latin typeface="Verdana" pitchFamily="34" charset="0"/>
              </a:rPr>
              <a:t> </a:t>
            </a:r>
            <a:r>
              <a:rPr lang="en-US" sz="2400" b="1" dirty="0" err="1" smtClean="0">
                <a:latin typeface="Verdana" pitchFamily="34" charset="0"/>
              </a:rPr>
              <a:t>kontraktual</a:t>
            </a:r>
            <a:endParaRPr lang="en-US" sz="2400" b="1" dirty="0" smtClean="0">
              <a:latin typeface="Verdana" pitchFamily="34" charset="0"/>
            </a:endParaRPr>
          </a:p>
          <a:p>
            <a:r>
              <a:rPr lang="en-US" sz="2400" b="1" dirty="0" err="1" smtClean="0">
                <a:latin typeface="Verdana" pitchFamily="34" charset="0"/>
              </a:rPr>
              <a:t>Dokter</a:t>
            </a:r>
            <a:r>
              <a:rPr lang="en-US" sz="2400" b="1" dirty="0" smtClean="0">
                <a:latin typeface="Verdana" pitchFamily="34" charset="0"/>
              </a:rPr>
              <a:t> </a:t>
            </a:r>
            <a:r>
              <a:rPr lang="en-US" sz="2400" b="1" dirty="0" err="1" smtClean="0">
                <a:latin typeface="Verdana" pitchFamily="34" charset="0"/>
              </a:rPr>
              <a:t>dan</a:t>
            </a:r>
            <a:r>
              <a:rPr lang="en-US" sz="2400" b="1" dirty="0" smtClean="0">
                <a:latin typeface="Verdana" pitchFamily="34" charset="0"/>
              </a:rPr>
              <a:t> </a:t>
            </a:r>
            <a:r>
              <a:rPr lang="en-US" sz="2400" b="1" dirty="0" err="1" smtClean="0">
                <a:latin typeface="Verdana" pitchFamily="34" charset="0"/>
              </a:rPr>
              <a:t>pasien</a:t>
            </a:r>
            <a:r>
              <a:rPr lang="en-US" sz="2400" b="1" dirty="0" smtClean="0">
                <a:latin typeface="Verdana" pitchFamily="34" charset="0"/>
              </a:rPr>
              <a:t> </a:t>
            </a:r>
            <a:r>
              <a:rPr lang="en-US" sz="2400" b="1" dirty="0" err="1" smtClean="0">
                <a:latin typeface="Verdana" pitchFamily="34" charset="0"/>
              </a:rPr>
              <a:t>sama-sama</a:t>
            </a:r>
            <a:r>
              <a:rPr lang="en-US" sz="2400" b="1" dirty="0" smtClean="0">
                <a:latin typeface="Verdana" pitchFamily="34" charset="0"/>
              </a:rPr>
              <a:t> </a:t>
            </a:r>
            <a:r>
              <a:rPr lang="en-US" sz="2400" b="1" dirty="0" err="1" smtClean="0">
                <a:latin typeface="Verdana" pitchFamily="34" charset="0"/>
              </a:rPr>
              <a:t>subjek</a:t>
            </a:r>
            <a:r>
              <a:rPr lang="en-US" sz="2400" b="1" dirty="0" smtClean="0">
                <a:latin typeface="Verdana" pitchFamily="34" charset="0"/>
              </a:rPr>
              <a:t> </a:t>
            </a:r>
            <a:r>
              <a:rPr lang="en-US" sz="2400" b="1" dirty="0" err="1" smtClean="0">
                <a:latin typeface="Verdana" pitchFamily="34" charset="0"/>
              </a:rPr>
              <a:t>hukum</a:t>
            </a:r>
            <a:r>
              <a:rPr lang="en-US" sz="2400" b="1" dirty="0" smtClean="0">
                <a:latin typeface="Verdana" pitchFamily="34" charset="0"/>
              </a:rPr>
              <a:t> </a:t>
            </a:r>
            <a:r>
              <a:rPr lang="en-US" sz="2400" b="1" dirty="0" err="1" smtClean="0">
                <a:latin typeface="Verdana" pitchFamily="34" charset="0"/>
              </a:rPr>
              <a:t>mempunyai</a:t>
            </a:r>
            <a:r>
              <a:rPr lang="en-US" sz="2400" b="1" dirty="0" smtClean="0">
                <a:latin typeface="Verdana" pitchFamily="34" charset="0"/>
              </a:rPr>
              <a:t> </a:t>
            </a:r>
            <a:r>
              <a:rPr lang="en-US" sz="2400" b="1" dirty="0" err="1" smtClean="0">
                <a:latin typeface="Verdana" pitchFamily="34" charset="0"/>
              </a:rPr>
              <a:t>kedudukan</a:t>
            </a:r>
            <a:r>
              <a:rPr lang="en-US" sz="2400" b="1" dirty="0" smtClean="0">
                <a:latin typeface="Verdana" pitchFamily="34" charset="0"/>
              </a:rPr>
              <a:t> yang </a:t>
            </a:r>
            <a:r>
              <a:rPr lang="en-US" sz="2400" b="1" dirty="0" err="1" smtClean="0">
                <a:latin typeface="Verdana" pitchFamily="34" charset="0"/>
              </a:rPr>
              <a:t>sama</a:t>
            </a:r>
            <a:endParaRPr lang="en-US" sz="2400" b="1" dirty="0" smtClean="0">
              <a:latin typeface="Verdana" pitchFamily="34" charset="0"/>
            </a:endParaRPr>
          </a:p>
          <a:p>
            <a:r>
              <a:rPr lang="en-US" sz="2400" b="1" dirty="0" err="1" smtClean="0">
                <a:latin typeface="Verdana" pitchFamily="34" charset="0"/>
              </a:rPr>
              <a:t>Didasarkan</a:t>
            </a:r>
            <a:r>
              <a:rPr lang="en-US" sz="2400" b="1" dirty="0" smtClean="0">
                <a:latin typeface="Verdana" pitchFamily="34" charset="0"/>
              </a:rPr>
              <a:t> </a:t>
            </a:r>
            <a:r>
              <a:rPr lang="en-US" sz="2400" b="1" dirty="0" err="1" smtClean="0">
                <a:latin typeface="Verdana" pitchFamily="34" charset="0"/>
              </a:rPr>
              <a:t>pada</a:t>
            </a:r>
            <a:r>
              <a:rPr lang="en-US" sz="2400" b="1" dirty="0" smtClean="0">
                <a:latin typeface="Verdana" pitchFamily="34" charset="0"/>
              </a:rPr>
              <a:t> </a:t>
            </a:r>
            <a:r>
              <a:rPr lang="en-US" sz="2400" b="1" dirty="0" err="1" smtClean="0">
                <a:latin typeface="Verdana" pitchFamily="34" charset="0"/>
              </a:rPr>
              <a:t>sikap</a:t>
            </a:r>
            <a:r>
              <a:rPr lang="en-US" sz="2400" b="1" dirty="0" smtClean="0">
                <a:latin typeface="Verdana" pitchFamily="34" charset="0"/>
              </a:rPr>
              <a:t> </a:t>
            </a:r>
            <a:r>
              <a:rPr lang="en-US" sz="2400" b="1" dirty="0" err="1" smtClean="0">
                <a:latin typeface="Verdana" pitchFamily="34" charset="0"/>
              </a:rPr>
              <a:t>saling</a:t>
            </a:r>
            <a:r>
              <a:rPr lang="en-US" sz="2400" b="1" dirty="0" smtClean="0">
                <a:latin typeface="Verdana" pitchFamily="34" charset="0"/>
              </a:rPr>
              <a:t> </a:t>
            </a:r>
            <a:r>
              <a:rPr lang="en-US" sz="2400" b="1" dirty="0" err="1" smtClean="0">
                <a:latin typeface="Verdana" pitchFamily="34" charset="0"/>
              </a:rPr>
              <a:t>percaya</a:t>
            </a:r>
            <a:r>
              <a:rPr lang="en-US" sz="2400" b="1" dirty="0" smtClean="0">
                <a:latin typeface="Verdana" pitchFamily="34" charset="0"/>
              </a:rPr>
              <a:t> </a:t>
            </a:r>
          </a:p>
          <a:p>
            <a:r>
              <a:rPr lang="en-US" sz="2400" b="1" dirty="0" err="1" smtClean="0">
                <a:latin typeface="Verdana" pitchFamily="34" charset="0"/>
              </a:rPr>
              <a:t>Mempunyai</a:t>
            </a:r>
            <a:r>
              <a:rPr lang="en-US" sz="2400" b="1" dirty="0" smtClean="0">
                <a:latin typeface="Verdana" pitchFamily="34" charset="0"/>
              </a:rPr>
              <a:t> </a:t>
            </a:r>
            <a:r>
              <a:rPr lang="en-US" sz="2400" b="1" dirty="0" err="1" smtClean="0">
                <a:latin typeface="Verdana" pitchFamily="34" charset="0"/>
              </a:rPr>
              <a:t>hak</a:t>
            </a:r>
            <a:r>
              <a:rPr lang="en-US" sz="2400" b="1" dirty="0" smtClean="0">
                <a:latin typeface="Verdana" pitchFamily="34" charset="0"/>
              </a:rPr>
              <a:t> </a:t>
            </a:r>
            <a:r>
              <a:rPr lang="en-US" sz="2400" b="1" dirty="0" err="1" smtClean="0">
                <a:latin typeface="Verdana" pitchFamily="34" charset="0"/>
              </a:rPr>
              <a:t>dan</a:t>
            </a:r>
            <a:r>
              <a:rPr lang="en-US" sz="2400" b="1" dirty="0" smtClean="0">
                <a:latin typeface="Verdana" pitchFamily="34" charset="0"/>
              </a:rPr>
              <a:t> </a:t>
            </a:r>
            <a:r>
              <a:rPr lang="en-US" sz="2400" b="1" dirty="0" err="1" smtClean="0">
                <a:latin typeface="Verdana" pitchFamily="34" charset="0"/>
              </a:rPr>
              <a:t>kewajiban</a:t>
            </a:r>
            <a:r>
              <a:rPr lang="en-US" sz="2400" b="1" dirty="0" smtClean="0">
                <a:latin typeface="Verdana" pitchFamily="34" charset="0"/>
              </a:rPr>
              <a:t> yang </a:t>
            </a:r>
            <a:r>
              <a:rPr lang="en-US" sz="2400" b="1" dirty="0" err="1" smtClean="0">
                <a:latin typeface="Verdana" pitchFamily="34" charset="0"/>
              </a:rPr>
              <a:t>menimbulkan</a:t>
            </a:r>
            <a:r>
              <a:rPr lang="en-US" sz="2400" b="1" dirty="0" smtClean="0">
                <a:latin typeface="Verdana" pitchFamily="34" charset="0"/>
              </a:rPr>
              <a:t> </a:t>
            </a:r>
            <a:r>
              <a:rPr lang="en-US" sz="2400" b="1" dirty="0" err="1" smtClean="0">
                <a:latin typeface="Verdana" pitchFamily="34" charset="0"/>
              </a:rPr>
              <a:t>tanggung</a:t>
            </a:r>
            <a:r>
              <a:rPr lang="en-US" sz="2400" b="1" dirty="0" smtClean="0">
                <a:latin typeface="Verdana" pitchFamily="34" charset="0"/>
              </a:rPr>
              <a:t> </a:t>
            </a:r>
            <a:r>
              <a:rPr lang="en-US" sz="2400" b="1" dirty="0" err="1" smtClean="0">
                <a:latin typeface="Verdana" pitchFamily="34" charset="0"/>
              </a:rPr>
              <a:t>jawab</a:t>
            </a:r>
            <a:r>
              <a:rPr lang="en-US" sz="2400" b="1" dirty="0" smtClean="0">
                <a:latin typeface="Verdana" pitchFamily="34" charset="0"/>
              </a:rPr>
              <a:t> </a:t>
            </a:r>
            <a:r>
              <a:rPr lang="en-US" sz="2400" b="1" dirty="0" err="1" smtClean="0">
                <a:latin typeface="Verdana" pitchFamily="34" charset="0"/>
              </a:rPr>
              <a:t>baik</a:t>
            </a:r>
            <a:r>
              <a:rPr lang="en-US" sz="2400" b="1" dirty="0" smtClean="0">
                <a:latin typeface="Verdana" pitchFamily="34" charset="0"/>
              </a:rPr>
              <a:t> </a:t>
            </a:r>
            <a:r>
              <a:rPr lang="en-US" sz="2400" b="1" dirty="0" err="1" smtClean="0">
                <a:latin typeface="Verdana" pitchFamily="34" charset="0"/>
              </a:rPr>
              <a:t>perdata</a:t>
            </a:r>
            <a:r>
              <a:rPr lang="en-US" sz="2400" b="1" dirty="0" smtClean="0">
                <a:latin typeface="Verdana" pitchFamily="34" charset="0"/>
              </a:rPr>
              <a:t> </a:t>
            </a:r>
            <a:r>
              <a:rPr lang="en-US" sz="2400" b="1" dirty="0" err="1" smtClean="0">
                <a:latin typeface="Verdana" pitchFamily="34" charset="0"/>
              </a:rPr>
              <a:t>atau</a:t>
            </a:r>
            <a:r>
              <a:rPr lang="en-US" sz="2400" b="1" dirty="0" smtClean="0">
                <a:latin typeface="Verdana" pitchFamily="34" charset="0"/>
              </a:rPr>
              <a:t> </a:t>
            </a:r>
            <a:r>
              <a:rPr lang="en-US" sz="2400" b="1" dirty="0" err="1" smtClean="0">
                <a:latin typeface="Verdana" pitchFamily="34" charset="0"/>
              </a:rPr>
              <a:t>pidana</a:t>
            </a:r>
            <a:endParaRPr lang="en-US" sz="2400" b="1" dirty="0" smtClean="0">
              <a:latin typeface="Verdana" pitchFamily="34" charset="0"/>
            </a:endParaRPr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762000" y="609600"/>
            <a:ext cx="8001000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400" b="1" u="sng">
                <a:latin typeface="Verdana" pitchFamily="34" charset="0"/>
              </a:rPr>
              <a:t>TINJAUAN PP NO.32 TAHUN 1996 TENTANG</a:t>
            </a:r>
          </a:p>
          <a:p>
            <a:pPr marL="457200" indent="-457200"/>
            <a:r>
              <a:rPr lang="en-US" sz="2400" b="1" u="sng">
                <a:latin typeface="Verdana" pitchFamily="34" charset="0"/>
              </a:rPr>
              <a:t>TENAGA KESEHATAN</a:t>
            </a:r>
          </a:p>
          <a:p>
            <a:pPr marL="457200" indent="-457200"/>
            <a:endParaRPr lang="en-US" b="1" u="sng">
              <a:latin typeface="Verdana" pitchFamily="34" charset="0"/>
            </a:endParaRPr>
          </a:p>
          <a:p>
            <a:pPr marL="457200" indent="-457200"/>
            <a:r>
              <a:rPr lang="en-US" b="1" u="sng">
                <a:latin typeface="Verdana" pitchFamily="34" charset="0"/>
              </a:rPr>
              <a:t>JENIS TENAGA KESEHATAN</a:t>
            </a:r>
          </a:p>
          <a:p>
            <a:pPr marL="457200" indent="-457200" algn="just"/>
            <a:endParaRPr lang="en-US" b="1">
              <a:latin typeface="Verdana" pitchFamily="34" charset="0"/>
            </a:endParaRPr>
          </a:p>
          <a:p>
            <a:pPr marL="457200" indent="-457200" algn="just">
              <a:buFontTx/>
              <a:buAutoNum type="arabicPeriod"/>
            </a:pPr>
            <a:r>
              <a:rPr lang="en-US" b="1">
                <a:latin typeface="Verdana" pitchFamily="34" charset="0"/>
              </a:rPr>
              <a:t>Tenaga Medis </a:t>
            </a:r>
            <a:r>
              <a:rPr lang="en-US" b="1">
                <a:latin typeface="Verdana" pitchFamily="34" charset="0"/>
                <a:sym typeface="Wingdings" pitchFamily="2" charset="2"/>
              </a:rPr>
              <a:t> Dokter dan Dokter gigi</a:t>
            </a:r>
          </a:p>
          <a:p>
            <a:pPr marL="457200" indent="-457200" algn="just">
              <a:buFontTx/>
              <a:buAutoNum type="arabicPeriod"/>
            </a:pPr>
            <a:r>
              <a:rPr lang="en-US" b="1">
                <a:latin typeface="Verdana" pitchFamily="34" charset="0"/>
              </a:rPr>
              <a:t>Tenaga Keperawatan </a:t>
            </a:r>
            <a:r>
              <a:rPr lang="en-US" b="1">
                <a:latin typeface="Verdana" pitchFamily="34" charset="0"/>
                <a:sym typeface="Wingdings" pitchFamily="2" charset="2"/>
              </a:rPr>
              <a:t> Perawat dan Bidan</a:t>
            </a:r>
          </a:p>
          <a:p>
            <a:pPr marL="457200" indent="-457200" algn="just">
              <a:buFontTx/>
              <a:buAutoNum type="arabicPeriod"/>
            </a:pPr>
            <a:r>
              <a:rPr lang="en-US" b="1">
                <a:latin typeface="Verdana" pitchFamily="34" charset="0"/>
                <a:sym typeface="Wingdings" pitchFamily="2" charset="2"/>
              </a:rPr>
              <a:t>Tenaga Kefarmasian  Apoteker, Analis Farmasi, Asisten Apoteker</a:t>
            </a:r>
          </a:p>
          <a:p>
            <a:pPr marL="457200" indent="-457200" algn="just"/>
            <a:r>
              <a:rPr lang="en-US" b="1">
                <a:latin typeface="Verdana" pitchFamily="34" charset="0"/>
                <a:sym typeface="Wingdings" pitchFamily="2" charset="2"/>
              </a:rPr>
              <a:t>4.  Tenaga Kes Masyarakat   Epidemiolog, Entomolog Kes, Mikrobiolog Kes, Penyuluh Kes, Administrator Kes, Sanitarian</a:t>
            </a:r>
          </a:p>
          <a:p>
            <a:pPr marL="457200" indent="-457200" algn="just">
              <a:buFontTx/>
              <a:buAutoNum type="arabicPeriod" startAt="5"/>
            </a:pPr>
            <a:r>
              <a:rPr lang="en-US" b="1">
                <a:latin typeface="Verdana" pitchFamily="34" charset="0"/>
                <a:sym typeface="Wingdings" pitchFamily="2" charset="2"/>
              </a:rPr>
              <a:t>Tenaga Gizi  Nutrisionis dan Dietisien</a:t>
            </a:r>
          </a:p>
          <a:p>
            <a:pPr marL="457200" indent="-457200" algn="just">
              <a:buFontTx/>
              <a:buAutoNum type="arabicPeriod" startAt="5"/>
            </a:pPr>
            <a:r>
              <a:rPr lang="en-US" b="1">
                <a:latin typeface="Verdana" pitchFamily="34" charset="0"/>
                <a:sym typeface="Wingdings" pitchFamily="2" charset="2"/>
              </a:rPr>
              <a:t>Tenaga Keterapian Fisik  Fisioterapis, Okupasiterapis, Terapis Wicara		  </a:t>
            </a:r>
            <a:endParaRPr lang="en-US" b="1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81000" y="1219200"/>
            <a:ext cx="8382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FontTx/>
              <a:buAutoNum type="arabicPeriod" startAt="7"/>
            </a:pPr>
            <a:r>
              <a:rPr lang="en-US" b="1">
                <a:latin typeface="Verdana" pitchFamily="34" charset="0"/>
              </a:rPr>
              <a:t>Tenaga Keteknisian Medis </a:t>
            </a:r>
            <a:r>
              <a:rPr lang="en-US" b="1">
                <a:latin typeface="Verdana" pitchFamily="34" charset="0"/>
                <a:sym typeface="Wingdings" pitchFamily="2" charset="2"/>
              </a:rPr>
              <a:t> 	- Radiografer</a:t>
            </a:r>
          </a:p>
          <a:p>
            <a:pPr marL="457200" indent="-457200" algn="just"/>
            <a:r>
              <a:rPr lang="en-US" b="1">
                <a:latin typeface="Verdana" pitchFamily="34" charset="0"/>
              </a:rPr>
              <a:t>						 - Radioterapis</a:t>
            </a:r>
          </a:p>
          <a:p>
            <a:pPr marL="457200" indent="-457200" algn="just"/>
            <a:r>
              <a:rPr lang="en-US" b="1">
                <a:latin typeface="Verdana" pitchFamily="34" charset="0"/>
              </a:rPr>
              <a:t>						 - Teknisi gigi</a:t>
            </a:r>
          </a:p>
          <a:p>
            <a:pPr marL="457200" indent="-457200" algn="just"/>
            <a:r>
              <a:rPr lang="en-US" b="1">
                <a:latin typeface="Verdana" pitchFamily="34" charset="0"/>
              </a:rPr>
              <a:t>						 - Teknisi Elektro-</a:t>
            </a:r>
          </a:p>
          <a:p>
            <a:pPr marL="457200" indent="-457200" algn="just"/>
            <a:r>
              <a:rPr lang="en-US" b="1">
                <a:latin typeface="Verdana" pitchFamily="34" charset="0"/>
              </a:rPr>
              <a:t>						    medis</a:t>
            </a:r>
          </a:p>
          <a:p>
            <a:pPr marL="457200" indent="-457200" algn="just"/>
            <a:r>
              <a:rPr lang="en-US" b="1">
                <a:latin typeface="Verdana" pitchFamily="34" charset="0"/>
              </a:rPr>
              <a:t>						 - Analis Kesehatan</a:t>
            </a:r>
          </a:p>
          <a:p>
            <a:pPr marL="457200" indent="-457200" algn="just"/>
            <a:r>
              <a:rPr lang="en-US" b="1">
                <a:latin typeface="Verdana" pitchFamily="34" charset="0"/>
              </a:rPr>
              <a:t>						 - Refraksionis </a:t>
            </a:r>
          </a:p>
          <a:p>
            <a:pPr marL="457200" indent="-457200" algn="just"/>
            <a:r>
              <a:rPr lang="en-US" b="1">
                <a:latin typeface="Verdana" pitchFamily="34" charset="0"/>
              </a:rPr>
              <a:t>						    optisien</a:t>
            </a:r>
          </a:p>
          <a:p>
            <a:pPr marL="457200" indent="-457200" algn="just"/>
            <a:r>
              <a:rPr lang="en-US" b="1">
                <a:latin typeface="Verdana" pitchFamily="34" charset="0"/>
              </a:rPr>
              <a:t>						 - Otorik prostetik</a:t>
            </a:r>
          </a:p>
          <a:p>
            <a:pPr marL="457200" indent="-457200" algn="just"/>
            <a:r>
              <a:rPr lang="en-US" b="1">
                <a:latin typeface="Verdana" pitchFamily="34" charset="0"/>
              </a:rPr>
              <a:t>						 - Teknisi tranfusi</a:t>
            </a:r>
          </a:p>
          <a:p>
            <a:pPr marL="457200" indent="-457200" algn="just"/>
            <a:r>
              <a:rPr lang="en-US" b="1">
                <a:latin typeface="Verdana" pitchFamily="34" charset="0"/>
              </a:rPr>
              <a:t>						 - Perekam medis</a:t>
            </a:r>
          </a:p>
          <a:p>
            <a:pPr marL="457200" indent="-457200" algn="just"/>
            <a:r>
              <a:rPr lang="en-US" b="1">
                <a:latin typeface="Verdana" pitchFamily="34" charset="0"/>
              </a:rPr>
              <a:t>			</a:t>
            </a:r>
          </a:p>
        </p:txBody>
      </p:sp>
      <p:pic>
        <p:nvPicPr>
          <p:cNvPr id="7172" name="Picture 16" descr="j029515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22450"/>
            <a:ext cx="2743200" cy="320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2590800" y="457200"/>
            <a:ext cx="2667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Verdana" pitchFamily="34" charset="0"/>
              </a:rPr>
              <a:t>PROFESI</a:t>
            </a:r>
          </a:p>
        </p:txBody>
      </p:sp>
      <p:sp>
        <p:nvSpPr>
          <p:cNvPr id="8195" name="Oval 2"/>
          <p:cNvSpPr>
            <a:spLocks noChangeArrowheads="1"/>
          </p:cNvSpPr>
          <p:nvPr/>
        </p:nvSpPr>
        <p:spPr bwMode="auto">
          <a:xfrm>
            <a:off x="3124200" y="1524000"/>
            <a:ext cx="1524000" cy="1447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b="1"/>
              <a:t>Disiplin</a:t>
            </a:r>
          </a:p>
        </p:txBody>
      </p:sp>
      <p:sp>
        <p:nvSpPr>
          <p:cNvPr id="8196" name="Oval 5"/>
          <p:cNvSpPr>
            <a:spLocks noChangeArrowheads="1"/>
          </p:cNvSpPr>
          <p:nvPr/>
        </p:nvSpPr>
        <p:spPr bwMode="auto">
          <a:xfrm>
            <a:off x="2438400" y="2819400"/>
            <a:ext cx="1524000" cy="1447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b="1"/>
              <a:t>Etika</a:t>
            </a:r>
          </a:p>
        </p:txBody>
      </p:sp>
      <p:sp>
        <p:nvSpPr>
          <p:cNvPr id="8197" name="Oval 6"/>
          <p:cNvSpPr>
            <a:spLocks noChangeArrowheads="1"/>
          </p:cNvSpPr>
          <p:nvPr/>
        </p:nvSpPr>
        <p:spPr bwMode="auto">
          <a:xfrm>
            <a:off x="3962400" y="2743200"/>
            <a:ext cx="1524000" cy="1447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b="1"/>
              <a:t>Hukum</a:t>
            </a:r>
          </a:p>
        </p:txBody>
      </p:sp>
      <p:sp>
        <p:nvSpPr>
          <p:cNvPr id="8198" name="TextBox 7"/>
          <p:cNvSpPr txBox="1">
            <a:spLocks noChangeArrowheads="1"/>
          </p:cNvSpPr>
          <p:nvPr/>
        </p:nvSpPr>
        <p:spPr bwMode="auto">
          <a:xfrm>
            <a:off x="5334000" y="1219200"/>
            <a:ext cx="3352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b="1"/>
              <a:t>Penerapan Disiplin ilmu</a:t>
            </a:r>
          </a:p>
          <a:p>
            <a:pPr>
              <a:buFontTx/>
              <a:buChar char="-"/>
            </a:pPr>
            <a:r>
              <a:rPr lang="en-US" b="1"/>
              <a:t>Standar Profesi</a:t>
            </a:r>
          </a:p>
        </p:txBody>
      </p:sp>
      <p:sp>
        <p:nvSpPr>
          <p:cNvPr id="8199" name="TextBox 8"/>
          <p:cNvSpPr txBox="1">
            <a:spLocks noChangeArrowheads="1"/>
          </p:cNvSpPr>
          <p:nvPr/>
        </p:nvSpPr>
        <p:spPr bwMode="auto">
          <a:xfrm>
            <a:off x="0" y="32766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b="1"/>
              <a:t>Norma Prilaku</a:t>
            </a:r>
          </a:p>
        </p:txBody>
      </p:sp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5791200" y="3505200"/>
            <a:ext cx="3352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b="1"/>
              <a:t>Aturan Hukum</a:t>
            </a:r>
          </a:p>
          <a:p>
            <a:endParaRPr lang="en-US" b="1"/>
          </a:p>
        </p:txBody>
      </p:sp>
      <p:cxnSp>
        <p:nvCxnSpPr>
          <p:cNvPr id="8201" name="Straight Arrow Connector 11"/>
          <p:cNvCxnSpPr>
            <a:cxnSpLocks noChangeShapeType="1"/>
          </p:cNvCxnSpPr>
          <p:nvPr/>
        </p:nvCxnSpPr>
        <p:spPr bwMode="auto">
          <a:xfrm flipV="1">
            <a:off x="4648200" y="1676400"/>
            <a:ext cx="6858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202" name="Straight Arrow Connector 13"/>
          <p:cNvCxnSpPr>
            <a:cxnSpLocks noChangeShapeType="1"/>
          </p:cNvCxnSpPr>
          <p:nvPr/>
        </p:nvCxnSpPr>
        <p:spPr bwMode="auto">
          <a:xfrm>
            <a:off x="5562600" y="3581400"/>
            <a:ext cx="3048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203" name="Straight Arrow Connector 15"/>
          <p:cNvCxnSpPr>
            <a:cxnSpLocks noChangeShapeType="1"/>
            <a:stCxn id="8196" idx="2"/>
          </p:cNvCxnSpPr>
          <p:nvPr/>
        </p:nvCxnSpPr>
        <p:spPr bwMode="auto">
          <a:xfrm rot="10800000">
            <a:off x="1752600" y="3505200"/>
            <a:ext cx="685800" cy="38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Text Box 6"/>
          <p:cNvSpPr txBox="1">
            <a:spLocks noChangeArrowheads="1"/>
          </p:cNvSpPr>
          <p:nvPr/>
        </p:nvSpPr>
        <p:spPr bwMode="auto">
          <a:xfrm>
            <a:off x="0" y="1219200"/>
            <a:ext cx="2971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>
                <a:latin typeface="Verdana" pitchFamily="34" charset="0"/>
              </a:rPr>
              <a:t>Pemberi Pelayanan</a:t>
            </a:r>
          </a:p>
          <a:p>
            <a:pPr algn="just">
              <a:spcBef>
                <a:spcPct val="50000"/>
              </a:spcBef>
            </a:pPr>
            <a:r>
              <a:rPr lang="en-US" b="1">
                <a:latin typeface="Verdana" pitchFamily="34" charset="0"/>
              </a:rPr>
              <a:t>(dokter)</a:t>
            </a:r>
          </a:p>
        </p:txBody>
      </p:sp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5791200" y="1219200"/>
            <a:ext cx="2971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>
                <a:latin typeface="Verdana" pitchFamily="34" charset="0"/>
              </a:rPr>
              <a:t>Penerima Pelayanan</a:t>
            </a:r>
          </a:p>
          <a:p>
            <a:pPr algn="just">
              <a:spcBef>
                <a:spcPct val="50000"/>
              </a:spcBef>
            </a:pPr>
            <a:r>
              <a:rPr lang="en-US" b="1">
                <a:latin typeface="Verdana" pitchFamily="34" charset="0"/>
              </a:rPr>
              <a:t>(Pasien)</a:t>
            </a:r>
          </a:p>
        </p:txBody>
      </p:sp>
      <p:sp>
        <p:nvSpPr>
          <p:cNvPr id="9220" name="Line 8"/>
          <p:cNvSpPr>
            <a:spLocks noChangeShapeType="1"/>
          </p:cNvSpPr>
          <p:nvPr/>
        </p:nvSpPr>
        <p:spPr bwMode="auto">
          <a:xfrm>
            <a:off x="2667000" y="1524000"/>
            <a:ext cx="3200400" cy="460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1" name="Flowchart: Punched Tape 12"/>
          <p:cNvSpPr>
            <a:spLocks noChangeArrowheads="1"/>
          </p:cNvSpPr>
          <p:nvPr/>
        </p:nvSpPr>
        <p:spPr bwMode="auto">
          <a:xfrm>
            <a:off x="1447800" y="0"/>
            <a:ext cx="6248400" cy="1219200"/>
          </a:xfrm>
          <a:prstGeom prst="flowChartPunchedTap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 b="1" dirty="0">
                <a:latin typeface="Algerian" pitchFamily="82" charset="0"/>
              </a:rPr>
              <a:t>HUBUNGAN HUKUM </a:t>
            </a:r>
            <a:r>
              <a:rPr lang="en-US" sz="2400" b="1" dirty="0" err="1">
                <a:latin typeface="Algerian" pitchFamily="82" charset="0"/>
              </a:rPr>
              <a:t>Pelayanan</a:t>
            </a:r>
            <a:endParaRPr lang="en-US" sz="2400" b="1" dirty="0">
              <a:latin typeface="Algerian" pitchFamily="82" charset="0"/>
            </a:endParaRPr>
          </a:p>
          <a:p>
            <a:pPr algn="ctr"/>
            <a:r>
              <a:rPr lang="en-US" sz="2400" b="1" dirty="0">
                <a:latin typeface="Algerian" pitchFamily="82" charset="0"/>
              </a:rPr>
              <a:t>(PERJANJIAN </a:t>
            </a:r>
            <a:r>
              <a:rPr lang="en-US" sz="2400" b="1" dirty="0" err="1">
                <a:latin typeface="Algerian" pitchFamily="82" charset="0"/>
              </a:rPr>
              <a:t>Terapeutik</a:t>
            </a:r>
            <a:r>
              <a:rPr lang="en-US" sz="2400" b="1" dirty="0">
                <a:latin typeface="Algerian" pitchFamily="82" charset="0"/>
              </a:rPr>
              <a:t>)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rot="5400000">
            <a:off x="4001294" y="3237706"/>
            <a:ext cx="3810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223" name="TextBox 17"/>
          <p:cNvSpPr txBox="1">
            <a:spLocks noChangeArrowheads="1"/>
          </p:cNvSpPr>
          <p:nvPr/>
        </p:nvSpPr>
        <p:spPr bwMode="auto">
          <a:xfrm>
            <a:off x="304800" y="2286000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Verdana" pitchFamily="34" charset="0"/>
              </a:rPr>
              <a:t>Produsen Jasa</a:t>
            </a:r>
          </a:p>
          <a:p>
            <a:r>
              <a:rPr lang="en-US" sz="1400" b="1">
                <a:latin typeface="Verdana" pitchFamily="34" charset="0"/>
              </a:rPr>
              <a:t>(Subjek Hukum)</a:t>
            </a:r>
          </a:p>
        </p:txBody>
      </p:sp>
      <p:sp>
        <p:nvSpPr>
          <p:cNvPr id="9224" name="TextBox 18"/>
          <p:cNvSpPr txBox="1">
            <a:spLocks noChangeArrowheads="1"/>
          </p:cNvSpPr>
          <p:nvPr/>
        </p:nvSpPr>
        <p:spPr bwMode="auto">
          <a:xfrm>
            <a:off x="6324600" y="48768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Verdana" pitchFamily="34" charset="0"/>
              </a:rPr>
              <a:t>Perdata</a:t>
            </a:r>
          </a:p>
        </p:txBody>
      </p:sp>
      <p:sp>
        <p:nvSpPr>
          <p:cNvPr id="9225" name="TextBox 21"/>
          <p:cNvSpPr txBox="1">
            <a:spLocks noChangeArrowheads="1"/>
          </p:cNvSpPr>
          <p:nvPr/>
        </p:nvSpPr>
        <p:spPr bwMode="auto">
          <a:xfrm>
            <a:off x="304800" y="32004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Verdana" pitchFamily="34" charset="0"/>
              </a:rPr>
              <a:t>Hak dan Kewajiban</a:t>
            </a:r>
          </a:p>
        </p:txBody>
      </p:sp>
      <p:sp>
        <p:nvSpPr>
          <p:cNvPr id="9226" name="TextBox 22"/>
          <p:cNvSpPr txBox="1">
            <a:spLocks noChangeArrowheads="1"/>
          </p:cNvSpPr>
          <p:nvPr/>
        </p:nvSpPr>
        <p:spPr bwMode="auto">
          <a:xfrm>
            <a:off x="6019800" y="3200400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Verdana" pitchFamily="34" charset="0"/>
              </a:rPr>
              <a:t>Hak dan Kewajiban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 rot="5400000">
            <a:off x="6591301" y="2171700"/>
            <a:ext cx="381000" cy="317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 bwMode="auto">
          <a:xfrm rot="5400000">
            <a:off x="800894" y="3009106"/>
            <a:ext cx="3810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 bwMode="auto">
          <a:xfrm rot="5400000">
            <a:off x="6592888" y="3086100"/>
            <a:ext cx="379412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230" name="Oval 33"/>
          <p:cNvSpPr>
            <a:spLocks noChangeArrowheads="1"/>
          </p:cNvSpPr>
          <p:nvPr/>
        </p:nvSpPr>
        <p:spPr bwMode="auto">
          <a:xfrm>
            <a:off x="3581400" y="1600200"/>
            <a:ext cx="1219200" cy="533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latin typeface="Verdana" pitchFamily="34" charset="0"/>
              </a:rPr>
              <a:t>Proses</a:t>
            </a:r>
          </a:p>
        </p:txBody>
      </p:sp>
      <p:cxnSp>
        <p:nvCxnSpPr>
          <p:cNvPr id="36" name="Straight Arrow Connector 35"/>
          <p:cNvCxnSpPr>
            <a:stCxn id="9230" idx="4"/>
          </p:cNvCxnSpPr>
          <p:nvPr/>
        </p:nvCxnSpPr>
        <p:spPr bwMode="auto">
          <a:xfrm rot="5400000">
            <a:off x="4038601" y="2286000"/>
            <a:ext cx="304800" cy="317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 bwMode="auto">
          <a:xfrm rot="5400000">
            <a:off x="1028701" y="2171700"/>
            <a:ext cx="381000" cy="317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 bwMode="auto">
          <a:xfrm rot="5400000">
            <a:off x="4001294" y="4380706"/>
            <a:ext cx="3810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234" name="Rounded Rectangle 41"/>
          <p:cNvSpPr>
            <a:spLocks noChangeArrowheads="1"/>
          </p:cNvSpPr>
          <p:nvPr/>
        </p:nvSpPr>
        <p:spPr bwMode="auto">
          <a:xfrm>
            <a:off x="3200400" y="2438400"/>
            <a:ext cx="19812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latin typeface="Verdana" pitchFamily="34" charset="0"/>
              </a:rPr>
              <a:t>Saling Berkomunikasi</a:t>
            </a:r>
          </a:p>
        </p:txBody>
      </p:sp>
      <p:sp>
        <p:nvSpPr>
          <p:cNvPr id="9235" name="Rounded Rectangle 42"/>
          <p:cNvSpPr>
            <a:spLocks noChangeArrowheads="1"/>
          </p:cNvSpPr>
          <p:nvPr/>
        </p:nvSpPr>
        <p:spPr bwMode="auto">
          <a:xfrm>
            <a:off x="3124200" y="3505200"/>
            <a:ext cx="23622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latin typeface="Verdana" pitchFamily="34" charset="0"/>
              </a:rPr>
              <a:t>Objek</a:t>
            </a:r>
          </a:p>
          <a:p>
            <a:pPr algn="ctr"/>
            <a:r>
              <a:rPr lang="en-US" sz="1400" b="1">
                <a:latin typeface="Verdana" pitchFamily="34" charset="0"/>
              </a:rPr>
              <a:t>(Upaya Kesehatan)</a:t>
            </a:r>
          </a:p>
        </p:txBody>
      </p:sp>
      <p:sp>
        <p:nvSpPr>
          <p:cNvPr id="9236" name="Rounded Rectangle 43"/>
          <p:cNvSpPr>
            <a:spLocks noChangeArrowheads="1"/>
          </p:cNvSpPr>
          <p:nvPr/>
        </p:nvSpPr>
        <p:spPr bwMode="auto">
          <a:xfrm>
            <a:off x="3124200" y="4572000"/>
            <a:ext cx="23622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latin typeface="Verdana" pitchFamily="34" charset="0"/>
              </a:rPr>
              <a:t>Harus cermat dan Hati2</a:t>
            </a:r>
          </a:p>
        </p:txBody>
      </p:sp>
      <p:sp>
        <p:nvSpPr>
          <p:cNvPr id="9237" name="Rounded Rectangle 45"/>
          <p:cNvSpPr>
            <a:spLocks noChangeArrowheads="1"/>
          </p:cNvSpPr>
          <p:nvPr/>
        </p:nvSpPr>
        <p:spPr bwMode="auto">
          <a:xfrm>
            <a:off x="3124200" y="5562600"/>
            <a:ext cx="2362200" cy="1295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latin typeface="Verdana" pitchFamily="34" charset="0"/>
              </a:rPr>
              <a:t>Tanggung jawab:</a:t>
            </a:r>
          </a:p>
          <a:p>
            <a:pPr algn="just">
              <a:buFontTx/>
              <a:buChar char="-"/>
            </a:pPr>
            <a:r>
              <a:rPr lang="en-US" sz="1400" b="1">
                <a:latin typeface="Verdana" pitchFamily="34" charset="0"/>
              </a:rPr>
              <a:t>Inform concent</a:t>
            </a:r>
          </a:p>
          <a:p>
            <a:pPr algn="just">
              <a:buFontTx/>
              <a:buChar char="-"/>
            </a:pPr>
            <a:r>
              <a:rPr lang="en-US" sz="1400" b="1">
                <a:latin typeface="Verdana" pitchFamily="34" charset="0"/>
              </a:rPr>
              <a:t> Rekam Medik</a:t>
            </a:r>
          </a:p>
          <a:p>
            <a:pPr algn="just">
              <a:buFontTx/>
              <a:buChar char="-"/>
            </a:pPr>
            <a:r>
              <a:rPr lang="en-US" sz="1400" b="1">
                <a:latin typeface="Verdana" pitchFamily="34" charset="0"/>
              </a:rPr>
              <a:t> SP, SPO, Etika</a:t>
            </a:r>
          </a:p>
          <a:p>
            <a:pPr algn="just">
              <a:buFontTx/>
              <a:buChar char="-"/>
            </a:pPr>
            <a:r>
              <a:rPr lang="en-US" sz="1400" b="1">
                <a:latin typeface="Verdana" pitchFamily="34" charset="0"/>
              </a:rPr>
              <a:t> Hukum</a:t>
            </a:r>
          </a:p>
          <a:p>
            <a:pPr algn="just">
              <a:buFontTx/>
              <a:buChar char="-"/>
            </a:pPr>
            <a:endParaRPr lang="en-US" sz="1400" b="1">
              <a:latin typeface="Verdana" pitchFamily="34" charset="0"/>
            </a:endParaRPr>
          </a:p>
          <a:p>
            <a:pPr algn="just">
              <a:buFontTx/>
              <a:buChar char="-"/>
            </a:pPr>
            <a:endParaRPr lang="en-US" sz="1400" b="1">
              <a:latin typeface="Verdana" pitchFamily="34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 rot="5400000">
            <a:off x="4001294" y="5371306"/>
            <a:ext cx="3810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239" name="Straight Arrow Connector 48"/>
          <p:cNvCxnSpPr>
            <a:cxnSpLocks noChangeShapeType="1"/>
          </p:cNvCxnSpPr>
          <p:nvPr/>
        </p:nvCxnSpPr>
        <p:spPr bwMode="auto">
          <a:xfrm flipV="1">
            <a:off x="4191000" y="5105400"/>
            <a:ext cx="2057400" cy="1524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240" name="Straight Arrow Connector 50"/>
          <p:cNvCxnSpPr>
            <a:cxnSpLocks noChangeShapeType="1"/>
          </p:cNvCxnSpPr>
          <p:nvPr/>
        </p:nvCxnSpPr>
        <p:spPr bwMode="auto">
          <a:xfrm flipV="1">
            <a:off x="4267200" y="5791200"/>
            <a:ext cx="1981200" cy="838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241" name="Straight Arrow Connector 52"/>
          <p:cNvCxnSpPr>
            <a:cxnSpLocks noChangeShapeType="1"/>
          </p:cNvCxnSpPr>
          <p:nvPr/>
        </p:nvCxnSpPr>
        <p:spPr bwMode="auto">
          <a:xfrm flipV="1">
            <a:off x="4267200" y="6400800"/>
            <a:ext cx="21336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242" name="TextBox 53"/>
          <p:cNvSpPr txBox="1">
            <a:spLocks noChangeArrowheads="1"/>
          </p:cNvSpPr>
          <p:nvPr/>
        </p:nvSpPr>
        <p:spPr bwMode="auto">
          <a:xfrm>
            <a:off x="6096000" y="2438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Verdana" pitchFamily="34" charset="0"/>
              </a:rPr>
              <a:t>Konsumen Jasa</a:t>
            </a:r>
          </a:p>
          <a:p>
            <a:r>
              <a:rPr lang="en-US" sz="1400" b="1">
                <a:latin typeface="Verdana" pitchFamily="34" charset="0"/>
              </a:rPr>
              <a:t>(Subjek Hukum)</a:t>
            </a:r>
          </a:p>
        </p:txBody>
      </p:sp>
      <p:sp>
        <p:nvSpPr>
          <p:cNvPr id="9243" name="TextBox 55"/>
          <p:cNvSpPr txBox="1">
            <a:spLocks noChangeArrowheads="1"/>
          </p:cNvSpPr>
          <p:nvPr/>
        </p:nvSpPr>
        <p:spPr bwMode="auto">
          <a:xfrm>
            <a:off x="6477000" y="6096000"/>
            <a:ext cx="152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Verdana" pitchFamily="34" charset="0"/>
              </a:rPr>
              <a:t>Administrasi</a:t>
            </a:r>
          </a:p>
        </p:txBody>
      </p:sp>
      <p:sp>
        <p:nvSpPr>
          <p:cNvPr id="9244" name="TextBox 56"/>
          <p:cNvSpPr txBox="1">
            <a:spLocks noChangeArrowheads="1"/>
          </p:cNvSpPr>
          <p:nvPr/>
        </p:nvSpPr>
        <p:spPr bwMode="auto">
          <a:xfrm>
            <a:off x="6324600" y="54864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Verdana" pitchFamily="34" charset="0"/>
              </a:rPr>
              <a:t>Pidana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ORGANISASI PELAYANAN KESEHATAN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PUSKESMAS</a:t>
            </a:r>
          </a:p>
          <a:p>
            <a:r>
              <a:rPr lang="en-US" dirty="0" smtClean="0"/>
              <a:t>RUMAH SAKIT</a:t>
            </a:r>
          </a:p>
          <a:p>
            <a:r>
              <a:rPr lang="en-US" dirty="0" smtClean="0"/>
              <a:t>PRAKTIK DOKTER</a:t>
            </a:r>
          </a:p>
          <a:p>
            <a:r>
              <a:rPr lang="en-US" dirty="0" smtClean="0"/>
              <a:t>PRAKTIK BIDAN</a:t>
            </a:r>
          </a:p>
          <a:p>
            <a:r>
              <a:rPr lang="en-US" dirty="0" smtClean="0"/>
              <a:t>KLINIK</a:t>
            </a:r>
          </a:p>
          <a:p>
            <a:r>
              <a:rPr lang="en-US" dirty="0" smtClean="0"/>
              <a:t>DLL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PUSKESMAS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Puskesmas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unit </a:t>
            </a:r>
            <a:r>
              <a:rPr lang="en-US" dirty="0" err="1" smtClean="0"/>
              <a:t>pelaksana</a:t>
            </a:r>
            <a:r>
              <a:rPr lang="en-US" dirty="0" smtClean="0"/>
              <a:t> </a:t>
            </a:r>
            <a:r>
              <a:rPr lang="en-US" dirty="0" err="1" smtClean="0"/>
              <a:t>tehnis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Kab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 yang 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disatu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 (</a:t>
            </a:r>
            <a:r>
              <a:rPr lang="en-US" dirty="0" err="1" smtClean="0"/>
              <a:t>Kepmenkes</a:t>
            </a:r>
            <a:r>
              <a:rPr lang="en-US" dirty="0" smtClean="0"/>
              <a:t> No.128 </a:t>
            </a:r>
            <a:r>
              <a:rPr lang="en-US" dirty="0" err="1" smtClean="0"/>
              <a:t>th</a:t>
            </a:r>
            <a:r>
              <a:rPr lang="en-US" dirty="0" smtClean="0"/>
              <a:t> 2004).</a:t>
            </a:r>
          </a:p>
          <a:p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(</a:t>
            </a:r>
          </a:p>
          <a:p>
            <a:r>
              <a:rPr lang="en-US" dirty="0" err="1" smtClean="0"/>
              <a:t>Puskesmas</a:t>
            </a:r>
            <a:r>
              <a:rPr lang="en-US" dirty="0" smtClean="0"/>
              <a:t>)  </a:t>
            </a:r>
            <a:r>
              <a:rPr lang="en-US" dirty="0" err="1" smtClean="0"/>
              <a:t>adalah</a:t>
            </a:r>
            <a:r>
              <a:rPr lang="en-US" dirty="0" smtClean="0"/>
              <a:t> :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terintegrasi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disuatu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usaha-usaha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536</Words>
  <Application>Microsoft Office PowerPoint</Application>
  <PresentationFormat>On-screen Show (4:3)</PresentationFormat>
  <Paragraphs>127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PENDAHULUAN</vt:lpstr>
      <vt:lpstr> SAAT INI </vt:lpstr>
      <vt:lpstr>Slide 4</vt:lpstr>
      <vt:lpstr>Slide 5</vt:lpstr>
      <vt:lpstr>Slide 6</vt:lpstr>
      <vt:lpstr>Slide 7</vt:lpstr>
      <vt:lpstr>ORGANISASI PELAYANAN KESEHATAN</vt:lpstr>
      <vt:lpstr>PUSKESMAS</vt:lpstr>
      <vt:lpstr>RUMAH SAKIT</vt:lpstr>
      <vt:lpstr>(LANJUTAN)</vt:lpstr>
      <vt:lpstr>Tenaga Kesehatan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 DAN KEWAJIBAN PEMBERI PELAYANAN</dc:title>
  <dc:creator>NAURI  AT</dc:creator>
  <cp:lastModifiedBy>NAURI  AT</cp:lastModifiedBy>
  <cp:revision>3</cp:revision>
  <dcterms:created xsi:type="dcterms:W3CDTF">2017-10-13T18:45:21Z</dcterms:created>
  <dcterms:modified xsi:type="dcterms:W3CDTF">2017-11-26T21:23:20Z</dcterms:modified>
</cp:coreProperties>
</file>