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72"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1" d="100"/>
          <a:sy n="71" d="100"/>
        </p:scale>
        <p:origin x="618"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0FE9342-928D-41E3-8E09-9F555FEDD4CB}" type="datetimeFigureOut">
              <a:rPr lang="en-US" smtClean="0"/>
              <a:t>7/4/2018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AA4D58A-EB6B-4F2E-9393-74FA619B6278}" type="slidenum">
              <a:rPr lang="en-US" smtClean="0"/>
              <a:t>‹#›</a:t>
            </a:fld>
            <a:endParaRPr lang="en-US"/>
          </a:p>
        </p:txBody>
      </p:sp>
    </p:spTree>
    <p:extLst>
      <p:ext uri="{BB962C8B-B14F-4D97-AF65-F5344CB8AC3E}">
        <p14:creationId xmlns:p14="http://schemas.microsoft.com/office/powerpoint/2010/main" val="25497474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id-ID" smtClean="0"/>
          </a:p>
        </p:txBody>
      </p:sp>
      <p:sp>
        <p:nvSpPr>
          <p:cNvPr id="174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DAA53EF-B473-4CD4-AE99-4CA992BBA915}" type="slidenum">
              <a:rPr lang="id-ID"/>
              <a:pPr>
                <a:spcBef>
                  <a:spcPct val="0"/>
                </a:spcBef>
              </a:pPr>
              <a:t>2</a:t>
            </a:fld>
            <a:endParaRPr lang="id-ID"/>
          </a:p>
        </p:txBody>
      </p:sp>
    </p:spTree>
    <p:extLst>
      <p:ext uri="{BB962C8B-B14F-4D97-AF65-F5344CB8AC3E}">
        <p14:creationId xmlns:p14="http://schemas.microsoft.com/office/powerpoint/2010/main" val="178220386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id-ID" smtClean="0"/>
          </a:p>
        </p:txBody>
      </p:sp>
      <p:sp>
        <p:nvSpPr>
          <p:cNvPr id="3584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0ABEED7E-7BC5-4B23-9F19-157F0F8F6AFB}" type="slidenum">
              <a:rPr lang="id-ID"/>
              <a:pPr>
                <a:spcBef>
                  <a:spcPct val="0"/>
                </a:spcBef>
              </a:pPr>
              <a:t>11</a:t>
            </a:fld>
            <a:endParaRPr lang="id-ID"/>
          </a:p>
        </p:txBody>
      </p:sp>
    </p:spTree>
    <p:extLst>
      <p:ext uri="{BB962C8B-B14F-4D97-AF65-F5344CB8AC3E}">
        <p14:creationId xmlns:p14="http://schemas.microsoft.com/office/powerpoint/2010/main" val="401793691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id-ID" smtClean="0"/>
          </a:p>
        </p:txBody>
      </p:sp>
      <p:sp>
        <p:nvSpPr>
          <p:cNvPr id="3789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6549D95D-A618-408F-9EDF-1DD952313A17}" type="slidenum">
              <a:rPr lang="id-ID"/>
              <a:pPr>
                <a:spcBef>
                  <a:spcPct val="0"/>
                </a:spcBef>
              </a:pPr>
              <a:t>12</a:t>
            </a:fld>
            <a:endParaRPr lang="id-ID"/>
          </a:p>
        </p:txBody>
      </p:sp>
    </p:spTree>
    <p:extLst>
      <p:ext uri="{BB962C8B-B14F-4D97-AF65-F5344CB8AC3E}">
        <p14:creationId xmlns:p14="http://schemas.microsoft.com/office/powerpoint/2010/main" val="270818009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id-ID" smtClean="0"/>
          </a:p>
        </p:txBody>
      </p:sp>
      <p:sp>
        <p:nvSpPr>
          <p:cNvPr id="3994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7F610935-8C0B-4329-B7CE-EF5916DB2DFC}" type="slidenum">
              <a:rPr lang="id-ID"/>
              <a:pPr>
                <a:spcBef>
                  <a:spcPct val="0"/>
                </a:spcBef>
              </a:pPr>
              <a:t>13</a:t>
            </a:fld>
            <a:endParaRPr lang="id-ID"/>
          </a:p>
        </p:txBody>
      </p:sp>
    </p:spTree>
    <p:extLst>
      <p:ext uri="{BB962C8B-B14F-4D97-AF65-F5344CB8AC3E}">
        <p14:creationId xmlns:p14="http://schemas.microsoft.com/office/powerpoint/2010/main" val="180832112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id-ID" smtClean="0"/>
          </a:p>
        </p:txBody>
      </p:sp>
      <p:sp>
        <p:nvSpPr>
          <p:cNvPr id="4198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4CCF6E4F-E0C7-4ACC-8939-3A1ADF63A0E6}" type="slidenum">
              <a:rPr lang="id-ID"/>
              <a:pPr>
                <a:spcBef>
                  <a:spcPct val="0"/>
                </a:spcBef>
              </a:pPr>
              <a:t>14</a:t>
            </a:fld>
            <a:endParaRPr lang="id-ID"/>
          </a:p>
        </p:txBody>
      </p:sp>
    </p:spTree>
    <p:extLst>
      <p:ext uri="{BB962C8B-B14F-4D97-AF65-F5344CB8AC3E}">
        <p14:creationId xmlns:p14="http://schemas.microsoft.com/office/powerpoint/2010/main" val="19549526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id-ID" smtClean="0"/>
          </a:p>
        </p:txBody>
      </p:sp>
      <p:sp>
        <p:nvSpPr>
          <p:cNvPr id="4403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772B8515-CDEA-43F4-87F0-1E0841E61719}" type="slidenum">
              <a:rPr lang="id-ID"/>
              <a:pPr>
                <a:spcBef>
                  <a:spcPct val="0"/>
                </a:spcBef>
              </a:pPr>
              <a:t>15</a:t>
            </a:fld>
            <a:endParaRPr lang="id-ID"/>
          </a:p>
        </p:txBody>
      </p:sp>
    </p:spTree>
    <p:extLst>
      <p:ext uri="{BB962C8B-B14F-4D97-AF65-F5344CB8AC3E}">
        <p14:creationId xmlns:p14="http://schemas.microsoft.com/office/powerpoint/2010/main" val="37623221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id-ID" smtClean="0"/>
          </a:p>
        </p:txBody>
      </p:sp>
      <p:sp>
        <p:nvSpPr>
          <p:cNvPr id="4608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78BB54B9-3E9F-4F86-ACA1-5D2AEFEC941B}" type="slidenum">
              <a:rPr lang="id-ID"/>
              <a:pPr>
                <a:spcBef>
                  <a:spcPct val="0"/>
                </a:spcBef>
              </a:pPr>
              <a:t>16</a:t>
            </a:fld>
            <a:endParaRPr lang="id-ID"/>
          </a:p>
        </p:txBody>
      </p:sp>
    </p:spTree>
    <p:extLst>
      <p:ext uri="{BB962C8B-B14F-4D97-AF65-F5344CB8AC3E}">
        <p14:creationId xmlns:p14="http://schemas.microsoft.com/office/powerpoint/2010/main" val="19889693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id-ID" smtClean="0"/>
          </a:p>
        </p:txBody>
      </p:sp>
      <p:sp>
        <p:nvSpPr>
          <p:cNvPr id="1946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A7190E3-C219-40FE-BE62-2DD96A389427}" type="slidenum">
              <a:rPr lang="id-ID"/>
              <a:pPr>
                <a:spcBef>
                  <a:spcPct val="0"/>
                </a:spcBef>
              </a:pPr>
              <a:t>3</a:t>
            </a:fld>
            <a:endParaRPr lang="id-ID"/>
          </a:p>
        </p:txBody>
      </p:sp>
    </p:spTree>
    <p:extLst>
      <p:ext uri="{BB962C8B-B14F-4D97-AF65-F5344CB8AC3E}">
        <p14:creationId xmlns:p14="http://schemas.microsoft.com/office/powerpoint/2010/main" val="13546693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id-ID" smtClean="0"/>
          </a:p>
        </p:txBody>
      </p:sp>
      <p:sp>
        <p:nvSpPr>
          <p:cNvPr id="2150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CE894D9-7618-4BCE-8122-BBD48976E055}" type="slidenum">
              <a:rPr lang="id-ID"/>
              <a:pPr>
                <a:spcBef>
                  <a:spcPct val="0"/>
                </a:spcBef>
              </a:pPr>
              <a:t>4</a:t>
            </a:fld>
            <a:endParaRPr lang="id-ID"/>
          </a:p>
        </p:txBody>
      </p:sp>
    </p:spTree>
    <p:extLst>
      <p:ext uri="{BB962C8B-B14F-4D97-AF65-F5344CB8AC3E}">
        <p14:creationId xmlns:p14="http://schemas.microsoft.com/office/powerpoint/2010/main" val="187040606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id-ID" smtClean="0"/>
          </a:p>
        </p:txBody>
      </p:sp>
      <p:sp>
        <p:nvSpPr>
          <p:cNvPr id="2355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A2C5BF59-E65F-45A7-BBAD-9977D9B50945}" type="slidenum">
              <a:rPr lang="id-ID"/>
              <a:pPr>
                <a:spcBef>
                  <a:spcPct val="0"/>
                </a:spcBef>
              </a:pPr>
              <a:t>5</a:t>
            </a:fld>
            <a:endParaRPr lang="id-ID"/>
          </a:p>
        </p:txBody>
      </p:sp>
    </p:spTree>
    <p:extLst>
      <p:ext uri="{BB962C8B-B14F-4D97-AF65-F5344CB8AC3E}">
        <p14:creationId xmlns:p14="http://schemas.microsoft.com/office/powerpoint/2010/main" val="225349929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id-ID" smtClean="0"/>
          </a:p>
        </p:txBody>
      </p:sp>
      <p:sp>
        <p:nvSpPr>
          <p:cNvPr id="2560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36B16C0-3723-47D0-AA33-15AD2591AF06}" type="slidenum">
              <a:rPr lang="id-ID"/>
              <a:pPr>
                <a:spcBef>
                  <a:spcPct val="0"/>
                </a:spcBef>
              </a:pPr>
              <a:t>6</a:t>
            </a:fld>
            <a:endParaRPr lang="id-ID"/>
          </a:p>
        </p:txBody>
      </p:sp>
    </p:spTree>
    <p:extLst>
      <p:ext uri="{BB962C8B-B14F-4D97-AF65-F5344CB8AC3E}">
        <p14:creationId xmlns:p14="http://schemas.microsoft.com/office/powerpoint/2010/main" val="179919555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id-ID" smtClean="0"/>
          </a:p>
        </p:txBody>
      </p:sp>
      <p:sp>
        <p:nvSpPr>
          <p:cNvPr id="2765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577A0D1-6519-4637-BC25-7E864C692430}" type="slidenum">
              <a:rPr lang="id-ID"/>
              <a:pPr>
                <a:spcBef>
                  <a:spcPct val="0"/>
                </a:spcBef>
              </a:pPr>
              <a:t>7</a:t>
            </a:fld>
            <a:endParaRPr lang="id-ID"/>
          </a:p>
        </p:txBody>
      </p:sp>
    </p:spTree>
    <p:extLst>
      <p:ext uri="{BB962C8B-B14F-4D97-AF65-F5344CB8AC3E}">
        <p14:creationId xmlns:p14="http://schemas.microsoft.com/office/powerpoint/2010/main" val="234725369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id-ID" smtClean="0"/>
          </a:p>
        </p:txBody>
      </p:sp>
      <p:sp>
        <p:nvSpPr>
          <p:cNvPr id="2970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FF617B4-1FB5-45B8-9889-3AD09D6DD570}" type="slidenum">
              <a:rPr lang="id-ID"/>
              <a:pPr>
                <a:spcBef>
                  <a:spcPct val="0"/>
                </a:spcBef>
              </a:pPr>
              <a:t>8</a:t>
            </a:fld>
            <a:endParaRPr lang="id-ID"/>
          </a:p>
        </p:txBody>
      </p:sp>
    </p:spTree>
    <p:extLst>
      <p:ext uri="{BB962C8B-B14F-4D97-AF65-F5344CB8AC3E}">
        <p14:creationId xmlns:p14="http://schemas.microsoft.com/office/powerpoint/2010/main" val="241446131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id-ID" smtClean="0"/>
          </a:p>
        </p:txBody>
      </p:sp>
      <p:sp>
        <p:nvSpPr>
          <p:cNvPr id="317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F4DC81C5-38A5-4B6D-A57B-A931E82C6091}" type="slidenum">
              <a:rPr lang="id-ID"/>
              <a:pPr>
                <a:spcBef>
                  <a:spcPct val="0"/>
                </a:spcBef>
              </a:pPr>
              <a:t>9</a:t>
            </a:fld>
            <a:endParaRPr lang="id-ID"/>
          </a:p>
        </p:txBody>
      </p:sp>
    </p:spTree>
    <p:extLst>
      <p:ext uri="{BB962C8B-B14F-4D97-AF65-F5344CB8AC3E}">
        <p14:creationId xmlns:p14="http://schemas.microsoft.com/office/powerpoint/2010/main" val="162194442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id-ID" smtClean="0"/>
          </a:p>
        </p:txBody>
      </p:sp>
      <p:sp>
        <p:nvSpPr>
          <p:cNvPr id="337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965AC307-6861-4FE8-9784-957AEC48FEF8}" type="slidenum">
              <a:rPr lang="id-ID"/>
              <a:pPr>
                <a:spcBef>
                  <a:spcPct val="0"/>
                </a:spcBef>
              </a:pPr>
              <a:t>10</a:t>
            </a:fld>
            <a:endParaRPr lang="id-ID"/>
          </a:p>
        </p:txBody>
      </p:sp>
    </p:spTree>
    <p:extLst>
      <p:ext uri="{BB962C8B-B14F-4D97-AF65-F5344CB8AC3E}">
        <p14:creationId xmlns:p14="http://schemas.microsoft.com/office/powerpoint/2010/main" val="11411190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2EE52AA-39B5-461F-B771-BCA0F02A02EA}" type="datetimeFigureOut">
              <a:rPr lang="en-US" smtClean="0"/>
              <a:t>7/4/2018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7B5596-2FAD-44DC-B4DB-9DC4B7CC49B8}" type="slidenum">
              <a:rPr lang="en-US" smtClean="0"/>
              <a:t>‹#›</a:t>
            </a:fld>
            <a:endParaRPr lang="en-US"/>
          </a:p>
        </p:txBody>
      </p:sp>
    </p:spTree>
    <p:extLst>
      <p:ext uri="{BB962C8B-B14F-4D97-AF65-F5344CB8AC3E}">
        <p14:creationId xmlns:p14="http://schemas.microsoft.com/office/powerpoint/2010/main" val="3988659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2EE52AA-39B5-461F-B771-BCA0F02A02EA}" type="datetimeFigureOut">
              <a:rPr lang="en-US" smtClean="0"/>
              <a:t>7/4/2018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7B5596-2FAD-44DC-B4DB-9DC4B7CC49B8}" type="slidenum">
              <a:rPr lang="en-US" smtClean="0"/>
              <a:t>‹#›</a:t>
            </a:fld>
            <a:endParaRPr lang="en-US"/>
          </a:p>
        </p:txBody>
      </p:sp>
    </p:spTree>
    <p:extLst>
      <p:ext uri="{BB962C8B-B14F-4D97-AF65-F5344CB8AC3E}">
        <p14:creationId xmlns:p14="http://schemas.microsoft.com/office/powerpoint/2010/main" val="13418557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2EE52AA-39B5-461F-B771-BCA0F02A02EA}" type="datetimeFigureOut">
              <a:rPr lang="en-US" smtClean="0"/>
              <a:t>7/4/2018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7B5596-2FAD-44DC-B4DB-9DC4B7CC49B8}" type="slidenum">
              <a:rPr lang="en-US" smtClean="0"/>
              <a:t>‹#›</a:t>
            </a:fld>
            <a:endParaRPr lang="en-US"/>
          </a:p>
        </p:txBody>
      </p:sp>
    </p:spTree>
    <p:extLst>
      <p:ext uri="{BB962C8B-B14F-4D97-AF65-F5344CB8AC3E}">
        <p14:creationId xmlns:p14="http://schemas.microsoft.com/office/powerpoint/2010/main" val="12887966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2EE52AA-39B5-461F-B771-BCA0F02A02EA}" type="datetimeFigureOut">
              <a:rPr lang="en-US" smtClean="0"/>
              <a:t>7/4/2018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7B5596-2FAD-44DC-B4DB-9DC4B7CC49B8}" type="slidenum">
              <a:rPr lang="en-US" smtClean="0"/>
              <a:t>‹#›</a:t>
            </a:fld>
            <a:endParaRPr lang="en-US"/>
          </a:p>
        </p:txBody>
      </p:sp>
    </p:spTree>
    <p:extLst>
      <p:ext uri="{BB962C8B-B14F-4D97-AF65-F5344CB8AC3E}">
        <p14:creationId xmlns:p14="http://schemas.microsoft.com/office/powerpoint/2010/main" val="3438219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2EE52AA-39B5-461F-B771-BCA0F02A02EA}" type="datetimeFigureOut">
              <a:rPr lang="en-US" smtClean="0"/>
              <a:t>7/4/2018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7B5596-2FAD-44DC-B4DB-9DC4B7CC49B8}" type="slidenum">
              <a:rPr lang="en-US" smtClean="0"/>
              <a:t>‹#›</a:t>
            </a:fld>
            <a:endParaRPr lang="en-US"/>
          </a:p>
        </p:txBody>
      </p:sp>
    </p:spTree>
    <p:extLst>
      <p:ext uri="{BB962C8B-B14F-4D97-AF65-F5344CB8AC3E}">
        <p14:creationId xmlns:p14="http://schemas.microsoft.com/office/powerpoint/2010/main" val="8907853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2EE52AA-39B5-461F-B771-BCA0F02A02EA}" type="datetimeFigureOut">
              <a:rPr lang="en-US" smtClean="0"/>
              <a:t>7/4/2018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87B5596-2FAD-44DC-B4DB-9DC4B7CC49B8}" type="slidenum">
              <a:rPr lang="en-US" smtClean="0"/>
              <a:t>‹#›</a:t>
            </a:fld>
            <a:endParaRPr lang="en-US"/>
          </a:p>
        </p:txBody>
      </p:sp>
    </p:spTree>
    <p:extLst>
      <p:ext uri="{BB962C8B-B14F-4D97-AF65-F5344CB8AC3E}">
        <p14:creationId xmlns:p14="http://schemas.microsoft.com/office/powerpoint/2010/main" val="17069207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2EE52AA-39B5-461F-B771-BCA0F02A02EA}" type="datetimeFigureOut">
              <a:rPr lang="en-US" smtClean="0"/>
              <a:t>7/4/2018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87B5596-2FAD-44DC-B4DB-9DC4B7CC49B8}" type="slidenum">
              <a:rPr lang="en-US" smtClean="0"/>
              <a:t>‹#›</a:t>
            </a:fld>
            <a:endParaRPr lang="en-US"/>
          </a:p>
        </p:txBody>
      </p:sp>
    </p:spTree>
    <p:extLst>
      <p:ext uri="{BB962C8B-B14F-4D97-AF65-F5344CB8AC3E}">
        <p14:creationId xmlns:p14="http://schemas.microsoft.com/office/powerpoint/2010/main" val="1494436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2EE52AA-39B5-461F-B771-BCA0F02A02EA}" type="datetimeFigureOut">
              <a:rPr lang="en-US" smtClean="0"/>
              <a:t>7/4/2018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87B5596-2FAD-44DC-B4DB-9DC4B7CC49B8}" type="slidenum">
              <a:rPr lang="en-US" smtClean="0"/>
              <a:t>‹#›</a:t>
            </a:fld>
            <a:endParaRPr lang="en-US"/>
          </a:p>
        </p:txBody>
      </p:sp>
    </p:spTree>
    <p:extLst>
      <p:ext uri="{BB962C8B-B14F-4D97-AF65-F5344CB8AC3E}">
        <p14:creationId xmlns:p14="http://schemas.microsoft.com/office/powerpoint/2010/main" val="8591159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2EE52AA-39B5-461F-B771-BCA0F02A02EA}" type="datetimeFigureOut">
              <a:rPr lang="en-US" smtClean="0"/>
              <a:t>7/4/2018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87B5596-2FAD-44DC-B4DB-9DC4B7CC49B8}" type="slidenum">
              <a:rPr lang="en-US" smtClean="0"/>
              <a:t>‹#›</a:t>
            </a:fld>
            <a:endParaRPr lang="en-US"/>
          </a:p>
        </p:txBody>
      </p:sp>
    </p:spTree>
    <p:extLst>
      <p:ext uri="{BB962C8B-B14F-4D97-AF65-F5344CB8AC3E}">
        <p14:creationId xmlns:p14="http://schemas.microsoft.com/office/powerpoint/2010/main" val="40284948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2EE52AA-39B5-461F-B771-BCA0F02A02EA}" type="datetimeFigureOut">
              <a:rPr lang="en-US" smtClean="0"/>
              <a:t>7/4/2018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87B5596-2FAD-44DC-B4DB-9DC4B7CC49B8}" type="slidenum">
              <a:rPr lang="en-US" smtClean="0"/>
              <a:t>‹#›</a:t>
            </a:fld>
            <a:endParaRPr lang="en-US"/>
          </a:p>
        </p:txBody>
      </p:sp>
    </p:spTree>
    <p:extLst>
      <p:ext uri="{BB962C8B-B14F-4D97-AF65-F5344CB8AC3E}">
        <p14:creationId xmlns:p14="http://schemas.microsoft.com/office/powerpoint/2010/main" val="15448329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2EE52AA-39B5-461F-B771-BCA0F02A02EA}" type="datetimeFigureOut">
              <a:rPr lang="en-US" smtClean="0"/>
              <a:t>7/4/2018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87B5596-2FAD-44DC-B4DB-9DC4B7CC49B8}" type="slidenum">
              <a:rPr lang="en-US" smtClean="0"/>
              <a:t>‹#›</a:t>
            </a:fld>
            <a:endParaRPr lang="en-US"/>
          </a:p>
        </p:txBody>
      </p:sp>
    </p:spTree>
    <p:extLst>
      <p:ext uri="{BB962C8B-B14F-4D97-AF65-F5344CB8AC3E}">
        <p14:creationId xmlns:p14="http://schemas.microsoft.com/office/powerpoint/2010/main" val="40540725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2EE52AA-39B5-461F-B771-BCA0F02A02EA}" type="datetimeFigureOut">
              <a:rPr lang="en-US" smtClean="0"/>
              <a:t>7/4/2018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87B5596-2FAD-44DC-B4DB-9DC4B7CC49B8}" type="slidenum">
              <a:rPr lang="en-US" smtClean="0"/>
              <a:t>‹#›</a:t>
            </a:fld>
            <a:endParaRPr lang="en-US"/>
          </a:p>
        </p:txBody>
      </p:sp>
    </p:spTree>
    <p:extLst>
      <p:ext uri="{BB962C8B-B14F-4D97-AF65-F5344CB8AC3E}">
        <p14:creationId xmlns:p14="http://schemas.microsoft.com/office/powerpoint/2010/main" val="3073414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arsil\Desktop\Smartcreative.jpg"/>
          <p:cNvPicPr>
            <a:picLocks noChangeAspect="1" noChangeArrowheads="1"/>
          </p:cNvPicPr>
          <p:nvPr/>
        </p:nvPicPr>
        <p:blipFill>
          <a:blip r:embed="rId2">
            <a:extLst>
              <a:ext uri="{28A0092B-C50C-407E-A947-70E740481C1C}">
                <a14:useLocalDpi xmlns:a14="http://schemas.microsoft.com/office/drawing/2010/main" val="0"/>
              </a:ext>
            </a:extLst>
          </a:blip>
          <a:srcRect l="1051" r="800" b="504"/>
          <a:stretch>
            <a:fillRect/>
          </a:stretch>
        </p:blipFill>
        <p:spPr bwMode="auto">
          <a:xfrm>
            <a:off x="0" y="0"/>
            <a:ext cx="12192000" cy="71461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1" name="TextBox 1"/>
          <p:cNvSpPr txBox="1">
            <a:spLocks noChangeArrowheads="1"/>
          </p:cNvSpPr>
          <p:nvPr/>
        </p:nvSpPr>
        <p:spPr bwMode="auto">
          <a:xfrm>
            <a:off x="6553200" y="3672075"/>
            <a:ext cx="5638800" cy="1262062"/>
          </a:xfrm>
          <a:prstGeom prst="rect">
            <a:avLst/>
          </a:prstGeom>
          <a:noFill/>
          <a:ln w="9525">
            <a:noFill/>
            <a:miter lim="800000"/>
            <a:headEnd/>
            <a:tailEnd/>
          </a:ln>
        </p:spPr>
        <p:txBody>
          <a:bodyPr>
            <a:spAutoFit/>
          </a:bodyPr>
          <a:lstStyle/>
          <a:p>
            <a:pPr algn="ctr" eaLnBrk="1" hangingPunct="1">
              <a:defRPr/>
            </a:pPr>
            <a:r>
              <a:rPr lang="en-US" sz="1600" b="1" dirty="0" smtClean="0">
                <a:solidFill>
                  <a:schemeClr val="bg1"/>
                </a:solidFill>
                <a:latin typeface="Arial" charset="0"/>
              </a:rPr>
              <a:t>FAKTOR YANG MEMPENGARUHI KEPUASAN</a:t>
            </a:r>
            <a:endParaRPr lang="en-US" sz="1600" b="1" dirty="0">
              <a:solidFill>
                <a:schemeClr val="bg1"/>
              </a:solidFill>
              <a:latin typeface="Arial" charset="0"/>
            </a:endParaRPr>
          </a:p>
          <a:p>
            <a:pPr marL="342900" indent="-342900" algn="ctr">
              <a:defRPr/>
            </a:pPr>
            <a:endParaRPr lang="en-US" b="1" dirty="0">
              <a:solidFill>
                <a:schemeClr val="bg1"/>
              </a:solidFill>
              <a:latin typeface="Arial" charset="0"/>
            </a:endParaRPr>
          </a:p>
          <a:p>
            <a:pPr algn="ctr" eaLnBrk="1" hangingPunct="1">
              <a:defRPr/>
            </a:pPr>
            <a:r>
              <a:rPr lang="en-US" sz="1400" b="1" dirty="0">
                <a:solidFill>
                  <a:schemeClr val="bg1"/>
                </a:solidFill>
                <a:latin typeface="Arial" charset="0"/>
              </a:rPr>
              <a:t>PERTEMUAN </a:t>
            </a:r>
            <a:r>
              <a:rPr lang="en-US" sz="1400" b="1" dirty="0" smtClean="0">
                <a:solidFill>
                  <a:schemeClr val="bg1"/>
                </a:solidFill>
                <a:latin typeface="Arial" charset="0"/>
              </a:rPr>
              <a:t>9</a:t>
            </a:r>
            <a:endParaRPr lang="en-US" sz="1400" b="1" dirty="0">
              <a:solidFill>
                <a:schemeClr val="bg1"/>
              </a:solidFill>
              <a:latin typeface="Arial" charset="0"/>
            </a:endParaRPr>
          </a:p>
          <a:p>
            <a:pPr algn="ctr" eaLnBrk="1" hangingPunct="1">
              <a:defRPr/>
            </a:pPr>
            <a:r>
              <a:rPr lang="en-US" sz="1400" b="1" dirty="0">
                <a:solidFill>
                  <a:schemeClr val="bg1"/>
                </a:solidFill>
                <a:latin typeface="Arial" charset="0"/>
              </a:rPr>
              <a:t>NAURI ANGGITA TEMESVARI, SKM., MKM</a:t>
            </a:r>
          </a:p>
          <a:p>
            <a:pPr algn="ctr" eaLnBrk="1" hangingPunct="1">
              <a:defRPr/>
            </a:pPr>
            <a:r>
              <a:rPr lang="en-US" sz="1400" b="1" dirty="0">
                <a:solidFill>
                  <a:schemeClr val="bg1"/>
                </a:solidFill>
                <a:latin typeface="Arial" charset="0"/>
              </a:rPr>
              <a:t>PRODI MIK, FIKES</a:t>
            </a:r>
          </a:p>
        </p:txBody>
      </p:sp>
    </p:spTree>
    <p:extLst>
      <p:ext uri="{BB962C8B-B14F-4D97-AF65-F5344CB8AC3E}">
        <p14:creationId xmlns:p14="http://schemas.microsoft.com/office/powerpoint/2010/main" val="506120520"/>
      </p:ext>
    </p:extLst>
  </p:cSld>
  <p:clrMapOvr>
    <a:masterClrMapping/>
  </p:clrMapOvr>
  <p:transition>
    <p:wipe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2770" name="Picture 2" descr="C:\Users\arsil\Desktop\Smartcreative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12191999"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2771" name="Title 5"/>
          <p:cNvSpPr>
            <a:spLocks noGrp="1"/>
          </p:cNvSpPr>
          <p:nvPr>
            <p:ph type="title"/>
          </p:nvPr>
        </p:nvSpPr>
        <p:spPr>
          <a:xfrm>
            <a:off x="2057400" y="685800"/>
            <a:ext cx="8229600" cy="685800"/>
          </a:xfrm>
        </p:spPr>
        <p:txBody>
          <a:bodyPr/>
          <a:lstStyle/>
          <a:p>
            <a:pPr>
              <a:spcBef>
                <a:spcPct val="50000"/>
              </a:spcBef>
            </a:pPr>
            <a:endParaRPr lang="en-US" sz="3200" i="1">
              <a:latin typeface="Arial" panose="020B0604020202020204" pitchFamily="34" charset="0"/>
              <a:cs typeface="Arial" panose="020B0604020202020204" pitchFamily="34" charset="0"/>
            </a:endParaRPr>
          </a:p>
        </p:txBody>
      </p:sp>
      <p:sp>
        <p:nvSpPr>
          <p:cNvPr id="32772" name="Content Placeholder 5"/>
          <p:cNvSpPr>
            <a:spLocks noGrp="1"/>
          </p:cNvSpPr>
          <p:nvPr>
            <p:ph idx="1"/>
          </p:nvPr>
        </p:nvSpPr>
        <p:spPr/>
        <p:txBody>
          <a:bodyPr/>
          <a:lstStyle/>
          <a:p>
            <a:pPr marL="0" indent="0">
              <a:buNone/>
            </a:pPr>
            <a:r>
              <a:rPr lang="en-US" smtClean="0"/>
              <a:t>Standar-standar yang tinggi harus didukung oleh sumber-sumber daya, program-program</a:t>
            </a:r>
            <a:r>
              <a:rPr lang="en-US" i="1" smtClean="0"/>
              <a:t> </a:t>
            </a:r>
            <a:r>
              <a:rPr lang="en-US" smtClean="0"/>
              <a:t>dan imbalan yang diperlukan untuk mendorong karyawaan dalam</a:t>
            </a:r>
            <a:r>
              <a:rPr lang="en-US" i="1" smtClean="0"/>
              <a:t> </a:t>
            </a:r>
            <a:r>
              <a:rPr lang="en-US" smtClean="0"/>
              <a:t>memberikan pelayanan yang baik kepada pelanggan. Banyak faktor yang</a:t>
            </a:r>
            <a:r>
              <a:rPr lang="en-US" i="1" smtClean="0"/>
              <a:t> </a:t>
            </a:r>
            <a:r>
              <a:rPr lang="en-US" smtClean="0"/>
              <a:t>mempengaruhi pemberian pelayanan, seperti ketrampilan dan kompetensi</a:t>
            </a:r>
            <a:r>
              <a:rPr lang="en-US" i="1" smtClean="0"/>
              <a:t> </a:t>
            </a:r>
            <a:r>
              <a:rPr lang="en-US" smtClean="0"/>
              <a:t>karyawan, moral karyawan, peralataan yang digunakan, pemberian</a:t>
            </a:r>
            <a:r>
              <a:rPr lang="en-US" i="1" smtClean="0"/>
              <a:t> </a:t>
            </a:r>
            <a:r>
              <a:rPr lang="en-US" smtClean="0"/>
              <a:t>penghargaan.</a:t>
            </a:r>
            <a:endParaRPr lang="en-US" b="1" smtClean="0">
              <a:solidFill>
                <a:srgbClr val="00B0F0"/>
              </a:solidFill>
            </a:endParaRPr>
          </a:p>
        </p:txBody>
      </p:sp>
    </p:spTree>
    <p:extLst>
      <p:ext uri="{BB962C8B-B14F-4D97-AF65-F5344CB8AC3E}">
        <p14:creationId xmlns:p14="http://schemas.microsoft.com/office/powerpoint/2010/main" val="1803904289"/>
      </p:ext>
    </p:extLst>
  </p:cSld>
  <p:clrMapOvr>
    <a:masterClrMapping/>
  </p:clrMapOvr>
  <p:transition>
    <p:wipe dir="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4818" name="Picture 2" descr="C:\Users\arsil\Desktop\Smartcreative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12191999"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4819" name="Title 5"/>
          <p:cNvSpPr>
            <a:spLocks noGrp="1"/>
          </p:cNvSpPr>
          <p:nvPr>
            <p:ph type="title"/>
          </p:nvPr>
        </p:nvSpPr>
        <p:spPr>
          <a:xfrm>
            <a:off x="2057400" y="685800"/>
            <a:ext cx="8229600" cy="685800"/>
          </a:xfrm>
        </p:spPr>
        <p:txBody>
          <a:bodyPr/>
          <a:lstStyle/>
          <a:p>
            <a:pPr>
              <a:spcBef>
                <a:spcPct val="50000"/>
              </a:spcBef>
            </a:pPr>
            <a:endParaRPr lang="en-US" sz="3200" i="1">
              <a:latin typeface="Arial" panose="020B0604020202020204" pitchFamily="34" charset="0"/>
              <a:cs typeface="Arial" panose="020B0604020202020204" pitchFamily="34" charset="0"/>
            </a:endParaRPr>
          </a:p>
        </p:txBody>
      </p:sp>
      <p:sp>
        <p:nvSpPr>
          <p:cNvPr id="34820" name="Content Placeholder 5"/>
          <p:cNvSpPr>
            <a:spLocks noGrp="1"/>
          </p:cNvSpPr>
          <p:nvPr>
            <p:ph idx="1"/>
          </p:nvPr>
        </p:nvSpPr>
        <p:spPr/>
        <p:txBody>
          <a:bodyPr/>
          <a:lstStyle/>
          <a:p>
            <a:pPr marL="0" indent="0" algn="ctr">
              <a:buNone/>
            </a:pPr>
            <a:endParaRPr lang="en-US" sz="4000" b="1" i="1">
              <a:solidFill>
                <a:srgbClr val="00B0F0"/>
              </a:solidFill>
              <a:latin typeface="Arial" panose="020B0604020202020204" pitchFamily="34" charset="0"/>
              <a:cs typeface="Arial" panose="020B0604020202020204" pitchFamily="34" charset="0"/>
            </a:endParaRPr>
          </a:p>
          <a:p>
            <a:pPr marL="0" indent="0" algn="ctr">
              <a:buNone/>
            </a:pPr>
            <a:r>
              <a:rPr lang="en-US" sz="4000" b="1" i="1">
                <a:solidFill>
                  <a:srgbClr val="00B0F0"/>
                </a:solidFill>
                <a:latin typeface="Arial" panose="020B0604020202020204" pitchFamily="34" charset="0"/>
                <a:cs typeface="Arial" panose="020B0604020202020204" pitchFamily="34" charset="0"/>
              </a:rPr>
              <a:t>4. </a:t>
            </a:r>
            <a:r>
              <a:rPr lang="en-US" sz="4000" b="1" i="1">
                <a:solidFill>
                  <a:srgbClr val="00B0F0"/>
                </a:solidFill>
              </a:rPr>
              <a:t>Gap between service delivery and external communications</a:t>
            </a:r>
            <a:endParaRPr lang="en-US" sz="4000" b="1">
              <a:solidFill>
                <a:srgbClr val="00B0F0"/>
              </a:solidFill>
            </a:endParaRPr>
          </a:p>
        </p:txBody>
      </p:sp>
    </p:spTree>
    <p:extLst>
      <p:ext uri="{BB962C8B-B14F-4D97-AF65-F5344CB8AC3E}">
        <p14:creationId xmlns:p14="http://schemas.microsoft.com/office/powerpoint/2010/main" val="254307136"/>
      </p:ext>
    </p:extLst>
  </p:cSld>
  <p:clrMapOvr>
    <a:masterClrMapping/>
  </p:clrMapOvr>
  <p:transition>
    <p:wipe dir="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6866" name="Picture 2" descr="C:\Users\arsil\Desktop\Smartcreative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12191999"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6867" name="Title 5"/>
          <p:cNvSpPr>
            <a:spLocks noGrp="1"/>
          </p:cNvSpPr>
          <p:nvPr>
            <p:ph type="title"/>
          </p:nvPr>
        </p:nvSpPr>
        <p:spPr>
          <a:xfrm>
            <a:off x="2057400" y="685800"/>
            <a:ext cx="8229600" cy="685800"/>
          </a:xfrm>
        </p:spPr>
        <p:txBody>
          <a:bodyPr/>
          <a:lstStyle/>
          <a:p>
            <a:pPr>
              <a:spcBef>
                <a:spcPct val="50000"/>
              </a:spcBef>
            </a:pPr>
            <a:endParaRPr lang="en-US" sz="3200" i="1">
              <a:latin typeface="Arial" panose="020B0604020202020204" pitchFamily="34" charset="0"/>
              <a:cs typeface="Arial" panose="020B0604020202020204" pitchFamily="34" charset="0"/>
            </a:endParaRPr>
          </a:p>
        </p:txBody>
      </p:sp>
      <p:sp>
        <p:nvSpPr>
          <p:cNvPr id="36868" name="Content Placeholder 5"/>
          <p:cNvSpPr>
            <a:spLocks noGrp="1"/>
          </p:cNvSpPr>
          <p:nvPr>
            <p:ph idx="1"/>
          </p:nvPr>
        </p:nvSpPr>
        <p:spPr/>
        <p:txBody>
          <a:bodyPr/>
          <a:lstStyle/>
          <a:p>
            <a:pPr marL="0" indent="0">
              <a:buNone/>
            </a:pPr>
            <a:r>
              <a:rPr lang="en-US" smtClean="0"/>
              <a:t>Harapan pelanggan dipengaruhi oleh janji-janji yang disampaikan penyedia jasa melalui komunikasi eksternal seperti para promotor, brosur- brosur, iklan, dan lain-lain. Hasil pelayanan yang baik dapat mengecewakan pelanggan jika komunikasi pemasaran perusahaan menyebabkan mereka memiliki harapan yang terlalu tinggi sehingga tidak tidak realistis lagi.</a:t>
            </a:r>
            <a:endParaRPr lang="en-US" b="1" smtClean="0">
              <a:solidFill>
                <a:srgbClr val="00B0F0"/>
              </a:solidFill>
            </a:endParaRPr>
          </a:p>
        </p:txBody>
      </p:sp>
    </p:spTree>
    <p:extLst>
      <p:ext uri="{BB962C8B-B14F-4D97-AF65-F5344CB8AC3E}">
        <p14:creationId xmlns:p14="http://schemas.microsoft.com/office/powerpoint/2010/main" val="906705637"/>
      </p:ext>
    </p:extLst>
  </p:cSld>
  <p:clrMapOvr>
    <a:masterClrMapping/>
  </p:clrMapOvr>
  <p:transition>
    <p:wipe dir="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8914" name="Picture 2" descr="C:\Users\arsil\Desktop\Smartcreative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8915" name="Title 5"/>
          <p:cNvSpPr>
            <a:spLocks noGrp="1"/>
          </p:cNvSpPr>
          <p:nvPr>
            <p:ph type="title"/>
          </p:nvPr>
        </p:nvSpPr>
        <p:spPr>
          <a:xfrm>
            <a:off x="2057400" y="685800"/>
            <a:ext cx="8229600" cy="685800"/>
          </a:xfrm>
        </p:spPr>
        <p:txBody>
          <a:bodyPr/>
          <a:lstStyle/>
          <a:p>
            <a:pPr>
              <a:spcBef>
                <a:spcPct val="50000"/>
              </a:spcBef>
            </a:pPr>
            <a:r>
              <a:rPr lang="en-US" sz="3200">
                <a:latin typeface="Arial" panose="020B0604020202020204" pitchFamily="34" charset="0"/>
                <a:cs typeface="Arial" panose="020B0604020202020204" pitchFamily="34" charset="0"/>
              </a:rPr>
              <a:t>Contoh</a:t>
            </a:r>
          </a:p>
        </p:txBody>
      </p:sp>
      <p:sp>
        <p:nvSpPr>
          <p:cNvPr id="38916" name="Content Placeholder 5"/>
          <p:cNvSpPr>
            <a:spLocks noGrp="1"/>
          </p:cNvSpPr>
          <p:nvPr>
            <p:ph idx="1"/>
          </p:nvPr>
        </p:nvSpPr>
        <p:spPr/>
        <p:txBody>
          <a:bodyPr/>
          <a:lstStyle/>
          <a:p>
            <a:pPr marL="0" indent="0">
              <a:buNone/>
            </a:pPr>
            <a:r>
              <a:rPr lang="en-US" sz="3600"/>
              <a:t>Brosur hotel memperlihatkan ruangan yang indah dan kenyataannya pada saat tamu datang ke hotel tersebut, mereka menemukan ruangan yang sederhana</a:t>
            </a:r>
            <a:endParaRPr lang="en-US" sz="3600" b="1">
              <a:solidFill>
                <a:srgbClr val="00B0F0"/>
              </a:solidFill>
            </a:endParaRPr>
          </a:p>
        </p:txBody>
      </p:sp>
    </p:spTree>
    <p:extLst>
      <p:ext uri="{BB962C8B-B14F-4D97-AF65-F5344CB8AC3E}">
        <p14:creationId xmlns:p14="http://schemas.microsoft.com/office/powerpoint/2010/main" val="3560542912"/>
      </p:ext>
    </p:extLst>
  </p:cSld>
  <p:clrMapOvr>
    <a:masterClrMapping/>
  </p:clrMapOvr>
  <p:transition>
    <p:wipe dir="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62" name="Picture 2" descr="C:\Users\arsil\Desktop\Smartcreative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12191999"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963" name="Title 5"/>
          <p:cNvSpPr>
            <a:spLocks noGrp="1"/>
          </p:cNvSpPr>
          <p:nvPr>
            <p:ph type="title"/>
          </p:nvPr>
        </p:nvSpPr>
        <p:spPr>
          <a:xfrm>
            <a:off x="2057400" y="685800"/>
            <a:ext cx="8229600" cy="685800"/>
          </a:xfrm>
        </p:spPr>
        <p:txBody>
          <a:bodyPr/>
          <a:lstStyle/>
          <a:p>
            <a:pPr>
              <a:spcBef>
                <a:spcPct val="50000"/>
              </a:spcBef>
            </a:pPr>
            <a:endParaRPr lang="en-US" sz="3200" i="1">
              <a:latin typeface="Arial" panose="020B0604020202020204" pitchFamily="34" charset="0"/>
              <a:cs typeface="Arial" panose="020B0604020202020204" pitchFamily="34" charset="0"/>
            </a:endParaRPr>
          </a:p>
        </p:txBody>
      </p:sp>
      <p:sp>
        <p:nvSpPr>
          <p:cNvPr id="40964" name="Content Placeholder 5"/>
          <p:cNvSpPr>
            <a:spLocks noGrp="1"/>
          </p:cNvSpPr>
          <p:nvPr>
            <p:ph idx="1"/>
          </p:nvPr>
        </p:nvSpPr>
        <p:spPr/>
        <p:txBody>
          <a:bodyPr/>
          <a:lstStyle/>
          <a:p>
            <a:pPr marL="0" indent="0" algn="ctr">
              <a:buNone/>
            </a:pPr>
            <a:endParaRPr lang="en-US" sz="4000" i="1">
              <a:solidFill>
                <a:srgbClr val="00B0F0"/>
              </a:solidFill>
              <a:latin typeface="Arial" panose="020B0604020202020204" pitchFamily="34" charset="0"/>
              <a:cs typeface="Arial" panose="020B0604020202020204" pitchFamily="34" charset="0"/>
            </a:endParaRPr>
          </a:p>
          <a:p>
            <a:pPr marL="0" indent="0" algn="ctr">
              <a:buNone/>
            </a:pPr>
            <a:r>
              <a:rPr lang="en-US" sz="4000" b="1" i="1">
                <a:solidFill>
                  <a:srgbClr val="00B0F0"/>
                </a:solidFill>
                <a:latin typeface="Arial" panose="020B0604020202020204" pitchFamily="34" charset="0"/>
                <a:cs typeface="Arial" panose="020B0604020202020204" pitchFamily="34" charset="0"/>
              </a:rPr>
              <a:t>5. </a:t>
            </a:r>
            <a:r>
              <a:rPr lang="en-US" sz="4000" b="1" i="1">
                <a:solidFill>
                  <a:srgbClr val="00B0F0"/>
                </a:solidFill>
              </a:rPr>
              <a:t>Gap between perceived service and expected service</a:t>
            </a:r>
            <a:endParaRPr lang="en-US" sz="4000" b="1">
              <a:solidFill>
                <a:srgbClr val="00B0F0"/>
              </a:solidFill>
            </a:endParaRPr>
          </a:p>
        </p:txBody>
      </p:sp>
    </p:spTree>
    <p:extLst>
      <p:ext uri="{BB962C8B-B14F-4D97-AF65-F5344CB8AC3E}">
        <p14:creationId xmlns:p14="http://schemas.microsoft.com/office/powerpoint/2010/main" val="2889112392"/>
      </p:ext>
    </p:extLst>
  </p:cSld>
  <p:clrMapOvr>
    <a:masterClrMapping/>
  </p:clrMapOvr>
  <p:transition>
    <p:wipe dir="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3010" name="Picture 2" descr="C:\Users\arsil\Desktop\Smartcreative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12191999"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3011" name="Title 5"/>
          <p:cNvSpPr>
            <a:spLocks noGrp="1"/>
          </p:cNvSpPr>
          <p:nvPr>
            <p:ph type="title"/>
          </p:nvPr>
        </p:nvSpPr>
        <p:spPr>
          <a:xfrm>
            <a:off x="2057400" y="685800"/>
            <a:ext cx="8229600" cy="685800"/>
          </a:xfrm>
        </p:spPr>
        <p:txBody>
          <a:bodyPr/>
          <a:lstStyle/>
          <a:p>
            <a:pPr>
              <a:spcBef>
                <a:spcPct val="50000"/>
              </a:spcBef>
            </a:pPr>
            <a:endParaRPr lang="en-US" sz="3200" i="1">
              <a:latin typeface="Arial" panose="020B0604020202020204" pitchFamily="34" charset="0"/>
              <a:cs typeface="Arial" panose="020B0604020202020204" pitchFamily="34" charset="0"/>
            </a:endParaRPr>
          </a:p>
        </p:txBody>
      </p:sp>
      <p:sp>
        <p:nvSpPr>
          <p:cNvPr id="43012" name="Content Placeholder 5"/>
          <p:cNvSpPr>
            <a:spLocks noGrp="1"/>
          </p:cNvSpPr>
          <p:nvPr>
            <p:ph idx="1"/>
          </p:nvPr>
        </p:nvSpPr>
        <p:spPr/>
        <p:txBody>
          <a:bodyPr/>
          <a:lstStyle/>
          <a:p>
            <a:pPr marL="0" indent="0">
              <a:buNone/>
            </a:pPr>
            <a:r>
              <a:rPr lang="en-US" smtClean="0"/>
              <a:t>Perbedaan ini terjadi jika pihak manajemen gagal menutup salah satu atau lebih dari empat kesenjangan tersebut di atas. Perbedaan inilah yang menimbulkan rasa ketidak puasan pelanggan</a:t>
            </a:r>
            <a:endParaRPr lang="en-US" b="1" smtClean="0">
              <a:solidFill>
                <a:srgbClr val="00B0F0"/>
              </a:solidFill>
            </a:endParaRPr>
          </a:p>
        </p:txBody>
      </p:sp>
    </p:spTree>
    <p:extLst>
      <p:ext uri="{BB962C8B-B14F-4D97-AF65-F5344CB8AC3E}">
        <p14:creationId xmlns:p14="http://schemas.microsoft.com/office/powerpoint/2010/main" val="65320675"/>
      </p:ext>
    </p:extLst>
  </p:cSld>
  <p:clrMapOvr>
    <a:masterClrMapping/>
  </p:clrMapOvr>
  <p:transition>
    <p:wipe dir="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5058" name="Picture 2" descr="C:\Users\arsil\Desktop\Smartcreative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5059" name="Title 5"/>
          <p:cNvSpPr>
            <a:spLocks noGrp="1"/>
          </p:cNvSpPr>
          <p:nvPr>
            <p:ph type="title"/>
          </p:nvPr>
        </p:nvSpPr>
        <p:spPr>
          <a:xfrm>
            <a:off x="2057400" y="685800"/>
            <a:ext cx="8229600" cy="685800"/>
          </a:xfrm>
        </p:spPr>
        <p:txBody>
          <a:bodyPr/>
          <a:lstStyle/>
          <a:p>
            <a:pPr>
              <a:spcBef>
                <a:spcPct val="50000"/>
              </a:spcBef>
            </a:pPr>
            <a:endParaRPr lang="en-US" sz="3200" i="1">
              <a:latin typeface="Arial" panose="020B0604020202020204" pitchFamily="34" charset="0"/>
              <a:cs typeface="Arial" panose="020B0604020202020204" pitchFamily="34" charset="0"/>
            </a:endParaRPr>
          </a:p>
        </p:txBody>
      </p:sp>
      <p:sp>
        <p:nvSpPr>
          <p:cNvPr id="45060" name="Content Placeholder 5"/>
          <p:cNvSpPr>
            <a:spLocks noGrp="1"/>
          </p:cNvSpPr>
          <p:nvPr>
            <p:ph idx="1"/>
          </p:nvPr>
        </p:nvSpPr>
        <p:spPr/>
        <p:txBody>
          <a:bodyPr/>
          <a:lstStyle/>
          <a:p>
            <a:pPr marL="0" indent="0">
              <a:buNone/>
            </a:pPr>
            <a:endParaRPr lang="en-US" b="1" smtClean="0">
              <a:solidFill>
                <a:srgbClr val="00B0F0"/>
              </a:solidFill>
            </a:endParaRPr>
          </a:p>
        </p:txBody>
      </p:sp>
      <p:pic>
        <p:nvPicPr>
          <p:cNvPr id="45061" name="Picture 2"/>
          <p:cNvPicPr>
            <a:picLocks noChangeAspect="1" noChangeArrowheads="1"/>
          </p:cNvPicPr>
          <p:nvPr/>
        </p:nvPicPr>
        <p:blipFill>
          <a:blip r:embed="rId4">
            <a:extLst>
              <a:ext uri="{28A0092B-C50C-407E-A947-70E740481C1C}">
                <a14:useLocalDpi xmlns:a14="http://schemas.microsoft.com/office/drawing/2010/main" val="0"/>
              </a:ext>
            </a:extLst>
          </a:blip>
          <a:srcRect l="17969" t="17999" r="17969" b="7333"/>
          <a:stretch>
            <a:fillRect/>
          </a:stretch>
        </p:blipFill>
        <p:spPr bwMode="auto">
          <a:xfrm>
            <a:off x="1752600" y="741176"/>
            <a:ext cx="8839200" cy="548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081799626"/>
      </p:ext>
    </p:extLst>
  </p:cSld>
  <p:clrMapOvr>
    <a:masterClrMapping/>
  </p:clrMapOvr>
  <p:transition>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2" descr="C:\Users\arsil\Desktop\Smartcreative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12191999"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387" name="Title 5"/>
          <p:cNvSpPr>
            <a:spLocks noGrp="1"/>
          </p:cNvSpPr>
          <p:nvPr>
            <p:ph type="title"/>
          </p:nvPr>
        </p:nvSpPr>
        <p:spPr>
          <a:xfrm>
            <a:off x="2057400" y="685800"/>
            <a:ext cx="8229600" cy="685800"/>
          </a:xfrm>
        </p:spPr>
        <p:txBody>
          <a:bodyPr/>
          <a:lstStyle/>
          <a:p>
            <a:pPr>
              <a:spcBef>
                <a:spcPct val="50000"/>
              </a:spcBef>
            </a:pPr>
            <a:endParaRPr lang="en-US" sz="3200" dirty="0">
              <a:latin typeface="Arial" panose="020B0604020202020204" pitchFamily="34" charset="0"/>
              <a:cs typeface="Arial" panose="020B0604020202020204" pitchFamily="34" charset="0"/>
            </a:endParaRPr>
          </a:p>
        </p:txBody>
      </p:sp>
      <p:sp>
        <p:nvSpPr>
          <p:cNvPr id="16388" name="Content Placeholder 5"/>
          <p:cNvSpPr>
            <a:spLocks noGrp="1"/>
          </p:cNvSpPr>
          <p:nvPr>
            <p:ph idx="1"/>
          </p:nvPr>
        </p:nvSpPr>
        <p:spPr/>
        <p:txBody>
          <a:bodyPr/>
          <a:lstStyle/>
          <a:p>
            <a:pPr marL="0" indent="0" algn="ctr">
              <a:buNone/>
            </a:pPr>
            <a:r>
              <a:rPr lang="en-US" sz="6600" b="1"/>
              <a:t>MENGAPA TERJADI </a:t>
            </a:r>
            <a:r>
              <a:rPr lang="en-US" sz="6600" b="1">
                <a:solidFill>
                  <a:srgbClr val="FF0000"/>
                </a:solidFill>
              </a:rPr>
              <a:t>KETIDAKPUASAN</a:t>
            </a:r>
            <a:r>
              <a:rPr lang="en-US" sz="6600" b="1"/>
              <a:t> DARI SISI KONSUMEN?</a:t>
            </a:r>
          </a:p>
        </p:txBody>
      </p:sp>
    </p:spTree>
    <p:extLst>
      <p:ext uri="{BB962C8B-B14F-4D97-AF65-F5344CB8AC3E}">
        <p14:creationId xmlns:p14="http://schemas.microsoft.com/office/powerpoint/2010/main" val="2476130541"/>
      </p:ext>
    </p:extLst>
  </p:cSld>
  <p:clrMapOvr>
    <a:masterClrMapping/>
  </p:clrMapOvr>
  <p:transition>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Picture 2" descr="C:\Users\arsil\Desktop\Smartcreative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435" name="Title 5"/>
          <p:cNvSpPr>
            <a:spLocks noGrp="1"/>
          </p:cNvSpPr>
          <p:nvPr>
            <p:ph type="title"/>
          </p:nvPr>
        </p:nvSpPr>
        <p:spPr>
          <a:xfrm>
            <a:off x="2057400" y="685800"/>
            <a:ext cx="8229600" cy="685800"/>
          </a:xfrm>
        </p:spPr>
        <p:txBody>
          <a:bodyPr/>
          <a:lstStyle/>
          <a:p>
            <a:pPr>
              <a:spcBef>
                <a:spcPct val="50000"/>
              </a:spcBef>
            </a:pPr>
            <a:endParaRPr lang="en-US" sz="3200" i="1">
              <a:latin typeface="Arial" panose="020B0604020202020204" pitchFamily="34" charset="0"/>
              <a:cs typeface="Arial" panose="020B0604020202020204" pitchFamily="34" charset="0"/>
            </a:endParaRPr>
          </a:p>
        </p:txBody>
      </p:sp>
      <p:sp>
        <p:nvSpPr>
          <p:cNvPr id="18436" name="Content Placeholder 5"/>
          <p:cNvSpPr>
            <a:spLocks noGrp="1"/>
          </p:cNvSpPr>
          <p:nvPr>
            <p:ph idx="1"/>
          </p:nvPr>
        </p:nvSpPr>
        <p:spPr/>
        <p:txBody>
          <a:bodyPr/>
          <a:lstStyle/>
          <a:p>
            <a:pPr marL="0" indent="0" algn="ctr">
              <a:buNone/>
            </a:pPr>
            <a:endParaRPr lang="en-US" sz="4000" i="1">
              <a:latin typeface="Arial" panose="020B0604020202020204" pitchFamily="34" charset="0"/>
              <a:cs typeface="Arial" panose="020B0604020202020204" pitchFamily="34" charset="0"/>
            </a:endParaRPr>
          </a:p>
          <a:p>
            <a:pPr marL="0" indent="0" algn="ctr">
              <a:buNone/>
            </a:pPr>
            <a:r>
              <a:rPr lang="en-US" sz="4000" b="1" i="1">
                <a:solidFill>
                  <a:srgbClr val="00B0F0"/>
                </a:solidFill>
                <a:latin typeface="Arial" panose="020B0604020202020204" pitchFamily="34" charset="0"/>
                <a:cs typeface="Arial" panose="020B0604020202020204" pitchFamily="34" charset="0"/>
              </a:rPr>
              <a:t>1. Gap between customer’s expectations and management perceptions</a:t>
            </a:r>
            <a:endParaRPr lang="en-US" sz="4000" b="1">
              <a:solidFill>
                <a:srgbClr val="00B0F0"/>
              </a:solidFill>
            </a:endParaRPr>
          </a:p>
        </p:txBody>
      </p:sp>
    </p:spTree>
    <p:extLst>
      <p:ext uri="{BB962C8B-B14F-4D97-AF65-F5344CB8AC3E}">
        <p14:creationId xmlns:p14="http://schemas.microsoft.com/office/powerpoint/2010/main" val="2923247869"/>
      </p:ext>
    </p:extLst>
  </p:cSld>
  <p:clrMapOvr>
    <a:masterClrMapping/>
  </p:clrMapOvr>
  <p:transition>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2" name="Picture 2" descr="C:\Users\arsil\Desktop\Smartcreative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12191999"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483" name="Title 5"/>
          <p:cNvSpPr>
            <a:spLocks noGrp="1"/>
          </p:cNvSpPr>
          <p:nvPr>
            <p:ph type="title"/>
          </p:nvPr>
        </p:nvSpPr>
        <p:spPr>
          <a:xfrm>
            <a:off x="2057400" y="685800"/>
            <a:ext cx="8229600" cy="685800"/>
          </a:xfrm>
        </p:spPr>
        <p:txBody>
          <a:bodyPr/>
          <a:lstStyle/>
          <a:p>
            <a:pPr>
              <a:spcBef>
                <a:spcPct val="50000"/>
              </a:spcBef>
            </a:pPr>
            <a:endParaRPr lang="en-US" sz="3200" i="1">
              <a:latin typeface="Arial" panose="020B0604020202020204" pitchFamily="34" charset="0"/>
              <a:cs typeface="Arial" panose="020B0604020202020204" pitchFamily="34" charset="0"/>
            </a:endParaRPr>
          </a:p>
        </p:txBody>
      </p:sp>
      <p:sp>
        <p:nvSpPr>
          <p:cNvPr id="20484" name="Content Placeholder 5"/>
          <p:cNvSpPr>
            <a:spLocks noGrp="1"/>
          </p:cNvSpPr>
          <p:nvPr>
            <p:ph idx="1"/>
          </p:nvPr>
        </p:nvSpPr>
        <p:spPr/>
        <p:txBody>
          <a:bodyPr/>
          <a:lstStyle/>
          <a:p>
            <a:pPr marL="0" indent="0">
              <a:buNone/>
            </a:pPr>
            <a:r>
              <a:rPr lang="en-US" sz="4000"/>
              <a:t>Pihak manajemen tidak selalu memiliki pemahaman yang tepat tentang apa yang diinginkan oleh para pelanggan atau bagaimana penilaian pelanggan terhadap usaha pelayanan yang diberikan oleh perusahaan.</a:t>
            </a:r>
            <a:endParaRPr lang="en-US" sz="4000" b="1">
              <a:solidFill>
                <a:srgbClr val="00B0F0"/>
              </a:solidFill>
            </a:endParaRPr>
          </a:p>
        </p:txBody>
      </p:sp>
    </p:spTree>
    <p:extLst>
      <p:ext uri="{BB962C8B-B14F-4D97-AF65-F5344CB8AC3E}">
        <p14:creationId xmlns:p14="http://schemas.microsoft.com/office/powerpoint/2010/main" val="2020272593"/>
      </p:ext>
    </p:extLst>
  </p:cSld>
  <p:clrMapOvr>
    <a:masterClrMapping/>
  </p:clrMapOvr>
  <p:transition>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30" name="Picture 2" descr="C:\Users\arsil\Desktop\Smartcreative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531" name="Title 5"/>
          <p:cNvSpPr>
            <a:spLocks noGrp="1"/>
          </p:cNvSpPr>
          <p:nvPr>
            <p:ph type="title"/>
          </p:nvPr>
        </p:nvSpPr>
        <p:spPr>
          <a:xfrm>
            <a:off x="2057400" y="685800"/>
            <a:ext cx="8229600" cy="685800"/>
          </a:xfrm>
        </p:spPr>
        <p:txBody>
          <a:bodyPr/>
          <a:lstStyle/>
          <a:p>
            <a:pPr algn="ctr">
              <a:spcBef>
                <a:spcPct val="50000"/>
              </a:spcBef>
            </a:pPr>
            <a:r>
              <a:rPr lang="en-US" sz="3200" dirty="0" err="1">
                <a:latin typeface="Arial" panose="020B0604020202020204" pitchFamily="34" charset="0"/>
                <a:cs typeface="Arial" panose="020B0604020202020204" pitchFamily="34" charset="0"/>
              </a:rPr>
              <a:t>Contoh</a:t>
            </a:r>
            <a:endParaRPr lang="en-US" sz="3200" dirty="0">
              <a:latin typeface="Arial" panose="020B0604020202020204" pitchFamily="34" charset="0"/>
              <a:cs typeface="Arial" panose="020B0604020202020204" pitchFamily="34" charset="0"/>
            </a:endParaRPr>
          </a:p>
        </p:txBody>
      </p:sp>
      <p:sp>
        <p:nvSpPr>
          <p:cNvPr id="22532" name="Content Placeholder 5"/>
          <p:cNvSpPr>
            <a:spLocks noGrp="1"/>
          </p:cNvSpPr>
          <p:nvPr>
            <p:ph idx="1"/>
          </p:nvPr>
        </p:nvSpPr>
        <p:spPr/>
        <p:txBody>
          <a:bodyPr/>
          <a:lstStyle/>
          <a:p>
            <a:pPr marL="0" indent="0">
              <a:buNone/>
            </a:pPr>
            <a:r>
              <a:rPr lang="en-US" sz="4000"/>
              <a:t>Manajemen menganggap bahwa pelanggan menilai mutu pelayanan rumah sakit dari kualitas (mutu) makanan yang diberikan, tetapi sebenarnya yang diharapkan oleh pelanggan adalah cepat tanggap dan keramahan dari tenaga medis.</a:t>
            </a:r>
            <a:endParaRPr lang="en-US" sz="4000" b="1">
              <a:solidFill>
                <a:srgbClr val="00B0F0"/>
              </a:solidFill>
            </a:endParaRPr>
          </a:p>
        </p:txBody>
      </p:sp>
    </p:spTree>
    <p:extLst>
      <p:ext uri="{BB962C8B-B14F-4D97-AF65-F5344CB8AC3E}">
        <p14:creationId xmlns:p14="http://schemas.microsoft.com/office/powerpoint/2010/main" val="1819052906"/>
      </p:ext>
    </p:extLst>
  </p:cSld>
  <p:clrMapOvr>
    <a:masterClrMapping/>
  </p:clrMapOvr>
  <p:transition>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578" name="Picture 2" descr="C:\Users\arsil\Desktop\Smartcreative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4579" name="Title 5"/>
          <p:cNvSpPr>
            <a:spLocks noGrp="1"/>
          </p:cNvSpPr>
          <p:nvPr>
            <p:ph type="title"/>
          </p:nvPr>
        </p:nvSpPr>
        <p:spPr>
          <a:xfrm>
            <a:off x="2057400" y="685800"/>
            <a:ext cx="8229600" cy="685800"/>
          </a:xfrm>
        </p:spPr>
        <p:txBody>
          <a:bodyPr/>
          <a:lstStyle/>
          <a:p>
            <a:pPr>
              <a:spcBef>
                <a:spcPct val="50000"/>
              </a:spcBef>
            </a:pPr>
            <a:endParaRPr lang="en-US" sz="3200" i="1">
              <a:latin typeface="Arial" panose="020B0604020202020204" pitchFamily="34" charset="0"/>
              <a:cs typeface="Arial" panose="020B0604020202020204" pitchFamily="34" charset="0"/>
            </a:endParaRPr>
          </a:p>
        </p:txBody>
      </p:sp>
      <p:sp>
        <p:nvSpPr>
          <p:cNvPr id="24580" name="Content Placeholder 5"/>
          <p:cNvSpPr>
            <a:spLocks noGrp="1"/>
          </p:cNvSpPr>
          <p:nvPr>
            <p:ph idx="1"/>
          </p:nvPr>
        </p:nvSpPr>
        <p:spPr/>
        <p:txBody>
          <a:bodyPr/>
          <a:lstStyle/>
          <a:p>
            <a:pPr marL="0" indent="0" algn="ctr">
              <a:buNone/>
            </a:pPr>
            <a:endParaRPr lang="en-US" sz="4000" i="1">
              <a:latin typeface="Arial" panose="020B0604020202020204" pitchFamily="34" charset="0"/>
              <a:cs typeface="Arial" panose="020B0604020202020204" pitchFamily="34" charset="0"/>
            </a:endParaRPr>
          </a:p>
          <a:p>
            <a:pPr marL="0" indent="0" algn="ctr">
              <a:buNone/>
            </a:pPr>
            <a:r>
              <a:rPr lang="en-US" sz="4000" b="1" i="1">
                <a:solidFill>
                  <a:srgbClr val="00B0F0"/>
                </a:solidFill>
                <a:latin typeface="Arial" panose="020B0604020202020204" pitchFamily="34" charset="0"/>
                <a:cs typeface="Arial" panose="020B0604020202020204" pitchFamily="34" charset="0"/>
              </a:rPr>
              <a:t>2. </a:t>
            </a:r>
            <a:r>
              <a:rPr lang="en-US" sz="4000" b="1" i="1">
                <a:solidFill>
                  <a:srgbClr val="00B0F0"/>
                </a:solidFill>
              </a:rPr>
              <a:t>Gap between management perceptions and service quality specification</a:t>
            </a:r>
            <a:endParaRPr lang="en-US" sz="4000" b="1">
              <a:solidFill>
                <a:srgbClr val="00B0F0"/>
              </a:solidFill>
            </a:endParaRPr>
          </a:p>
        </p:txBody>
      </p:sp>
    </p:spTree>
    <p:extLst>
      <p:ext uri="{BB962C8B-B14F-4D97-AF65-F5344CB8AC3E}">
        <p14:creationId xmlns:p14="http://schemas.microsoft.com/office/powerpoint/2010/main" val="1327095037"/>
      </p:ext>
    </p:extLst>
  </p:cSld>
  <p:clrMapOvr>
    <a:masterClrMapping/>
  </p:clrMapOvr>
  <p:transition>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626" name="Picture 2" descr="C:\Users\arsil\Desktop\Smartcreative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6627" name="Title 5"/>
          <p:cNvSpPr>
            <a:spLocks noGrp="1"/>
          </p:cNvSpPr>
          <p:nvPr>
            <p:ph type="title"/>
          </p:nvPr>
        </p:nvSpPr>
        <p:spPr>
          <a:xfrm>
            <a:off x="2057400" y="685800"/>
            <a:ext cx="8229600" cy="685800"/>
          </a:xfrm>
        </p:spPr>
        <p:txBody>
          <a:bodyPr/>
          <a:lstStyle/>
          <a:p>
            <a:pPr>
              <a:spcBef>
                <a:spcPct val="50000"/>
              </a:spcBef>
            </a:pPr>
            <a:endParaRPr lang="en-US" sz="3200" i="1">
              <a:latin typeface="Arial" panose="020B0604020202020204" pitchFamily="34" charset="0"/>
              <a:cs typeface="Arial" panose="020B0604020202020204" pitchFamily="34" charset="0"/>
            </a:endParaRPr>
          </a:p>
        </p:txBody>
      </p:sp>
      <p:sp>
        <p:nvSpPr>
          <p:cNvPr id="26628" name="Content Placeholder 5"/>
          <p:cNvSpPr>
            <a:spLocks noGrp="1"/>
          </p:cNvSpPr>
          <p:nvPr>
            <p:ph idx="1"/>
          </p:nvPr>
        </p:nvSpPr>
        <p:spPr>
          <a:xfrm>
            <a:off x="1981200" y="1600201"/>
            <a:ext cx="8686800" cy="4525963"/>
          </a:xfrm>
        </p:spPr>
        <p:txBody>
          <a:bodyPr/>
          <a:lstStyle/>
          <a:p>
            <a:pPr marL="0" indent="0">
              <a:buNone/>
            </a:pPr>
            <a:r>
              <a:rPr lang="en-US" smtClean="0"/>
              <a:t>Manajemen mungkin tidak membuat standar kualitas yang jelas, atau standar kualitas sudah jelas tetapi tidak realistik, atau standar kualitas sudah jelas dan realistik namun manajemen tidak berusaha untuk melaksanakan standar kualitas tersebut. Hal ini akan mengakibatkan karyawan tidak memahami tentang kebijakan perusahaan dan ketidak percayaan terhadap sikap manajemen</a:t>
            </a:r>
            <a:endParaRPr lang="en-US" b="1" smtClean="0">
              <a:solidFill>
                <a:srgbClr val="00B0F0"/>
              </a:solidFill>
            </a:endParaRPr>
          </a:p>
        </p:txBody>
      </p:sp>
    </p:spTree>
    <p:extLst>
      <p:ext uri="{BB962C8B-B14F-4D97-AF65-F5344CB8AC3E}">
        <p14:creationId xmlns:p14="http://schemas.microsoft.com/office/powerpoint/2010/main" val="3076587423"/>
      </p:ext>
    </p:extLst>
  </p:cSld>
  <p:clrMapOvr>
    <a:masterClrMapping/>
  </p:clrMapOvr>
  <p:transition>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674" name="Picture 2" descr="C:\Users\arsil\Desktop\Smartcreative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8675" name="Title 5"/>
          <p:cNvSpPr>
            <a:spLocks noGrp="1"/>
          </p:cNvSpPr>
          <p:nvPr>
            <p:ph type="title"/>
          </p:nvPr>
        </p:nvSpPr>
        <p:spPr>
          <a:xfrm>
            <a:off x="2057400" y="685800"/>
            <a:ext cx="8229600" cy="685800"/>
          </a:xfrm>
        </p:spPr>
        <p:txBody>
          <a:bodyPr/>
          <a:lstStyle/>
          <a:p>
            <a:pPr>
              <a:spcBef>
                <a:spcPct val="50000"/>
              </a:spcBef>
            </a:pPr>
            <a:r>
              <a:rPr lang="en-US" sz="3200">
                <a:latin typeface="Arial" panose="020B0604020202020204" pitchFamily="34" charset="0"/>
                <a:cs typeface="Arial" panose="020B0604020202020204" pitchFamily="34" charset="0"/>
              </a:rPr>
              <a:t>Contoh</a:t>
            </a:r>
          </a:p>
        </p:txBody>
      </p:sp>
      <p:sp>
        <p:nvSpPr>
          <p:cNvPr id="28676" name="Content Placeholder 5"/>
          <p:cNvSpPr>
            <a:spLocks noGrp="1"/>
          </p:cNvSpPr>
          <p:nvPr>
            <p:ph idx="1"/>
          </p:nvPr>
        </p:nvSpPr>
        <p:spPr/>
        <p:txBody>
          <a:bodyPr/>
          <a:lstStyle/>
          <a:p>
            <a:pPr marL="0" indent="0">
              <a:buNone/>
            </a:pPr>
            <a:r>
              <a:rPr lang="en-US" sz="3600" dirty="0" err="1"/>
              <a:t>Adanya</a:t>
            </a:r>
            <a:r>
              <a:rPr lang="en-US" sz="3600" dirty="0"/>
              <a:t> </a:t>
            </a:r>
            <a:r>
              <a:rPr lang="en-US" sz="3600" dirty="0" err="1"/>
              <a:t>keinginan</a:t>
            </a:r>
            <a:r>
              <a:rPr lang="en-US" sz="3600" dirty="0"/>
              <a:t> </a:t>
            </a:r>
            <a:r>
              <a:rPr lang="en-US" sz="3600" dirty="0" err="1"/>
              <a:t>manajemen</a:t>
            </a:r>
            <a:r>
              <a:rPr lang="en-US" sz="3600" dirty="0"/>
              <a:t> </a:t>
            </a:r>
            <a:r>
              <a:rPr lang="en-US" sz="3600" dirty="0" err="1"/>
              <a:t>untuk</a:t>
            </a:r>
            <a:r>
              <a:rPr lang="en-US" sz="3600" dirty="0"/>
              <a:t> </a:t>
            </a:r>
            <a:r>
              <a:rPr lang="en-US" sz="3600" dirty="0" err="1"/>
              <a:t>memberikan</a:t>
            </a:r>
            <a:r>
              <a:rPr lang="en-US" sz="3600" dirty="0"/>
              <a:t> </a:t>
            </a:r>
            <a:r>
              <a:rPr lang="en-US" sz="3600" dirty="0" err="1"/>
              <a:t>jawaban</a:t>
            </a:r>
            <a:r>
              <a:rPr lang="en-US" sz="3600" dirty="0"/>
              <a:t> yang </a:t>
            </a:r>
            <a:r>
              <a:rPr lang="en-US" sz="3600" dirty="0" err="1"/>
              <a:t>cepat</a:t>
            </a:r>
            <a:r>
              <a:rPr lang="en-US" sz="3600" dirty="0"/>
              <a:t> </a:t>
            </a:r>
            <a:r>
              <a:rPr lang="en-US" sz="3600" dirty="0" err="1"/>
              <a:t>terhadap</a:t>
            </a:r>
            <a:r>
              <a:rPr lang="en-US" sz="3600" dirty="0"/>
              <a:t> </a:t>
            </a:r>
            <a:r>
              <a:rPr lang="en-US" sz="3600" dirty="0" err="1"/>
              <a:t>telepon</a:t>
            </a:r>
            <a:r>
              <a:rPr lang="en-US" sz="3600" dirty="0"/>
              <a:t> yang </a:t>
            </a:r>
            <a:r>
              <a:rPr lang="en-US" sz="3600" dirty="0" err="1"/>
              <a:t>masuk</a:t>
            </a:r>
            <a:r>
              <a:rPr lang="en-US" sz="3600" dirty="0"/>
              <a:t>, </a:t>
            </a:r>
            <a:r>
              <a:rPr lang="en-US" sz="3600" dirty="0" err="1"/>
              <a:t>namun</a:t>
            </a:r>
            <a:r>
              <a:rPr lang="en-US" sz="3600" dirty="0"/>
              <a:t> </a:t>
            </a:r>
            <a:r>
              <a:rPr lang="en-US" sz="3600" dirty="0" err="1"/>
              <a:t>tidak</a:t>
            </a:r>
            <a:r>
              <a:rPr lang="en-US" sz="3600" dirty="0"/>
              <a:t> </a:t>
            </a:r>
            <a:r>
              <a:rPr lang="en-US" sz="3600" dirty="0" err="1"/>
              <a:t>mempersiapkan</a:t>
            </a:r>
            <a:r>
              <a:rPr lang="en-US" sz="3600" dirty="0"/>
              <a:t> operator </a:t>
            </a:r>
            <a:r>
              <a:rPr lang="en-US" sz="3600" dirty="0" err="1"/>
              <a:t>telepon</a:t>
            </a:r>
            <a:r>
              <a:rPr lang="en-US" sz="3600" dirty="0"/>
              <a:t> </a:t>
            </a:r>
            <a:r>
              <a:rPr lang="en-US" sz="3600" dirty="0" err="1"/>
              <a:t>dalam</a:t>
            </a:r>
            <a:r>
              <a:rPr lang="en-US" sz="3600" dirty="0"/>
              <a:t> </a:t>
            </a:r>
            <a:r>
              <a:rPr lang="en-US" sz="3600" dirty="0" err="1"/>
              <a:t>jumlah</a:t>
            </a:r>
            <a:r>
              <a:rPr lang="en-US" sz="3600" dirty="0"/>
              <a:t> yang </a:t>
            </a:r>
            <a:r>
              <a:rPr lang="en-US" sz="3600" dirty="0" err="1"/>
              <a:t>cukup</a:t>
            </a:r>
            <a:r>
              <a:rPr lang="en-US" sz="3600" dirty="0"/>
              <a:t>; </a:t>
            </a:r>
            <a:r>
              <a:rPr lang="en-US" sz="3600" dirty="0" err="1"/>
              <a:t>adanya</a:t>
            </a:r>
            <a:r>
              <a:rPr lang="en-US" sz="3600" dirty="0"/>
              <a:t> </a:t>
            </a:r>
            <a:r>
              <a:rPr lang="en-US" sz="3600" dirty="0" err="1"/>
              <a:t>kebijakan</a:t>
            </a:r>
            <a:r>
              <a:rPr lang="en-US" sz="3600" dirty="0"/>
              <a:t> – </a:t>
            </a:r>
            <a:r>
              <a:rPr lang="en-US" sz="3600" dirty="0" err="1"/>
              <a:t>kebijakan</a:t>
            </a:r>
            <a:r>
              <a:rPr lang="en-US" sz="3600" dirty="0"/>
              <a:t> yang </a:t>
            </a:r>
            <a:r>
              <a:rPr lang="en-US" sz="3600" dirty="0" err="1"/>
              <a:t>tidak</a:t>
            </a:r>
            <a:r>
              <a:rPr lang="en-US" sz="3600" dirty="0"/>
              <a:t> </a:t>
            </a:r>
            <a:r>
              <a:rPr lang="en-US" sz="3600" dirty="0" err="1"/>
              <a:t>jelas</a:t>
            </a:r>
            <a:r>
              <a:rPr lang="en-US" sz="3600" dirty="0"/>
              <a:t>, </a:t>
            </a:r>
            <a:r>
              <a:rPr lang="en-US" sz="3600" dirty="0" err="1"/>
              <a:t>dikomunikasikan</a:t>
            </a:r>
            <a:r>
              <a:rPr lang="en-US" sz="3600" dirty="0"/>
              <a:t> </a:t>
            </a:r>
            <a:r>
              <a:rPr lang="en-US" sz="3600" dirty="0" err="1"/>
              <a:t>dengan</a:t>
            </a:r>
            <a:r>
              <a:rPr lang="en-US" sz="3600" dirty="0"/>
              <a:t> </a:t>
            </a:r>
            <a:r>
              <a:rPr lang="en-US" sz="3600" dirty="0" err="1"/>
              <a:t>buruk</a:t>
            </a:r>
            <a:r>
              <a:rPr lang="en-US" sz="3600" dirty="0"/>
              <a:t> </a:t>
            </a:r>
            <a:r>
              <a:rPr lang="en-US" sz="3600" dirty="0" err="1"/>
              <a:t>kepada</a:t>
            </a:r>
            <a:r>
              <a:rPr lang="en-US" sz="3600" dirty="0"/>
              <a:t> </a:t>
            </a:r>
            <a:r>
              <a:rPr lang="en-US" sz="3600" dirty="0" err="1"/>
              <a:t>karyawan</a:t>
            </a:r>
            <a:r>
              <a:rPr lang="en-US" sz="3600" dirty="0"/>
              <a:t>.</a:t>
            </a:r>
            <a:endParaRPr lang="en-US" sz="3600" b="1" dirty="0">
              <a:solidFill>
                <a:srgbClr val="00B0F0"/>
              </a:solidFill>
            </a:endParaRPr>
          </a:p>
        </p:txBody>
      </p:sp>
    </p:spTree>
    <p:extLst>
      <p:ext uri="{BB962C8B-B14F-4D97-AF65-F5344CB8AC3E}">
        <p14:creationId xmlns:p14="http://schemas.microsoft.com/office/powerpoint/2010/main" val="1835671167"/>
      </p:ext>
    </p:extLst>
  </p:cSld>
  <p:clrMapOvr>
    <a:masterClrMapping/>
  </p:clrMapOvr>
  <p:transition>
    <p:wipe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22" name="Picture 2" descr="C:\Users\arsil\Desktop\Smartcreative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12191999"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23" name="Title 5"/>
          <p:cNvSpPr>
            <a:spLocks noGrp="1"/>
          </p:cNvSpPr>
          <p:nvPr>
            <p:ph type="title"/>
          </p:nvPr>
        </p:nvSpPr>
        <p:spPr>
          <a:xfrm>
            <a:off x="2057400" y="685800"/>
            <a:ext cx="8229600" cy="685800"/>
          </a:xfrm>
        </p:spPr>
        <p:txBody>
          <a:bodyPr/>
          <a:lstStyle/>
          <a:p>
            <a:pPr>
              <a:spcBef>
                <a:spcPct val="50000"/>
              </a:spcBef>
            </a:pPr>
            <a:endParaRPr lang="en-US" sz="3200" i="1">
              <a:latin typeface="Arial" panose="020B0604020202020204" pitchFamily="34" charset="0"/>
              <a:cs typeface="Arial" panose="020B0604020202020204" pitchFamily="34" charset="0"/>
            </a:endParaRPr>
          </a:p>
        </p:txBody>
      </p:sp>
      <p:sp>
        <p:nvSpPr>
          <p:cNvPr id="30724" name="Content Placeholder 5"/>
          <p:cNvSpPr>
            <a:spLocks noGrp="1"/>
          </p:cNvSpPr>
          <p:nvPr>
            <p:ph idx="1"/>
          </p:nvPr>
        </p:nvSpPr>
        <p:spPr/>
        <p:txBody>
          <a:bodyPr/>
          <a:lstStyle/>
          <a:p>
            <a:pPr marL="0" indent="0" algn="ctr">
              <a:buNone/>
            </a:pPr>
            <a:endParaRPr lang="en-US" sz="4000" i="1">
              <a:latin typeface="Arial" panose="020B0604020202020204" pitchFamily="34" charset="0"/>
              <a:cs typeface="Arial" panose="020B0604020202020204" pitchFamily="34" charset="0"/>
            </a:endParaRPr>
          </a:p>
          <a:p>
            <a:pPr marL="0" indent="0" algn="ctr">
              <a:buNone/>
            </a:pPr>
            <a:r>
              <a:rPr lang="en-US" sz="4000" b="1" i="1">
                <a:solidFill>
                  <a:srgbClr val="00B0F0"/>
                </a:solidFill>
                <a:latin typeface="Arial" panose="020B0604020202020204" pitchFamily="34" charset="0"/>
                <a:cs typeface="Arial" panose="020B0604020202020204" pitchFamily="34" charset="0"/>
              </a:rPr>
              <a:t>3. </a:t>
            </a:r>
            <a:r>
              <a:rPr lang="en-US" sz="4000" b="1" i="1">
                <a:solidFill>
                  <a:srgbClr val="00B0F0"/>
                </a:solidFill>
              </a:rPr>
              <a:t>Gap between service quality specifications and service delivery</a:t>
            </a:r>
            <a:endParaRPr lang="en-US" sz="4000" b="1">
              <a:solidFill>
                <a:srgbClr val="00B0F0"/>
              </a:solidFill>
            </a:endParaRPr>
          </a:p>
        </p:txBody>
      </p:sp>
    </p:spTree>
    <p:extLst>
      <p:ext uri="{BB962C8B-B14F-4D97-AF65-F5344CB8AC3E}">
        <p14:creationId xmlns:p14="http://schemas.microsoft.com/office/powerpoint/2010/main" val="878850352"/>
      </p:ext>
    </p:extLst>
  </p:cSld>
  <p:clrMapOvr>
    <a:masterClrMapping/>
  </p:clrMapOvr>
  <p:transition>
    <p:wipe dir="r"/>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TotalTime>
  <Words>381</Words>
  <Application>Microsoft Office PowerPoint</Application>
  <PresentationFormat>Widescreen</PresentationFormat>
  <Paragraphs>42</Paragraphs>
  <Slides>16</Slides>
  <Notes>15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Calibri</vt:lpstr>
      <vt:lpstr>Calibri Light</vt:lpstr>
      <vt:lpstr>Office Theme</vt:lpstr>
      <vt:lpstr>PowerPoint Presentation</vt:lpstr>
      <vt:lpstr>PowerPoint Presentation</vt:lpstr>
      <vt:lpstr>PowerPoint Presentation</vt:lpstr>
      <vt:lpstr>PowerPoint Presentation</vt:lpstr>
      <vt:lpstr>Contoh</vt:lpstr>
      <vt:lpstr>PowerPoint Presentation</vt:lpstr>
      <vt:lpstr>PowerPoint Presentation</vt:lpstr>
      <vt:lpstr>Contoh</vt:lpstr>
      <vt:lpstr>PowerPoint Presentation</vt:lpstr>
      <vt:lpstr>PowerPoint Presentation</vt:lpstr>
      <vt:lpstr>PowerPoint Presentation</vt:lpstr>
      <vt:lpstr>PowerPoint Presentation</vt:lpstr>
      <vt:lpstr>Contoh</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anggi.nauri</dc:creator>
  <cp:lastModifiedBy>anggi.nauri</cp:lastModifiedBy>
  <cp:revision>2</cp:revision>
  <dcterms:created xsi:type="dcterms:W3CDTF">2018-07-04T08:36:58Z</dcterms:created>
  <dcterms:modified xsi:type="dcterms:W3CDTF">2018-07-04T08:39:38Z</dcterms:modified>
</cp:coreProperties>
</file>