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6" r:id="rId2"/>
    <p:sldId id="411" r:id="rId3"/>
    <p:sldId id="435" r:id="rId4"/>
    <p:sldId id="437" r:id="rId5"/>
    <p:sldId id="438" r:id="rId6"/>
    <p:sldId id="439" r:id="rId7"/>
    <p:sldId id="440" r:id="rId8"/>
    <p:sldId id="441" r:id="rId9"/>
    <p:sldId id="442" r:id="rId10"/>
    <p:sldId id="443" r:id="rId11"/>
    <p:sldId id="445" r:id="rId12"/>
    <p:sldId id="446" r:id="rId13"/>
    <p:sldId id="447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44" r:id="rId24"/>
    <p:sldId id="43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7500" autoAdjust="0"/>
  </p:normalViewPr>
  <p:slideViewPr>
    <p:cSldViewPr>
      <p:cViewPr varScale="1">
        <p:scale>
          <a:sx n="53" d="100"/>
          <a:sy n="53" d="100"/>
        </p:scale>
        <p:origin x="6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8D2BB2-AD19-4B4B-8FB6-0D32B0DCCEEF}" type="datetimeFigureOut">
              <a:rPr lang="id-ID"/>
              <a:pPr>
                <a:defRPr/>
              </a:pPr>
              <a:t>24/05/2018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7D75230-49DE-446C-A0B1-8AFE7ED3C77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3588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5230-49DE-446C-A0B1-8AFE7ED3C774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9079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72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850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506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44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913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240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149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31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553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41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D5CA9C-7E13-419B-A563-A5A15CEA5D29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7531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2389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6395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568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0019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74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74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706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274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89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422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2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54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A47F-D6E7-4BC6-9CF8-8F415D153C7C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0434B-D7E2-4A3E-895D-C850E27E73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8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26CF-5431-48AE-A44E-6EF859B97029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034A3-3C07-4E2B-A33B-84A89D33C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2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DF72-0AE8-4E64-8168-F27A9E0AE5F5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909F3-0FCC-4170-B839-9F270B51F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1120-4B52-4B75-9C37-580A1BFD5425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381E7-6012-4558-A839-0CEC3E875F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FA21-A6F2-49E7-B5A7-F84FE684580E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F3C5A-06E5-4981-8B82-5DCDEE6D1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1EF52-D237-4B1A-AA83-CD870CF486F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340FA-3927-4663-A40E-D5F40DCD3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9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B4F2-AC3E-4D94-B344-866455CC2FE2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F342F-3B01-44F9-955C-D6FF11332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1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BBAF7-E7EA-480F-82E6-712DA5F6A22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F8254-7182-42F1-9C82-3BAA0BBB0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7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1E185-390F-42AE-8C19-43EA3F3A3C3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AB3BD-A839-4A30-82D6-B0E754BEDA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3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E5DF9-CF6E-45CF-BD3D-5C4178586041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736A6-4612-4694-AD27-15E947E7D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3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F409-9B0B-4DD9-9F75-C657623639E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88576-D0FF-435C-BA7C-B97A0AA2E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D530B0-BE7A-4E46-AE02-1F38844EAAF3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1572361-4AC2-4889-8ECA-5FCB1654D7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48000" y="3507938"/>
            <a:ext cx="59436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STRUCTURE QUERY LANGUAGE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4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NOVIANDI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1909"/>
            <a:ext cx="8229600" cy="990947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Memilih</a:t>
            </a:r>
            <a:r>
              <a:rPr lang="en-GB" dirty="0"/>
              <a:t> Database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210643"/>
            <a:ext cx="8229600" cy="4314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Berikan perintah:</a:t>
            </a:r>
          </a:p>
          <a:p>
            <a:pPr lvl="1">
              <a:buFont typeface="Verdan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smtClean="0"/>
              <a:t>USE Pegawai;</a:t>
            </a:r>
            <a:endParaRPr lang="en-GB" b="1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419600" y="4725244"/>
            <a:ext cx="1676400" cy="580534"/>
          </a:xfrm>
          <a:prstGeom prst="wedgeRectCallout">
            <a:avLst>
              <a:gd name="adj1" fmla="val -121968"/>
              <a:gd name="adj2" fmla="val -289324"/>
            </a:avLst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FFFFFF"/>
                </a:solidFill>
                <a:latin typeface="Verdana" pitchFamily="34" charset="0"/>
              </a:rPr>
              <a:t>Nama</a:t>
            </a:r>
            <a:r>
              <a:rPr lang="en-GB" dirty="0">
                <a:solidFill>
                  <a:srgbClr val="FFFFFF"/>
                </a:solidFill>
                <a:latin typeface="Verdana" pitchFamily="34" charset="0"/>
              </a:rPr>
              <a:t> </a:t>
            </a:r>
            <a:r>
              <a:rPr lang="en-GB" i="1" dirty="0">
                <a:solidFill>
                  <a:srgbClr val="FFFFFF"/>
                </a:solidFill>
                <a:latin typeface="Verdana" pitchFamily="34" charset="0"/>
              </a:rPr>
              <a:t>Database</a:t>
            </a:r>
          </a:p>
        </p:txBody>
      </p:sp>
    </p:spTree>
    <p:extLst>
      <p:ext uri="{BB962C8B-B14F-4D97-AF65-F5344CB8AC3E}">
        <p14:creationId xmlns:p14="http://schemas.microsoft.com/office/powerpoint/2010/main" val="30015287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85925"/>
            <a:ext cx="8229600" cy="774923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Tabel</a:t>
            </a:r>
            <a:r>
              <a:rPr lang="en-GB" dirty="0"/>
              <a:t> </a:t>
            </a:r>
            <a:r>
              <a:rPr lang="en-GB" dirty="0" err="1"/>
              <a:t>Pribadi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464296"/>
            <a:ext cx="4038600" cy="326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Berikan perintah:</a:t>
            </a:r>
            <a:endParaRPr lang="en-GB" sz="28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4400" y="3214662"/>
            <a:ext cx="7315200" cy="2014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Verdana" pitchFamily="34" charset="0"/>
              </a:rPr>
              <a:t>CREATE TABLE </a:t>
            </a:r>
            <a:r>
              <a:rPr lang="en-GB" dirty="0" err="1">
                <a:latin typeface="Verdana" pitchFamily="34" charset="0"/>
              </a:rPr>
              <a:t>Pribadi</a:t>
            </a:r>
            <a:r>
              <a:rPr lang="en-GB" dirty="0">
                <a:latin typeface="Verdana" pitchFamily="34" charset="0"/>
              </a:rPr>
              <a:t> (</a:t>
            </a:r>
          </a:p>
          <a:p>
            <a:pPr>
              <a:lnSpc>
                <a:spcPct val="100000"/>
              </a:lnSpc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Verdana" pitchFamily="34" charset="0"/>
              </a:rPr>
              <a:t>Nip CHAR(5) NOT NULL PRIMARY KEY,</a:t>
            </a:r>
          </a:p>
          <a:p>
            <a:pPr>
              <a:lnSpc>
                <a:spcPct val="100000"/>
              </a:lnSpc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Verdana" pitchFamily="34" charset="0"/>
              </a:rPr>
              <a:t>Nama</a:t>
            </a:r>
            <a:r>
              <a:rPr lang="en-GB" dirty="0">
                <a:latin typeface="Verdana" pitchFamily="34" charset="0"/>
              </a:rPr>
              <a:t> VARCHAR(35) NOT NULL,</a:t>
            </a:r>
          </a:p>
          <a:p>
            <a:pPr>
              <a:lnSpc>
                <a:spcPct val="100000"/>
              </a:lnSpc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Verdana" pitchFamily="34" charset="0"/>
              </a:rPr>
              <a:t>Tgl_lahir</a:t>
            </a:r>
            <a:r>
              <a:rPr lang="en-GB" dirty="0">
                <a:latin typeface="Verdana" pitchFamily="34" charset="0"/>
              </a:rPr>
              <a:t> DATE,</a:t>
            </a:r>
          </a:p>
          <a:p>
            <a:pPr>
              <a:lnSpc>
                <a:spcPct val="100000"/>
              </a:lnSpc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Verdana" pitchFamily="34" charset="0"/>
              </a:rPr>
              <a:t>Sex ENUM('P','W'),</a:t>
            </a:r>
          </a:p>
          <a:p>
            <a:pPr>
              <a:lnSpc>
                <a:spcPct val="100000"/>
              </a:lnSpc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Verdana" pitchFamily="34" charset="0"/>
              </a:rPr>
              <a:t>Alamat</a:t>
            </a:r>
            <a:r>
              <a:rPr lang="en-GB" dirty="0">
                <a:latin typeface="Verdana" pitchFamily="34" charset="0"/>
              </a:rPr>
              <a:t> VARCHAR(35),</a:t>
            </a:r>
          </a:p>
          <a:p>
            <a:pPr>
              <a:lnSpc>
                <a:spcPct val="100000"/>
              </a:lnSpc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Verdana" pitchFamily="34" charset="0"/>
              </a:rPr>
              <a:t>Kota VARCHAR(15));</a:t>
            </a:r>
          </a:p>
        </p:txBody>
      </p:sp>
    </p:spTree>
    <p:extLst>
      <p:ext uri="{BB962C8B-B14F-4D97-AF65-F5344CB8AC3E}">
        <p14:creationId xmlns:p14="http://schemas.microsoft.com/office/powerpoint/2010/main" val="24529800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1909"/>
            <a:ext cx="8229600" cy="846931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Penjelasan</a:t>
            </a:r>
            <a:r>
              <a:rPr lang="en-GB" dirty="0"/>
              <a:t> </a:t>
            </a:r>
            <a:r>
              <a:rPr lang="en-GB" dirty="0" err="1"/>
              <a:t>Tipe</a:t>
            </a:r>
            <a:r>
              <a:rPr lang="en-GB" dirty="0"/>
              <a:t> Data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960240"/>
            <a:ext cx="8229600" cy="326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KARAKTER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smtClean="0"/>
              <a:t>CHAR</a:t>
            </a:r>
            <a:r>
              <a:rPr lang="en-GB" smtClean="0"/>
              <a:t>: Teks dengan maksimal 255 karakter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smtClean="0"/>
              <a:t>VARCHAR</a:t>
            </a:r>
            <a:r>
              <a:rPr lang="en-GB" smtClean="0"/>
              <a:t>: Teks maksimal 255 karakter dan bersifat variabel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smtClean="0"/>
              <a:t>TEXT</a:t>
            </a:r>
            <a:r>
              <a:rPr lang="en-GB" smtClean="0"/>
              <a:t>: Teks dengan panjang maksimal 65535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smtClean="0"/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06702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57933"/>
            <a:ext cx="8229600" cy="774923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Penjelasan</a:t>
            </a:r>
            <a:r>
              <a:rPr lang="en-GB" dirty="0"/>
              <a:t> </a:t>
            </a:r>
            <a:r>
              <a:rPr lang="en-GB" dirty="0" err="1"/>
              <a:t>Tipe</a:t>
            </a:r>
            <a:r>
              <a:rPr lang="en-GB" dirty="0"/>
              <a:t> Data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282651"/>
            <a:ext cx="8229600" cy="388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BILANGAN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TINYINT</a:t>
            </a:r>
            <a:r>
              <a:rPr lang="en-GB" sz="2400" smtClean="0"/>
              <a:t>: Bilangan 1 byte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SMALLINT</a:t>
            </a:r>
            <a:r>
              <a:rPr lang="en-GB" sz="2400" smtClean="0"/>
              <a:t>: Bilangan 2 byte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INT </a:t>
            </a:r>
            <a:r>
              <a:rPr lang="en-GB" sz="2400" smtClean="0"/>
              <a:t>atau</a:t>
            </a:r>
            <a:r>
              <a:rPr lang="en-GB" sz="2400" b="1" smtClean="0"/>
              <a:t> INTEGER</a:t>
            </a:r>
            <a:r>
              <a:rPr lang="en-GB" sz="2400" smtClean="0"/>
              <a:t> Bilangan 4 byte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BIGINT</a:t>
            </a:r>
            <a:r>
              <a:rPr lang="en-GB" sz="2400" smtClean="0"/>
              <a:t>: Bilangan 8 byte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FLOAT</a:t>
            </a:r>
            <a:r>
              <a:rPr lang="en-GB" sz="2400" smtClean="0"/>
              <a:t>: Bilangan pecahan (4 byte)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DOUBLE </a:t>
            </a:r>
            <a:r>
              <a:rPr lang="en-GB" sz="2400" smtClean="0"/>
              <a:t>atau</a:t>
            </a:r>
            <a:r>
              <a:rPr lang="en-GB" sz="2400" b="1" smtClean="0"/>
              <a:t> REAL</a:t>
            </a:r>
            <a:r>
              <a:rPr lang="en-GB" sz="2400" smtClean="0"/>
              <a:t>: Bilangan pecahan (8 byte)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 smtClean="0"/>
              <a:t>DECIMAL(M, D)</a:t>
            </a:r>
            <a:r>
              <a:rPr lang="en-GB" sz="2400" smtClean="0"/>
              <a:t> atau </a:t>
            </a:r>
            <a:r>
              <a:rPr lang="en-GB" sz="2400" b="1" smtClean="0"/>
              <a:t>NUMERIC(M, D)</a:t>
            </a:r>
            <a:r>
              <a:rPr lang="en-GB" sz="2400" smtClean="0"/>
              <a:t>: Bilangan pecahan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430251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3000"/>
            <a:ext cx="8229600" cy="1139825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Penjelasan</a:t>
            </a:r>
            <a:r>
              <a:rPr lang="en-GB" dirty="0"/>
              <a:t> </a:t>
            </a:r>
            <a:r>
              <a:rPr lang="en-GB" dirty="0" err="1"/>
              <a:t>Tipe</a:t>
            </a:r>
            <a:r>
              <a:rPr lang="en-GB" dirty="0"/>
              <a:t> Data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122363"/>
            <a:ext cx="8229600" cy="383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LAIN-LAIN</a:t>
            </a:r>
          </a:p>
          <a:p>
            <a:pPr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smtClean="0"/>
              <a:t>DATE</a:t>
            </a:r>
            <a:r>
              <a:rPr lang="en-GB" sz="2800" dirty="0" smtClean="0"/>
              <a:t>: </a:t>
            </a:r>
            <a:r>
              <a:rPr lang="en-GB" sz="2800" dirty="0" err="1" smtClean="0"/>
              <a:t>Tanggal</a:t>
            </a:r>
            <a:endParaRPr lang="en-GB" sz="2800" dirty="0" smtClean="0"/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smtClean="0"/>
              <a:t>DATETIME</a:t>
            </a:r>
            <a:r>
              <a:rPr lang="en-GB" sz="2800" dirty="0" smtClean="0"/>
              <a:t>: </a:t>
            </a:r>
            <a:r>
              <a:rPr lang="en-GB" sz="2800" dirty="0" err="1" smtClean="0"/>
              <a:t>Waktu</a:t>
            </a:r>
            <a:r>
              <a:rPr lang="en-GB" sz="2800" dirty="0" smtClean="0"/>
              <a:t> (</a:t>
            </a:r>
            <a:r>
              <a:rPr lang="en-GB" sz="2800" dirty="0" err="1" smtClean="0"/>
              <a:t>tanggal</a:t>
            </a:r>
            <a:r>
              <a:rPr lang="en-GB" sz="2800" dirty="0" smtClean="0"/>
              <a:t> </a:t>
            </a:r>
            <a:r>
              <a:rPr lang="en-GB" sz="2800" dirty="0" err="1" smtClean="0"/>
              <a:t>dan</a:t>
            </a:r>
            <a:r>
              <a:rPr lang="en-GB" sz="2800" dirty="0" smtClean="0"/>
              <a:t> jam)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smtClean="0"/>
              <a:t>TIME : </a:t>
            </a:r>
            <a:r>
              <a:rPr lang="en-GB" sz="2800" dirty="0" smtClean="0"/>
              <a:t>Jam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smtClean="0"/>
              <a:t>ENUM(‘nilai1’, ‘nilai2’, …)</a:t>
            </a:r>
            <a:r>
              <a:rPr lang="en-GB" sz="2800" dirty="0" smtClean="0"/>
              <a:t>: </a:t>
            </a:r>
            <a:r>
              <a:rPr lang="en-GB" sz="2800" dirty="0" err="1" smtClean="0"/>
              <a:t>Nilai</a:t>
            </a:r>
            <a:r>
              <a:rPr lang="en-GB" sz="2800" dirty="0" smtClean="0"/>
              <a:t> </a:t>
            </a:r>
            <a:r>
              <a:rPr lang="en-GB" sz="2800" dirty="0" err="1" smtClean="0"/>
              <a:t>enumerasi</a:t>
            </a:r>
            <a:endParaRPr lang="en-GB" sz="2800" dirty="0" smtClean="0"/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dirty="0" smtClean="0"/>
              <a:t>BOOLEAN</a:t>
            </a:r>
            <a:r>
              <a:rPr lang="en-GB" sz="2800" dirty="0" smtClean="0"/>
              <a:t>: </a:t>
            </a:r>
            <a:r>
              <a:rPr lang="en-GB" sz="2800" dirty="0" err="1" smtClean="0"/>
              <a:t>tipe</a:t>
            </a:r>
            <a:r>
              <a:rPr lang="en-GB" sz="2800" dirty="0" smtClean="0"/>
              <a:t> </a:t>
            </a:r>
            <a:r>
              <a:rPr lang="en-GB" sz="2800" dirty="0" err="1" smtClean="0"/>
              <a:t>benar</a:t>
            </a:r>
            <a:r>
              <a:rPr lang="en-GB" sz="2800" dirty="0" smtClean="0"/>
              <a:t> </a:t>
            </a:r>
            <a:r>
              <a:rPr lang="en-GB" sz="2800" dirty="0" err="1" smtClean="0"/>
              <a:t>atau</a:t>
            </a:r>
            <a:r>
              <a:rPr lang="en-GB" sz="2800" dirty="0" smtClean="0"/>
              <a:t> </a:t>
            </a:r>
            <a:r>
              <a:rPr lang="en-GB" sz="2800" dirty="0" err="1" smtClean="0"/>
              <a:t>salah</a:t>
            </a:r>
            <a:endParaRPr lang="en-GB" sz="2800" dirty="0" smtClean="0"/>
          </a:p>
          <a:p>
            <a:pPr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588467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92313"/>
            <a:ext cx="8229600" cy="518466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Kata</a:t>
            </a:r>
            <a:r>
              <a:rPr lang="en-GB" dirty="0"/>
              <a:t> </a:t>
            </a:r>
            <a:r>
              <a:rPr lang="en-GB" dirty="0" err="1"/>
              <a:t>Tambahan</a:t>
            </a:r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14699"/>
            <a:ext cx="8229600" cy="237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NOT NULL : Tidak boleh kosong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PRIMARY KEY: Kunci primer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AUTO_INCREMENT: Nilai naik secara otomatis tanpa diisi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3080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93031"/>
            <a:ext cx="8229600" cy="1139825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Melihat</a:t>
            </a:r>
            <a:r>
              <a:rPr lang="en-GB" dirty="0"/>
              <a:t> </a:t>
            </a:r>
            <a:r>
              <a:rPr lang="en-GB" dirty="0" err="1"/>
              <a:t>Struktur</a:t>
            </a:r>
            <a:r>
              <a:rPr lang="en-GB" dirty="0"/>
              <a:t> </a:t>
            </a:r>
            <a:r>
              <a:rPr lang="en-GB" dirty="0" err="1"/>
              <a:t>Tabel</a:t>
            </a:r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888232"/>
            <a:ext cx="8229600" cy="226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Gunakan perintah: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	DESC nama_tabel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Contoh: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DESC Pribadi;</a:t>
            </a:r>
            <a:endParaRPr lang="en-GB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3962400"/>
            <a:ext cx="6781800" cy="2438400"/>
          </a:xfrm>
          <a:prstGeom prst="rect">
            <a:avLst/>
          </a:prstGeom>
          <a:solidFill>
            <a:srgbClr val="C0C0C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000000"/>
              </a:buClr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+-----------+---------------+------+-----+---------+-------+</a:t>
            </a:r>
          </a:p>
          <a:p>
            <a:pPr>
              <a:lnSpc>
                <a:spcPct val="100000"/>
              </a:lnSpc>
              <a:buClr>
                <a:srgbClr val="000000"/>
              </a:buClr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| Field     | Type          | Null | Key | Default | Extra |</a:t>
            </a:r>
          </a:p>
          <a:p>
            <a:pPr>
              <a:lnSpc>
                <a:spcPct val="100000"/>
              </a:lnSpc>
              <a:buClr>
                <a:srgbClr val="000000"/>
              </a:buClr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+-----------+---------------+------+-----+---------+-------+</a:t>
            </a:r>
          </a:p>
          <a:p>
            <a:pPr>
              <a:lnSpc>
                <a:spcPct val="100000"/>
              </a:lnSpc>
              <a:buClr>
                <a:srgbClr val="000000"/>
              </a:buClr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| Nip       | char(5)       | NO   | PRI |         |       |</a:t>
            </a:r>
          </a:p>
          <a:p>
            <a:pPr>
              <a:lnSpc>
                <a:spcPct val="100000"/>
              </a:lnSpc>
              <a:buClr>
                <a:srgbClr val="000000"/>
              </a:buClr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| 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</a:rPr>
              <a:t>Nama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      | 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</a:rPr>
              <a:t>varchar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(35)   | NO   |     |         |       |</a:t>
            </a:r>
          </a:p>
          <a:p>
            <a:pPr>
              <a:lnSpc>
                <a:spcPct val="100000"/>
              </a:lnSpc>
              <a:buClr>
                <a:srgbClr val="000000"/>
              </a:buClr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| 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</a:rPr>
              <a:t>Tgl_lahir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 | date          | YES  |     | NULL    |       |</a:t>
            </a:r>
          </a:p>
          <a:p>
            <a:pPr>
              <a:lnSpc>
                <a:spcPct val="100000"/>
              </a:lnSpc>
              <a:buClr>
                <a:srgbClr val="000000"/>
              </a:buClr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| Sex       | 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</a:rPr>
              <a:t>enum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('P','W') | YES  |     | NULL    |       |</a:t>
            </a:r>
          </a:p>
          <a:p>
            <a:pPr>
              <a:lnSpc>
                <a:spcPct val="100000"/>
              </a:lnSpc>
              <a:buClr>
                <a:srgbClr val="000000"/>
              </a:buClr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| 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</a:rPr>
              <a:t>Alamat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    | 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</a:rPr>
              <a:t>varchar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(35)   | YES  |     | NULL    |       |</a:t>
            </a:r>
          </a:p>
          <a:p>
            <a:pPr>
              <a:lnSpc>
                <a:spcPct val="100000"/>
              </a:lnSpc>
              <a:buClr>
                <a:srgbClr val="000000"/>
              </a:buClr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| 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</a:rPr>
              <a:t>kota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      | 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</a:rPr>
              <a:t>varchar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(20)   | YES  |     | NULL    |       |</a:t>
            </a:r>
          </a:p>
          <a:p>
            <a:pPr>
              <a:lnSpc>
                <a:spcPct val="100000"/>
              </a:lnSpc>
              <a:buClr>
                <a:srgbClr val="000000"/>
              </a:buClr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+-----------+---------------+------+-----+---------+-------+</a:t>
            </a:r>
          </a:p>
          <a:p>
            <a:pPr>
              <a:lnSpc>
                <a:spcPct val="100000"/>
              </a:lnSpc>
              <a:buClr>
                <a:srgbClr val="000000"/>
              </a:buClr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</a:rPr>
              <a:t>6 rows in set (0.16 sec)</a:t>
            </a:r>
          </a:p>
        </p:txBody>
      </p:sp>
    </p:spTree>
    <p:extLst>
      <p:ext uri="{BB962C8B-B14F-4D97-AF65-F5344CB8AC3E}">
        <p14:creationId xmlns:p14="http://schemas.microsoft.com/office/powerpoint/2010/main" val="926473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85925"/>
            <a:ext cx="8229600" cy="702915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Mengganti</a:t>
            </a:r>
            <a:r>
              <a:rPr lang="en-GB" dirty="0"/>
              <a:t> </a:t>
            </a:r>
            <a:r>
              <a:rPr lang="en-GB" dirty="0" err="1"/>
              <a:t>Nama</a:t>
            </a:r>
            <a:r>
              <a:rPr lang="en-GB" dirty="0"/>
              <a:t> Field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248272"/>
            <a:ext cx="8229600" cy="34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Perintah yang digunakan adalah ALTER TABLE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Contoh:</a:t>
            </a:r>
          </a:p>
          <a:p>
            <a:pPr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	</a:t>
            </a:r>
            <a:r>
              <a:rPr lang="en-GB" sz="2800" b="1" smtClean="0"/>
              <a:t>ALTER TABLE Pribadi </a:t>
            </a:r>
          </a:p>
          <a:p>
            <a:pPr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smtClean="0"/>
              <a:t>	CHANGE sex kelamin ENUM('P','W');</a:t>
            </a:r>
          </a:p>
          <a:p>
            <a:pPr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483678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13917"/>
            <a:ext cx="8229600" cy="918939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Mengganti</a:t>
            </a:r>
            <a:r>
              <a:rPr lang="en-GB" dirty="0"/>
              <a:t> </a:t>
            </a:r>
            <a:r>
              <a:rPr lang="en-GB" dirty="0" err="1"/>
              <a:t>Ukuran</a:t>
            </a:r>
            <a:r>
              <a:rPr lang="en-GB" dirty="0"/>
              <a:t>/</a:t>
            </a:r>
            <a:r>
              <a:rPr lang="en-GB" dirty="0" err="1"/>
              <a:t>Tipe</a:t>
            </a:r>
            <a:r>
              <a:rPr lang="en-GB" dirty="0"/>
              <a:t> Field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176264"/>
            <a:ext cx="8229600" cy="39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Perintah yang digunakan adalah ALTER TABLE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Contoh:</a:t>
            </a:r>
          </a:p>
          <a:p>
            <a:pPr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	</a:t>
            </a:r>
            <a:r>
              <a:rPr lang="en-GB" sz="2800" b="1" smtClean="0"/>
              <a:t>ALTER TABLE Pribadi </a:t>
            </a:r>
          </a:p>
          <a:p>
            <a:pPr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smtClean="0"/>
              <a:t>	CHANGE kota kota VARCHAR(20);</a:t>
            </a:r>
          </a:p>
          <a:p>
            <a:pPr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smtClean="0"/>
          </a:p>
          <a:p>
            <a:pPr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621268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357933"/>
            <a:ext cx="8229600" cy="846931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Menambahkan</a:t>
            </a:r>
            <a:r>
              <a:rPr lang="en-GB" dirty="0"/>
              <a:t> DEFAULT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536304"/>
            <a:ext cx="8229600" cy="355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DEFAULT pada struktur tabel digunakan untuk memberikan nilai bawaan pada suatu field kalau nilai bersangkutan tidak dimasukkan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Contoh: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	</a:t>
            </a:r>
            <a:r>
              <a:rPr lang="en-GB" b="1" smtClean="0"/>
              <a:t>ALTER TABLE Pribadi CHANGE kelamin kelamin ENUM('P','W') DEFAULT 'P';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513909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4343400" y="3311649"/>
            <a:ext cx="1097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8</a:t>
            </a:r>
            <a:r>
              <a:rPr 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0’an</a:t>
            </a:r>
            <a:endParaRPr lang="en-US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25244" y="1268224"/>
            <a:ext cx="31983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Capaian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Pembelajaran</a:t>
            </a:r>
            <a:endParaRPr lang="en-US" sz="2200" b="1" dirty="0"/>
          </a:p>
        </p:txBody>
      </p:sp>
      <p:sp>
        <p:nvSpPr>
          <p:cNvPr id="4" name="Rectangle 3"/>
          <p:cNvSpPr/>
          <p:nvPr/>
        </p:nvSpPr>
        <p:spPr>
          <a:xfrm>
            <a:off x="1600200" y="3105835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dirty="0"/>
              <a:t>Mahasiswa mampu menjelaskan tentang </a:t>
            </a:r>
            <a:r>
              <a:rPr lang="id-ID" sz="2400" i="1" dirty="0"/>
              <a:t>Structure Query Language</a:t>
            </a:r>
            <a:r>
              <a:rPr lang="id-ID" sz="2400" dirty="0"/>
              <a:t> (SQL)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6945949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66800"/>
            <a:ext cx="8229600" cy="774923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Penghapusan</a:t>
            </a:r>
            <a:r>
              <a:rPr lang="en-GB" dirty="0"/>
              <a:t> </a:t>
            </a:r>
            <a:r>
              <a:rPr lang="en-GB" dirty="0" err="1"/>
              <a:t>Tabel</a:t>
            </a:r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101155"/>
            <a:ext cx="8229600" cy="39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Gunakan</a:t>
            </a:r>
            <a:r>
              <a:rPr lang="en-GB" dirty="0" smtClean="0"/>
              <a:t> DROP TABLE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mempraktekkan</a:t>
            </a:r>
            <a:r>
              <a:rPr lang="en-GB" dirty="0" smtClean="0"/>
              <a:t>, </a:t>
            </a:r>
            <a:r>
              <a:rPr lang="en-GB" dirty="0" err="1" smtClean="0"/>
              <a:t>buatlah</a:t>
            </a:r>
            <a:r>
              <a:rPr lang="en-GB" dirty="0" smtClean="0"/>
              <a:t> </a:t>
            </a:r>
            <a:r>
              <a:rPr lang="en-GB" dirty="0" err="1" smtClean="0"/>
              <a:t>sebuah</a:t>
            </a:r>
            <a:r>
              <a:rPr lang="en-GB" dirty="0" smtClean="0"/>
              <a:t> table </a:t>
            </a:r>
            <a:r>
              <a:rPr lang="en-GB" dirty="0" err="1" smtClean="0"/>
              <a:t>bernama</a:t>
            </a:r>
            <a:r>
              <a:rPr lang="en-GB" dirty="0" smtClean="0"/>
              <a:t> RIWAYAT,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isi</a:t>
            </a:r>
            <a:r>
              <a:rPr lang="en-GB" dirty="0" smtClean="0"/>
              <a:t> </a:t>
            </a:r>
            <a:r>
              <a:rPr lang="en-GB" dirty="0" err="1" smtClean="0"/>
              <a:t>berupa</a:t>
            </a:r>
            <a:r>
              <a:rPr lang="en-GB" dirty="0" smtClean="0"/>
              <a:t> </a:t>
            </a:r>
            <a:r>
              <a:rPr lang="en-GB" dirty="0" err="1" smtClean="0"/>
              <a:t>sebuah</a:t>
            </a:r>
            <a:r>
              <a:rPr lang="en-GB" dirty="0" smtClean="0"/>
              <a:t> field (</a:t>
            </a:r>
            <a:r>
              <a:rPr lang="en-GB" dirty="0" err="1" smtClean="0"/>
              <a:t>misalnya</a:t>
            </a:r>
            <a:r>
              <a:rPr lang="en-GB" dirty="0" smtClean="0"/>
              <a:t> Nip </a:t>
            </a:r>
            <a:r>
              <a:rPr lang="en-GB" dirty="0" err="1" smtClean="0"/>
              <a:t>bertipe</a:t>
            </a:r>
            <a:r>
              <a:rPr lang="en-GB" dirty="0" smtClean="0"/>
              <a:t> CHAR(5))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Kemudian</a:t>
            </a:r>
            <a:r>
              <a:rPr lang="en-GB" dirty="0" smtClean="0"/>
              <a:t>, </a:t>
            </a:r>
            <a:r>
              <a:rPr lang="en-GB" dirty="0" err="1" smtClean="0"/>
              <a:t>lihatlah</a:t>
            </a:r>
            <a:r>
              <a:rPr lang="en-GB" dirty="0" smtClean="0"/>
              <a:t> </a:t>
            </a:r>
            <a:r>
              <a:rPr lang="en-GB" dirty="0" err="1" smtClean="0"/>
              <a:t>daftar</a:t>
            </a:r>
            <a:r>
              <a:rPr lang="en-GB" dirty="0" smtClean="0"/>
              <a:t> </a:t>
            </a:r>
            <a:r>
              <a:rPr lang="en-GB" dirty="0" err="1" smtClean="0"/>
              <a:t>tabel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memberikan</a:t>
            </a:r>
            <a:r>
              <a:rPr lang="en-GB" dirty="0" smtClean="0"/>
              <a:t> </a:t>
            </a:r>
            <a:r>
              <a:rPr lang="en-GB" dirty="0" err="1" smtClean="0"/>
              <a:t>perintah</a:t>
            </a:r>
            <a:r>
              <a:rPr lang="en-GB" dirty="0" smtClean="0"/>
              <a:t>: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	</a:t>
            </a:r>
            <a:r>
              <a:rPr lang="en-GB" b="1" dirty="0" smtClean="0"/>
              <a:t>SHOW TABLES;</a:t>
            </a:r>
          </a:p>
          <a:p>
            <a:pPr lvl="1">
              <a:buFont typeface="Verdan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260550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08026"/>
            <a:ext cx="8229600" cy="1312862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err="1"/>
              <a:t>Penghapusan</a:t>
            </a:r>
            <a:r>
              <a:rPr lang="en-GB" sz="4000" dirty="0"/>
              <a:t> </a:t>
            </a:r>
            <a:r>
              <a:rPr lang="en-GB" sz="4000" dirty="0" err="1"/>
              <a:t>Tabel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(</a:t>
            </a:r>
            <a:r>
              <a:rPr lang="en-GB" sz="4000" dirty="0" err="1"/>
              <a:t>Lanjutan</a:t>
            </a:r>
            <a:r>
              <a:rPr lang="en-GB" sz="4000" dirty="0"/>
              <a:t>…)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680320"/>
            <a:ext cx="8229600" cy="355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Berikan perintah: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smtClean="0"/>
              <a:t>	DROP TABLE Riwayat;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Kemudian, lihatlah daftar tabel dengan memberikan perintah:</a:t>
            </a:r>
          </a:p>
          <a:p>
            <a:pP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	</a:t>
            </a:r>
            <a:r>
              <a:rPr lang="en-GB" b="1" smtClean="0"/>
              <a:t>SHOW TABLES;</a:t>
            </a:r>
          </a:p>
          <a:p>
            <a:pPr lvl="1">
              <a:buFont typeface="Verdana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Apa sudah terhapus?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3307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08026"/>
            <a:ext cx="8229600" cy="1312862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err="1" smtClean="0"/>
              <a:t>Pembuatan</a:t>
            </a:r>
            <a:r>
              <a:rPr lang="en-GB" sz="4000" dirty="0" smtClean="0"/>
              <a:t> </a:t>
            </a:r>
            <a:r>
              <a:rPr lang="en-GB" sz="4000" dirty="0" err="1" smtClean="0"/>
              <a:t>Indeks</a:t>
            </a:r>
            <a:endParaRPr lang="en-GB" sz="4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132856"/>
            <a:ext cx="8229600" cy="355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Sintaks: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smtClean="0"/>
              <a:t>	create index </a:t>
            </a:r>
            <a:r>
              <a:rPr lang="en-US" sz="2400" i="1" smtClean="0"/>
              <a:t>nama_idx1,    …   ,nama_idxn </a:t>
            </a:r>
            <a:r>
              <a:rPr lang="en-US" sz="2400" smtClean="0"/>
              <a:t> on </a:t>
            </a:r>
            <a:r>
              <a:rPr lang="en-US" sz="2400" i="1" smtClean="0"/>
              <a:t>nama_tabel</a:t>
            </a:r>
            <a:r>
              <a:rPr lang="en-US" sz="2400" smtClean="0"/>
              <a:t> (</a:t>
            </a:r>
            <a:r>
              <a:rPr lang="en-US" sz="2400" i="1" smtClean="0"/>
              <a:t>kolom_indeks1,   …  ,kolom_idxn</a:t>
            </a:r>
            <a:r>
              <a:rPr lang="en-US" sz="2400" smtClean="0"/>
              <a:t>);</a:t>
            </a:r>
          </a:p>
          <a:p>
            <a:pPr>
              <a:buFont typeface="Arial" panose="020B0604020202020204" pitchFamily="34" charset="0"/>
              <a:buNone/>
            </a:pPr>
            <a:endParaRPr lang="en-US" sz="2400" smtClean="0"/>
          </a:p>
          <a:p>
            <a:r>
              <a:rPr lang="en-US" sz="2400" smtClean="0"/>
              <a:t>Contoh: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smtClean="0"/>
              <a:t>	Buatlah indeks pada table pegawai untuk kolom nip!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smtClean="0"/>
              <a:t>	Create index idx_pegawai on pegawai (nip);</a:t>
            </a:r>
          </a:p>
          <a:p>
            <a:pP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609357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467544" y="1133872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dirty="0" smtClean="0"/>
              <a:t>SUMBER PUSTAKA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132856"/>
            <a:ext cx="8229600" cy="399330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Date, CJ. 2000. </a:t>
            </a:r>
            <a:r>
              <a:rPr lang="id-ID" sz="2800" i="1" dirty="0" smtClean="0"/>
              <a:t>An Introduction to Database System Seventh Edition</a:t>
            </a:r>
            <a:r>
              <a:rPr lang="id-ID" sz="2800" dirty="0" smtClean="0"/>
              <a:t>. New Jersey: Pearson Addison Weesley. ISBN: 979-683-185-6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Hariyanto, Bambang. 2004. </a:t>
            </a:r>
            <a:r>
              <a:rPr lang="id-ID" sz="2800" i="1" dirty="0" smtClean="0"/>
              <a:t>Sistem Manajemen Basis Data</a:t>
            </a:r>
            <a:r>
              <a:rPr lang="id-ID" sz="2800" dirty="0" smtClean="0"/>
              <a:t>. Bandung: Informatika. ISBN: 979-3338-33-4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Fatansyah. 2012. Basis Data. Bandung: Informatika. ISBN:978-602-8758-53-6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373723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79026" y="2895600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00955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6"/>
          <p:cNvSpPr>
            <a:spLocks noGrp="1"/>
          </p:cNvSpPr>
          <p:nvPr>
            <p:ph type="title"/>
          </p:nvPr>
        </p:nvSpPr>
        <p:spPr bwMode="auto">
          <a:xfrm>
            <a:off x="467544" y="1268760"/>
            <a:ext cx="8229600" cy="792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</a:t>
            </a:r>
            <a:r>
              <a:rPr lang="id-ID" dirty="0" smtClean="0"/>
              <a:t>ATERI</a:t>
            </a:r>
            <a:r>
              <a:rPr lang="en-US" dirty="0" smtClean="0"/>
              <a:t> P</a:t>
            </a:r>
            <a:r>
              <a:rPr lang="id-ID" dirty="0" smtClean="0"/>
              <a:t>OKOK</a:t>
            </a:r>
            <a:endParaRPr lang="en-US" dirty="0" smtClean="0"/>
          </a:p>
        </p:txBody>
      </p:sp>
      <p:sp>
        <p:nvSpPr>
          <p:cNvPr id="6" name="Content Placeholder 7"/>
          <p:cNvSpPr>
            <a:spLocks noGrp="1"/>
          </p:cNvSpPr>
          <p:nvPr>
            <p:ph idx="1"/>
          </p:nvPr>
        </p:nvSpPr>
        <p:spPr bwMode="auto">
          <a:xfrm>
            <a:off x="457200" y="2348880"/>
            <a:ext cx="8229600" cy="37772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dirty="0" smtClean="0"/>
              <a:t>Pengertian </a:t>
            </a:r>
            <a:r>
              <a:rPr lang="id-ID" i="1" dirty="0" smtClean="0"/>
              <a:t>Structure Query Language</a:t>
            </a:r>
            <a:r>
              <a:rPr lang="id-ID" dirty="0" smtClean="0"/>
              <a:t> (SQL)</a:t>
            </a:r>
            <a:endParaRPr lang="en-US" dirty="0" smtClean="0"/>
          </a:p>
          <a:p>
            <a:pPr lvl="0"/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kegunaan</a:t>
            </a:r>
            <a:r>
              <a:rPr lang="en-US" dirty="0" smtClean="0"/>
              <a:t> SQL</a:t>
            </a:r>
          </a:p>
          <a:p>
            <a:pPr lvl="0"/>
            <a:r>
              <a:rPr lang="id-ID" dirty="0" smtClean="0"/>
              <a:t>Komponen SQL</a:t>
            </a:r>
            <a:endParaRPr lang="en-US" dirty="0" smtClean="0"/>
          </a:p>
          <a:p>
            <a:pPr lvl="0"/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SQL</a:t>
            </a:r>
          </a:p>
          <a:p>
            <a:pPr lvl="0"/>
            <a:r>
              <a:rPr lang="id-ID" dirty="0" smtClean="0"/>
              <a:t>Tipe Data 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828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1909"/>
            <a:ext cx="8229600" cy="846931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Pengertian</a:t>
            </a:r>
            <a:r>
              <a:rPr lang="en-GB" dirty="0" smtClean="0"/>
              <a:t> </a:t>
            </a:r>
            <a:r>
              <a:rPr lang="en-GB" dirty="0"/>
              <a:t>SQL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320280"/>
            <a:ext cx="8229600" cy="37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SQL = Structured Query Language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Digunakan untuk mengakses basis data relasional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Bersifat standar; bisa dipakai untuk basis data relasional lainnya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7575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1909"/>
            <a:ext cx="8229600" cy="846931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Komponen</a:t>
            </a:r>
            <a:r>
              <a:rPr lang="en-GB" dirty="0" smtClean="0"/>
              <a:t> </a:t>
            </a:r>
            <a:r>
              <a:rPr lang="en-GB" dirty="0"/>
              <a:t>SQL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320280"/>
            <a:ext cx="8229600" cy="37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Data Definition Language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Data Manipulation Language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Data Control Language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4695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69901"/>
            <a:ext cx="8229600" cy="630907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Perintah</a:t>
            </a:r>
            <a:r>
              <a:rPr lang="en-GB" dirty="0"/>
              <a:t> DDL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922611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DDL = </a:t>
            </a:r>
            <a:r>
              <a:rPr lang="en-GB" i="1" smtClean="0"/>
              <a:t>Definition Data Language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Digunakan untuk kepentingan penciptaan database, tabel, hingga penghapusan database atau tabel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Contoh: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CREATE DATABASE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CREATE TABLE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DROP TABLE</a:t>
            </a:r>
          </a:p>
          <a:p>
            <a:pPr lvl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ALTER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3173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29941"/>
            <a:ext cx="8229600" cy="846931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smtClean="0"/>
              <a:t>Database</a:t>
            </a:r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464296"/>
            <a:ext cx="6705600" cy="26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Sintaks:</a:t>
            </a:r>
          </a:p>
          <a:p>
            <a:pPr marL="342900" lvl="1" indent="-342900">
              <a:spcBef>
                <a:spcPts val="7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smtClean="0"/>
              <a:t>	</a:t>
            </a:r>
            <a:r>
              <a:rPr lang="en-GB" sz="3200" b="1" smtClean="0"/>
              <a:t>CREATE DATABASE nama_basisdata;</a:t>
            </a:r>
          </a:p>
          <a:p>
            <a:pPr>
              <a:spcBef>
                <a:spcPts val="7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Contoh:</a:t>
            </a:r>
          </a:p>
          <a:p>
            <a:pPr>
              <a:spcBef>
                <a:spcPts val="7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smtClean="0"/>
              <a:t>	CREATE DATABASE Pegawai;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307586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29941"/>
            <a:ext cx="8229600" cy="630907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Pembuatan</a:t>
            </a:r>
            <a:r>
              <a:rPr lang="en-GB" dirty="0" smtClean="0"/>
              <a:t> </a:t>
            </a:r>
            <a:r>
              <a:rPr lang="en-GB" dirty="0" err="1" smtClean="0"/>
              <a:t>Tabel</a:t>
            </a:r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498675"/>
            <a:ext cx="8229600" cy="316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400" smtClean="0"/>
              <a:t>create table </a:t>
            </a:r>
            <a:r>
              <a:rPr lang="en-US" sz="2400" i="1" smtClean="0"/>
              <a:t>nama_tabel</a:t>
            </a:r>
            <a:r>
              <a:rPr lang="en-US" sz="2400" smtClean="0"/>
              <a:t> (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smtClean="0"/>
              <a:t>atribut1	tipeatribut1	batasanatribut1,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smtClean="0"/>
              <a:t>       …		         …		          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smtClean="0"/>
              <a:t>atributn	tipeatributn	batasanatributn,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smtClean="0"/>
              <a:t>primary key (kolom_pk),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400" smtClean="0"/>
              <a:t>foreign key (kolom_fk) references table_pk (kolom_fk));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813705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25885"/>
            <a:ext cx="8229600" cy="846931"/>
          </a:xfrm>
          <a:prstGeom prst="rect">
            <a:avLst/>
          </a:prstGeo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err="1" smtClean="0"/>
              <a:t>Contoh</a:t>
            </a:r>
            <a:r>
              <a:rPr lang="en-GB" sz="4000" dirty="0" smtClean="0"/>
              <a:t> database </a:t>
            </a:r>
            <a:r>
              <a:rPr lang="en-GB" sz="4000" dirty="0" err="1" smtClean="0"/>
              <a:t>Pegawai</a:t>
            </a:r>
            <a:endParaRPr lang="en-GB" sz="40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219200" y="1583432"/>
            <a:ext cx="6737176" cy="4653880"/>
          </a:xfrm>
          <a:prstGeom prst="can">
            <a:avLst>
              <a:gd name="adj" fmla="val 25000"/>
            </a:avLst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81400" y="1676400"/>
            <a:ext cx="29718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FFFFFF"/>
                </a:solidFill>
                <a:latin typeface="Verdana" pitchFamily="34" charset="0"/>
              </a:rPr>
              <a:t>Database: </a:t>
            </a:r>
            <a:r>
              <a:rPr lang="en-GB" b="1">
                <a:solidFill>
                  <a:srgbClr val="FFFFFF"/>
                </a:solidFill>
                <a:latin typeface="Verdana" pitchFamily="34" charset="0"/>
              </a:rPr>
              <a:t>Pegawai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71600" y="2743200"/>
            <a:ext cx="2362200" cy="3581400"/>
          </a:xfrm>
          <a:prstGeom prst="rect">
            <a:avLst/>
          </a:prstGeom>
          <a:solidFill>
            <a:srgbClr val="FFFF99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 sz="1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76400" y="2971801"/>
            <a:ext cx="1959496" cy="3297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000099"/>
                </a:solidFill>
                <a:latin typeface="Verdana" pitchFamily="34" charset="0"/>
              </a:rPr>
              <a:t>Tabel</a:t>
            </a:r>
            <a:r>
              <a:rPr lang="en-GB" dirty="0">
                <a:solidFill>
                  <a:srgbClr val="000099"/>
                </a:solidFill>
                <a:latin typeface="Verdana" pitchFamily="34" charset="0"/>
              </a:rPr>
              <a:t>: </a:t>
            </a:r>
            <a:r>
              <a:rPr lang="en-GB" b="1" dirty="0" err="1">
                <a:solidFill>
                  <a:srgbClr val="000099"/>
                </a:solidFill>
                <a:latin typeface="Verdana" pitchFamily="34" charset="0"/>
              </a:rPr>
              <a:t>Pribadi</a:t>
            </a:r>
            <a:endParaRPr lang="en-GB" b="1" dirty="0">
              <a:solidFill>
                <a:srgbClr val="000099"/>
              </a:solidFill>
              <a:latin typeface="Verdana" pitchFamily="34" charset="0"/>
            </a:endParaRP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99"/>
                </a:solidFill>
                <a:latin typeface="Verdana" pitchFamily="34" charset="0"/>
              </a:rPr>
              <a:t>Field: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99"/>
                </a:solidFill>
                <a:latin typeface="Verdana" pitchFamily="34" charset="0"/>
              </a:rPr>
              <a:t>NIP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000099"/>
                </a:solidFill>
                <a:latin typeface="Verdana" pitchFamily="34" charset="0"/>
              </a:rPr>
              <a:t>Nama</a:t>
            </a:r>
            <a:endParaRPr lang="en-GB" dirty="0">
              <a:solidFill>
                <a:srgbClr val="000099"/>
              </a:solidFill>
              <a:latin typeface="Verdana" pitchFamily="34" charset="0"/>
            </a:endParaRP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000099"/>
                </a:solidFill>
                <a:latin typeface="Verdana" pitchFamily="34" charset="0"/>
              </a:rPr>
              <a:t>Tgl_Lahir</a:t>
            </a:r>
            <a:endParaRPr lang="en-GB" dirty="0">
              <a:solidFill>
                <a:srgbClr val="000099"/>
              </a:solidFill>
              <a:latin typeface="Verdana" pitchFamily="34" charset="0"/>
            </a:endParaRP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99"/>
                </a:solidFill>
                <a:latin typeface="Verdana" pitchFamily="34" charset="0"/>
              </a:rPr>
              <a:t>Sex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000099"/>
                </a:solidFill>
                <a:latin typeface="Verdana" pitchFamily="34" charset="0"/>
              </a:rPr>
              <a:t>Alamat</a:t>
            </a:r>
            <a:endParaRPr lang="en-GB" dirty="0">
              <a:solidFill>
                <a:srgbClr val="000099"/>
              </a:solidFill>
              <a:latin typeface="Verdana" pitchFamily="34" charset="0"/>
            </a:endParaRP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99"/>
                </a:solidFill>
                <a:latin typeface="Verdana" pitchFamily="34" charset="0"/>
              </a:rPr>
              <a:t>Kota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86200" y="2743200"/>
            <a:ext cx="2362200" cy="2667000"/>
          </a:xfrm>
          <a:prstGeom prst="rect">
            <a:avLst/>
          </a:prstGeom>
          <a:solidFill>
            <a:srgbClr val="FFFF99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62400" y="2895600"/>
            <a:ext cx="2438400" cy="2452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99"/>
                </a:solidFill>
                <a:latin typeface="Verdana" pitchFamily="34" charset="0"/>
              </a:rPr>
              <a:t>Tabel: </a:t>
            </a:r>
            <a:r>
              <a:rPr lang="en-GB" b="1">
                <a:solidFill>
                  <a:srgbClr val="000099"/>
                </a:solidFill>
                <a:latin typeface="Verdana" pitchFamily="34" charset="0"/>
              </a:rPr>
              <a:t>Pekerjaan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99"/>
                </a:solidFill>
                <a:latin typeface="Verdana" pitchFamily="34" charset="0"/>
              </a:rPr>
              <a:t>Field: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99"/>
                </a:solidFill>
                <a:latin typeface="Verdana" pitchFamily="34" charset="0"/>
              </a:rPr>
              <a:t>NIP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99"/>
                </a:solidFill>
                <a:latin typeface="Verdana" pitchFamily="34" charset="0"/>
              </a:rPr>
              <a:t>Tgl_Masuk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99"/>
                </a:solidFill>
                <a:latin typeface="Verdana" pitchFamily="34" charset="0"/>
              </a:rPr>
              <a:t>Kode_Bag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99"/>
                </a:solidFill>
                <a:latin typeface="Verdana" pitchFamily="34" charset="0"/>
              </a:rPr>
              <a:t>Gaji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400800" y="2743200"/>
            <a:ext cx="2362200" cy="1905000"/>
          </a:xfrm>
          <a:prstGeom prst="rect">
            <a:avLst/>
          </a:prstGeom>
          <a:solidFill>
            <a:srgbClr val="FFFF99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400800" y="2903538"/>
            <a:ext cx="2438400" cy="161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99"/>
                </a:solidFill>
                <a:latin typeface="Verdana" pitchFamily="34" charset="0"/>
              </a:rPr>
              <a:t>Tabel: </a:t>
            </a:r>
            <a:r>
              <a:rPr lang="en-GB" b="1">
                <a:solidFill>
                  <a:srgbClr val="000099"/>
                </a:solidFill>
                <a:latin typeface="Verdana" pitchFamily="34" charset="0"/>
              </a:rPr>
              <a:t>Bagian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99"/>
                </a:solidFill>
                <a:latin typeface="Verdana" pitchFamily="34" charset="0"/>
              </a:rPr>
              <a:t>Field: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99"/>
                </a:solidFill>
                <a:latin typeface="Verdana" pitchFamily="34" charset="0"/>
              </a:rPr>
              <a:t>Kode_Bag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000099"/>
              </a:buClr>
              <a:buFont typeface="Verdana" pitchFamily="34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99"/>
                </a:solidFill>
                <a:latin typeface="Verdana" pitchFamily="34" charset="0"/>
              </a:rPr>
              <a:t>Nama_Bag</a:t>
            </a:r>
          </a:p>
        </p:txBody>
      </p:sp>
    </p:spTree>
    <p:extLst>
      <p:ext uri="{BB962C8B-B14F-4D97-AF65-F5344CB8AC3E}">
        <p14:creationId xmlns:p14="http://schemas.microsoft.com/office/powerpoint/2010/main" val="41825431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608</Words>
  <Application>Microsoft Office PowerPoint</Application>
  <PresentationFormat>On-screen Show (4:3)</PresentationFormat>
  <Paragraphs>179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Courier New</vt:lpstr>
      <vt:lpstr>Verdana</vt:lpstr>
      <vt:lpstr>Wingdings</vt:lpstr>
      <vt:lpstr>Office Theme</vt:lpstr>
      <vt:lpstr>PowerPoint Presentation</vt:lpstr>
      <vt:lpstr>PowerPoint Presentation</vt:lpstr>
      <vt:lpstr>MATERI POKOK</vt:lpstr>
      <vt:lpstr>Pengertian SQL</vt:lpstr>
      <vt:lpstr>Komponen SQL</vt:lpstr>
      <vt:lpstr>Perintah DDL</vt:lpstr>
      <vt:lpstr>Membuat Database</vt:lpstr>
      <vt:lpstr>Pembuatan Tabel</vt:lpstr>
      <vt:lpstr>Contoh database Pegawai</vt:lpstr>
      <vt:lpstr>Memilih Database</vt:lpstr>
      <vt:lpstr>Membuat Tabel Pribadi</vt:lpstr>
      <vt:lpstr>Penjelasan Tipe Data</vt:lpstr>
      <vt:lpstr>Penjelasan Tipe Data</vt:lpstr>
      <vt:lpstr>Penjelasan Tipe Data</vt:lpstr>
      <vt:lpstr>Kata Tambahan</vt:lpstr>
      <vt:lpstr>Melihat Struktur Tabel</vt:lpstr>
      <vt:lpstr>Mengganti Nama Field</vt:lpstr>
      <vt:lpstr>Mengganti Ukuran/Tipe Field</vt:lpstr>
      <vt:lpstr>Menambahkan DEFAULT</vt:lpstr>
      <vt:lpstr>Penghapusan Tabel</vt:lpstr>
      <vt:lpstr>Penghapusan Tabel (Lanjutan…)</vt:lpstr>
      <vt:lpstr>Pembuatan Indeks</vt:lpstr>
      <vt:lpstr>SUMBER PUSTAKA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329</cp:revision>
  <dcterms:created xsi:type="dcterms:W3CDTF">2010-08-24T06:47:44Z</dcterms:created>
  <dcterms:modified xsi:type="dcterms:W3CDTF">2018-05-24T06:55:28Z</dcterms:modified>
</cp:coreProperties>
</file>