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411" r:id="rId3"/>
    <p:sldId id="437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51" r:id="rId15"/>
    <p:sldId id="43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7500" autoAdjust="0"/>
  </p:normalViewPr>
  <p:slideViewPr>
    <p:cSldViewPr>
      <p:cViewPr varScale="1">
        <p:scale>
          <a:sx n="53" d="100"/>
          <a:sy n="53" d="100"/>
        </p:scale>
        <p:origin x="6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8D2BB2-AD19-4B4B-8FB6-0D32B0DCCEEF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D75230-49DE-446C-A0B1-8AFE7ED3C77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58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5230-49DE-446C-A0B1-8AFE7ED3C774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07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77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8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58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83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35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0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D5CA9C-7E13-419B-A563-A5A15CEA5D29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5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7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60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7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7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6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763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47F-D6E7-4BC6-9CF8-8F415D153C7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434B-D7E2-4A3E-895D-C850E27E7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26CF-5431-48AE-A44E-6EF859B9702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34A3-3C07-4E2B-A33B-84A89D33C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DF72-0AE8-4E64-8168-F27A9E0AE5F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09F3-0FCC-4170-B839-9F270B51F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1120-4B52-4B75-9C37-580A1BFD542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81E7-6012-4558-A839-0CEC3E875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FA21-A6F2-49E7-B5A7-F84FE684580E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3C5A-06E5-4981-8B82-5DCDEE6D1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EF52-D237-4B1A-AA83-CD870CF486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40FA-3927-4663-A40E-D5F40DCD3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B4F2-AC3E-4D94-B344-866455CC2FE2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342F-3B01-44F9-955C-D6FF11332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BAF7-E7EA-480F-82E6-712DA5F6A22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F8254-7182-42F1-9C82-3BAA0BBB0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185-390F-42AE-8C19-43EA3F3A3C3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B3BD-A839-4A30-82D6-B0E754BED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5DF9-CF6E-45CF-BD3D-5C417858604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36A6-4612-4694-AD27-15E947E7D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409-9B0B-4DD9-9F75-C657623639E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8576-D0FF-435C-BA7C-B97A0AA2E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530B0-BE7A-4E46-AE02-1F38844EAAF3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1572361-4AC2-4889-8ECA-5FCB1654D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507938"/>
            <a:ext cx="5943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DATA </a:t>
            </a:r>
            <a:r>
              <a:rPr lang="en-US" sz="2000" b="1" dirty="0" smtClean="0">
                <a:solidFill>
                  <a:schemeClr val="bg1"/>
                </a:solidFill>
              </a:rPr>
              <a:t>DEFINITION LANGUAGE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3400" y="1066800"/>
            <a:ext cx="815340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400" b="1" dirty="0" smtClean="0">
                <a:latin typeface="Arial" charset="0"/>
              </a:rPr>
              <a:t>3. CREATE INDEX</a:t>
            </a:r>
            <a:r>
              <a:rPr lang="en-US" sz="1800" b="1" dirty="0" smtClean="0">
                <a:latin typeface="Arial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Fungsi</a:t>
            </a:r>
            <a:r>
              <a:rPr lang="en-US" sz="2000" dirty="0" smtClean="0">
                <a:latin typeface="Arial" charset="0"/>
              </a:rPr>
              <a:t> 	: </a:t>
            </a:r>
            <a:r>
              <a:rPr lang="en-US" sz="2000" dirty="0" err="1" smtClean="0">
                <a:latin typeface="Arial" charset="0"/>
              </a:rPr>
              <a:t>membuat</a:t>
            </a:r>
            <a:r>
              <a:rPr lang="en-US" sz="2000" dirty="0" smtClean="0">
                <a:latin typeface="Arial" charset="0"/>
              </a:rPr>
              <a:t> index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1200" dirty="0" smtClean="0">
                <a:latin typeface="Arial" charset="0"/>
              </a:rPr>
              <a:t>	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Sintaks</a:t>
            </a:r>
            <a:r>
              <a:rPr lang="en-US" sz="2000" dirty="0" smtClean="0">
                <a:latin typeface="Arial" charset="0"/>
              </a:rPr>
              <a:t> 	: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smtClean="0">
                <a:latin typeface="Arial" charset="0"/>
              </a:rPr>
              <a:t>		CREATE [UNIQUE] INDEX </a:t>
            </a:r>
            <a:r>
              <a:rPr lang="en-US" sz="2000" dirty="0" err="1" smtClean="0">
                <a:latin typeface="Arial" charset="0"/>
              </a:rPr>
              <a:t>indexname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smtClean="0">
                <a:latin typeface="Arial" charset="0"/>
              </a:rPr>
              <a:t>			ON </a:t>
            </a:r>
            <a:r>
              <a:rPr lang="en-US" sz="2000" dirty="0" err="1" smtClean="0">
                <a:latin typeface="Arial" charset="0"/>
              </a:rPr>
              <a:t>nama_table</a:t>
            </a:r>
            <a:r>
              <a:rPr lang="en-US" sz="2000" dirty="0" smtClean="0">
                <a:latin typeface="Arial" charset="0"/>
              </a:rPr>
              <a:t> (</a:t>
            </a:r>
            <a:r>
              <a:rPr lang="en-US" sz="2000" dirty="0" err="1" smtClean="0">
                <a:latin typeface="Arial" charset="0"/>
              </a:rPr>
              <a:t>nama_kolom</a:t>
            </a:r>
            <a:r>
              <a:rPr lang="en-US" sz="2000" dirty="0" smtClean="0">
                <a:latin typeface="Arial" charset="0"/>
              </a:rPr>
              <a:t>)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endParaRPr lang="en-US" sz="12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Contoh</a:t>
            </a:r>
            <a:r>
              <a:rPr lang="en-US" sz="2000" dirty="0" smtClean="0">
                <a:latin typeface="Arial" charset="0"/>
              </a:rPr>
              <a:t> : </a:t>
            </a:r>
          </a:p>
          <a:p>
            <a:pPr lvl="1" indent="-346075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smtClean="0">
                <a:latin typeface="Arial" charset="0"/>
              </a:rPr>
              <a:t>		CREATE UNIQUE INDEX PRSONIDX </a:t>
            </a:r>
          </a:p>
          <a:p>
            <a:pPr lvl="1" indent="-346075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smtClean="0">
                <a:latin typeface="Arial" charset="0"/>
              </a:rPr>
              <a:t>			ON PERSONEL(REGNO) </a:t>
            </a:r>
          </a:p>
          <a:p>
            <a:pPr lvl="1" indent="-346075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endParaRPr lang="en-US" sz="20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396875" algn="l"/>
                <a:tab pos="1311275" algn="l"/>
              </a:tabLst>
            </a:pPr>
            <a:r>
              <a:rPr lang="en-US" sz="2000" dirty="0" err="1" smtClean="0">
                <a:latin typeface="Arial" charset="0"/>
              </a:rPr>
              <a:t>Dengan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indeks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memungkinkan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suatu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diakses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dengan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urutan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tertentu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tanpa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harus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merubah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urutan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fisik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dari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datanya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dapat</a:t>
            </a:r>
            <a:r>
              <a:rPr lang="en-US" sz="2000" dirty="0" smtClean="0">
                <a:latin typeface="Arial" charset="0"/>
              </a:rPr>
              <a:t> pula </a:t>
            </a:r>
            <a:r>
              <a:rPr lang="en-US" sz="2000" dirty="0" err="1" smtClean="0">
                <a:latin typeface="Arial" charset="0"/>
              </a:rPr>
              <a:t>diakses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secara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cepat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melalui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indeks</a:t>
            </a:r>
            <a:r>
              <a:rPr lang="en-US" sz="2000" dirty="0" smtClean="0">
                <a:latin typeface="Arial" charset="0"/>
              </a:rPr>
              <a:t> yang </a:t>
            </a:r>
            <a:r>
              <a:rPr lang="en-US" sz="2000" dirty="0" err="1" smtClean="0">
                <a:latin typeface="Arial" charset="0"/>
              </a:rPr>
              <a:t>dibuat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berdasar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field </a:t>
            </a:r>
            <a:r>
              <a:rPr lang="en-US" sz="2000" dirty="0" err="1" smtClean="0">
                <a:latin typeface="Arial" charset="0"/>
              </a:rPr>
              <a:t>tertentu</a:t>
            </a:r>
            <a:r>
              <a:rPr lang="en-US" sz="2000" dirty="0" smtClean="0">
                <a:latin typeface="Arial" charset="0"/>
              </a:rPr>
              <a:t>. </a:t>
            </a:r>
            <a:r>
              <a:rPr lang="en-US" sz="2000" dirty="0" err="1" smtClean="0">
                <a:latin typeface="Arial" charset="0"/>
              </a:rPr>
              <a:t>Spesifikasi</a:t>
            </a:r>
            <a:r>
              <a:rPr lang="en-US" sz="2000" dirty="0" smtClean="0">
                <a:latin typeface="Arial" charset="0"/>
              </a:rPr>
              <a:t> UNIQUE </a:t>
            </a:r>
            <a:r>
              <a:rPr lang="en-US" sz="2000" dirty="0" err="1" smtClean="0">
                <a:latin typeface="Arial" charset="0"/>
              </a:rPr>
              <a:t>akan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menolak</a:t>
            </a:r>
            <a:r>
              <a:rPr lang="en-US" sz="2000" dirty="0" smtClean="0">
                <a:latin typeface="Arial" charset="0"/>
              </a:rPr>
              <a:t> key yang </a:t>
            </a:r>
            <a:r>
              <a:rPr lang="en-US" sz="2000" dirty="0" err="1" smtClean="0">
                <a:latin typeface="Arial" charset="0"/>
              </a:rPr>
              <a:t>sama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dalam</a:t>
            </a:r>
            <a:r>
              <a:rPr lang="en-US" sz="2000" dirty="0" smtClean="0">
                <a:latin typeface="Arial" charset="0"/>
              </a:rPr>
              <a:t> file. </a:t>
            </a:r>
            <a:endParaRPr lang="en-US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tabLst>
                <a:tab pos="396875" algn="l"/>
                <a:tab pos="1311275" algn="l"/>
              </a:tabLst>
            </a:pPr>
            <a:endParaRPr lang="en-US" sz="16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80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8200" y="1066800"/>
            <a:ext cx="7497763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tabLst>
                <a:tab pos="396875" algn="l"/>
              </a:tabLst>
            </a:pPr>
            <a:r>
              <a:rPr lang="en-US" sz="2400" dirty="0" smtClean="0">
                <a:latin typeface="Arial" charset="0"/>
              </a:rPr>
              <a:t>4. DROP TABLE </a:t>
            </a:r>
          </a:p>
          <a:p>
            <a:pPr marL="0" indent="0">
              <a:buFontTx/>
              <a:buNone/>
              <a:tabLst>
                <a:tab pos="396875" algn="l"/>
              </a:tabLst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Fungsi</a:t>
            </a:r>
            <a:r>
              <a:rPr lang="en-US" sz="2000" dirty="0" smtClean="0">
                <a:latin typeface="Arial" charset="0"/>
              </a:rPr>
              <a:t> : </a:t>
            </a:r>
            <a:r>
              <a:rPr lang="en-US" sz="2000" dirty="0" err="1" smtClean="0">
                <a:latin typeface="Arial" charset="0"/>
              </a:rPr>
              <a:t>menghapus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0" indent="0">
              <a:buFontTx/>
              <a:buNone/>
              <a:tabLst>
                <a:tab pos="396875" algn="l"/>
              </a:tabLst>
            </a:pPr>
            <a:endParaRPr lang="en-US" sz="1200" dirty="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96875" algn="l"/>
              </a:tabLst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Sintaks</a:t>
            </a:r>
            <a:r>
              <a:rPr lang="en-US" sz="2000" dirty="0" smtClean="0">
                <a:latin typeface="Arial" charset="0"/>
              </a:rPr>
              <a:t> : DROP TABLE </a:t>
            </a:r>
            <a:r>
              <a:rPr lang="en-US" sz="2000" dirty="0" err="1" smtClean="0">
                <a:latin typeface="Arial" charset="0"/>
              </a:rPr>
              <a:t>tbname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0" indent="0">
              <a:buFontTx/>
              <a:buNone/>
              <a:tabLst>
                <a:tab pos="396875" algn="l"/>
              </a:tabLst>
            </a:pPr>
            <a:endParaRPr lang="en-US" sz="1200" dirty="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96875" algn="l"/>
              </a:tabLst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Contoh</a:t>
            </a:r>
            <a:r>
              <a:rPr lang="en-US" sz="2000" dirty="0" smtClean="0">
                <a:latin typeface="Arial" charset="0"/>
              </a:rPr>
              <a:t> : DROP TABLE PERSONEL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marL="0" indent="0">
              <a:buFontTx/>
              <a:buNone/>
              <a:tabLst>
                <a:tab pos="396875" algn="l"/>
              </a:tabLst>
            </a:pPr>
            <a:endParaRPr lang="en-US" sz="1200" dirty="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96875" algn="l"/>
              </a:tabLst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Dengan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perintah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itu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obyek</a:t>
            </a:r>
            <a:r>
              <a:rPr lang="en-US" sz="2000" dirty="0" smtClean="0">
                <a:latin typeface="Arial" charset="0"/>
              </a:rPr>
              <a:t> lain yang 	</a:t>
            </a:r>
            <a:r>
              <a:rPr lang="en-US" sz="2000" dirty="0" err="1" smtClean="0">
                <a:latin typeface="Arial" charset="0"/>
              </a:rPr>
              <a:t>berhubungan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dengan</a:t>
            </a:r>
            <a:r>
              <a:rPr lang="en-US" sz="2000" dirty="0" smtClean="0">
                <a:latin typeface="Arial" charset="0"/>
              </a:rPr>
              <a:t> 	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tersebut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otomatis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dihapus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atau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tidak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akan</a:t>
            </a:r>
            <a:r>
              <a:rPr lang="en-US" sz="2000" dirty="0" smtClean="0">
                <a:latin typeface="Arial" charset="0"/>
              </a:rPr>
              <a:t> 	</a:t>
            </a:r>
            <a:r>
              <a:rPr lang="en-US" sz="2000" dirty="0" err="1" smtClean="0">
                <a:latin typeface="Arial" charset="0"/>
              </a:rPr>
              <a:t>berfungsi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seperti</a:t>
            </a:r>
            <a:r>
              <a:rPr lang="en-US" sz="2000" dirty="0" smtClean="0">
                <a:latin typeface="Arial" charset="0"/>
              </a:rPr>
              <a:t> : </a:t>
            </a:r>
          </a:p>
          <a:p>
            <a:pPr marL="457200" lvl="1" indent="0">
              <a:buFontTx/>
              <a:buNone/>
              <a:tabLst>
                <a:tab pos="396875" algn="l"/>
              </a:tabLst>
            </a:pPr>
            <a:r>
              <a:rPr lang="en-US" sz="2000" dirty="0" smtClean="0">
                <a:latin typeface="Arial" charset="0"/>
              </a:rPr>
              <a:t>- </a:t>
            </a:r>
            <a:r>
              <a:rPr lang="en-US" sz="2000" dirty="0" err="1" smtClean="0">
                <a:latin typeface="Arial" charset="0"/>
              </a:rPr>
              <a:t>semua</a:t>
            </a:r>
            <a:r>
              <a:rPr lang="en-US" sz="2000" dirty="0" smtClean="0">
                <a:latin typeface="Arial" charset="0"/>
              </a:rPr>
              <a:t> record </a:t>
            </a:r>
            <a:r>
              <a:rPr lang="en-US" sz="2000" dirty="0" err="1" smtClean="0">
                <a:latin typeface="Arial" charset="0"/>
              </a:rPr>
              <a:t>dalam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terhapus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457200" lvl="1" indent="0">
              <a:buFontTx/>
              <a:buNone/>
              <a:tabLst>
                <a:tab pos="396875" algn="l"/>
              </a:tabLst>
            </a:pPr>
            <a:r>
              <a:rPr lang="en-US" sz="2000" dirty="0" smtClean="0">
                <a:latin typeface="Arial" charset="0"/>
              </a:rPr>
              <a:t>- index </a:t>
            </a:r>
            <a:r>
              <a:rPr lang="en-US" sz="2000" dirty="0" err="1" smtClean="0">
                <a:latin typeface="Arial" charset="0"/>
              </a:rPr>
              <a:t>dan</a:t>
            </a:r>
            <a:r>
              <a:rPr lang="en-US" sz="2000" dirty="0" smtClean="0">
                <a:latin typeface="Arial" charset="0"/>
              </a:rPr>
              <a:t> view </a:t>
            </a:r>
            <a:r>
              <a:rPr lang="en-US" sz="2000" dirty="0" err="1" smtClean="0">
                <a:latin typeface="Arial" charset="0"/>
              </a:rPr>
              <a:t>pada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hilang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457200" lvl="1" indent="0">
              <a:buFontTx/>
              <a:buNone/>
              <a:tabLst>
                <a:tab pos="396875" algn="l"/>
              </a:tabLst>
            </a:pPr>
            <a:r>
              <a:rPr lang="en-US" sz="2000" dirty="0" smtClean="0">
                <a:latin typeface="Arial" charset="0"/>
              </a:rPr>
              <a:t>- </a:t>
            </a:r>
            <a:r>
              <a:rPr lang="en-US" sz="2000" dirty="0" err="1" smtClean="0">
                <a:latin typeface="Arial" charset="0"/>
              </a:rPr>
              <a:t>deskripsi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hilang</a:t>
            </a:r>
            <a:r>
              <a:rPr lang="en-US" sz="2000" dirty="0" smtClean="0"/>
              <a:t> </a:t>
            </a:r>
          </a:p>
          <a:p>
            <a:pPr marL="0" indent="0">
              <a:tabLst>
                <a:tab pos="396875" algn="l"/>
              </a:tabLs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769777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96975" y="1371600"/>
            <a:ext cx="73914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400" b="1" smtClean="0">
                <a:latin typeface="Arial" charset="0"/>
              </a:rPr>
              <a:t>5. DROP VIEW </a:t>
            </a:r>
            <a:endParaRPr lang="en-US" sz="240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000" smtClean="0">
                <a:latin typeface="Arial" charset="0"/>
              </a:rPr>
              <a:t>	Fungsi : menghapus view 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1200" smtClean="0">
                <a:latin typeface="Arial" charset="0"/>
              </a:rPr>
              <a:t>	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000" smtClean="0">
                <a:latin typeface="Arial" charset="0"/>
              </a:rPr>
              <a:t>	Sintaks : DROP VIEW viewname 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1200" smtClean="0">
                <a:latin typeface="Arial" charset="0"/>
              </a:rPr>
              <a:t>	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000" smtClean="0">
                <a:latin typeface="Arial" charset="0"/>
              </a:rPr>
              <a:t>	Contoh : DROP VIEW VPERSON 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endParaRPr lang="en-US" sz="200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400" b="1" smtClean="0">
                <a:latin typeface="Arial" charset="0"/>
              </a:rPr>
              <a:t>6. DROP INDEX </a:t>
            </a:r>
            <a:endParaRPr lang="en-US" sz="240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000" smtClean="0">
                <a:latin typeface="Arial" charset="0"/>
              </a:rPr>
              <a:t>	Fungsi : menghapus index 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endParaRPr lang="en-US" sz="120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000" smtClean="0">
                <a:latin typeface="Arial" charset="0"/>
              </a:rPr>
              <a:t>	Sintaks : </a:t>
            </a:r>
            <a:r>
              <a:rPr lang="en-US" sz="2000" b="1" smtClean="0">
                <a:latin typeface="Arial" charset="0"/>
              </a:rPr>
              <a:t>DROP INDEX indexname 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endParaRPr lang="en-US" sz="1200" smtClean="0">
              <a:latin typeface="Arial" charset="0"/>
            </a:endParaRPr>
          </a:p>
          <a:p>
            <a:pPr marL="0" indent="0">
              <a:buFontTx/>
              <a:buNone/>
              <a:tabLst>
                <a:tab pos="344488" algn="l"/>
              </a:tabLst>
            </a:pPr>
            <a:r>
              <a:rPr lang="en-US" sz="2000" smtClean="0">
                <a:latin typeface="Arial" charset="0"/>
              </a:rPr>
              <a:t>	Contoh : DROP INDEX PRSONIDX </a:t>
            </a:r>
          </a:p>
          <a:p>
            <a:pPr marL="0" indent="0">
              <a:buFontTx/>
              <a:buNone/>
              <a:tabLst>
                <a:tab pos="344488" algn="l"/>
              </a:tabLst>
            </a:pP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137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14388" y="1219200"/>
            <a:ext cx="7985125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400" b="1" smtClean="0">
                <a:latin typeface="Arial" charset="0"/>
              </a:rPr>
              <a:t>7. ALTER</a:t>
            </a:r>
            <a:r>
              <a:rPr lang="en-US" b="1" smtClean="0">
                <a:latin typeface="Arial" charset="0"/>
              </a:rPr>
              <a:t> </a:t>
            </a:r>
            <a:endParaRPr lang="en-US" smtClean="0">
              <a:latin typeface="Arial" charset="0"/>
            </a:endParaRP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400" smtClean="0">
                <a:latin typeface="Arial" charset="0"/>
              </a:rPr>
              <a:t>	</a:t>
            </a:r>
            <a:r>
              <a:rPr lang="en-US" sz="2000" smtClean="0">
                <a:latin typeface="Arial" charset="0"/>
              </a:rPr>
              <a:t>Fungsi : merubah atribut pada suatu tabel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endParaRPr lang="en-US" sz="2000" smtClean="0">
              <a:latin typeface="Arial" charset="0"/>
            </a:endParaRP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smtClean="0">
                <a:latin typeface="Arial" charset="0"/>
              </a:rPr>
              <a:t>	Sintaks :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b="1" smtClean="0">
                <a:latin typeface="Arial" charset="0"/>
              </a:rPr>
              <a:t>			ALTER TABLE tbname </a:t>
            </a:r>
            <a:endParaRPr lang="en-US" sz="2000" smtClean="0">
              <a:latin typeface="Arial" charset="0"/>
            </a:endParaRP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b="1" smtClean="0">
                <a:latin typeface="Arial" charset="0"/>
              </a:rPr>
              <a:t>			MODIFY (nama_kolom tipe_kolom)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b="1" smtClean="0">
                <a:latin typeface="Arial" charset="0"/>
              </a:rPr>
              <a:t>			ADD (nama_kolom tipe_kolom [[before, nama_kolom]])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b="1" smtClean="0">
                <a:latin typeface="Arial" charset="0"/>
              </a:rPr>
              <a:t>			DROP (nama_kolom tipe_kolom)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endParaRPr lang="en-US" sz="1200" smtClean="0">
              <a:latin typeface="Arial" charset="0"/>
            </a:endParaRP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smtClean="0">
                <a:latin typeface="Arial" charset="0"/>
              </a:rPr>
              <a:t>	Contoh	 :	merubah Tabel TABX dengan menambah Field D.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smtClean="0">
                <a:latin typeface="Arial" charset="0"/>
              </a:rPr>
              <a:t>								ALTER TABLE TABX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r>
              <a:rPr lang="en-US" sz="2000" smtClean="0">
                <a:latin typeface="Arial" charset="0"/>
              </a:rPr>
              <a:t>								ADD D CHAR(3) </a:t>
            </a:r>
          </a:p>
          <a:p>
            <a:pPr marL="0" indent="0" defTabSz="223838">
              <a:buFontTx/>
              <a:buNone/>
              <a:tabLst>
                <a:tab pos="396875" algn="l"/>
                <a:tab pos="862013" algn="l"/>
              </a:tabLst>
            </a:pP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710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67544" y="113387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SUMBER PUSTAKA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2856"/>
            <a:ext cx="8229600" cy="39933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Date, CJ. 2000. </a:t>
            </a:r>
            <a:r>
              <a:rPr lang="id-ID" sz="2800" i="1" dirty="0" smtClean="0"/>
              <a:t>An Introduction to Database System Seventh Edition</a:t>
            </a:r>
            <a:r>
              <a:rPr lang="id-ID" sz="2800" dirty="0" smtClean="0"/>
              <a:t>. New Jersey: Pearson Addison Weesley. ISBN: 979-683-185-6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Hariyanto, Bambang. 2004. </a:t>
            </a:r>
            <a:r>
              <a:rPr lang="id-ID" sz="2800" i="1" dirty="0" smtClean="0"/>
              <a:t>Sistem Manajemen Basis Data</a:t>
            </a:r>
            <a:r>
              <a:rPr lang="id-ID" sz="2800" dirty="0" smtClean="0"/>
              <a:t>. Bandung: Informatika. ISBN: 979-3338-33-4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Fatansyah. 2012. Basis Data. Bandung: Informatika. ISBN:978-602-8758-53-6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91225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79026" y="2895600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0885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4343400" y="3311649"/>
            <a:ext cx="109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8</a:t>
            </a:r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0’an</a:t>
            </a:r>
            <a:endParaRPr lang="en-US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5244" y="1268224"/>
            <a:ext cx="31983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Capaian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Pembelajaran</a:t>
            </a:r>
            <a:endParaRPr lang="en-US" sz="2200" b="1" dirty="0"/>
          </a:p>
        </p:txBody>
      </p:sp>
      <p:sp>
        <p:nvSpPr>
          <p:cNvPr id="6" name="Content Placeholder 10"/>
          <p:cNvSpPr>
            <a:spLocks noGrp="1"/>
          </p:cNvSpPr>
          <p:nvPr>
            <p:ph idx="1"/>
          </p:nvPr>
        </p:nvSpPr>
        <p:spPr bwMode="auto">
          <a:xfrm>
            <a:off x="1430088" y="2967335"/>
            <a:ext cx="6923856" cy="19442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id-ID" dirty="0" smtClean="0"/>
              <a:t>Mahasiswa mampu menjelaskan tentang </a:t>
            </a:r>
            <a:r>
              <a:rPr lang="id-ID" i="1" dirty="0" smtClean="0"/>
              <a:t>Structure Query Language</a:t>
            </a:r>
            <a:r>
              <a:rPr lang="id-ID" dirty="0" smtClean="0"/>
              <a:t> (SQL)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4594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8229600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ATERI</a:t>
            </a:r>
            <a:r>
              <a:rPr lang="en-US" dirty="0" smtClean="0"/>
              <a:t> P</a:t>
            </a:r>
            <a:r>
              <a:rPr lang="id-ID" dirty="0" smtClean="0"/>
              <a:t>OKOK</a:t>
            </a:r>
            <a:endParaRPr lang="en-US" dirty="0" smtClean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 bwMode="auto">
          <a:xfrm>
            <a:off x="457200" y="2204864"/>
            <a:ext cx="8229600" cy="37772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dirty="0" smtClean="0"/>
              <a:t>Pengertian DDL</a:t>
            </a:r>
          </a:p>
          <a:p>
            <a:pPr lvl="0"/>
            <a:r>
              <a:rPr lang="id-ID" dirty="0" smtClean="0"/>
              <a:t>Perintah CREATE</a:t>
            </a:r>
          </a:p>
          <a:p>
            <a:pPr lvl="0"/>
            <a:r>
              <a:rPr lang="id-ID" dirty="0" smtClean="0"/>
              <a:t>Perintah ALTER</a:t>
            </a:r>
          </a:p>
          <a:p>
            <a:r>
              <a:rPr lang="id-ID" dirty="0" smtClean="0"/>
              <a:t>Perintah DROP</a:t>
            </a:r>
          </a:p>
        </p:txBody>
      </p:sp>
    </p:spTree>
    <p:extLst>
      <p:ext uri="{BB962C8B-B14F-4D97-AF65-F5344CB8AC3E}">
        <p14:creationId xmlns:p14="http://schemas.microsoft.com/office/powerpoint/2010/main" val="31935724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36712"/>
            <a:ext cx="8458200" cy="513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u="sng" smtClean="0">
                <a:latin typeface="Arial" charset="0"/>
              </a:rPr>
              <a:t>DATA DEFINITION LANGUAGE </a:t>
            </a:r>
            <a:endParaRPr lang="en-US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1. CREATE TABLE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Fungsi 		: membuat tabel 	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Sintaks : </a:t>
            </a:r>
            <a:r>
              <a:rPr lang="en-US" sz="2000" b="1" smtClean="0">
                <a:latin typeface="Arial" charset="0"/>
              </a:rPr>
              <a:t>CREATE TABLE tbname </a:t>
            </a:r>
            <a:endParaRPr lang="en-US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b="1" smtClean="0">
                <a:latin typeface="Arial" charset="0"/>
              </a:rPr>
              <a:t>				 (col 1 data type data spec, </a:t>
            </a:r>
            <a:endParaRPr lang="en-US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b="1" smtClean="0">
                <a:latin typeface="Arial" charset="0"/>
              </a:rPr>
              <a:t>				  col 2 data type data spec, </a:t>
            </a:r>
            <a:endParaRPr lang="en-US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b="1" smtClean="0">
                <a:latin typeface="Arial" charset="0"/>
              </a:rPr>
              <a:t>			 	 . </a:t>
            </a:r>
            <a:endParaRPr lang="en-US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b="1" smtClean="0">
                <a:latin typeface="Arial" charset="0"/>
              </a:rPr>
              <a:t>	                 . </a:t>
            </a:r>
            <a:endParaRPr lang="en-US" sz="200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b="1" smtClean="0">
                <a:latin typeface="Arial" charset="0"/>
              </a:rPr>
              <a:t>					PRIMARY KEY (col1,……))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endParaRPr lang="en-US" sz="120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Contoh :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		CREATE TABLE PERSONEL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		(REGNO 	CHAR(10) NOT NULL,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			NAME 	CHAR(45) NOT NULL,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			ADDRESS 	CHAR(45),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			BIRTH	DATE NOT NULL WITH DEFAULT,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2100" algn="l"/>
                <a:tab pos="344488" algn="l"/>
                <a:tab pos="1206500" algn="l"/>
                <a:tab pos="1258888" algn="l"/>
                <a:tab pos="1377950" algn="l"/>
              </a:tabLst>
            </a:pPr>
            <a:r>
              <a:rPr lang="en-US" sz="2000" smtClean="0">
                <a:latin typeface="Arial" charset="0"/>
              </a:rPr>
              <a:t>				PRIMARY KEY (REGNO)) </a:t>
            </a: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238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90587" y="1028700"/>
            <a:ext cx="7391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0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b="1" smtClean="0">
                <a:latin typeface="Arial" charset="0"/>
              </a:rPr>
              <a:t>NULL</a:t>
            </a:r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sz="2000" smtClean="0">
                <a:latin typeface="Arial" charset="0"/>
              </a:rPr>
              <a:t>Spesifikasi NULL, NOT NULL, NOT NULL WITH DEFAULT</a:t>
            </a:r>
          </a:p>
          <a:p>
            <a:pPr marL="114300" lvl="1" indent="0">
              <a:lnSpc>
                <a:spcPct val="90000"/>
              </a:lnSpc>
              <a:buFontTx/>
              <a:buNone/>
            </a:pPr>
            <a:endParaRPr lang="en-US" sz="2000" smtClean="0">
              <a:latin typeface="Arial" charset="0"/>
            </a:endParaRPr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NULL : </a:t>
            </a:r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sz="2000" smtClean="0">
                <a:latin typeface="Arial" charset="0"/>
              </a:rPr>
              <a:t>dapat diinterpretasikan sebagai nilai yang tidak diketahui atau tidak tersedianya suatu nilai. Null bukan berarti kosong (blank) atau 0 (Nol) </a:t>
            </a:r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NOT NULL :</a:t>
            </a:r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sz="2000" smtClean="0">
                <a:latin typeface="Arial" charset="0"/>
              </a:rPr>
              <a:t>Pemakai atau program harus memberikan nilai-nilai pada saat memasukkan record</a:t>
            </a:r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NOT NULL WITH DEFAULT :</a:t>
            </a:r>
          </a:p>
          <a:p>
            <a:pPr marL="114300" lvl="1" indent="0">
              <a:lnSpc>
                <a:spcPct val="90000"/>
              </a:lnSpc>
              <a:buFontTx/>
              <a:buNone/>
            </a:pPr>
            <a:r>
              <a:rPr lang="en-US" sz="2000" smtClean="0">
                <a:latin typeface="Arial" charset="0"/>
              </a:rPr>
              <a:t>Nilai default disimpan pada saat record dimasukkan tanpa nilai yang ditentukan untuk kolom ini.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256131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5616" y="1484784"/>
            <a:ext cx="73914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smtClean="0">
                <a:latin typeface="Arial" charset="0"/>
              </a:rPr>
              <a:t>Nilai default-nya : </a:t>
            </a:r>
          </a:p>
          <a:p>
            <a:pPr marL="457200" lvl="1" indent="0">
              <a:buFontTx/>
              <a:buNone/>
            </a:pPr>
            <a:r>
              <a:rPr lang="en-US" sz="2000" smtClean="0">
                <a:latin typeface="Arial" charset="0"/>
              </a:rPr>
              <a:t>Nol untuk tipe field NUMERIC </a:t>
            </a:r>
          </a:p>
          <a:p>
            <a:pPr marL="457200" lvl="1" indent="0">
              <a:buFontTx/>
              <a:buNone/>
            </a:pPr>
            <a:r>
              <a:rPr lang="en-US" sz="2000" smtClean="0">
                <a:latin typeface="Arial" charset="0"/>
              </a:rPr>
              <a:t>Blank untuk tipe field CHARACTER </a:t>
            </a:r>
          </a:p>
          <a:p>
            <a:pPr marL="457200" lvl="1" indent="0">
              <a:buFontTx/>
              <a:buNone/>
            </a:pPr>
            <a:r>
              <a:rPr lang="en-US" sz="2000" smtClean="0">
                <a:latin typeface="Arial" charset="0"/>
              </a:rPr>
              <a:t>CURRENT DATE untuk tipe field DATE </a:t>
            </a:r>
          </a:p>
          <a:p>
            <a:pPr marL="457200" lvl="1" indent="0">
              <a:buFontTx/>
              <a:buNone/>
            </a:pPr>
            <a:r>
              <a:rPr lang="en-US" sz="2000" smtClean="0">
                <a:latin typeface="Arial" charset="0"/>
              </a:rPr>
              <a:t>CURRENT TIME untuk tipe field TIME </a:t>
            </a:r>
          </a:p>
          <a:p>
            <a:pPr marL="457200" lvl="1" indent="0">
              <a:buFontTx/>
              <a:buNone/>
            </a:pPr>
            <a:endParaRPr lang="en-US" sz="2000" smtClean="0">
              <a:latin typeface="Arial" charset="0"/>
            </a:endParaRPr>
          </a:p>
          <a:p>
            <a:pPr marL="0" indent="0">
              <a:buFontTx/>
              <a:buNone/>
            </a:pPr>
            <a:r>
              <a:rPr lang="en-US" sz="2000" smtClean="0">
                <a:latin typeface="Arial" charset="0"/>
              </a:rPr>
              <a:t>Pada saat membuat tabel, salah satu atribut tersebut di atas dispesifikasikan pada sebuah kolom. </a:t>
            </a:r>
          </a:p>
          <a:p>
            <a:pPr marL="0" indent="0">
              <a:buFontTx/>
              <a:buNone/>
            </a:pP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443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43608" y="1268760"/>
            <a:ext cx="73914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r>
              <a:rPr lang="en-US" sz="2400" smtClean="0">
                <a:latin typeface="Arial" charset="0"/>
              </a:rPr>
              <a:t>2. CREATE VIEW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r>
              <a:rPr lang="en-US" sz="2000" smtClean="0">
                <a:latin typeface="Arial" charset="0"/>
              </a:rPr>
              <a:t>	Fungsi : membuat tabel view.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endParaRPr lang="en-US" sz="1200" smtClean="0">
              <a:latin typeface="Arial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r>
              <a:rPr lang="en-US" sz="2000" smtClean="0">
                <a:latin typeface="Arial" charset="0"/>
              </a:rPr>
              <a:t>	View merupakan bentuk alternatif penyajian data dari satu 	atau lebih tabel. View dapat berisi semua atau sebagian 	kolom yang terdapat pada tabel dimana kolom tersebut 	didefinisikan.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endParaRPr lang="en-US" sz="2000" smtClean="0">
              <a:latin typeface="Arial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r>
              <a:rPr lang="en-US" sz="2000" smtClean="0">
                <a:latin typeface="Arial" charset="0"/>
              </a:rPr>
              <a:t>	Tujuan membuat view :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r>
              <a:rPr lang="en-US" sz="2000" smtClean="0">
                <a:latin typeface="Arial" charset="0"/>
              </a:rPr>
              <a:t>	• Meningkatkan keamanan data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r>
              <a:rPr lang="en-US" sz="2000" smtClean="0">
                <a:latin typeface="Arial" charset="0"/>
              </a:rPr>
              <a:t>	• Meningkatkan kemandirian data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r>
              <a:rPr lang="en-US" sz="2000" smtClean="0">
                <a:latin typeface="Arial" charset="0"/>
              </a:rPr>
              <a:t>	• Penyederhanaan bagi end user (data yang sedikit, nama-		nama kolom yang baru dan dapat dibaca dengan 			lebih baik) </a:t>
            </a:r>
          </a:p>
          <a:p>
            <a:pPr marL="0" indent="0" algn="just">
              <a:lnSpc>
                <a:spcPct val="90000"/>
              </a:lnSpc>
              <a:buFontTx/>
              <a:buNone/>
              <a:tabLst>
                <a:tab pos="396875" algn="l"/>
                <a:tab pos="579438" algn="l"/>
              </a:tabLst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46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90587" y="1189037"/>
            <a:ext cx="73914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000" dirty="0" err="1" smtClean="0">
                <a:latin typeface="Arial" charset="0"/>
              </a:rPr>
              <a:t>Properti</a:t>
            </a:r>
            <a:r>
              <a:rPr lang="en-US" sz="2000" dirty="0" smtClean="0">
                <a:latin typeface="Arial" charset="0"/>
              </a:rPr>
              <a:t> : </a:t>
            </a:r>
          </a:p>
          <a:p>
            <a:pPr>
              <a:buFontTx/>
              <a:buNone/>
            </a:pPr>
            <a:endParaRPr lang="en-US" sz="1200" dirty="0" smtClean="0">
              <a:latin typeface="Arial" charset="0"/>
            </a:endParaRPr>
          </a:p>
          <a:p>
            <a:pPr marL="625475" lvl="1" indent="-168275">
              <a:buFontTx/>
              <a:buNone/>
            </a:pPr>
            <a:r>
              <a:rPr lang="en-US" sz="2000" dirty="0" smtClean="0">
                <a:latin typeface="Arial" charset="0"/>
              </a:rPr>
              <a:t>• </a:t>
            </a:r>
            <a:r>
              <a:rPr lang="en-US" sz="2000" dirty="0" err="1" smtClean="0">
                <a:latin typeface="Arial" charset="0"/>
              </a:rPr>
              <a:t>Tidak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terdapatnya</a:t>
            </a:r>
            <a:r>
              <a:rPr lang="en-US" sz="2000" dirty="0" smtClean="0">
                <a:latin typeface="Arial" charset="0"/>
              </a:rPr>
              <a:t> data </a:t>
            </a:r>
            <a:r>
              <a:rPr lang="en-US" sz="2000" dirty="0" err="1" smtClean="0">
                <a:latin typeface="Arial" charset="0"/>
              </a:rPr>
              <a:t>tambahan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625475" lvl="1" indent="-168275">
              <a:buFontTx/>
              <a:buNone/>
            </a:pPr>
            <a:r>
              <a:rPr lang="en-US" sz="2000" dirty="0" smtClean="0">
                <a:latin typeface="Arial" charset="0"/>
              </a:rPr>
              <a:t>• View </a:t>
            </a:r>
            <a:r>
              <a:rPr lang="en-US" sz="2000" dirty="0" err="1" smtClean="0">
                <a:latin typeface="Arial" charset="0"/>
              </a:rPr>
              <a:t>mencakup</a:t>
            </a:r>
            <a:r>
              <a:rPr lang="en-US" sz="2000" dirty="0" smtClean="0">
                <a:latin typeface="Arial" charset="0"/>
              </a:rPr>
              <a:t> subset </a:t>
            </a:r>
            <a:r>
              <a:rPr lang="en-US" sz="2000" dirty="0" err="1" smtClean="0">
                <a:latin typeface="Arial" charset="0"/>
              </a:rPr>
              <a:t>kolom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dan</a:t>
            </a:r>
            <a:r>
              <a:rPr lang="en-US" sz="2000" dirty="0" smtClean="0">
                <a:latin typeface="Arial" charset="0"/>
              </a:rPr>
              <a:t> / </a:t>
            </a:r>
            <a:r>
              <a:rPr lang="en-US" sz="2000" dirty="0" err="1" smtClean="0">
                <a:latin typeface="Arial" charset="0"/>
              </a:rPr>
              <a:t>atau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baris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625475" lvl="1" indent="-168275">
              <a:buFontTx/>
              <a:buNone/>
            </a:pPr>
            <a:r>
              <a:rPr lang="en-US" sz="2000" dirty="0" smtClean="0">
                <a:latin typeface="Arial" charset="0"/>
              </a:rPr>
              <a:t>• View </a:t>
            </a:r>
            <a:r>
              <a:rPr lang="en-US" sz="2000" dirty="0" err="1" smtClean="0">
                <a:latin typeface="Arial" charset="0"/>
              </a:rPr>
              <a:t>dapat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berisikan</a:t>
            </a:r>
            <a:r>
              <a:rPr lang="en-US" sz="2000" dirty="0" smtClean="0">
                <a:latin typeface="Arial" charset="0"/>
              </a:rPr>
              <a:t> data </a:t>
            </a:r>
            <a:r>
              <a:rPr lang="en-US" sz="2000" dirty="0" err="1" smtClean="0">
                <a:latin typeface="Arial" charset="0"/>
              </a:rPr>
              <a:t>dari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beberapa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dan</a:t>
            </a:r>
            <a:r>
              <a:rPr lang="en-US" sz="2000" dirty="0" smtClean="0">
                <a:latin typeface="Arial" charset="0"/>
              </a:rPr>
              <a:t> / </a:t>
            </a:r>
            <a:r>
              <a:rPr lang="en-US" sz="2000" dirty="0" err="1" smtClean="0">
                <a:latin typeface="Arial" charset="0"/>
              </a:rPr>
              <a:t>atau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tabel-tabel</a:t>
            </a:r>
            <a:r>
              <a:rPr lang="en-US" sz="2000" dirty="0" smtClean="0">
                <a:latin typeface="Arial" charset="0"/>
              </a:rPr>
              <a:t> view </a:t>
            </a:r>
            <a:r>
              <a:rPr lang="en-US" sz="2000" dirty="0" err="1" smtClean="0">
                <a:latin typeface="Arial" charset="0"/>
              </a:rPr>
              <a:t>lainnya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625475" lvl="1" indent="-168275">
              <a:buFontTx/>
              <a:buNone/>
            </a:pPr>
            <a:r>
              <a:rPr lang="en-US" sz="2000" dirty="0" smtClean="0">
                <a:latin typeface="Arial" charset="0"/>
              </a:rPr>
              <a:t>• View </a:t>
            </a:r>
            <a:r>
              <a:rPr lang="en-US" sz="2000" dirty="0" err="1" smtClean="0">
                <a:latin typeface="Arial" charset="0"/>
              </a:rPr>
              <a:t>dapat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berisikan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perolehan</a:t>
            </a:r>
            <a:r>
              <a:rPr lang="en-US" sz="2000" dirty="0" smtClean="0">
                <a:latin typeface="Arial" charset="0"/>
              </a:rPr>
              <a:t> data, </a:t>
            </a:r>
            <a:r>
              <a:rPr lang="en-US" sz="2000" dirty="0" err="1" smtClean="0">
                <a:latin typeface="Arial" charset="0"/>
              </a:rPr>
              <a:t>misal</a:t>
            </a:r>
            <a:r>
              <a:rPr lang="en-US" sz="2000" dirty="0" smtClean="0">
                <a:latin typeface="Arial" charset="0"/>
              </a:rPr>
              <a:t> :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rata-rata </a:t>
            </a:r>
          </a:p>
          <a:p>
            <a:pPr marL="625475" lvl="1" indent="-168275">
              <a:buFontTx/>
              <a:buNone/>
            </a:pPr>
            <a:r>
              <a:rPr lang="en-US" sz="2000" dirty="0" smtClean="0">
                <a:latin typeface="Arial" charset="0"/>
              </a:rPr>
              <a:t>• </a:t>
            </a:r>
            <a:r>
              <a:rPr lang="en-US" sz="2000" dirty="0" err="1" smtClean="0">
                <a:latin typeface="Arial" charset="0"/>
              </a:rPr>
              <a:t>Manipulasi</a:t>
            </a:r>
            <a:r>
              <a:rPr lang="en-US" sz="2000" dirty="0" smtClean="0">
                <a:latin typeface="Arial" charset="0"/>
              </a:rPr>
              <a:t> data </a:t>
            </a:r>
            <a:r>
              <a:rPr lang="en-US" sz="2000" dirty="0" err="1" smtClean="0">
                <a:latin typeface="Arial" charset="0"/>
              </a:rPr>
              <a:t>melalui</a:t>
            </a:r>
            <a:r>
              <a:rPr lang="en-US" sz="2000" dirty="0" smtClean="0">
                <a:latin typeface="Arial" charset="0"/>
              </a:rPr>
              <a:t> view </a:t>
            </a:r>
            <a:r>
              <a:rPr lang="en-US" sz="2000" dirty="0" err="1" smtClean="0">
                <a:latin typeface="Arial" charset="0"/>
              </a:rPr>
              <a:t>terbatas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>
              <a:buFontTx/>
              <a:buNone/>
            </a:pPr>
            <a:endParaRPr lang="en-US" sz="2000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 err="1" smtClean="0">
                <a:latin typeface="Arial" charset="0"/>
              </a:rPr>
              <a:t>Sintaks</a:t>
            </a:r>
            <a:r>
              <a:rPr lang="en-US" sz="2000" dirty="0" smtClean="0">
                <a:latin typeface="Arial" charset="0"/>
              </a:rPr>
              <a:t> : CREATE VIEW </a:t>
            </a:r>
            <a:r>
              <a:rPr lang="en-US" sz="2000" dirty="0" err="1" smtClean="0">
                <a:latin typeface="Arial" charset="0"/>
              </a:rPr>
              <a:t>viewname</a:t>
            </a:r>
            <a:r>
              <a:rPr lang="en-US" sz="2000" dirty="0" smtClean="0">
                <a:latin typeface="Arial" charset="0"/>
              </a:rPr>
              <a:t> (column1, column2, ……..) </a:t>
            </a:r>
          </a:p>
          <a:p>
            <a:pPr lvl="2" indent="288925">
              <a:buFontTx/>
              <a:buNone/>
            </a:pPr>
            <a:r>
              <a:rPr lang="en-US" sz="2000" dirty="0" smtClean="0">
                <a:latin typeface="Arial" charset="0"/>
              </a:rPr>
              <a:t>AS SELECT statement FROM </a:t>
            </a:r>
            <a:r>
              <a:rPr lang="en-US" sz="2000" dirty="0" err="1" smtClean="0">
                <a:latin typeface="Arial" charset="0"/>
              </a:rPr>
              <a:t>tbname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1774825" lvl="3" indent="176213">
              <a:buFontTx/>
              <a:buNone/>
            </a:pPr>
            <a:r>
              <a:rPr lang="en-US" dirty="0" smtClean="0">
                <a:latin typeface="Arial" charset="0"/>
              </a:rPr>
              <a:t>[WITH CHECK OPTION] </a:t>
            </a:r>
          </a:p>
          <a:p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4682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90600" y="1676400"/>
            <a:ext cx="74676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54075">
              <a:buFontTx/>
              <a:buNone/>
              <a:tabLst>
                <a:tab pos="457200" algn="l"/>
              </a:tabLst>
            </a:pPr>
            <a:r>
              <a:rPr lang="en-US" sz="2000" b="1" dirty="0" err="1" smtClean="0">
                <a:latin typeface="Arial" charset="0"/>
              </a:rPr>
              <a:t>Keterangan</a:t>
            </a:r>
            <a:r>
              <a:rPr lang="en-US" sz="2000" b="1" dirty="0" smtClean="0">
                <a:latin typeface="Arial" charset="0"/>
              </a:rPr>
              <a:t> :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endParaRPr lang="en-US" sz="1400" dirty="0" smtClean="0">
              <a:latin typeface="Arial" charset="0"/>
            </a:endParaRP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r>
              <a:rPr lang="en-US" sz="2000" dirty="0" smtClean="0">
                <a:latin typeface="Arial" charset="0"/>
              </a:rPr>
              <a:t>	View-name 	: </a:t>
            </a:r>
            <a:r>
              <a:rPr lang="en-US" sz="2000" dirty="0" err="1" smtClean="0">
                <a:latin typeface="Arial" charset="0"/>
              </a:rPr>
              <a:t>nama</a:t>
            </a:r>
            <a:r>
              <a:rPr lang="en-US" sz="2000" dirty="0" smtClean="0">
                <a:latin typeface="Arial" charset="0"/>
              </a:rPr>
              <a:t> view yang </a:t>
            </a:r>
            <a:r>
              <a:rPr lang="en-US" sz="2000" dirty="0" err="1" smtClean="0">
                <a:latin typeface="Arial" charset="0"/>
              </a:rPr>
              <a:t>akan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dibuat</a:t>
            </a:r>
            <a:r>
              <a:rPr lang="en-US" sz="2000" dirty="0" smtClean="0">
                <a:latin typeface="Arial" charset="0"/>
              </a:rPr>
              <a:t>. </a:t>
            </a: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r>
              <a:rPr lang="en-US" sz="2000" dirty="0" smtClean="0">
                <a:latin typeface="Arial" charset="0"/>
              </a:rPr>
              <a:t>	Column 		: </a:t>
            </a:r>
            <a:r>
              <a:rPr lang="en-US" sz="2000" dirty="0" err="1" smtClean="0">
                <a:latin typeface="Arial" charset="0"/>
              </a:rPr>
              <a:t>nama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atribut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untuk</a:t>
            </a:r>
            <a:r>
              <a:rPr lang="en-US" sz="2000" dirty="0" smtClean="0">
                <a:latin typeface="Arial" charset="0"/>
              </a:rPr>
              <a:t> view </a:t>
            </a: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r>
              <a:rPr lang="en-US" sz="2000" dirty="0" smtClean="0">
                <a:latin typeface="Arial" charset="0"/>
              </a:rPr>
              <a:t>	Statement 		: </a:t>
            </a:r>
            <a:r>
              <a:rPr lang="en-US" sz="2000" dirty="0" err="1" smtClean="0">
                <a:latin typeface="Arial" charset="0"/>
              </a:rPr>
              <a:t>atribut</a:t>
            </a:r>
            <a:r>
              <a:rPr lang="en-US" sz="2000" dirty="0" smtClean="0">
                <a:latin typeface="Arial" charset="0"/>
              </a:rPr>
              <a:t> yang </a:t>
            </a:r>
            <a:r>
              <a:rPr lang="en-US" sz="2000" dirty="0" err="1" smtClean="0">
                <a:latin typeface="Arial" charset="0"/>
              </a:rPr>
              <a:t>dipilih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dari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basis data. 	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-name 	: </a:t>
            </a:r>
            <a:r>
              <a:rPr lang="en-US" sz="2000" dirty="0" err="1" smtClean="0">
                <a:latin typeface="Arial" charset="0"/>
              </a:rPr>
              <a:t>nama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tabel</a:t>
            </a:r>
            <a:r>
              <a:rPr lang="en-US" sz="2000" dirty="0" smtClean="0">
                <a:latin typeface="Arial" charset="0"/>
              </a:rPr>
              <a:t> basis data. </a:t>
            </a: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endParaRPr lang="en-US" sz="1200" dirty="0" smtClean="0">
              <a:latin typeface="Arial" charset="0"/>
            </a:endParaRP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r>
              <a:rPr lang="en-US" sz="2000" dirty="0" err="1" smtClean="0">
                <a:latin typeface="Arial" charset="0"/>
              </a:rPr>
              <a:t>Contoh</a:t>
            </a:r>
            <a:r>
              <a:rPr lang="en-US" sz="2000" dirty="0" smtClean="0">
                <a:latin typeface="Arial" charset="0"/>
              </a:rPr>
              <a:t> : </a:t>
            </a: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endParaRPr lang="en-US" sz="1400" dirty="0" smtClean="0">
              <a:latin typeface="Arial" charset="0"/>
            </a:endParaRPr>
          </a:p>
          <a:p>
            <a:pPr marL="0" indent="0" defTabSz="854075">
              <a:buFontTx/>
              <a:buNone/>
              <a:tabLst>
                <a:tab pos="457200" algn="l"/>
              </a:tabLst>
            </a:pPr>
            <a:r>
              <a:rPr lang="en-US" sz="2000" dirty="0" smtClean="0">
                <a:latin typeface="Arial" charset="0"/>
              </a:rPr>
              <a:t>CREATE VIEW VPERSON (REGNO, NAME) AS </a:t>
            </a:r>
          </a:p>
          <a:p>
            <a:pPr marL="288925" lvl="1" indent="0" defTabSz="854075">
              <a:buFontTx/>
              <a:buNone/>
              <a:tabLst>
                <a:tab pos="457200" algn="l"/>
              </a:tabLst>
            </a:pPr>
            <a:r>
              <a:rPr lang="en-US" sz="2000" dirty="0" smtClean="0">
                <a:latin typeface="Arial" charset="0"/>
              </a:rPr>
              <a:t>SELECT REGNO, NAME FROM PAUL.PERSONEL </a:t>
            </a:r>
          </a:p>
          <a:p>
            <a:pPr marL="0" indent="0" defTabSz="854075">
              <a:tabLst>
                <a:tab pos="457200" algn="l"/>
              </a:tabLst>
            </a:pP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833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308</Words>
  <Application>Microsoft Office PowerPoint</Application>
  <PresentationFormat>On-screen Show (4:3)</PresentationFormat>
  <Paragraphs>144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MATERI POKOK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SUMBER PUSTAKA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332</cp:revision>
  <dcterms:created xsi:type="dcterms:W3CDTF">2010-08-24T06:47:44Z</dcterms:created>
  <dcterms:modified xsi:type="dcterms:W3CDTF">2018-05-24T07:17:47Z</dcterms:modified>
</cp:coreProperties>
</file>