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6" r:id="rId2"/>
    <p:sldId id="430" r:id="rId3"/>
    <p:sldId id="405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08" r:id="rId25"/>
    <p:sldId id="39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6957" autoAdjust="0"/>
  </p:normalViewPr>
  <p:slideViewPr>
    <p:cSldViewPr>
      <p:cViewPr varScale="1">
        <p:scale>
          <a:sx n="53" d="100"/>
          <a:sy n="53" d="100"/>
        </p:scale>
        <p:origin x="6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8D2BB2-AD19-4B4B-8FB6-0D32B0DCCEEF}" type="datetimeFigureOut">
              <a:rPr lang="id-ID"/>
              <a:pPr>
                <a:defRPr/>
              </a:pPr>
              <a:t>24/05/2018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7D75230-49DE-446C-A0B1-8AFE7ED3C77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588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5230-49DE-446C-A0B1-8AFE7ED3C774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9079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02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3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29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77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26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09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03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843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23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94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54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553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03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143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930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40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53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26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36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99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07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97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17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92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47F-D6E7-4BC6-9CF8-8F415D153C7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0434B-D7E2-4A3E-895D-C850E27E7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26CF-5431-48AE-A44E-6EF859B97029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034A3-3C07-4E2B-A33B-84A89D33C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DF72-0AE8-4E64-8168-F27A9E0AE5F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09F3-0FCC-4170-B839-9F270B51F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1120-4B52-4B75-9C37-580A1BFD542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381E7-6012-4558-A839-0CEC3E875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FA21-A6F2-49E7-B5A7-F84FE684580E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F3C5A-06E5-4981-8B82-5DCDEE6D1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EF52-D237-4B1A-AA83-CD870CF486F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340FA-3927-4663-A40E-D5F40DCD3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B4F2-AC3E-4D94-B344-866455CC2FE2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342F-3B01-44F9-955C-D6FF11332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BBAF7-E7EA-480F-82E6-712DA5F6A22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F8254-7182-42F1-9C82-3BAA0BBB0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7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E185-390F-42AE-8C19-43EA3F3A3C3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B3BD-A839-4A30-82D6-B0E754BED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E5DF9-CF6E-45CF-BD3D-5C4178586041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36A6-4612-4694-AD27-15E947E7D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3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F409-9B0B-4DD9-9F75-C657623639E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88576-D0FF-435C-BA7C-B97A0AA2E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530B0-BE7A-4E46-AE02-1F38844EAAF3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1572361-4AC2-4889-8ECA-5FCB1654D7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0" y="3507938"/>
            <a:ext cx="5943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QUERY FORMAL PROSEDURAL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8229600" cy="392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Intersection (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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R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 S menghasilkan suatu relasi yang berisi instan – instan yang terjadi baik pada R dan S. Relasi R dan S harus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Union – Compatible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dan skema hasil identik dengan skema R.</a:t>
            </a: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Set – Difference (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R – S menghasilkan suatu relasi yang berisi instan – instan yang terjadi pada R tetapi tidak terjadi pada S.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Relasi R dan S harus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Union – Compatible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dan skema hasil identik dengan skema R.</a:t>
            </a: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480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564904"/>
            <a:ext cx="8229600" cy="356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Cross – Product (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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sz="2000" b="1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R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 S menghasilkan suatu relasi yang skemanya berisi semua field R (dalam urutan yang sama dengan field R) diikuti dengan semua field S (dalam urutan yang sama dengan field S).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Operasi Cross – Product disebut juga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Cartesian – Product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457222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Operasi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endParaRPr lang="id-ID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T1  T2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T1  T2</a:t>
            </a:r>
            <a:endParaRPr lang="id-ID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4724400" y="1600200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Aft>
                <a:spcPct val="5000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T1 – T2</a:t>
            </a:r>
            <a:endParaRPr lang="id-ID" sz="20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graphicFrame>
        <p:nvGraphicFramePr>
          <p:cNvPr id="6" name="Group 170"/>
          <p:cNvGraphicFramePr>
            <a:graphicFrameLocks noGrp="1"/>
          </p:cNvGraphicFramePr>
          <p:nvPr/>
        </p:nvGraphicFramePr>
        <p:xfrm>
          <a:off x="1066800" y="2057400"/>
          <a:ext cx="2133600" cy="23469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203"/>
          <p:cNvGraphicFramePr>
            <a:graphicFrameLocks noGrp="1"/>
          </p:cNvGraphicFramePr>
          <p:nvPr/>
        </p:nvGraphicFramePr>
        <p:xfrm>
          <a:off x="1066800" y="5334000"/>
          <a:ext cx="2133600" cy="6705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236"/>
          <p:cNvGraphicFramePr>
            <a:graphicFrameLocks noGrp="1"/>
          </p:cNvGraphicFramePr>
          <p:nvPr/>
        </p:nvGraphicFramePr>
        <p:xfrm>
          <a:off x="5181600" y="2057400"/>
          <a:ext cx="2133600" cy="134112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788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70965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Operasi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Himpunan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Lanjutan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id-ID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T2  T3</a:t>
            </a:r>
            <a:endParaRPr lang="id-ID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graphicFrame>
        <p:nvGraphicFramePr>
          <p:cNvPr id="5" name="Group 3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420313"/>
              </p:ext>
            </p:extLst>
          </p:nvPr>
        </p:nvGraphicFramePr>
        <p:xfrm>
          <a:off x="2514600" y="1813560"/>
          <a:ext cx="3733800" cy="435864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(A)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F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f4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1202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2364829"/>
            <a:ext cx="8229600" cy="2740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      ).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Condition Join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Equijoin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Natural Join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38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 Join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3622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 Join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identik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Selection Condition.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operasinya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yakni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        </a:t>
            </a:r>
            <a:r>
              <a:rPr lang="en-US" sz="2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 =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 </a:t>
            </a:r>
            <a:r>
              <a:rPr lang="en-US" sz="2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(R  S)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Condition Join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Cross – Product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diikuti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selection.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727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7969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Equijoin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8229600" cy="392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Satu kasus khusus yang biasa terjadi pada operasi join R    S adalah pada saat condition join hanya terdiri dari equality dari bentuk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R.name1 = S.name1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yakni equality antara 2 field dalam R dan S. Operasi join seperti ini disebut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Equijoin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Skema hasil dari equijoin yang berisi field R (dengan nama dan domain yang sama seperti di dalam R) diikuti dengan field S yang tidak muncul di dalam condition join. Jika himpunan field dalam relasi hasil itu memasukkan 2 field yang mewarisi nama dari R dan S, maka relasi hasilnya tidak diberi nama.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953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8229600" cy="72494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Natural Join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1844825"/>
            <a:ext cx="8229600" cy="265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selanjutnya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join R   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equijoin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equality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field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S. 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mengabaikan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condition join,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defaultnya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condition join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kumpulan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equality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field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Natural Join,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bagusnya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hasilnya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dijamin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 field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id-ID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30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Condition Join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7924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T2          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  2.A &gt; T3.A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T3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Jo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057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Group 12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88439524"/>
              </p:ext>
            </p:extLst>
          </p:nvPr>
        </p:nvGraphicFramePr>
        <p:xfrm>
          <a:off x="1447800" y="2907646"/>
          <a:ext cx="3886200" cy="1700213"/>
        </p:xfrm>
        <a:graphic>
          <a:graphicData uri="http://schemas.openxmlformats.org/drawingml/2006/table">
            <a:tbl>
              <a:tblPr/>
              <a:tblGrid>
                <a:gridCol w="555625"/>
                <a:gridCol w="554038"/>
                <a:gridCol w="555625"/>
                <a:gridCol w="555625"/>
                <a:gridCol w="555625"/>
                <a:gridCol w="554037"/>
                <a:gridCol w="555625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(A)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F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f3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9373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007" y="766482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Equijoin &amp; Natural Join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T2          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T2.A = T3.A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T3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tersebut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dapat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juga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ditulis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menjadi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T2         T3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4" descr="Jo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676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oup 55"/>
          <p:cNvGraphicFramePr>
            <a:graphicFrameLocks noGrp="1"/>
          </p:cNvGraphicFramePr>
          <p:nvPr/>
        </p:nvGraphicFramePr>
        <p:xfrm>
          <a:off x="1143000" y="2209800"/>
          <a:ext cx="3330575" cy="1360488"/>
        </p:xfrm>
        <a:graphic>
          <a:graphicData uri="http://schemas.openxmlformats.org/drawingml/2006/table">
            <a:tbl>
              <a:tblPr/>
              <a:tblGrid>
                <a:gridCol w="555625"/>
                <a:gridCol w="554038"/>
                <a:gridCol w="555625"/>
                <a:gridCol w="555625"/>
                <a:gridCol w="554037"/>
                <a:gridCol w="555625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F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93" descr="Jo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4196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28793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9"/>
          <p:cNvSpPr>
            <a:spLocks noGrp="1"/>
          </p:cNvSpPr>
          <p:nvPr>
            <p:ph type="title"/>
          </p:nvPr>
        </p:nvSpPr>
        <p:spPr bwMode="auto">
          <a:xfrm>
            <a:off x="609600" y="1600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 bwMode="auto">
          <a:xfrm>
            <a:off x="467544" y="3050704"/>
            <a:ext cx="8229600" cy="12596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Mahasiswa mampu menjelaskan tentang pengamanan basis data dan bahasa query formal serta query komersial</a:t>
            </a:r>
            <a:endParaRPr lang="id-ID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168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00323" y="1219200"/>
            <a:ext cx="657192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76287" y="2950468"/>
            <a:ext cx="7620000" cy="126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Misalkan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perhatikan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kumpulan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muncul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kumpulan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 / 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397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836712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Division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id-ID" sz="2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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sz="22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A, B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(T1)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id-ID" sz="2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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sz="22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(T1)</a:t>
            </a:r>
            <a:endParaRPr lang="id-ID" sz="20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1066800" y="2133600"/>
          <a:ext cx="1066800" cy="16764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24"/>
          <p:cNvGraphicFramePr>
            <a:graphicFrameLocks noGrp="1"/>
          </p:cNvGraphicFramePr>
          <p:nvPr/>
        </p:nvGraphicFramePr>
        <p:xfrm>
          <a:off x="1066800" y="4876800"/>
          <a:ext cx="533400" cy="100584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6"/>
          <p:cNvSpPr>
            <a:spLocks noChangeArrowheads="1"/>
          </p:cNvSpPr>
          <p:nvPr/>
        </p:nvSpPr>
        <p:spPr bwMode="auto">
          <a:xfrm>
            <a:off x="4724400" y="1600200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Aft>
                <a:spcPct val="5000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id-ID" sz="2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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sz="2200" baseline="-25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( </a:t>
            </a:r>
            <a:r>
              <a:rPr lang="en-US" sz="2200" baseline="-25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 = b1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(T1))</a:t>
            </a:r>
            <a:endParaRPr lang="id-ID" sz="20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graphicFrame>
        <p:nvGraphicFramePr>
          <p:cNvPr id="8" name="Group 77"/>
          <p:cNvGraphicFramePr>
            <a:graphicFrameLocks noGrp="1"/>
          </p:cNvGraphicFramePr>
          <p:nvPr/>
        </p:nvGraphicFramePr>
        <p:xfrm>
          <a:off x="5181600" y="2133600"/>
          <a:ext cx="533400" cy="67056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7311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00087" y="2438400"/>
            <a:ext cx="7772400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Misalkan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000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CustomerID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ContactName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Genre, Address, City, Region, Country, ZIP, Phone 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000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ProductID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ProductName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UnitPrice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UnitInStock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UnitOnOrder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000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OrderID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CustomerID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OrderDate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Order Detail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000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OrderID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ProductID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UnitPrice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Quantity, Discount )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Query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Aljabar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6682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72494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Query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Aljabar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844824"/>
            <a:ext cx="8229600" cy="428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 nama pelanggan yang pernah memesan barang pada tanggal “xx / xx / xxxx”.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 </a:t>
            </a:r>
            <a:r>
              <a:rPr lang="en-US" sz="22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ContactName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(( </a:t>
            </a:r>
            <a:r>
              <a:rPr lang="en-US" sz="22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OrderDate = ‘xx / xx / xxxx’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Orders)          Customers)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 (Temp1,  </a:t>
            </a:r>
            <a:r>
              <a:rPr lang="en-US" sz="22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OrderDate = ‘xx / xx / xxxx’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Orders)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 (Temp2, Temp1          Customers)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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ContactName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(Temp2)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Jo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70892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o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077072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88357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67544" y="1133872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 smtClean="0"/>
              <a:t>SUMBER PUSTAKA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132856"/>
            <a:ext cx="8229600" cy="39933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Date, CJ. 2000. </a:t>
            </a:r>
            <a:r>
              <a:rPr lang="id-ID" sz="2800" i="1" dirty="0" smtClean="0"/>
              <a:t>An Introduction to Database System Seventh Edition</a:t>
            </a:r>
            <a:r>
              <a:rPr lang="id-ID" sz="2800" dirty="0" smtClean="0"/>
              <a:t>. New Jersey: Pearson Addison Weesley. ISBN: 979-683-185-6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Hariyanto, Bambang. 2004. </a:t>
            </a:r>
            <a:r>
              <a:rPr lang="id-ID" sz="2800" i="1" dirty="0" smtClean="0"/>
              <a:t>Sistem Manajemen Basis Data</a:t>
            </a:r>
            <a:r>
              <a:rPr lang="id-ID" sz="2800" dirty="0" smtClean="0"/>
              <a:t>. Bandung: Informatika. ISBN: 979-3338-33-4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Fatansyah. 2012. Basis Data. Bandung: Informatika. ISBN:978-602-8758-53-6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8191195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79026" y="2895600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1029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6"/>
          <p:cNvSpPr>
            <a:spLocks noGrp="1"/>
          </p:cNvSpPr>
          <p:nvPr>
            <p:ph type="title"/>
          </p:nvPr>
        </p:nvSpPr>
        <p:spPr bwMode="auto">
          <a:xfrm>
            <a:off x="467544" y="1052736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</a:t>
            </a:r>
            <a:r>
              <a:rPr lang="id-ID" dirty="0" smtClean="0"/>
              <a:t>ATERI</a:t>
            </a:r>
            <a:r>
              <a:rPr lang="en-US" dirty="0" smtClean="0"/>
              <a:t> P</a:t>
            </a:r>
            <a:r>
              <a:rPr lang="id-ID" dirty="0" smtClean="0"/>
              <a:t>OKOK</a:t>
            </a:r>
            <a:endParaRPr lang="en-US" dirty="0" smtClean="0"/>
          </a:p>
        </p:txBody>
      </p:sp>
      <p:sp>
        <p:nvSpPr>
          <p:cNvPr id="4" name="Content Placeholder 7"/>
          <p:cNvSpPr>
            <a:spLocks noGrp="1"/>
          </p:cNvSpPr>
          <p:nvPr>
            <p:ph idx="1"/>
          </p:nvPr>
        </p:nvSpPr>
        <p:spPr bwMode="auto">
          <a:xfrm>
            <a:off x="467544" y="1988840"/>
            <a:ext cx="8229600" cy="37772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z="2800" dirty="0" smtClean="0"/>
              <a:t>Operasi Aljabar Relasional</a:t>
            </a:r>
          </a:p>
          <a:p>
            <a:pPr lvl="0"/>
            <a:r>
              <a:rPr lang="id-ID" sz="2800" dirty="0" smtClean="0"/>
              <a:t>Operasi Seleksi (Select)</a:t>
            </a:r>
          </a:p>
          <a:p>
            <a:pPr lvl="0"/>
            <a:r>
              <a:rPr lang="id-ID" sz="2800" dirty="0" smtClean="0"/>
              <a:t>Operasi Projeksi (Project)</a:t>
            </a:r>
          </a:p>
          <a:p>
            <a:pPr lvl="0"/>
            <a:r>
              <a:rPr lang="id-ID" sz="2800" dirty="0" smtClean="0"/>
              <a:t>Operasi Cartesian Product</a:t>
            </a:r>
          </a:p>
          <a:p>
            <a:pPr lvl="0"/>
            <a:r>
              <a:rPr lang="id-ID" sz="2800" dirty="0" smtClean="0"/>
              <a:t>Operasi Union</a:t>
            </a:r>
          </a:p>
          <a:p>
            <a:pPr lvl="0"/>
            <a:r>
              <a:rPr lang="id-ID" sz="2800" dirty="0" smtClean="0"/>
              <a:t>Operasi Set Difference</a:t>
            </a:r>
          </a:p>
          <a:p>
            <a:r>
              <a:rPr lang="id-ID" sz="2800" dirty="0" smtClean="0"/>
              <a:t>Operasi tambahan</a:t>
            </a:r>
          </a:p>
        </p:txBody>
      </p:sp>
    </p:spTree>
    <p:extLst>
      <p:ext uri="{BB962C8B-B14F-4D97-AF65-F5344CB8AC3E}">
        <p14:creationId xmlns:p14="http://schemas.microsoft.com/office/powerpoint/2010/main" val="1394454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Bahasa Query Formal Prosedural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76287" y="2456838"/>
            <a:ext cx="7620000" cy="37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Query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dikhususkan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mengajukan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Query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melibatkan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database.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output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query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Query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dievaluasi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input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output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265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7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Aljabar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Relasional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940859"/>
            <a:ext cx="7772400" cy="406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query formal yang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relasional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operator – operator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aljabar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Projection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Intersection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Set – Difference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Cross – Product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Renaming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endParaRPr lang="id-ID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8116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831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Selection </a:t>
            </a:r>
            <a:r>
              <a:rPr lang="en-US" sz="33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Projection</a:t>
            </a:r>
            <a:endParaRPr lang="id-ID" sz="33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916832"/>
            <a:ext cx="7772400" cy="420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Aljabar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Relasional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operator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memilih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baris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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memproyeksikan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projection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kolom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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 </a:t>
            </a:r>
            <a:r>
              <a:rPr lang="en-US" sz="22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Unit Price &gt;= </a:t>
            </a:r>
            <a:r>
              <a:rPr lang="en-US" sz="22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Rp</a:t>
            </a:r>
            <a:r>
              <a:rPr lang="en-US" sz="22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. 5.000.000,-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(Products)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 </a:t>
            </a:r>
            <a:r>
              <a:rPr lang="en-US" sz="22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Product ID, Product Name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(Products)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 </a:t>
            </a:r>
            <a:r>
              <a:rPr lang="en-US" sz="22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Product ID, Product Name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( </a:t>
            </a:r>
            <a:r>
              <a:rPr lang="en-US" sz="22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Unit Price &gt;= </a:t>
            </a:r>
            <a:r>
              <a:rPr lang="en-US" sz="22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Rp</a:t>
            </a:r>
            <a:r>
              <a:rPr lang="en-US" sz="22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. 5.000.000,-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(Products))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 </a:t>
            </a:r>
            <a:r>
              <a:rPr lang="en-US" sz="22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Country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(Customers)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61344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78643" y="990600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Selection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Projection</a:t>
            </a:r>
            <a:endParaRPr lang="id-ID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3887" y="22860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Misalkan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id-ID" sz="2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oup 44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02121601"/>
              </p:ext>
            </p:extLst>
          </p:nvPr>
        </p:nvGraphicFramePr>
        <p:xfrm>
          <a:off x="1219200" y="3017520"/>
          <a:ext cx="2133600" cy="20116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T1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4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89188"/>
              </p:ext>
            </p:extLst>
          </p:nvPr>
        </p:nvGraphicFramePr>
        <p:xfrm>
          <a:off x="3810000" y="3019108"/>
          <a:ext cx="2133600" cy="16764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T2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861578"/>
              </p:ext>
            </p:extLst>
          </p:nvPr>
        </p:nvGraphicFramePr>
        <p:xfrm>
          <a:off x="6400800" y="3017520"/>
          <a:ext cx="1600200" cy="20116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T3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F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3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784412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Selection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Projection (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id-ID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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2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 &gt; c1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(T1)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id-ID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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2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A, B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( </a:t>
            </a:r>
            <a:r>
              <a:rPr lang="en-US" sz="22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 &gt; c1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(T1))</a:t>
            </a:r>
            <a:endParaRPr lang="id-ID" sz="200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11" name="Rectangle 429"/>
          <p:cNvSpPr>
            <a:spLocks noChangeArrowheads="1"/>
          </p:cNvSpPr>
          <p:nvPr/>
        </p:nvSpPr>
        <p:spPr bwMode="auto">
          <a:xfrm>
            <a:off x="4724400" y="1600200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Aft>
                <a:spcPct val="5000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id-ID" sz="20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  <a:sym typeface="Symbol" pitchFamily="18" charset="2"/>
              </a:rPr>
              <a:t>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200" baseline="-250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  <a:sym typeface="Symbol" pitchFamily="18" charset="2"/>
              </a:rPr>
              <a:t>A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  <a:sym typeface="Symbol" pitchFamily="18" charset="2"/>
              </a:rPr>
              <a:t> (T1)</a:t>
            </a:r>
            <a:endParaRPr lang="id-ID" sz="200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  <a:sym typeface="Symbol" pitchFamily="18" charset="2"/>
            </a:endParaRPr>
          </a:p>
        </p:txBody>
      </p:sp>
      <p:graphicFrame>
        <p:nvGraphicFramePr>
          <p:cNvPr id="12" name="Group 5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51383"/>
              </p:ext>
            </p:extLst>
          </p:nvPr>
        </p:nvGraphicFramePr>
        <p:xfrm>
          <a:off x="1066800" y="2133600"/>
          <a:ext cx="2133600" cy="134112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5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4663"/>
              </p:ext>
            </p:extLst>
          </p:nvPr>
        </p:nvGraphicFramePr>
        <p:xfrm>
          <a:off x="1066800" y="4419600"/>
          <a:ext cx="1066800" cy="134112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5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667565"/>
              </p:ext>
            </p:extLst>
          </p:nvPr>
        </p:nvGraphicFramePr>
        <p:xfrm>
          <a:off x="5181600" y="2133600"/>
          <a:ext cx="533400" cy="13411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9950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8229600" cy="392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Union (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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R 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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 Menghasilkan suatu relasi yang berisi instan – instan yang terjadi dalam suatu relasi R atau suatu relasi S. R dan S haruslah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Union – Compatible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dan skema hasil identik dengan skema R.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2 contoh relasi dikatakan Union – Compatible jika memenuhi persyaratan :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Memiliki jumlah field yang sama.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-	Field yang berurutan, dalam urutan dari kiri ke kanan, memiliki 	domain yang sama.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1013</Words>
  <Application>Microsoft Office PowerPoint</Application>
  <PresentationFormat>On-screen Show (4:3)</PresentationFormat>
  <Paragraphs>456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Office Theme</vt:lpstr>
      <vt:lpstr>PowerPoint Presentation</vt:lpstr>
      <vt:lpstr>KEMAMPUAN AKHIR YANG DIHARAPKAN</vt:lpstr>
      <vt:lpstr>MATERI POKOK</vt:lpstr>
      <vt:lpstr>Bahasa Query Formal Prosedural</vt:lpstr>
      <vt:lpstr>Aljabar Relasional</vt:lpstr>
      <vt:lpstr>Selection dan Projection</vt:lpstr>
      <vt:lpstr>Contoh Selection dan Projection</vt:lpstr>
      <vt:lpstr>Contoh Selection dan Projection (Lanjutan)</vt:lpstr>
      <vt:lpstr>Operasi Himpunan</vt:lpstr>
      <vt:lpstr>Operasi Himpunan (Lanjutan)</vt:lpstr>
      <vt:lpstr>Operasi Himpunan (Lanjutan)</vt:lpstr>
      <vt:lpstr>Contoh Operasi Himpunan</vt:lpstr>
      <vt:lpstr>Contoh Operasi Himpunan (Lanjutan)</vt:lpstr>
      <vt:lpstr>Join</vt:lpstr>
      <vt:lpstr>Condition Join</vt:lpstr>
      <vt:lpstr>Equijoin</vt:lpstr>
      <vt:lpstr>Natural Join</vt:lpstr>
      <vt:lpstr>Contoh Condition Join</vt:lpstr>
      <vt:lpstr>Contoh Equijoin &amp; Natural Join</vt:lpstr>
      <vt:lpstr>Division</vt:lpstr>
      <vt:lpstr>Contoh Division</vt:lpstr>
      <vt:lpstr>Contoh Query Aljabar</vt:lpstr>
      <vt:lpstr>Contoh Query Aljabar (Lanjutan)</vt:lpstr>
      <vt:lpstr>SUMBER PUSTAKA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345</cp:revision>
  <dcterms:created xsi:type="dcterms:W3CDTF">2010-08-24T06:47:44Z</dcterms:created>
  <dcterms:modified xsi:type="dcterms:W3CDTF">2018-05-24T07:40:15Z</dcterms:modified>
</cp:coreProperties>
</file>