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16" r:id="rId2"/>
    <p:sldId id="404" r:id="rId3"/>
    <p:sldId id="405" r:id="rId4"/>
    <p:sldId id="406" r:id="rId5"/>
    <p:sldId id="407" r:id="rId6"/>
    <p:sldId id="409" r:id="rId7"/>
    <p:sldId id="410" r:id="rId8"/>
    <p:sldId id="411" r:id="rId9"/>
    <p:sldId id="412" r:id="rId10"/>
    <p:sldId id="413" r:id="rId11"/>
    <p:sldId id="414" r:id="rId12"/>
    <p:sldId id="415" r:id="rId13"/>
    <p:sldId id="416" r:id="rId14"/>
    <p:sldId id="418" r:id="rId15"/>
    <p:sldId id="40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86957" autoAdjust="0"/>
  </p:normalViewPr>
  <p:slideViewPr>
    <p:cSldViewPr>
      <p:cViewPr varScale="1">
        <p:scale>
          <a:sx n="53" d="100"/>
          <a:sy n="53" d="100"/>
        </p:scale>
        <p:origin x="60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F8D2BB2-AD19-4B4B-8FB6-0D32B0DCCEEF}" type="datetimeFigureOut">
              <a:rPr lang="id-ID"/>
              <a:pPr>
                <a:defRPr/>
              </a:pPr>
              <a:t>24/05/2018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7D75230-49DE-446C-A0B1-8AFE7ED3C774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23588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5230-49DE-446C-A0B1-8AFE7ED3C774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090795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10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2000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11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065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12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8280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13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1752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14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4892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15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467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483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837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208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433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6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8743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7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06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8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9100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9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18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AA47F-D6E7-4BC6-9CF8-8F415D153C7C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0434B-D7E2-4A3E-895D-C850E27E73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87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B26CF-5431-48AE-A44E-6EF859B97029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034A3-3C07-4E2B-A33B-84A89D33CD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22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CDF72-0AE8-4E64-8168-F27A9E0AE5F5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909F3-0FCC-4170-B839-9F270B51FA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0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D1120-4B52-4B75-9C37-580A1BFD5425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381E7-6012-4558-A839-0CEC3E875F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99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EFA21-A6F2-49E7-B5A7-F84FE684580E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F3C5A-06E5-4981-8B82-5DCDEE6D15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02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1EF52-D237-4B1A-AA83-CD870CF486FD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340FA-3927-4663-A40E-D5F40DCD34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9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8B4F2-AC3E-4D94-B344-866455CC2FE2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F342F-3B01-44F9-955C-D6FF113321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12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BBAF7-E7EA-480F-82E6-712DA5F6A227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F8254-7182-42F1-9C82-3BAA0BBB0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71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1E185-390F-42AE-8C19-43EA3F3A3C3D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0AB3BD-A839-4A30-82D6-B0E754BEDA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36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E5DF9-CF6E-45CF-BD3D-5C4178586041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736A6-4612-4694-AD27-15E947E7DE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39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0F409-9B0B-4DD9-9F75-C657623639E7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88576-D0FF-435C-BA7C-B97A0AA2E7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20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D530B0-BE7A-4E46-AE02-1F38844EAAF3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31572361-4AC2-4889-8ECA-5FCB1654D78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17462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048000" y="3507938"/>
            <a:ext cx="59436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BAHASA QUERY KOMERSIAL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en-US" sz="2000" b="1" dirty="0">
                <a:solidFill>
                  <a:schemeClr val="bg1"/>
                </a:solidFill>
              </a:rPr>
              <a:t>9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NOVIANDI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PRODI MIK | FAKULTAS ILMU-ILMU KESEHATAN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Contoh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TRC Query</a:t>
            </a:r>
            <a:endParaRPr lang="id-ID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2204864"/>
            <a:ext cx="8229600" cy="3921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363" indent="-360363" algn="just" eaLnBrk="1" hangingPunct="1">
              <a:spcBef>
                <a:spcPct val="0"/>
              </a:spcBef>
              <a:spcAft>
                <a:spcPct val="50000"/>
              </a:spcAft>
              <a:tabLst>
                <a:tab pos="630238" algn="l"/>
              </a:tabLst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Cari nama barang yang stoknya masih ada.</a:t>
            </a:r>
          </a:p>
          <a:p>
            <a:pPr marL="360363" indent="-360363"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630238" algn="l"/>
              </a:tabLst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{ A | 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 P  Products (A.ProductName = P.ProductName </a:t>
            </a:r>
          </a:p>
          <a:p>
            <a:pPr marL="360363" indent="-360363"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630238" algn="l"/>
              </a:tabLst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		P.UnitInStock &gt; 0) 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360363" indent="-360363" algn="just" eaLnBrk="1" hangingPunct="1">
              <a:spcBef>
                <a:spcPct val="0"/>
              </a:spcBef>
              <a:spcAft>
                <a:spcPct val="50000"/>
              </a:spcAft>
              <a:tabLst>
                <a:tab pos="630238" algn="l"/>
              </a:tabLst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Cari nama barang dan harga per unit untuk barang yang stoknya masih ada.</a:t>
            </a:r>
          </a:p>
          <a:p>
            <a:pPr marL="360363" indent="-360363"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630238" algn="l"/>
              </a:tabLst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{ A | 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 P  Products (A.ProductName = P.ProductName </a:t>
            </a:r>
          </a:p>
          <a:p>
            <a:pPr marL="360363" indent="-360363"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630238" algn="l"/>
              </a:tabLst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		A.UnitPrice = P.UnitPrice  P.UnitInStock &gt; 0) }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907639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Contoh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TRC Query (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Lanjutan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d-ID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988840"/>
            <a:ext cx="8229600" cy="4137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ct val="50000"/>
              </a:spcAft>
              <a:tabLst>
                <a:tab pos="630238" algn="l"/>
              </a:tabLst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Cari nama pelanggan yang pernah memesan barang pada tanggal “xx / xx / xxxx”</a:t>
            </a: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630238" algn="l"/>
              </a:tabLst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{ A | 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 C  Customers  O  Orders (C.CustomerID =</a:t>
            </a: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630238" algn="l"/>
              </a:tabLst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		O.CustomerID  A.ContactName = C.ContactName </a:t>
            </a: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630238" algn="l"/>
              </a:tabLst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		O.OrderDate = ‘xx / xx / xxxx’) }</a:t>
            </a: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tabLst>
                <a:tab pos="630238" algn="l"/>
              </a:tabLst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Cari nama pelanggan yang pernah memesan barang dengan kode barang = “xxx”.</a:t>
            </a: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630238" algn="l"/>
              </a:tabLst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{ A | 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 C  Customers  O  Orders  D  (Order Detail)</a:t>
            </a: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630238" algn="l"/>
              </a:tabLst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		(C.CustomerID = O.CustomerID  O.OrderID = D.OrderID </a:t>
            </a: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630238" algn="l"/>
              </a:tabLst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		A.ContactName = C.ContactName  D.ProductID = ‘xxx’) }</a:t>
            </a:r>
            <a:endParaRPr lang="id-ID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22532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340768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Contoh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TRC Query (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Lanjutan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d-ID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2420888"/>
            <a:ext cx="8229600" cy="37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360363" algn="l"/>
              </a:tabLst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Cari negara yang pernah memesan barang yang berdiskon dan jumlah barang yang dipesan diatas 10 unit.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360363" algn="l"/>
              </a:tabLst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{ A | 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 C  Customers  O  Orders  D  (Order Detail)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360363" algn="l"/>
              </a:tabLst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	(C.CustomerID = O.CustomerID  O.OrderID = D.OrderID 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360363" algn="l"/>
              </a:tabLst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	A.Country = C.Country  D.Discount &gt; 0  D.Quantity &gt; 10) }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tabLst>
                <a:tab pos="360363" algn="l"/>
              </a:tabLst>
              <a:defRPr/>
            </a:pPr>
            <a:endParaRPr lang="id-ID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607311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96752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Contoh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TRC Query (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Lanjutan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d-ID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2348880"/>
            <a:ext cx="8229600" cy="3777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360363" algn="l"/>
              </a:tabLst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Cari nama barang dan sisa stok yang ada untuk barang yang tidak memiliki diskon atau harga barang / unitnya dibawah Rp. 50.000,-.</a:t>
            </a:r>
          </a:p>
          <a:p>
            <a:pPr marL="0" indent="0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360363" algn="l"/>
              </a:tabLst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{ A | 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 P  Products  O  (Order Detail) (P.ProductID =</a:t>
            </a:r>
          </a:p>
          <a:p>
            <a:pPr marL="0" indent="0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360363" algn="l"/>
              </a:tabLst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	O.ProductID  A.ProductName = P.ProductName </a:t>
            </a:r>
          </a:p>
          <a:p>
            <a:pPr marL="0" indent="0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360363" algn="l"/>
              </a:tabLst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	A.UnitInStock = P.UnitInStock  (O.Discount = 0  O.UnitPrice &lt;</a:t>
            </a:r>
          </a:p>
          <a:p>
            <a:pPr marL="0" indent="0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360363" algn="l"/>
              </a:tabLst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	Rp. 50.000,-)) }</a:t>
            </a:r>
            <a:endParaRPr lang="id-ID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326128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467544" y="1133872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dirty="0" smtClean="0"/>
              <a:t>SUMBER PUSTAKA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132856"/>
            <a:ext cx="8229600" cy="399330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id-ID" sz="2800" dirty="0" smtClean="0"/>
              <a:t>Date, CJ. 2000. </a:t>
            </a:r>
            <a:r>
              <a:rPr lang="id-ID" sz="2800" i="1" dirty="0" smtClean="0"/>
              <a:t>An Introduction to Database System Seventh Edition</a:t>
            </a:r>
            <a:r>
              <a:rPr lang="id-ID" sz="2800" dirty="0" smtClean="0"/>
              <a:t>. New Jersey: Pearson Addison Weesley. ISBN: 979-683-185-6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id-ID" sz="2800" dirty="0" smtClean="0"/>
              <a:t>Hariyanto, Bambang. 2004. </a:t>
            </a:r>
            <a:r>
              <a:rPr lang="id-ID" sz="2800" i="1" dirty="0" smtClean="0"/>
              <a:t>Sistem Manajemen Basis Data</a:t>
            </a:r>
            <a:r>
              <a:rPr lang="id-ID" sz="2800" dirty="0" smtClean="0"/>
              <a:t>. Bandung: Informatika. ISBN: 979-3338-33-4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id-ID" sz="2800" dirty="0" smtClean="0"/>
              <a:t>Fatansyah. 2012. Basis Data. Bandung: Informatika. ISBN:978-602-8758-53-6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6852686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79026" y="2967335"/>
            <a:ext cx="41859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Terima</a:t>
            </a:r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54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Kasih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79343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6"/>
          <p:cNvSpPr>
            <a:spLocks noGrp="1"/>
          </p:cNvSpPr>
          <p:nvPr>
            <p:ph type="title"/>
          </p:nvPr>
        </p:nvSpPr>
        <p:spPr bwMode="auto">
          <a:xfrm>
            <a:off x="467544" y="1052736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ATERI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</a:t>
            </a: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OKOK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7"/>
          <p:cNvSpPr>
            <a:spLocks noGrp="1"/>
          </p:cNvSpPr>
          <p:nvPr>
            <p:ph idx="1"/>
          </p:nvPr>
        </p:nvSpPr>
        <p:spPr bwMode="auto">
          <a:xfrm>
            <a:off x="457200" y="2348880"/>
            <a:ext cx="8229600" cy="377728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Operasi Kalkulus Relasional</a:t>
            </a:r>
          </a:p>
          <a:p>
            <a:pPr lvl="0"/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Kalkulus Relasional Tupel </a:t>
            </a:r>
          </a:p>
          <a:p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Kalkulus Relasional Domain</a:t>
            </a:r>
          </a:p>
        </p:txBody>
      </p:sp>
    </p:spTree>
    <p:extLst>
      <p:ext uri="{BB962C8B-B14F-4D97-AF65-F5344CB8AC3E}">
        <p14:creationId xmlns:p14="http://schemas.microsoft.com/office/powerpoint/2010/main" val="34578675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71487" y="1061864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Kalkulus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Relasional</a:t>
            </a:r>
            <a:endParaRPr lang="id-ID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2204864"/>
            <a:ext cx="8229600" cy="3921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Merupakan alternatif untuk aljabar relasional.</a:t>
            </a: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Memungkinkan kita menggambarkan himpunan jawaban tanpa menyatakan secara eksplisit bagaimana jawaban tersebut dihitung.</a:t>
            </a: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Memiliki pengaruh yang besar pada desain bahasa query komersial seperti SQL.</a:t>
            </a: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Varian kalkulus yang disajikan secara detil disebut 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Tuple Relational Calculus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TRC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dimana pada TRC mengambil instan (tuple) sebagai nilainya.</a:t>
            </a:r>
            <a:endParaRPr lang="id-ID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7224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Tuple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Relational Calculus</a:t>
            </a:r>
            <a:endParaRPr lang="id-ID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988840"/>
            <a:ext cx="8229600" cy="4137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Variabel Tuple merupakan variabel yang nilainya diambil dari tuple skema relasi tertentu, sehingga nilai yang ditentukan untuk satu variabel tuple tertentu, punya jumlah dan tipe field yang sama.</a:t>
            </a: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Bentuk tuple dari query kalkulus relasional :</a:t>
            </a: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0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{ T | p ( T ) }</a:t>
            </a: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dimana 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adalah sebuah variabel tuple dan 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p(T)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adalah sebuah formula yang menggambarkan T.</a:t>
            </a: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Hasil dari query adalah himpunan dari semua tuple 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dimana formula p(T) mengevaluasi 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dengan 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 = t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Penulisan formula p(T) adalah inti dari TRC dan pada dasarnya merupakan satu subset sederhana dari 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First – Order Logic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3029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Syntax TRC Query</a:t>
            </a:r>
            <a:endParaRPr lang="id-ID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71487" y="1905000"/>
            <a:ext cx="8229600" cy="384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ct val="50000"/>
              </a:spcAft>
              <a:tabLst>
                <a:tab pos="630238" algn="l"/>
              </a:tabLst>
              <a:defRPr/>
            </a:pPr>
            <a:r>
              <a:rPr lang="en-US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nama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relasi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tabLst>
                <a:tab pos="630238" algn="l"/>
              </a:tabLst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tuple.</a:t>
            </a: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tabLst>
                <a:tab pos="630238" algn="l"/>
              </a:tabLst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atribut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R.</a:t>
            </a: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tabLst>
                <a:tab pos="630238" algn="l"/>
              </a:tabLst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atribut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S.</a:t>
            </a: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tabLst>
                <a:tab pos="630238" algn="l"/>
              </a:tabLst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op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operator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himpunan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{ &lt;, &gt;, =,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, , 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tabLst>
                <a:tab pos="630238" algn="l"/>
              </a:tabLst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Atomic formula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salah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formula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berikut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630238" algn="l"/>
              </a:tabLst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-	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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</a:t>
            </a:r>
            <a:endParaRPr lang="en-US" sz="2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630238" algn="l"/>
              </a:tabLst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-	</a:t>
            </a:r>
            <a:r>
              <a:rPr lang="en-US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R.a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op </a:t>
            </a:r>
            <a:r>
              <a:rPr lang="en-US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S.b</a:t>
            </a:r>
            <a:endParaRPr lang="en-US" sz="2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630238" algn="l"/>
              </a:tabLst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-	</a:t>
            </a:r>
            <a:r>
              <a:rPr lang="en-US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R.a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op constant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constant op </a:t>
            </a:r>
            <a:r>
              <a:rPr lang="en-US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R.a</a:t>
            </a:r>
            <a:endParaRPr lang="en-US" sz="2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tabLst>
                <a:tab pos="630238" algn="l"/>
              </a:tabLst>
              <a:defRPr/>
            </a:pPr>
            <a:endParaRPr lang="id-ID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1779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Syntax TRC Query (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Lanjutan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d-ID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2204864"/>
            <a:ext cx="8229600" cy="3921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360363" algn="l"/>
              </a:tabLst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Formula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didefinisikan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rekursif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salah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daftar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berikut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dimana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q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formula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p(R)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menggambarkan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formula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dimana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R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muncul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0" indent="0" eaLnBrk="1" hangingPunct="1">
              <a:spcBef>
                <a:spcPct val="0"/>
              </a:spcBef>
              <a:spcAft>
                <a:spcPct val="50000"/>
              </a:spcAft>
              <a:tabLst>
                <a:tab pos="360363" algn="l"/>
              </a:tabLst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Semua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atomic formula</a:t>
            </a:r>
          </a:p>
          <a:p>
            <a:pPr marL="0" indent="0" eaLnBrk="1" hangingPunct="1">
              <a:spcBef>
                <a:spcPct val="0"/>
              </a:spcBef>
              <a:spcAft>
                <a:spcPct val="50000"/>
              </a:spcAft>
              <a:tabLst>
                <a:tab pos="360363" algn="l"/>
              </a:tabLst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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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q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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q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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q</a:t>
            </a:r>
          </a:p>
          <a:p>
            <a:pPr marL="0" indent="0" eaLnBrk="1" hangingPunct="1">
              <a:spcBef>
                <a:spcPct val="0"/>
              </a:spcBef>
              <a:spcAft>
                <a:spcPct val="50000"/>
              </a:spcAft>
              <a:tabLst>
                <a:tab pos="360363" algn="l"/>
              </a:tabLst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 R ( p ( R ) )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dimana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R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adalah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variabel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tuple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ct val="50000"/>
              </a:spcAft>
              <a:tabLst>
                <a:tab pos="360363" algn="l"/>
              </a:tabLst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 R ( p ( R ) )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dimana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R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adalah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variebel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tuple</a:t>
            </a:r>
            <a:endParaRPr lang="id-ID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719538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Syntax TRC Query (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Lanjutan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d-ID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2204864"/>
            <a:ext cx="8229600" cy="3921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360363" algn="l"/>
              </a:tabLst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Formula didefinisikan secara rekursif untuk menjadi salah satu dari daftar berikut ini, dimana p dan q adalah formula dan p(R) menggambarkan formula dimana variabel R muncul :</a:t>
            </a:r>
          </a:p>
          <a:p>
            <a:pPr marL="0" indent="0" eaLnBrk="1" hangingPunct="1">
              <a:spcBef>
                <a:spcPct val="0"/>
              </a:spcBef>
              <a:spcAft>
                <a:spcPct val="50000"/>
              </a:spcAft>
              <a:tabLst>
                <a:tab pos="360363" algn="l"/>
              </a:tabLst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Semua atomic formula</a:t>
            </a:r>
          </a:p>
          <a:p>
            <a:pPr marL="0" indent="0" eaLnBrk="1" hangingPunct="1">
              <a:spcBef>
                <a:spcPct val="0"/>
              </a:spcBef>
              <a:spcAft>
                <a:spcPct val="50000"/>
              </a:spcAft>
              <a:tabLst>
                <a:tab pos="360363" algn="l"/>
              </a:tabLst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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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q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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q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atau 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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q</a:t>
            </a:r>
          </a:p>
          <a:p>
            <a:pPr marL="0" indent="0" eaLnBrk="1" hangingPunct="1">
              <a:spcBef>
                <a:spcPct val="0"/>
              </a:spcBef>
              <a:spcAft>
                <a:spcPct val="50000"/>
              </a:spcAft>
              <a:tabLst>
                <a:tab pos="360363" algn="l"/>
              </a:tabLst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 R ( p ( R ) )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, dimana R adalah variabel tuple</a:t>
            </a:r>
            <a:endParaRPr lang="en-US" sz="200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ct val="50000"/>
              </a:spcAft>
              <a:tabLst>
                <a:tab pos="360363" algn="l"/>
              </a:tabLst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 R ( p ( R ) )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, dimana R adalah variebel tuple</a:t>
            </a:r>
            <a:endParaRPr lang="id-ID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144665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507346" y="720899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Semantik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TRC Query</a:t>
            </a:r>
            <a:endParaRPr lang="id-ID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07346" y="1905000"/>
            <a:ext cx="8229600" cy="3921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360363" algn="l"/>
              </a:tabLst>
              <a:defRPr/>
            </a:pP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Setiap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bebas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sebuah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formula F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terikat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tuple.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penetapan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tuple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memperhatikan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contoh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database, F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dievaluasi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true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salah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berikut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terpenuhi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0" indent="0" eaLnBrk="1" hangingPunct="1">
              <a:spcBef>
                <a:spcPct val="0"/>
              </a:spcBef>
              <a:spcAft>
                <a:spcPct val="50000"/>
              </a:spcAft>
              <a:tabLst>
                <a:tab pos="341313" algn="l"/>
              </a:tabLst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F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formula atomic R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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R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tuple di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	instance relation Rel.</a:t>
            </a:r>
          </a:p>
          <a:p>
            <a:pPr marL="0" indent="0" eaLnBrk="1" hangingPunct="1">
              <a:spcBef>
                <a:spcPct val="0"/>
              </a:spcBef>
              <a:spcAft>
                <a:spcPct val="50000"/>
              </a:spcAft>
              <a:tabLst>
                <a:tab pos="341313" algn="l"/>
              </a:tabLst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F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komparasi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R.a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op </a:t>
            </a:r>
            <a:r>
              <a:rPr lang="en-US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S.b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R.a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op constant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constant 	op </a:t>
            </a:r>
            <a:r>
              <a:rPr lang="en-US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R.a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tuple yang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ditentukan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R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mempunyai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	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field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R.a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S.b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menghasilkan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komparasi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true.</a:t>
            </a:r>
          </a:p>
          <a:p>
            <a:pPr marL="0" indent="0" eaLnBrk="1" hangingPunct="1">
              <a:spcBef>
                <a:spcPct val="0"/>
              </a:spcBef>
              <a:spcAft>
                <a:spcPct val="50000"/>
              </a:spcAft>
              <a:tabLst>
                <a:tab pos="341313" algn="l"/>
              </a:tabLst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F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form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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bukan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form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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q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 	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q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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q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salah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satunya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	form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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q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q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kapan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saja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4982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91344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Semantik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TRC Query (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Lanjutan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id-ID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7544" y="2743200"/>
            <a:ext cx="8229600" cy="2362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form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 R(p(R))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dan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ada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beberapa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tuple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untuk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variabel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bebas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pada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p(R)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termasuk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variabel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R yang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membuat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formula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p(R)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menjadi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true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F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adalah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form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 R(p(R))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dan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ada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beberapa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tuple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untuk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variabel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bebas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pada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p(R)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yang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membuat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formula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p(R)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true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tidak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peduli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tuple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apa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yang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ditentukan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untuk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R.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108377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2899</TotalTime>
  <Words>496</Words>
  <Application>Microsoft Office PowerPoint</Application>
  <PresentationFormat>On-screen Show (4:3)</PresentationFormat>
  <Paragraphs>97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Symbol</vt:lpstr>
      <vt:lpstr>Wingdings</vt:lpstr>
      <vt:lpstr>Office Theme</vt:lpstr>
      <vt:lpstr>PowerPoint Presentation</vt:lpstr>
      <vt:lpstr>MATERI POKOK</vt:lpstr>
      <vt:lpstr>Kalkulus Relasional</vt:lpstr>
      <vt:lpstr>Tuple Relational Calculus</vt:lpstr>
      <vt:lpstr>Syntax TRC Query</vt:lpstr>
      <vt:lpstr>Syntax TRC Query (Lanjutan)</vt:lpstr>
      <vt:lpstr>Syntax TRC Query (Lanjutan)</vt:lpstr>
      <vt:lpstr>Semantik TRC Query</vt:lpstr>
      <vt:lpstr>Semantik TRC Query (Lanjutan)</vt:lpstr>
      <vt:lpstr>Contoh TRC Query</vt:lpstr>
      <vt:lpstr>Contoh TRC Query (Lanjutan)</vt:lpstr>
      <vt:lpstr>Contoh TRC Query (Lanjutan)</vt:lpstr>
      <vt:lpstr>Contoh TRC Query (Lanjutan)</vt:lpstr>
      <vt:lpstr>SUMBER PUSTAKA</vt:lpstr>
      <vt:lpstr>PowerPoint Presentation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Windows User</cp:lastModifiedBy>
  <cp:revision>344</cp:revision>
  <dcterms:created xsi:type="dcterms:W3CDTF">2010-08-24T06:47:44Z</dcterms:created>
  <dcterms:modified xsi:type="dcterms:W3CDTF">2018-05-24T07:47:15Z</dcterms:modified>
</cp:coreProperties>
</file>