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958" y="-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2806"/>
            <a:ext cx="7772400" cy="1003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7376161"/>
            <a:ext cx="5052060" cy="2485016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" y="7376161"/>
            <a:ext cx="2202180" cy="2482003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1788160"/>
            <a:ext cx="5052060" cy="525272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9301" y="9631753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07-May-19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09"/>
            <a:ext cx="7772400" cy="10024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25165" y="9652136"/>
            <a:ext cx="1747235" cy="461665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4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00430"/>
            <a:ext cx="5967095" cy="155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ahoma"/>
                <a:cs typeface="Tahoma"/>
              </a:rPr>
              <a:t>Analisa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Risiko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16700"/>
              </a:lnSpc>
            </a:pPr>
            <a:r>
              <a:rPr sz="1200" spc="-5" dirty="0">
                <a:latin typeface="Tahoma"/>
                <a:cs typeface="Tahoma"/>
              </a:rPr>
              <a:t>Penilaian risiko adalah proses untuk menentukan prioritas pengendalian terhadap  tingkat risiko. Metode penilaian risiko antara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lain:</a:t>
            </a:r>
            <a:endParaRPr sz="120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1165"/>
              </a:spcBef>
            </a:pPr>
            <a:r>
              <a:rPr sz="1200" dirty="0">
                <a:latin typeface="Tahoma"/>
                <a:cs typeface="Tahoma"/>
              </a:rPr>
              <a:t>1. </a:t>
            </a:r>
            <a:r>
              <a:rPr sz="1200" spc="-5" dirty="0">
                <a:latin typeface="Tahoma"/>
                <a:cs typeface="Tahoma"/>
              </a:rPr>
              <a:t>Menentukan peluang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50" i="1" spc="-25" dirty="0">
                <a:latin typeface="Tahoma"/>
                <a:cs typeface="Tahoma"/>
              </a:rPr>
              <a:t>Likelihood</a:t>
            </a:r>
            <a:r>
              <a:rPr sz="1250" i="1" spc="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(L)</a:t>
            </a:r>
            <a:endParaRPr sz="12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15"/>
              </a:spcBef>
            </a:pPr>
            <a:r>
              <a:rPr sz="1200" spc="-5" dirty="0">
                <a:latin typeface="Tahoma"/>
                <a:cs typeface="Tahoma"/>
              </a:rPr>
              <a:t>Menentukan</a:t>
            </a:r>
            <a:r>
              <a:rPr sz="1200" spc="8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peluang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insiden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yang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terjadi</a:t>
            </a:r>
            <a:r>
              <a:rPr sz="1200" spc="8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</a:t>
            </a:r>
            <a:r>
              <a:rPr sz="1200" spc="1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tempat</a:t>
            </a:r>
            <a:r>
              <a:rPr sz="1200" spc="9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kerja</a:t>
            </a:r>
            <a:r>
              <a:rPr sz="1200" spc="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dengan</a:t>
            </a:r>
            <a:r>
              <a:rPr sz="1200" spc="10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menggunakan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729" y="2456433"/>
            <a:ext cx="15100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0075" algn="l"/>
                <a:tab pos="1118235" algn="l"/>
              </a:tabLst>
            </a:pPr>
            <a:r>
              <a:rPr sz="1200" spc="-5" dirty="0">
                <a:latin typeface="Tahoma"/>
                <a:cs typeface="Tahoma"/>
              </a:rPr>
              <a:t>fak</a:t>
            </a:r>
            <a:r>
              <a:rPr sz="1200" dirty="0">
                <a:latin typeface="Tahoma"/>
                <a:cs typeface="Tahoma"/>
              </a:rPr>
              <a:t>tor	</a:t>
            </a:r>
            <a:r>
              <a:rPr sz="1200" spc="-5" dirty="0">
                <a:latin typeface="Tahoma"/>
                <a:cs typeface="Tahoma"/>
              </a:rPr>
              <a:t>ya</a:t>
            </a:r>
            <a:r>
              <a:rPr sz="1200" dirty="0">
                <a:latin typeface="Tahoma"/>
                <a:cs typeface="Tahoma"/>
              </a:rPr>
              <a:t>ng	d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5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9153" y="2427477"/>
            <a:ext cx="3832860" cy="2354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5799"/>
              </a:lnSpc>
              <a:spcBef>
                <a:spcPts val="100"/>
              </a:spcBef>
              <a:tabLst>
                <a:tab pos="544195" algn="l"/>
                <a:tab pos="1564640" algn="l"/>
                <a:tab pos="2218690" algn="l"/>
                <a:tab pos="3185795" algn="l"/>
              </a:tabLst>
            </a:pPr>
            <a:r>
              <a:rPr sz="1200" dirty="0">
                <a:latin typeface="Tahoma"/>
                <a:cs typeface="Tahoma"/>
              </a:rPr>
              <a:t>s</a:t>
            </a:r>
            <a:r>
              <a:rPr sz="1200" spc="-5" dirty="0">
                <a:latin typeface="Tahoma"/>
                <a:cs typeface="Tahoma"/>
              </a:rPr>
              <a:t>ka</a:t>
            </a:r>
            <a:r>
              <a:rPr sz="1200" dirty="0">
                <a:latin typeface="Tahoma"/>
                <a:cs typeface="Tahoma"/>
              </a:rPr>
              <a:t>la	berd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rka</a:t>
            </a:r>
            <a:r>
              <a:rPr sz="1200" dirty="0">
                <a:latin typeface="Tahoma"/>
                <a:cs typeface="Tahoma"/>
              </a:rPr>
              <a:t>n	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ingk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t	</a:t>
            </a:r>
            <a:r>
              <a:rPr sz="1200" spc="5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en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in</a:t>
            </a:r>
            <a:r>
              <a:rPr sz="1200" spc="5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.	</a:t>
            </a:r>
            <a:r>
              <a:rPr sz="1200" spc="-5" dirty="0">
                <a:latin typeface="Tahoma"/>
                <a:cs typeface="Tahoma"/>
              </a:rPr>
              <a:t>B</a:t>
            </a:r>
            <a:r>
              <a:rPr sz="1200" dirty="0">
                <a:latin typeface="Tahoma"/>
                <a:cs typeface="Tahoma"/>
              </a:rPr>
              <a:t>eber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pa  </a:t>
            </a:r>
            <a:r>
              <a:rPr sz="1200" spc="-5" dirty="0">
                <a:latin typeface="Tahoma"/>
                <a:cs typeface="Tahoma"/>
              </a:rPr>
              <a:t>mempengaruhi peluang terjadinya sebuah</a:t>
            </a:r>
            <a:r>
              <a:rPr sz="1200" dirty="0">
                <a:latin typeface="Tahoma"/>
                <a:cs typeface="Tahoma"/>
              </a:rPr>
              <a:t> insiden: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15"/>
              </a:spcBef>
              <a:buAutoNum type="alphaLcPeriod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Berapa kali </a:t>
            </a:r>
            <a:r>
              <a:rPr sz="1200" dirty="0">
                <a:latin typeface="Tahoma"/>
                <a:cs typeface="Tahoma"/>
              </a:rPr>
              <a:t>situasinya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terjadi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Berapa orang </a:t>
            </a:r>
            <a:r>
              <a:rPr sz="1200" dirty="0">
                <a:latin typeface="Tahoma"/>
                <a:cs typeface="Tahoma"/>
              </a:rPr>
              <a:t>yang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terpapar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Keterampilan dan pengalaman orang terkena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risiko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25"/>
              </a:spcBef>
              <a:buAutoNum type="alphaLcPeriod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Karakteristik dari petugas di tempat</a:t>
            </a:r>
            <a:r>
              <a:rPr sz="1200" spc="2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kerja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Durasi (lama)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paparan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15"/>
              </a:spcBef>
              <a:buAutoNum type="alphaLcPeriod"/>
              <a:tabLst>
                <a:tab pos="240665" algn="l"/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Pengaruh posisi sesorang terhadap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bahaya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29"/>
              </a:spcBef>
              <a:buAutoNum type="alphaLcPeriod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Kondisi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lingkungan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25"/>
              </a:spcBef>
              <a:buAutoNum type="alphaLcPeriod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Kondisi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peralatan</a:t>
            </a:r>
            <a:endParaRPr sz="1200">
              <a:latin typeface="Tahoma"/>
              <a:cs typeface="Tahoma"/>
            </a:endParaRPr>
          </a:p>
          <a:p>
            <a:pPr marL="241300" indent="-228600">
              <a:lnSpc>
                <a:spcPct val="100000"/>
              </a:lnSpc>
              <a:spcBef>
                <a:spcPts val="240"/>
              </a:spcBef>
              <a:buAutoNum type="alphaLcPeriod"/>
              <a:tabLst>
                <a:tab pos="240665" algn="l"/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Efektifitas pengendalian yang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9153" y="4911978"/>
            <a:ext cx="3718560" cy="545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Cara menentukan peluang dalam menilai risiko</a:t>
            </a:r>
            <a:r>
              <a:rPr sz="1200" spc="4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adalah: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200" spc="-5" dirty="0">
                <a:latin typeface="Tahoma"/>
                <a:cs typeface="Tahoma"/>
              </a:rPr>
              <a:t>Tabel </a:t>
            </a:r>
            <a:r>
              <a:rPr sz="1200" dirty="0">
                <a:latin typeface="Tahoma"/>
                <a:cs typeface="Tahoma"/>
              </a:rPr>
              <a:t>1. </a:t>
            </a:r>
            <a:r>
              <a:rPr sz="1200" spc="-5" dirty="0">
                <a:latin typeface="Tahoma"/>
                <a:cs typeface="Tahoma"/>
              </a:rPr>
              <a:t>Menentukan </a:t>
            </a:r>
            <a:r>
              <a:rPr sz="1200" dirty="0">
                <a:latin typeface="Tahoma"/>
                <a:cs typeface="Tahoma"/>
              </a:rPr>
              <a:t>Kriteria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Peluang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420622" y="5475097"/>
          <a:ext cx="5666104" cy="14951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8045"/>
                <a:gridCol w="2504439"/>
                <a:gridCol w="1023620"/>
              </a:tblGrid>
              <a:tr h="192847"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Peluang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Deskripsi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Tingkatan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8726">
                <a:tc>
                  <a:txBody>
                    <a:bodyPr/>
                    <a:lstStyle/>
                    <a:p>
                      <a:pPr marL="7620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Sangat Sering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(Frequent)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365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Dapat terjadi kapan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saja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</a:tr>
              <a:tr h="184403">
                <a:tc>
                  <a:txBody>
                    <a:bodyPr/>
                    <a:lstStyle/>
                    <a:p>
                      <a:pPr marL="76200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Sering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(Probable)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Dapat terjadi secara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berkala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64910">
                <a:tc>
                  <a:txBody>
                    <a:bodyPr/>
                    <a:lstStyle/>
                    <a:p>
                      <a:pPr marL="76200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Sedang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(Occasional)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61594">
                        <a:lnSpc>
                          <a:spcPts val="1440"/>
                        </a:lnSpc>
                        <a:spcBef>
                          <a:spcPts val="35"/>
                        </a:spcBef>
                        <a:tabLst>
                          <a:tab pos="781685" algn="l"/>
                          <a:tab pos="1424305" algn="l"/>
                          <a:tab pos="196977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pat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rj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	pa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	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kondisi  tertentu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C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</a:tr>
              <a:tr h="183856">
                <a:tc>
                  <a:txBody>
                    <a:bodyPr/>
                    <a:lstStyle/>
                    <a:p>
                      <a:pPr marL="76200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(Unlikely)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Dapat terjadi, tetapi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5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380426">
                <a:tc>
                  <a:txBody>
                    <a:bodyPr/>
                    <a:lstStyle/>
                    <a:p>
                      <a:pPr marL="76200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Sangat Jarang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(Improbable)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67640" marR="60325">
                        <a:lnSpc>
                          <a:spcPts val="1450"/>
                        </a:lnSpc>
                        <a:spcBef>
                          <a:spcPts val="25"/>
                        </a:spcBef>
                        <a:tabLst>
                          <a:tab pos="1414145" algn="l"/>
                          <a:tab pos="196723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emungkink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	pern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terjadi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30604" y="7302766"/>
            <a:ext cx="5742940" cy="1737995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15"/>
              </a:spcBef>
              <a:buAutoNum type="arabicPeriod" startAt="2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Menentukan konsekuensi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50" i="1" spc="-30" dirty="0">
                <a:latin typeface="Tahoma"/>
                <a:cs typeface="Tahoma"/>
              </a:rPr>
              <a:t>Consequense</a:t>
            </a:r>
            <a:r>
              <a:rPr sz="1250" i="1" spc="-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(C)</a:t>
            </a:r>
            <a:endParaRPr sz="1200">
              <a:latin typeface="Tahoma"/>
              <a:cs typeface="Tahoma"/>
            </a:endParaRPr>
          </a:p>
          <a:p>
            <a:pPr marL="240665" marR="5080" algn="just">
              <a:lnSpc>
                <a:spcPct val="115199"/>
              </a:lnSpc>
              <a:spcBef>
                <a:spcPts val="925"/>
              </a:spcBef>
            </a:pPr>
            <a:r>
              <a:rPr sz="1200" dirty="0">
                <a:latin typeface="Tahoma"/>
                <a:cs typeface="Tahoma"/>
              </a:rPr>
              <a:t>Untuk </a:t>
            </a:r>
            <a:r>
              <a:rPr sz="1200" spc="-5" dirty="0">
                <a:latin typeface="Tahoma"/>
                <a:cs typeface="Tahoma"/>
              </a:rPr>
              <a:t>menentukan konsekuensi, kita harus membuat ketetapan pada </a:t>
            </a:r>
            <a:r>
              <a:rPr sz="1250" i="1" spc="-25" dirty="0">
                <a:latin typeface="Tahoma"/>
                <a:cs typeface="Tahoma"/>
              </a:rPr>
              <a:t>severity  </a:t>
            </a:r>
            <a:r>
              <a:rPr sz="1200" spc="-5" dirty="0">
                <a:latin typeface="Tahoma"/>
                <a:cs typeface="Tahoma"/>
              </a:rPr>
              <a:t>(keparahan) yang berpotensi terjadi. Faktor-faktor yang dapat mempengaruhi  konsekuensi adalah:</a:t>
            </a:r>
            <a:endParaRPr sz="1200">
              <a:latin typeface="Tahoma"/>
              <a:cs typeface="Tahoma"/>
            </a:endParaRPr>
          </a:p>
          <a:p>
            <a:pPr marL="469265" marR="6350" lvl="1" indent="-228600">
              <a:lnSpc>
                <a:spcPct val="114999"/>
              </a:lnSpc>
              <a:spcBef>
                <a:spcPts val="1010"/>
              </a:spcBef>
              <a:buAutoNum type="alphaL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Potensi pada </a:t>
            </a:r>
            <a:r>
              <a:rPr sz="1200" dirty="0">
                <a:latin typeface="Tahoma"/>
                <a:cs typeface="Tahoma"/>
              </a:rPr>
              <a:t>reaksi </a:t>
            </a:r>
            <a:r>
              <a:rPr sz="1200" spc="-5" dirty="0">
                <a:latin typeface="Tahoma"/>
                <a:cs typeface="Tahoma"/>
              </a:rPr>
              <a:t>berantai, </a:t>
            </a:r>
            <a:r>
              <a:rPr sz="1200" dirty="0">
                <a:latin typeface="Tahoma"/>
                <a:cs typeface="Tahoma"/>
              </a:rPr>
              <a:t>yang mana jika </a:t>
            </a:r>
            <a:r>
              <a:rPr sz="1200" spc="-5" dirty="0">
                <a:latin typeface="Tahoma"/>
                <a:cs typeface="Tahoma"/>
              </a:rPr>
              <a:t>bahaya tidak dihilangkan, akan  mengakibatkan </a:t>
            </a:r>
            <a:r>
              <a:rPr sz="1200" dirty="0">
                <a:latin typeface="Tahoma"/>
                <a:cs typeface="Tahoma"/>
              </a:rPr>
              <a:t>kondisi </a:t>
            </a:r>
            <a:r>
              <a:rPr sz="1200" spc="-5" dirty="0">
                <a:latin typeface="Tahoma"/>
                <a:cs typeface="Tahoma"/>
              </a:rPr>
              <a:t>yang </a:t>
            </a:r>
            <a:r>
              <a:rPr sz="1200" dirty="0">
                <a:latin typeface="Tahoma"/>
                <a:cs typeface="Tahoma"/>
              </a:rPr>
              <a:t>lebih </a:t>
            </a:r>
            <a:r>
              <a:rPr sz="1200" spc="-5" dirty="0">
                <a:latin typeface="Tahoma"/>
                <a:cs typeface="Tahoma"/>
              </a:rPr>
              <a:t>berat</a:t>
            </a:r>
            <a:endParaRPr sz="1200">
              <a:latin typeface="Tahoma"/>
              <a:cs typeface="Tahoma"/>
            </a:endParaRPr>
          </a:p>
          <a:p>
            <a:pPr marL="469265" lvl="1" indent="-229235">
              <a:lnSpc>
                <a:spcPct val="100000"/>
              </a:lnSpc>
              <a:spcBef>
                <a:spcPts val="225"/>
              </a:spcBef>
              <a:buAutoNum type="alphaL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Konsentrasi substansi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0057" y="1112266"/>
            <a:ext cx="47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sang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3541" y="1112266"/>
            <a:ext cx="819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dipengaruhi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2832" y="1112266"/>
            <a:ext cx="375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ber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7716" y="1112266"/>
            <a:ext cx="440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ben</a:t>
            </a:r>
            <a:r>
              <a:rPr sz="1200" spc="10" dirty="0">
                <a:latin typeface="Tahoma"/>
                <a:cs typeface="Tahoma"/>
              </a:rPr>
              <a:t>d</a:t>
            </a:r>
            <a:r>
              <a:rPr sz="1200" dirty="0">
                <a:latin typeface="Tahoma"/>
                <a:cs typeface="Tahoma"/>
              </a:rPr>
              <a:t>a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3" y="870965"/>
            <a:ext cx="3041650" cy="100012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30"/>
              </a:spcBef>
              <a:buAutoNum type="alphaLcPeriod" startAt="3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Jarak pekerja dari bahaya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potensial</a:t>
            </a:r>
            <a:endParaRPr sz="1200">
              <a:latin typeface="Tahoma"/>
              <a:cs typeface="Tahoma"/>
            </a:endParaRPr>
          </a:p>
          <a:p>
            <a:pPr marL="241300" marR="5080" indent="-228600">
              <a:lnSpc>
                <a:spcPts val="1680"/>
              </a:lnSpc>
              <a:spcBef>
                <a:spcPts val="85"/>
              </a:spcBef>
              <a:buAutoNum type="alphaLcPeriod" startAt="3"/>
              <a:tabLst>
                <a:tab pos="241300" algn="l"/>
              </a:tabLst>
            </a:pPr>
            <a:r>
              <a:rPr sz="1200" spc="-5" dirty="0">
                <a:latin typeface="Tahoma"/>
                <a:cs typeface="Tahoma"/>
              </a:rPr>
              <a:t>Berat, untuk kejadian tertimpa </a:t>
            </a:r>
            <a:r>
              <a:rPr sz="1200" dirty="0">
                <a:latin typeface="Tahoma"/>
                <a:cs typeface="Tahoma"/>
              </a:rPr>
              <a:t>benda  </a:t>
            </a:r>
            <a:r>
              <a:rPr sz="1200" spc="-5" dirty="0">
                <a:latin typeface="Tahoma"/>
                <a:cs typeface="Tahoma"/>
              </a:rPr>
              <a:t>tersebut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200" spc="-5" dirty="0">
                <a:latin typeface="Tahoma"/>
                <a:cs typeface="Tahoma"/>
              </a:rPr>
              <a:t>Tabel </a:t>
            </a:r>
            <a:r>
              <a:rPr sz="1200" dirty="0">
                <a:latin typeface="Tahoma"/>
                <a:cs typeface="Tahoma"/>
              </a:rPr>
              <a:t>2. </a:t>
            </a:r>
            <a:r>
              <a:rPr sz="1200" spc="-5" dirty="0">
                <a:latin typeface="Tahoma"/>
                <a:cs typeface="Tahoma"/>
              </a:rPr>
              <a:t>Menentukan </a:t>
            </a:r>
            <a:r>
              <a:rPr sz="1200" dirty="0">
                <a:latin typeface="Tahoma"/>
                <a:cs typeface="Tahoma"/>
              </a:rPr>
              <a:t>Kriteria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Konsekuensi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429766" y="1888489"/>
          <a:ext cx="4914900" cy="3171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045"/>
                <a:gridCol w="2165985"/>
                <a:gridCol w="991870"/>
              </a:tblGrid>
              <a:tr h="196596">
                <a:tc>
                  <a:txBody>
                    <a:bodyPr/>
                    <a:lstStyle/>
                    <a:p>
                      <a:pPr marL="66675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Konsekuensi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Deskripsi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Tingkatan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4291">
                <a:tc>
                  <a:txBody>
                    <a:bodyPr/>
                    <a:lstStyle/>
                    <a:p>
                      <a:pPr marL="66675">
                        <a:lnSpc>
                          <a:spcPts val="1420"/>
                        </a:lnSpc>
                        <a:spcBef>
                          <a:spcPts val="35"/>
                        </a:spcBef>
                        <a:tabLst>
                          <a:tab pos="131445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Bencana	Besar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>
                        <a:lnSpc>
                          <a:spcPts val="1480"/>
                        </a:lnSpc>
                      </a:pPr>
                      <a:r>
                        <a:rPr sz="1250" i="1" spc="-30" dirty="0">
                          <a:latin typeface="Tahoma"/>
                          <a:cs typeface="Tahoma"/>
                        </a:rPr>
                        <a:t>(Catastrophic)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0960" algn="just">
                        <a:lnSpc>
                          <a:spcPct val="1006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Patah tulang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berat,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amputasi,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luka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fatal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luka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kompleks,  kanker, penyakit mematikan,  kematian,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tuli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</a:tr>
              <a:tr h="367569">
                <a:tc>
                  <a:txBody>
                    <a:bodyPr/>
                    <a:lstStyle/>
                    <a:p>
                      <a:pPr marL="66675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Besar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(Major)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2865">
                        <a:lnSpc>
                          <a:spcPts val="144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Terbakar, gegar otak, terkilir  serius,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keracunan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49319">
                <a:tc>
                  <a:txBody>
                    <a:bodyPr/>
                    <a:lstStyle/>
                    <a:p>
                      <a:pPr marL="66675" marR="60960">
                        <a:lnSpc>
                          <a:spcPts val="1450"/>
                        </a:lnSpc>
                        <a:spcBef>
                          <a:spcPts val="30"/>
                        </a:spcBef>
                        <a:tabLst>
                          <a:tab pos="93980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ng	</a:t>
                      </a:r>
                      <a:r>
                        <a:rPr sz="1250" i="1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250" i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50" i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50" i="1" spc="-1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50" i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50" i="1" spc="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50" i="1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50" i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50" i="1" dirty="0">
                          <a:latin typeface="Tahoma"/>
                          <a:cs typeface="Tahoma"/>
                        </a:rPr>
                        <a:t>e/ 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Serious)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 marR="61594" algn="just">
                        <a:lnSpc>
                          <a:spcPts val="1450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Luka terkoyak, patah tulang  ringan, sakit/radang kulit,  asma, cacat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minor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</a:tr>
              <a:tr h="737741">
                <a:tc>
                  <a:txBody>
                    <a:bodyPr/>
                    <a:lstStyle/>
                    <a:p>
                      <a:pPr marL="66675">
                        <a:lnSpc>
                          <a:spcPts val="144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Minor</a:t>
                      </a:r>
                      <a:r>
                        <a:rPr sz="1200" spc="3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(Minor)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0325">
                        <a:lnSpc>
                          <a:spcPts val="1450"/>
                        </a:lnSpc>
                        <a:spcBef>
                          <a:spcPts val="25"/>
                        </a:spcBef>
                        <a:tabLst>
                          <a:tab pos="84074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Luka pada permukaan tubuh, 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es,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g/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60325">
                        <a:lnSpc>
                          <a:spcPts val="1440"/>
                        </a:lnSpc>
                        <a:spcBef>
                          <a:spcPts val="15"/>
                        </a:spcBef>
                        <a:tabLst>
                          <a:tab pos="880110" algn="l"/>
                          <a:tab pos="178752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cil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	bisin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	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it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kepala/pusing.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memar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557858">
                <a:tc>
                  <a:txBody>
                    <a:bodyPr/>
                    <a:lstStyle/>
                    <a:p>
                      <a:pPr marL="66675">
                        <a:lnSpc>
                          <a:spcPts val="1410"/>
                        </a:lnSpc>
                        <a:tabLst>
                          <a:tab pos="103886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Tidak	Signifikan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6675">
                        <a:lnSpc>
                          <a:spcPts val="1480"/>
                        </a:lnSpc>
                      </a:pPr>
                      <a:r>
                        <a:rPr sz="1250" i="1" spc="-25" dirty="0">
                          <a:latin typeface="Tahoma"/>
                          <a:cs typeface="Tahoma"/>
                        </a:rPr>
                        <a:t>(Negligible)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30"/>
                        </a:lnSpc>
                        <a:tabLst>
                          <a:tab pos="171323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Iritasi	mata,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61594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167767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n,	peg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-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pegal,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lelah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30604" y="5343157"/>
            <a:ext cx="4127500" cy="87820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200" dirty="0">
                <a:latin typeface="Tahoma"/>
                <a:cs typeface="Tahoma"/>
              </a:rPr>
              <a:t>3. </a:t>
            </a:r>
            <a:r>
              <a:rPr sz="1200" spc="-5" dirty="0">
                <a:latin typeface="Tahoma"/>
                <a:cs typeface="Tahoma"/>
              </a:rPr>
              <a:t>Menentukan Paparan atau </a:t>
            </a:r>
            <a:r>
              <a:rPr sz="1250" i="1" spc="-30" dirty="0">
                <a:latin typeface="Tahoma"/>
                <a:cs typeface="Tahoma"/>
              </a:rPr>
              <a:t>Exposure</a:t>
            </a:r>
            <a:r>
              <a:rPr sz="1250" i="1" spc="2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(E)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209"/>
              </a:spcBef>
            </a:pPr>
            <a:r>
              <a:rPr sz="1200" spc="-5" dirty="0">
                <a:latin typeface="Tahoma"/>
                <a:cs typeface="Tahoma"/>
              </a:rPr>
              <a:t>Kriteria paparan terhadap bahaya adalah sebagai</a:t>
            </a:r>
            <a:r>
              <a:rPr sz="1200" spc="4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Tabel </a:t>
            </a:r>
            <a:r>
              <a:rPr sz="1200" dirty="0">
                <a:latin typeface="Tahoma"/>
                <a:cs typeface="Tahoma"/>
              </a:rPr>
              <a:t>3. </a:t>
            </a:r>
            <a:r>
              <a:rPr sz="1200" spc="-5" dirty="0">
                <a:latin typeface="Tahoma"/>
                <a:cs typeface="Tahoma"/>
              </a:rPr>
              <a:t>Menentukan Paparan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29766" y="6238620"/>
          <a:ext cx="5200650" cy="22264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835"/>
                <a:gridCol w="2964815"/>
              </a:tblGrid>
              <a:tr h="192847">
                <a:tc>
                  <a:txBody>
                    <a:bodyPr/>
                    <a:lstStyle/>
                    <a:p>
                      <a:pPr marL="66675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Paparan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41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Deskripsi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0756">
                <a:tc>
                  <a:txBody>
                    <a:bodyPr/>
                    <a:lstStyle/>
                    <a:p>
                      <a:pPr marL="66675">
                        <a:lnSpc>
                          <a:spcPts val="1485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Terus menerus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(Continue)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75260" marR="62865">
                        <a:lnSpc>
                          <a:spcPct val="1008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Pemaparan terjadi beberapa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dalam  sehari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L="66675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Sering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(Frequent)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 marR="61594">
                        <a:lnSpc>
                          <a:spcPts val="144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Pemaparan terjadi harian/minimal sekali  dalam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sehari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/>
                </a:tc>
              </a:tr>
              <a:tr h="183857">
                <a:tc>
                  <a:txBody>
                    <a:bodyPr/>
                    <a:lstStyle/>
                    <a:p>
                      <a:pPr marL="66675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Kadang-kadang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(Occasional)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35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Pemaparan terjadi seminggu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sekali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</a:tr>
              <a:tr h="365290">
                <a:tc>
                  <a:txBody>
                    <a:bodyPr/>
                    <a:lstStyle/>
                    <a:p>
                      <a:pPr marL="66675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Tidak sering</a:t>
                      </a:r>
                      <a:r>
                        <a:rPr sz="1200" spc="3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(Infrequent)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 marR="61594">
                        <a:lnSpc>
                          <a:spcPts val="1440"/>
                        </a:lnSpc>
                        <a:spcBef>
                          <a:spcPts val="35"/>
                        </a:spcBef>
                        <a:tabLst>
                          <a:tab pos="1082675" algn="l"/>
                          <a:tab pos="1663064" algn="l"/>
                          <a:tab pos="2245360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rj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	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	seming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sampai sekali dalam sebulan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/>
                </a:tc>
              </a:tr>
              <a:tr h="366268">
                <a:tc>
                  <a:txBody>
                    <a:bodyPr/>
                    <a:lstStyle/>
                    <a:p>
                      <a:pPr marL="66675">
                        <a:lnSpc>
                          <a:spcPts val="14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(Rare)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75260" marR="64135">
                        <a:lnSpc>
                          <a:spcPts val="145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Pemaparan terjadi beberapa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dalam  setahun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solidFill>
                      <a:srgbClr val="C0C0C0"/>
                    </a:solidFill>
                  </a:tcPr>
                </a:tc>
              </a:tr>
              <a:tr h="183348">
                <a:tc>
                  <a:txBody>
                    <a:bodyPr/>
                    <a:lstStyle/>
                    <a:p>
                      <a:pPr marL="6667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Sangat jarang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(Very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rare)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Pemaparan terjadi sekali dalam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setahun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</a:tr>
              <a:tr h="195260">
                <a:tc>
                  <a:txBody>
                    <a:bodyPr/>
                    <a:lstStyle/>
                    <a:p>
                      <a:pPr marL="66675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Tidak terpapar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(No</a:t>
                      </a:r>
                      <a:r>
                        <a:rPr sz="1250" i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Exposure)</a:t>
                      </a:r>
                      <a:endParaRPr sz="125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Pemaparan tidak pernah terjadi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70965"/>
            <a:ext cx="5742940" cy="2141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15999"/>
              </a:lnSpc>
              <a:spcBef>
                <a:spcPts val="100"/>
              </a:spcBef>
              <a:buAutoNum type="arabicPeriod" startAt="4"/>
              <a:tabLst>
                <a:tab pos="241300" algn="l"/>
              </a:tabLst>
            </a:pPr>
            <a:r>
              <a:rPr sz="1200" dirty="0">
                <a:latin typeface="Tahoma"/>
                <a:cs typeface="Tahoma"/>
              </a:rPr>
              <a:t>Level </a:t>
            </a:r>
            <a:r>
              <a:rPr sz="1200" spc="-10" dirty="0">
                <a:latin typeface="Tahoma"/>
                <a:cs typeface="Tahoma"/>
              </a:rPr>
              <a:t>atau </a:t>
            </a:r>
            <a:r>
              <a:rPr sz="1200" spc="-5" dirty="0">
                <a:latin typeface="Tahoma"/>
                <a:cs typeface="Tahoma"/>
              </a:rPr>
              <a:t>tingkatan risiko ditentukan </a:t>
            </a:r>
            <a:r>
              <a:rPr sz="1200" dirty="0">
                <a:latin typeface="Tahoma"/>
                <a:cs typeface="Tahoma"/>
              </a:rPr>
              <a:t>oleh </a:t>
            </a:r>
            <a:r>
              <a:rPr sz="1200" spc="-5" dirty="0">
                <a:latin typeface="Tahoma"/>
                <a:cs typeface="Tahoma"/>
              </a:rPr>
              <a:t>hubungan antara nilai </a:t>
            </a:r>
            <a:r>
              <a:rPr sz="1200" dirty="0">
                <a:latin typeface="Tahoma"/>
                <a:cs typeface="Tahoma"/>
              </a:rPr>
              <a:t>hasil </a:t>
            </a:r>
            <a:r>
              <a:rPr sz="1200" spc="-5" dirty="0">
                <a:latin typeface="Tahoma"/>
                <a:cs typeface="Tahoma"/>
              </a:rPr>
              <a:t>identifikasi  bahaya </a:t>
            </a:r>
            <a:r>
              <a:rPr sz="1200" spc="-10" dirty="0">
                <a:latin typeface="Tahoma"/>
                <a:cs typeface="Tahoma"/>
              </a:rPr>
              <a:t>dan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konsekuensi.</a:t>
            </a:r>
            <a:endParaRPr sz="1200">
              <a:latin typeface="Tahoma"/>
              <a:cs typeface="Tahoma"/>
            </a:endParaRPr>
          </a:p>
          <a:p>
            <a:pPr marL="240665">
              <a:lnSpc>
                <a:spcPct val="100000"/>
              </a:lnSpc>
              <a:spcBef>
                <a:spcPts val="225"/>
              </a:spcBef>
            </a:pPr>
            <a:r>
              <a:rPr sz="1200" spc="-5" dirty="0">
                <a:latin typeface="Tahoma"/>
                <a:cs typeface="Tahoma"/>
              </a:rPr>
              <a:t>Hubungan tersebut dapat ditentukan dengan </a:t>
            </a:r>
            <a:r>
              <a:rPr sz="1200" dirty="0">
                <a:latin typeface="Tahoma"/>
                <a:cs typeface="Tahoma"/>
              </a:rPr>
              <a:t>2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metode: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469265" lvl="1" indent="-229235">
              <a:lnSpc>
                <a:spcPct val="100000"/>
              </a:lnSpc>
              <a:buAutoNum type="alphaLcPeriod"/>
              <a:tabLst>
                <a:tab pos="469900" algn="l"/>
              </a:tabLst>
            </a:pPr>
            <a:r>
              <a:rPr sz="1200" spc="-5" dirty="0">
                <a:latin typeface="Tahoma"/>
                <a:cs typeface="Tahoma"/>
              </a:rPr>
              <a:t>Penilaian risiko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  <a:p>
            <a:pPr marL="469265" marR="8890">
              <a:lnSpc>
                <a:spcPct val="115799"/>
              </a:lnSpc>
            </a:pPr>
            <a:r>
              <a:rPr sz="1200" spc="-5" dirty="0">
                <a:latin typeface="Tahoma"/>
                <a:cs typeface="Tahoma"/>
              </a:rPr>
              <a:t>Penilaian risiko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dilakukan dengan menghubungkan antara </a:t>
            </a:r>
            <a:r>
              <a:rPr sz="1200" dirty="0">
                <a:latin typeface="Tahoma"/>
                <a:cs typeface="Tahoma"/>
              </a:rPr>
              <a:t>peluang </a:t>
            </a:r>
            <a:r>
              <a:rPr sz="1200" spc="-5" dirty="0">
                <a:latin typeface="Tahoma"/>
                <a:cs typeface="Tahoma"/>
              </a:rPr>
              <a:t>dan  konsekuensi seperti terlihat pada gambar: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429895">
              <a:lnSpc>
                <a:spcPct val="100000"/>
              </a:lnSpc>
            </a:pPr>
            <a:r>
              <a:rPr sz="1200" spc="-5" dirty="0">
                <a:latin typeface="Tahoma"/>
                <a:cs typeface="Tahoma"/>
              </a:rPr>
              <a:t>Tabel </a:t>
            </a:r>
            <a:r>
              <a:rPr sz="1200" dirty="0">
                <a:latin typeface="Tahoma"/>
                <a:cs typeface="Tahoma"/>
              </a:rPr>
              <a:t>4. </a:t>
            </a:r>
            <a:r>
              <a:rPr sz="1200" spc="-5" dirty="0">
                <a:latin typeface="Tahoma"/>
                <a:cs typeface="Tahoma"/>
              </a:rPr>
              <a:t>Penilaian </a:t>
            </a:r>
            <a:r>
              <a:rPr sz="1200" dirty="0">
                <a:latin typeface="Tahoma"/>
                <a:cs typeface="Tahoma"/>
              </a:rPr>
              <a:t>Risiko</a:t>
            </a:r>
            <a:r>
              <a:rPr sz="1200" spc="-2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1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28825" y="3241801"/>
          <a:ext cx="4688836" cy="13323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4230"/>
                <a:gridCol w="972184"/>
                <a:gridCol w="721994"/>
                <a:gridCol w="723900"/>
                <a:gridCol w="723899"/>
                <a:gridCol w="722629"/>
              </a:tblGrid>
              <a:tr h="190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  <a:spcBef>
                          <a:spcPts val="1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Konsekuensi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050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Peluang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0D9"/>
                    </a:solidFill>
                  </a:tcPr>
                </a:tc>
              </a:tr>
              <a:tr h="18897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B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C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75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D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9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359153" y="4758215"/>
            <a:ext cx="5512435" cy="255587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254"/>
              </a:spcBef>
            </a:pPr>
            <a:r>
              <a:rPr sz="1200" spc="-5" dirty="0">
                <a:latin typeface="Tahoma"/>
                <a:cs typeface="Tahoma"/>
              </a:rPr>
              <a:t>Keterangan: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ts val="1670"/>
              </a:lnSpc>
              <a:spcBef>
                <a:spcPts val="90"/>
              </a:spcBef>
              <a:tabLst>
                <a:tab pos="469265" algn="l"/>
              </a:tabLst>
            </a:pPr>
            <a:r>
              <a:rPr sz="1200" dirty="0">
                <a:latin typeface="Tahoma"/>
                <a:cs typeface="Tahoma"/>
              </a:rPr>
              <a:t>E	: </a:t>
            </a:r>
            <a:r>
              <a:rPr sz="1250" i="1" spc="-30" dirty="0">
                <a:latin typeface="Tahoma"/>
                <a:cs typeface="Tahoma"/>
              </a:rPr>
              <a:t>Extreme </a:t>
            </a:r>
            <a:r>
              <a:rPr sz="1250" i="1" spc="-20" dirty="0">
                <a:latin typeface="Tahoma"/>
                <a:cs typeface="Tahoma"/>
              </a:rPr>
              <a:t>Risk</a:t>
            </a:r>
            <a:r>
              <a:rPr sz="1200" spc="-20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memerlukan perencanaan </a:t>
            </a:r>
            <a:r>
              <a:rPr sz="1200" dirty="0">
                <a:latin typeface="Tahoma"/>
                <a:cs typeface="Tahoma"/>
              </a:rPr>
              <a:t>khusus di </a:t>
            </a:r>
            <a:r>
              <a:rPr sz="1200" spc="-5" dirty="0">
                <a:latin typeface="Tahoma"/>
                <a:cs typeface="Tahoma"/>
              </a:rPr>
              <a:t>tingkat </a:t>
            </a:r>
            <a:r>
              <a:rPr sz="1200" dirty="0">
                <a:latin typeface="Tahoma"/>
                <a:cs typeface="Tahoma"/>
              </a:rPr>
              <a:t>manajemen  </a:t>
            </a:r>
            <a:r>
              <a:rPr sz="1200" spc="-5" dirty="0">
                <a:latin typeface="Tahoma"/>
                <a:cs typeface="Tahoma"/>
              </a:rPr>
              <a:t>puncak, dan penanganan dengan segera/ </a:t>
            </a:r>
            <a:r>
              <a:rPr sz="1200" dirty="0">
                <a:latin typeface="Tahoma"/>
                <a:cs typeface="Tahoma"/>
              </a:rPr>
              <a:t>kondisi</a:t>
            </a:r>
            <a:r>
              <a:rPr sz="1200" spc="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darurat</a:t>
            </a:r>
            <a:endParaRPr sz="120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70"/>
              </a:spcBef>
            </a:pPr>
            <a:r>
              <a:rPr sz="1200" dirty="0">
                <a:latin typeface="Tahoma"/>
                <a:cs typeface="Tahoma"/>
              </a:rPr>
              <a:t>H</a:t>
            </a:r>
            <a:r>
              <a:rPr sz="1200" spc="23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50" i="1" spc="-30" dirty="0">
                <a:latin typeface="Tahoma"/>
                <a:cs typeface="Tahoma"/>
              </a:rPr>
              <a:t>High</a:t>
            </a:r>
            <a:r>
              <a:rPr sz="1250" i="1" spc="50" dirty="0">
                <a:latin typeface="Tahoma"/>
                <a:cs typeface="Tahoma"/>
              </a:rPr>
              <a:t> </a:t>
            </a:r>
            <a:r>
              <a:rPr sz="1250" i="1" spc="-20" dirty="0">
                <a:latin typeface="Tahoma"/>
                <a:cs typeface="Tahoma"/>
              </a:rPr>
              <a:t>Risk</a:t>
            </a:r>
            <a:r>
              <a:rPr sz="1200" spc="-20" dirty="0">
                <a:latin typeface="Tahoma"/>
                <a:cs typeface="Tahoma"/>
              </a:rPr>
              <a:t>,</a:t>
            </a:r>
            <a:r>
              <a:rPr sz="1200" spc="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memerlukan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perhatian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dari</a:t>
            </a:r>
            <a:r>
              <a:rPr sz="1200" spc="6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pihak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manajemen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dan</a:t>
            </a:r>
            <a:r>
              <a:rPr sz="1200" spc="7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melakukan</a:t>
            </a:r>
            <a:endParaRPr sz="120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220"/>
              </a:spcBef>
            </a:pPr>
            <a:r>
              <a:rPr sz="1200" spc="-5" dirty="0">
                <a:latin typeface="Tahoma"/>
                <a:cs typeface="Tahoma"/>
              </a:rPr>
              <a:t>tindakan perbaikan secepat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mungkin</a:t>
            </a:r>
            <a:endParaRPr sz="1200">
              <a:latin typeface="Tahoma"/>
              <a:cs typeface="Tahoma"/>
            </a:endParaRPr>
          </a:p>
          <a:p>
            <a:pPr marL="241300" marR="5080">
              <a:lnSpc>
                <a:spcPts val="1670"/>
              </a:lnSpc>
              <a:spcBef>
                <a:spcPts val="90"/>
              </a:spcBef>
            </a:pPr>
            <a:r>
              <a:rPr sz="1200" dirty="0">
                <a:latin typeface="Tahoma"/>
                <a:cs typeface="Tahoma"/>
              </a:rPr>
              <a:t>M : </a:t>
            </a:r>
            <a:r>
              <a:rPr sz="1250" i="1" spc="-30" dirty="0">
                <a:latin typeface="Tahoma"/>
                <a:cs typeface="Tahoma"/>
              </a:rPr>
              <a:t>Medium </a:t>
            </a:r>
            <a:r>
              <a:rPr sz="1250" i="1" spc="-20" dirty="0">
                <a:latin typeface="Tahoma"/>
                <a:cs typeface="Tahoma"/>
              </a:rPr>
              <a:t>Risk</a:t>
            </a:r>
            <a:r>
              <a:rPr sz="1200" spc="-20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tidak melibatkan manajemen puncak, namun sebaiknya  </a:t>
            </a:r>
            <a:r>
              <a:rPr sz="1200" dirty="0">
                <a:latin typeface="Tahoma"/>
                <a:cs typeface="Tahoma"/>
              </a:rPr>
              <a:t>segera </a:t>
            </a:r>
            <a:r>
              <a:rPr sz="1200" spc="-5" dirty="0">
                <a:latin typeface="Tahoma"/>
                <a:cs typeface="Tahoma"/>
              </a:rPr>
              <a:t>diambil tindakan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penanganan</a:t>
            </a:r>
            <a:endParaRPr sz="1200">
              <a:latin typeface="Tahoma"/>
              <a:cs typeface="Tahoma"/>
            </a:endParaRPr>
          </a:p>
          <a:p>
            <a:pPr marL="241300">
              <a:lnSpc>
                <a:spcPct val="100000"/>
              </a:lnSpc>
              <a:spcBef>
                <a:spcPts val="85"/>
              </a:spcBef>
              <a:tabLst>
                <a:tab pos="469265" algn="l"/>
              </a:tabLst>
            </a:pPr>
            <a:r>
              <a:rPr sz="1200" dirty="0">
                <a:latin typeface="Tahoma"/>
                <a:cs typeface="Tahoma"/>
              </a:rPr>
              <a:t>L	: </a:t>
            </a:r>
            <a:r>
              <a:rPr sz="1250" i="1" spc="-30" dirty="0">
                <a:latin typeface="Tahoma"/>
                <a:cs typeface="Tahoma"/>
              </a:rPr>
              <a:t>Low </a:t>
            </a:r>
            <a:r>
              <a:rPr sz="1250" i="1" spc="-20" dirty="0">
                <a:latin typeface="Tahoma"/>
                <a:cs typeface="Tahoma"/>
              </a:rPr>
              <a:t>Risk</a:t>
            </a:r>
            <a:r>
              <a:rPr sz="1200" spc="-20" dirty="0">
                <a:latin typeface="Tahoma"/>
                <a:cs typeface="Tahoma"/>
              </a:rPr>
              <a:t>, </a:t>
            </a:r>
            <a:r>
              <a:rPr sz="1200" spc="-5" dirty="0">
                <a:latin typeface="Tahoma"/>
                <a:cs typeface="Tahoma"/>
              </a:rPr>
              <a:t>risiko cukup ditanagi dengan prosedur rutin yang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berlaku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ahoma"/>
                <a:cs typeface="Tahoma"/>
              </a:rPr>
              <a:t>b. Penilaian risiko</a:t>
            </a:r>
            <a:r>
              <a:rPr sz="1200" spc="2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</a:t>
            </a:r>
            <a:endParaRPr sz="1200">
              <a:latin typeface="Tahoma"/>
              <a:cs typeface="Tahoma"/>
            </a:endParaRPr>
          </a:p>
          <a:p>
            <a:pPr marL="241300" marR="5715">
              <a:lnSpc>
                <a:spcPct val="115799"/>
              </a:lnSpc>
              <a:tabLst>
                <a:tab pos="975360" algn="l"/>
                <a:tab pos="1461135" algn="l"/>
                <a:tab pos="1678939" algn="l"/>
                <a:tab pos="2449830" algn="l"/>
                <a:tab pos="3083560" algn="l"/>
                <a:tab pos="4337685" algn="l"/>
                <a:tab pos="4904740" algn="l"/>
              </a:tabLst>
            </a:pPr>
            <a:r>
              <a:rPr sz="1200" spc="-5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enil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</a:t>
            </a:r>
            <a:r>
              <a:rPr sz="1200" spc="-5" dirty="0">
                <a:latin typeface="Tahoma"/>
                <a:cs typeface="Tahoma"/>
              </a:rPr>
              <a:t>ri</a:t>
            </a:r>
            <a:r>
              <a:rPr sz="1200" dirty="0">
                <a:latin typeface="Tahoma"/>
                <a:cs typeface="Tahoma"/>
              </a:rPr>
              <a:t>siko	2	dil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k</a:t>
            </a:r>
            <a:r>
              <a:rPr sz="1200" dirty="0">
                <a:latin typeface="Tahoma"/>
                <a:cs typeface="Tahoma"/>
              </a:rPr>
              <a:t>u</a:t>
            </a:r>
            <a:r>
              <a:rPr sz="1200" spc="-5" dirty="0">
                <a:latin typeface="Tahoma"/>
                <a:cs typeface="Tahoma"/>
              </a:rPr>
              <a:t>ka</a:t>
            </a:r>
            <a:r>
              <a:rPr sz="1200" dirty="0">
                <a:latin typeface="Tahoma"/>
                <a:cs typeface="Tahoma"/>
              </a:rPr>
              <a:t>n	deng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m</a:t>
            </a:r>
            <a:r>
              <a:rPr sz="1200" spc="-10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ng</a:t>
            </a:r>
            <a:r>
              <a:rPr sz="1200" spc="-5" dirty="0">
                <a:latin typeface="Tahoma"/>
                <a:cs typeface="Tahoma"/>
              </a:rPr>
              <a:t>g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bungk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	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</a:t>
            </a:r>
            <a:r>
              <a:rPr sz="1200" spc="5" dirty="0">
                <a:latin typeface="Tahoma"/>
                <a:cs typeface="Tahoma"/>
              </a:rPr>
              <a:t>t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r</a:t>
            </a:r>
            <a:r>
              <a:rPr sz="1200" dirty="0">
                <a:latin typeface="Tahoma"/>
                <a:cs typeface="Tahoma"/>
              </a:rPr>
              <a:t>a	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10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n,  </a:t>
            </a:r>
            <a:r>
              <a:rPr sz="1200" spc="-5" dirty="0">
                <a:latin typeface="Tahoma"/>
                <a:cs typeface="Tahoma"/>
              </a:rPr>
              <a:t>peluang, </a:t>
            </a:r>
            <a:r>
              <a:rPr sz="1200" spc="-10" dirty="0">
                <a:latin typeface="Tahoma"/>
                <a:cs typeface="Tahoma"/>
              </a:rPr>
              <a:t>dan </a:t>
            </a:r>
            <a:r>
              <a:rPr sz="1200" dirty="0">
                <a:latin typeface="Tahoma"/>
                <a:cs typeface="Tahoma"/>
              </a:rPr>
              <a:t>konsekuensi </a:t>
            </a:r>
            <a:r>
              <a:rPr sz="1200" spc="-5" dirty="0">
                <a:latin typeface="Tahoma"/>
                <a:cs typeface="Tahoma"/>
              </a:rPr>
              <a:t>dengan rumus </a:t>
            </a:r>
            <a:r>
              <a:rPr sz="1200" spc="-10" dirty="0">
                <a:latin typeface="Tahoma"/>
                <a:cs typeface="Tahoma"/>
              </a:rPr>
              <a:t>sebagai</a:t>
            </a:r>
            <a:r>
              <a:rPr sz="1200" spc="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93900" y="7697089"/>
            <a:ext cx="4239260" cy="47498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375"/>
              </a:spcBef>
            </a:pPr>
            <a:r>
              <a:rPr sz="1200" spc="300" dirty="0">
                <a:latin typeface="Cambria Math"/>
                <a:cs typeface="Cambria Math"/>
              </a:rPr>
              <a:t> </a:t>
            </a:r>
            <a:r>
              <a:rPr sz="1200" spc="310" dirty="0">
                <a:latin typeface="Cambria Math"/>
                <a:cs typeface="Cambria Math"/>
              </a:rPr>
              <a:t> </a:t>
            </a:r>
            <a:r>
              <a:rPr sz="1200" spc="290" dirty="0">
                <a:latin typeface="Cambria Math"/>
                <a:cs typeface="Cambria Math"/>
              </a:rPr>
              <a:t>    </a:t>
            </a:r>
            <a:r>
              <a:rPr sz="1200" spc="20" dirty="0">
                <a:latin typeface="Cambria Math"/>
                <a:cs typeface="Cambria Math"/>
              </a:rPr>
              <a:t> </a:t>
            </a:r>
            <a:r>
              <a:rPr sz="1800" spc="7" baseline="2314" dirty="0">
                <a:latin typeface="Cambria Math"/>
                <a:cs typeface="Cambria Math"/>
              </a:rPr>
              <a:t>(</a:t>
            </a:r>
            <a:r>
              <a:rPr sz="1200" spc="270" dirty="0">
                <a:latin typeface="Cambria Math"/>
                <a:cs typeface="Cambria Math"/>
              </a:rPr>
              <a:t> </a:t>
            </a:r>
            <a:r>
              <a:rPr sz="1800" baseline="2314" dirty="0">
                <a:latin typeface="Cambria Math"/>
                <a:cs typeface="Cambria Math"/>
              </a:rPr>
              <a:t>)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800" spc="7" baseline="2314" dirty="0">
                <a:latin typeface="Cambria Math"/>
                <a:cs typeface="Cambria Math"/>
              </a:rPr>
              <a:t>(</a:t>
            </a:r>
            <a:r>
              <a:rPr sz="1200" spc="5" dirty="0">
                <a:latin typeface="Cambria Math"/>
                <a:cs typeface="Cambria Math"/>
              </a:rPr>
              <a:t>  </a:t>
            </a:r>
            <a:r>
              <a:rPr sz="1800" baseline="2314" dirty="0">
                <a:latin typeface="Cambria Math"/>
                <a:cs typeface="Cambria Math"/>
              </a:rPr>
              <a:t>)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800" spc="7" baseline="2314" dirty="0">
                <a:latin typeface="Cambria Math"/>
                <a:cs typeface="Cambria Math"/>
              </a:rPr>
              <a:t>(</a:t>
            </a:r>
            <a:r>
              <a:rPr sz="1200" spc="5" dirty="0">
                <a:latin typeface="Cambria Math"/>
                <a:cs typeface="Cambria Math"/>
              </a:rPr>
              <a:t>  </a:t>
            </a:r>
            <a:r>
              <a:rPr sz="1800" baseline="2314" dirty="0">
                <a:latin typeface="Cambria Math"/>
                <a:cs typeface="Cambria Math"/>
              </a:rPr>
              <a:t>)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5" dirty="0">
                <a:latin typeface="Cambria Math"/>
                <a:cs typeface="Cambria Math"/>
              </a:rPr>
              <a:t>(</a:t>
            </a:r>
            <a:r>
              <a:rPr sz="1200" spc="165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)</a:t>
            </a:r>
            <a:endParaRPr sz="1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7753" y="901700"/>
            <a:ext cx="42094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Perhitungan penilaian risiko </a:t>
            </a:r>
            <a:r>
              <a:rPr sz="1200" dirty="0">
                <a:latin typeface="Tahoma"/>
                <a:cs typeface="Tahoma"/>
              </a:rPr>
              <a:t>2 </a:t>
            </a:r>
            <a:r>
              <a:rPr sz="1200" spc="-5" dirty="0">
                <a:latin typeface="Tahoma"/>
                <a:cs typeface="Tahoma"/>
              </a:rPr>
              <a:t>dapat dilihat pada tabel</a:t>
            </a:r>
            <a:r>
              <a:rPr sz="1200" spc="5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berikut: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45819" y="1252982"/>
          <a:ext cx="5377813" cy="57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4005"/>
                <a:gridCol w="1034415"/>
                <a:gridCol w="370839"/>
                <a:gridCol w="1312544"/>
                <a:gridCol w="1096010"/>
              </a:tblGrid>
              <a:tr h="380999">
                <a:tc gridSpan="2">
                  <a:txBody>
                    <a:bodyPr/>
                    <a:lstStyle/>
                    <a:p>
                      <a:pPr marL="131191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Penilaian</a:t>
                      </a:r>
                      <a:r>
                        <a:rPr sz="12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Risiko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Nilai</a:t>
                      </a:r>
                      <a:r>
                        <a:rPr sz="12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Risiko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57175" marR="62865">
                        <a:lnSpc>
                          <a:spcPct val="100800"/>
                        </a:lnSpc>
                        <a:spcBef>
                          <a:spcPts val="2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ngka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tan 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Risiko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R="346075" algn="r">
                        <a:lnSpc>
                          <a:spcPts val="1365"/>
                        </a:lnSpc>
                        <a:spcBef>
                          <a:spcPts val="35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R="230504" algn="ctr">
                        <a:lnSpc>
                          <a:spcPts val="1365"/>
                        </a:lnSpc>
                        <a:spcBef>
                          <a:spcPts val="35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365"/>
                        </a:lnSpc>
                        <a:spcBef>
                          <a:spcPts val="35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C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198755">
                        <a:lnSpc>
                          <a:spcPts val="1365"/>
                        </a:lnSpc>
                        <a:spcBef>
                          <a:spcPts val="35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(E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x L x</a:t>
                      </a:r>
                      <a:r>
                        <a:rPr sz="12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C)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EBEB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845819" y="2021077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40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89786" y="20149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2" y="12192"/>
                </a:lnTo>
                <a:lnTo>
                  <a:pt x="1219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1977" y="2021077"/>
            <a:ext cx="826135" cy="0"/>
          </a:xfrm>
          <a:custGeom>
            <a:avLst/>
            <a:gdLst/>
            <a:ahLst/>
            <a:cxnLst/>
            <a:rect l="l" t="t" r="r" b="b"/>
            <a:pathLst>
              <a:path w="826135">
                <a:moveTo>
                  <a:pt x="0" y="0"/>
                </a:moveTo>
                <a:lnTo>
                  <a:pt x="8260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427985" y="20149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1" y="12192"/>
                </a:lnTo>
                <a:lnTo>
                  <a:pt x="1219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40177" y="2021077"/>
            <a:ext cx="746125" cy="0"/>
          </a:xfrm>
          <a:custGeom>
            <a:avLst/>
            <a:gdLst/>
            <a:ahLst/>
            <a:cxnLst/>
            <a:rect l="l" t="t" r="r" b="b"/>
            <a:pathLst>
              <a:path w="746125">
                <a:moveTo>
                  <a:pt x="0" y="0"/>
                </a:moveTo>
                <a:lnTo>
                  <a:pt x="7455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85795" y="20149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1" y="12192"/>
                </a:lnTo>
                <a:lnTo>
                  <a:pt x="1219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97986" y="2021077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44746" y="20149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1" y="12192"/>
                </a:lnTo>
                <a:lnTo>
                  <a:pt x="1219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56939" y="2021077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6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16601" y="201498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2" y="12192"/>
                </a:lnTo>
                <a:lnTo>
                  <a:pt x="1219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28792" y="2021077"/>
            <a:ext cx="893444" cy="0"/>
          </a:xfrm>
          <a:custGeom>
            <a:avLst/>
            <a:gdLst/>
            <a:ahLst/>
            <a:cxnLst/>
            <a:rect l="l" t="t" r="r" b="b"/>
            <a:pathLst>
              <a:path w="893445">
                <a:moveTo>
                  <a:pt x="0" y="0"/>
                </a:moveTo>
                <a:lnTo>
                  <a:pt x="8933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5819" y="2217673"/>
            <a:ext cx="744220" cy="0"/>
          </a:xfrm>
          <a:custGeom>
            <a:avLst/>
            <a:gdLst/>
            <a:ahLst/>
            <a:cxnLst/>
            <a:rect l="l" t="t" r="r" b="b"/>
            <a:pathLst>
              <a:path w="744219">
                <a:moveTo>
                  <a:pt x="0" y="0"/>
                </a:moveTo>
                <a:lnTo>
                  <a:pt x="7440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89786" y="2211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2" y="12192"/>
                </a:lnTo>
                <a:lnTo>
                  <a:pt x="1219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01977" y="2217673"/>
            <a:ext cx="826135" cy="0"/>
          </a:xfrm>
          <a:custGeom>
            <a:avLst/>
            <a:gdLst/>
            <a:ahLst/>
            <a:cxnLst/>
            <a:rect l="l" t="t" r="r" b="b"/>
            <a:pathLst>
              <a:path w="826135">
                <a:moveTo>
                  <a:pt x="0" y="0"/>
                </a:moveTo>
                <a:lnTo>
                  <a:pt x="8260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27985" y="2211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1" y="12192"/>
                </a:lnTo>
                <a:lnTo>
                  <a:pt x="1219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40177" y="2217673"/>
            <a:ext cx="746125" cy="0"/>
          </a:xfrm>
          <a:custGeom>
            <a:avLst/>
            <a:gdLst/>
            <a:ahLst/>
            <a:cxnLst/>
            <a:rect l="l" t="t" r="r" b="b"/>
            <a:pathLst>
              <a:path w="746125">
                <a:moveTo>
                  <a:pt x="0" y="0"/>
                </a:moveTo>
                <a:lnTo>
                  <a:pt x="74554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85795" y="2211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1" y="12192"/>
                </a:lnTo>
                <a:lnTo>
                  <a:pt x="1219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97986" y="2217673"/>
            <a:ext cx="746760" cy="0"/>
          </a:xfrm>
          <a:custGeom>
            <a:avLst/>
            <a:gdLst/>
            <a:ahLst/>
            <a:cxnLst/>
            <a:rect l="l" t="t" r="r" b="b"/>
            <a:pathLst>
              <a:path w="746760">
                <a:moveTo>
                  <a:pt x="0" y="0"/>
                </a:moveTo>
                <a:lnTo>
                  <a:pt x="7467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44746" y="2211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1" y="12192"/>
                </a:lnTo>
                <a:lnTo>
                  <a:pt x="1219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956939" y="2217673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>
                <a:moveTo>
                  <a:pt x="0" y="0"/>
                </a:moveTo>
                <a:lnTo>
                  <a:pt x="135966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16601" y="2211577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2"/>
                </a:moveTo>
                <a:lnTo>
                  <a:pt x="12192" y="12192"/>
                </a:lnTo>
                <a:lnTo>
                  <a:pt x="1219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28792" y="2217673"/>
            <a:ext cx="893444" cy="0"/>
          </a:xfrm>
          <a:custGeom>
            <a:avLst/>
            <a:gdLst/>
            <a:ahLst/>
            <a:cxnLst/>
            <a:rect l="l" t="t" r="r" b="b"/>
            <a:pathLst>
              <a:path w="893445">
                <a:moveTo>
                  <a:pt x="0" y="0"/>
                </a:moveTo>
                <a:lnTo>
                  <a:pt x="8933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6675" y="2414270"/>
            <a:ext cx="753745" cy="0"/>
          </a:xfrm>
          <a:custGeom>
            <a:avLst/>
            <a:gdLst/>
            <a:ahLst/>
            <a:cxnLst/>
            <a:rect l="l" t="t" r="r" b="b"/>
            <a:pathLst>
              <a:path w="753744">
                <a:moveTo>
                  <a:pt x="0" y="0"/>
                </a:moveTo>
                <a:lnTo>
                  <a:pt x="7531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80641" y="240817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1"/>
                </a:move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92833" y="2414270"/>
            <a:ext cx="835660" cy="0"/>
          </a:xfrm>
          <a:custGeom>
            <a:avLst/>
            <a:gdLst/>
            <a:ahLst/>
            <a:cxnLst/>
            <a:rect l="l" t="t" r="r" b="b"/>
            <a:pathLst>
              <a:path w="835660">
                <a:moveTo>
                  <a:pt x="0" y="0"/>
                </a:moveTo>
                <a:lnTo>
                  <a:pt x="83515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418842" y="240817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1"/>
                </a:move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431033" y="2414270"/>
            <a:ext cx="755015" cy="0"/>
          </a:xfrm>
          <a:custGeom>
            <a:avLst/>
            <a:gdLst/>
            <a:ahLst/>
            <a:cxnLst/>
            <a:rect l="l" t="t" r="r" b="b"/>
            <a:pathLst>
              <a:path w="755014">
                <a:moveTo>
                  <a:pt x="0" y="0"/>
                </a:moveTo>
                <a:lnTo>
                  <a:pt x="7546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176651" y="240817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1"/>
                </a:move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88842" y="2414270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935603" y="240817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1"/>
                </a:move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47795" y="2414270"/>
            <a:ext cx="1369060" cy="0"/>
          </a:xfrm>
          <a:custGeom>
            <a:avLst/>
            <a:gdLst/>
            <a:ahLst/>
            <a:cxnLst/>
            <a:rect l="l" t="t" r="r" b="b"/>
            <a:pathLst>
              <a:path w="1369060">
                <a:moveTo>
                  <a:pt x="0" y="0"/>
                </a:moveTo>
                <a:lnTo>
                  <a:pt x="136880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07457" y="2408174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1"/>
                </a:move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19648" y="2414270"/>
            <a:ext cx="902969" cy="0"/>
          </a:xfrm>
          <a:custGeom>
            <a:avLst/>
            <a:gdLst/>
            <a:ahLst/>
            <a:cxnLst/>
            <a:rect l="l" t="t" r="r" b="b"/>
            <a:pathLst>
              <a:path w="902970">
                <a:moveTo>
                  <a:pt x="0" y="0"/>
                </a:moveTo>
                <a:lnTo>
                  <a:pt x="9025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902004" y="2745993"/>
            <a:ext cx="635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ahoma"/>
                <a:cs typeface="Tahoma"/>
              </a:rPr>
              <a:t>K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eg</a:t>
            </a:r>
            <a:r>
              <a:rPr sz="1200" spc="-10" dirty="0">
                <a:latin typeface="Tahoma"/>
                <a:cs typeface="Tahoma"/>
              </a:rPr>
              <a:t>o</a:t>
            </a:r>
            <a:r>
              <a:rPr sz="1200" spc="-5" dirty="0">
                <a:latin typeface="Tahoma"/>
                <a:cs typeface="Tahoma"/>
              </a:rPr>
              <a:t>ri:</a:t>
            </a:r>
            <a:endParaRPr sz="1200">
              <a:latin typeface="Tahoma"/>
              <a:cs typeface="Tahoma"/>
            </a:endParaRPr>
          </a:p>
        </p:txBody>
      </p:sp>
      <p:graphicFrame>
        <p:nvGraphicFramePr>
          <p:cNvPr id="38" name="object 38"/>
          <p:cNvGraphicFramePr>
            <a:graphicFrameLocks noGrp="1"/>
          </p:cNvGraphicFramePr>
          <p:nvPr/>
        </p:nvGraphicFramePr>
        <p:xfrm>
          <a:off x="845819" y="3097021"/>
          <a:ext cx="6186803" cy="2780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360"/>
                <a:gridCol w="584200"/>
                <a:gridCol w="764540"/>
                <a:gridCol w="539114"/>
                <a:gridCol w="1217294"/>
                <a:gridCol w="495300"/>
                <a:gridCol w="1737995"/>
              </a:tblGrid>
              <a:tr h="377632">
                <a:tc>
                  <a:txBody>
                    <a:bodyPr/>
                    <a:lstStyle/>
                    <a:p>
                      <a:pPr marL="68580" marR="1377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Papa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an 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(E)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65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Nilai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 marR="60960" indent="-1968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luang 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(L)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Nilai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995" marR="15430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Ko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ekuen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si 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(C)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Nilai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Nilai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Risiko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053">
                <a:tc>
                  <a:txBody>
                    <a:bodyPr/>
                    <a:lstStyle/>
                    <a:p>
                      <a:pPr marL="68580" marR="199390">
                        <a:lnSpc>
                          <a:spcPct val="1008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Terus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215900">
                        <a:lnSpc>
                          <a:spcPct val="1008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Sering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Katastropik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20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C0C0C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68580" marR="161925">
                        <a:lnSpc>
                          <a:spcPts val="1450"/>
                        </a:lnSpc>
                        <a:spcBef>
                          <a:spcPts val="7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(Extreme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Risk)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&gt;20  H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(High Risk)</a:t>
                      </a:r>
                      <a:r>
                        <a:rPr sz="1250" i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11-19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8580" marR="174625">
                        <a:lnSpc>
                          <a:spcPts val="144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(Medium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Risk)</a:t>
                      </a:r>
                      <a:r>
                        <a:rPr sz="1250" i="1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3-10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 </a:t>
                      </a:r>
                      <a:r>
                        <a:rPr sz="1250" i="1" spc="-30" dirty="0">
                          <a:latin typeface="Tahoma"/>
                          <a:cs typeface="Tahoma"/>
                        </a:rPr>
                        <a:t>(Low </a:t>
                      </a:r>
                      <a:r>
                        <a:rPr sz="1250" i="1" spc="-25" dirty="0">
                          <a:latin typeface="Tahoma"/>
                          <a:cs typeface="Tahoma"/>
                        </a:rPr>
                        <a:t>Risk)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&lt;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952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3415"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Sering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34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Sering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0,6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Mayor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34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8272">
                <a:tc>
                  <a:txBody>
                    <a:bodyPr/>
                    <a:lstStyle/>
                    <a:p>
                      <a:pPr marL="68580" marR="214629">
                        <a:lnSpc>
                          <a:spcPts val="145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-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kadang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Sedang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0,3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Sedang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4884">
                <a:tc>
                  <a:txBody>
                    <a:bodyPr/>
                    <a:lstStyle/>
                    <a:p>
                      <a:pPr marL="68580" marR="346710">
                        <a:lnSpc>
                          <a:spcPts val="145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Tidak 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0,1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Minor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4349">
                <a:tc>
                  <a:txBody>
                    <a:bodyPr/>
                    <a:lstStyle/>
                    <a:p>
                      <a:pPr marL="6858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215900">
                        <a:lnSpc>
                          <a:spcPts val="145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0,05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Tidak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Signifikan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64870">
                <a:tc>
                  <a:txBody>
                    <a:bodyPr/>
                    <a:lstStyle/>
                    <a:p>
                      <a:pPr marL="68580" marR="307340">
                        <a:lnSpc>
                          <a:spcPts val="144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Jarang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0,5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3835">
                <a:tc>
                  <a:txBody>
                    <a:bodyPr/>
                    <a:lstStyle/>
                    <a:p>
                      <a:pPr marL="68580" marR="165100">
                        <a:lnSpc>
                          <a:spcPts val="145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Tidak  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43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0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9" name="object 39"/>
          <p:cNvSpPr txBox="1"/>
          <p:nvPr/>
        </p:nvSpPr>
        <p:spPr>
          <a:xfrm>
            <a:off x="902004" y="6559677"/>
            <a:ext cx="597154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Contoh </a:t>
            </a:r>
            <a:r>
              <a:rPr sz="1200" dirty="0">
                <a:latin typeface="Tahoma"/>
                <a:cs typeface="Tahoma"/>
              </a:rPr>
              <a:t>Kasus:</a:t>
            </a:r>
            <a:endParaRPr sz="1200">
              <a:latin typeface="Tahoma"/>
              <a:cs typeface="Tahoma"/>
            </a:endParaRPr>
          </a:p>
          <a:p>
            <a:pPr marL="12700" marR="6985" algn="just">
              <a:lnSpc>
                <a:spcPct val="116199"/>
              </a:lnSpc>
              <a:spcBef>
                <a:spcPts val="975"/>
              </a:spcBef>
            </a:pPr>
            <a:r>
              <a:rPr sz="1200" spc="-5" dirty="0">
                <a:latin typeface="Tahoma"/>
                <a:cs typeface="Tahoma"/>
              </a:rPr>
              <a:t>Pasien jatuh dari tempat tidur dan meninggal, kejadian </a:t>
            </a:r>
            <a:r>
              <a:rPr sz="1200" dirty="0">
                <a:latin typeface="Tahoma"/>
                <a:cs typeface="Tahoma"/>
              </a:rPr>
              <a:t>seperti ini di RS X </a:t>
            </a:r>
            <a:r>
              <a:rPr sz="1200" spc="-5" dirty="0">
                <a:latin typeface="Tahoma"/>
                <a:cs typeface="Tahoma"/>
              </a:rPr>
              <a:t>terjadi pada </a:t>
            </a:r>
            <a:r>
              <a:rPr sz="1200" dirty="0">
                <a:latin typeface="Tahoma"/>
                <a:cs typeface="Tahoma"/>
              </a:rPr>
              <a:t>2  </a:t>
            </a:r>
            <a:r>
              <a:rPr sz="1200" spc="-5" dirty="0">
                <a:latin typeface="Tahoma"/>
                <a:cs typeface="Tahoma"/>
              </a:rPr>
              <a:t>tahun yang </a:t>
            </a:r>
            <a:r>
              <a:rPr sz="1200" dirty="0">
                <a:latin typeface="Tahoma"/>
                <a:cs typeface="Tahoma"/>
              </a:rPr>
              <a:t>lalu, </a:t>
            </a:r>
            <a:r>
              <a:rPr sz="1200" spc="-5" dirty="0">
                <a:latin typeface="Tahoma"/>
                <a:cs typeface="Tahoma"/>
              </a:rPr>
              <a:t>maka dengan menggunakan metode penilaian risiko </a:t>
            </a:r>
            <a:r>
              <a:rPr sz="1200" dirty="0">
                <a:latin typeface="Tahoma"/>
                <a:cs typeface="Tahoma"/>
              </a:rPr>
              <a:t>1 </a:t>
            </a:r>
            <a:r>
              <a:rPr sz="1200" spc="-5" dirty="0">
                <a:latin typeface="Tahoma"/>
                <a:cs typeface="Tahoma"/>
              </a:rPr>
              <a:t>dan </a:t>
            </a:r>
            <a:r>
              <a:rPr sz="1200" dirty="0">
                <a:latin typeface="Tahoma"/>
                <a:cs typeface="Tahoma"/>
              </a:rPr>
              <a:t>2, kita  </a:t>
            </a:r>
            <a:r>
              <a:rPr sz="1200" spc="-5" dirty="0">
                <a:latin typeface="Tahoma"/>
                <a:cs typeface="Tahoma"/>
              </a:rPr>
              <a:t>dapat rumuskan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bahwa:</a:t>
            </a:r>
            <a:endParaRPr sz="12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1230"/>
              </a:spcBef>
            </a:pPr>
            <a:r>
              <a:rPr sz="1200" spc="-5" dirty="0">
                <a:latin typeface="Tahoma"/>
                <a:cs typeface="Tahoma"/>
              </a:rPr>
              <a:t>Metode </a:t>
            </a:r>
            <a:r>
              <a:rPr sz="1200" dirty="0">
                <a:latin typeface="Tahoma"/>
                <a:cs typeface="Tahoma"/>
              </a:rPr>
              <a:t>1:</a:t>
            </a:r>
            <a:endParaRPr sz="1200">
              <a:latin typeface="Tahoma"/>
              <a:cs typeface="Tahoma"/>
            </a:endParaRPr>
          </a:p>
          <a:p>
            <a:pPr marL="12700" marR="5080" algn="just">
              <a:lnSpc>
                <a:spcPct val="113799"/>
              </a:lnSpc>
              <a:spcBef>
                <a:spcPts val="1010"/>
              </a:spcBef>
            </a:pPr>
            <a:r>
              <a:rPr sz="1200" spc="-5" dirty="0">
                <a:latin typeface="Tahoma"/>
                <a:cs typeface="Tahoma"/>
              </a:rPr>
              <a:t>Peluang terjadinya </a:t>
            </a:r>
            <a:r>
              <a:rPr sz="1200" dirty="0">
                <a:latin typeface="Tahoma"/>
                <a:cs typeface="Tahoma"/>
              </a:rPr>
              <a:t>pasien </a:t>
            </a:r>
            <a:r>
              <a:rPr sz="1200" spc="-5" dirty="0">
                <a:latin typeface="Tahoma"/>
                <a:cs typeface="Tahoma"/>
              </a:rPr>
              <a:t>jatuh dikategorikan sebagai dapat terjadi </a:t>
            </a:r>
            <a:r>
              <a:rPr sz="1200" dirty="0">
                <a:latin typeface="Tahoma"/>
                <a:cs typeface="Tahoma"/>
              </a:rPr>
              <a:t>pada </a:t>
            </a:r>
            <a:r>
              <a:rPr sz="1200" spc="-5" dirty="0">
                <a:latin typeface="Tahoma"/>
                <a:cs typeface="Tahoma"/>
              </a:rPr>
              <a:t>kondisi  tertentu </a:t>
            </a:r>
            <a:r>
              <a:rPr sz="1200" dirty="0">
                <a:latin typeface="Tahoma"/>
                <a:cs typeface="Tahoma"/>
              </a:rPr>
              <a:t>(C), </a:t>
            </a:r>
            <a:r>
              <a:rPr sz="1200" spc="-5" dirty="0">
                <a:latin typeface="Tahoma"/>
                <a:cs typeface="Tahoma"/>
              </a:rPr>
              <a:t>sedangkan konsekuensi yang terjadi dapat mengakibatkan kematian </a:t>
            </a:r>
            <a:r>
              <a:rPr sz="1200" dirty="0">
                <a:latin typeface="Tahoma"/>
                <a:cs typeface="Tahoma"/>
              </a:rPr>
              <a:t>maka  </a:t>
            </a:r>
            <a:r>
              <a:rPr sz="1200" spc="-5" dirty="0">
                <a:latin typeface="Tahoma"/>
                <a:cs typeface="Tahoma"/>
              </a:rPr>
              <a:t>termasuk ke dalam kategori katastropik </a:t>
            </a:r>
            <a:r>
              <a:rPr sz="1200" dirty="0">
                <a:latin typeface="Tahoma"/>
                <a:cs typeface="Tahoma"/>
              </a:rPr>
              <a:t>(5), </a:t>
            </a:r>
            <a:r>
              <a:rPr sz="1200" spc="-5" dirty="0">
                <a:latin typeface="Tahoma"/>
                <a:cs typeface="Tahoma"/>
              </a:rPr>
              <a:t>maka dapat </a:t>
            </a:r>
            <a:r>
              <a:rPr sz="1200" dirty="0">
                <a:latin typeface="Tahoma"/>
                <a:cs typeface="Tahoma"/>
              </a:rPr>
              <a:t>disimpulkan </a:t>
            </a:r>
            <a:r>
              <a:rPr sz="1200" spc="-5" dirty="0">
                <a:latin typeface="Tahoma"/>
                <a:cs typeface="Tahoma"/>
              </a:rPr>
              <a:t>bahwa pasien  jatuh dari tempat tidur dan meninggal dikategorikan sebagai </a:t>
            </a:r>
            <a:r>
              <a:rPr sz="1200" dirty="0">
                <a:latin typeface="Tahoma"/>
                <a:cs typeface="Tahoma"/>
              </a:rPr>
              <a:t>tingkat </a:t>
            </a:r>
            <a:r>
              <a:rPr sz="1200" spc="-5" dirty="0">
                <a:latin typeface="Tahoma"/>
                <a:cs typeface="Tahoma"/>
              </a:rPr>
              <a:t>risiko </a:t>
            </a:r>
            <a:r>
              <a:rPr sz="1250" i="1" spc="-30" dirty="0">
                <a:latin typeface="Tahoma"/>
                <a:cs typeface="Tahoma"/>
              </a:rPr>
              <a:t>Extreme </a:t>
            </a:r>
            <a:r>
              <a:rPr sz="1250" i="1" spc="-25" dirty="0">
                <a:latin typeface="Tahoma"/>
                <a:cs typeface="Tahoma"/>
              </a:rPr>
              <a:t>Risk  (E)</a:t>
            </a:r>
            <a:endParaRPr sz="1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01700"/>
            <a:ext cx="5090160" cy="1563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Metode </a:t>
            </a:r>
            <a:r>
              <a:rPr sz="1200" dirty="0">
                <a:latin typeface="Tahoma"/>
                <a:cs typeface="Tahoma"/>
              </a:rPr>
              <a:t>2:</a:t>
            </a:r>
            <a:endParaRPr sz="1200">
              <a:latin typeface="Tahoma"/>
              <a:cs typeface="Tahoma"/>
            </a:endParaRPr>
          </a:p>
          <a:p>
            <a:pPr marL="12700" marR="5080">
              <a:lnSpc>
                <a:spcPct val="185000"/>
              </a:lnSpc>
            </a:pPr>
            <a:r>
              <a:rPr sz="1200" spc="-5" dirty="0">
                <a:latin typeface="Tahoma"/>
                <a:cs typeface="Tahoma"/>
              </a:rPr>
              <a:t>Pasien jatuh mengakibatkan kematian dapat dikategorikan sebagai </a:t>
            </a:r>
            <a:r>
              <a:rPr sz="1200" dirty="0">
                <a:latin typeface="Tahoma"/>
                <a:cs typeface="Tahoma"/>
              </a:rPr>
              <a:t>berikut:  </a:t>
            </a:r>
            <a:r>
              <a:rPr sz="1200" spc="-5" dirty="0">
                <a:latin typeface="Tahoma"/>
                <a:cs typeface="Tahoma"/>
              </a:rPr>
              <a:t>Peluang: kadang-kadang </a:t>
            </a:r>
            <a:r>
              <a:rPr sz="1200" dirty="0">
                <a:latin typeface="Tahoma"/>
                <a:cs typeface="Tahoma"/>
              </a:rPr>
              <a:t>(Skor =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3)</a:t>
            </a:r>
            <a:endParaRPr sz="1200">
              <a:latin typeface="Tahoma"/>
              <a:cs typeface="Tahoma"/>
            </a:endParaRPr>
          </a:p>
          <a:p>
            <a:pPr marL="12700" marR="2557780">
              <a:lnSpc>
                <a:spcPts val="2680"/>
              </a:lnSpc>
              <a:spcBef>
                <a:spcPts val="280"/>
              </a:spcBef>
            </a:pPr>
            <a:r>
              <a:rPr sz="1200" spc="-5" dirty="0">
                <a:latin typeface="Tahoma"/>
                <a:cs typeface="Tahoma"/>
              </a:rPr>
              <a:t>Paparan: sering </a:t>
            </a:r>
            <a:r>
              <a:rPr sz="1200" dirty="0">
                <a:latin typeface="Tahoma"/>
                <a:cs typeface="Tahoma"/>
              </a:rPr>
              <a:t>(Skor = 6)  </a:t>
            </a:r>
            <a:r>
              <a:rPr sz="1200" spc="-5" dirty="0">
                <a:latin typeface="Tahoma"/>
                <a:cs typeface="Tahoma"/>
              </a:rPr>
              <a:t>Konsekuensi: katastropik </a:t>
            </a:r>
            <a:r>
              <a:rPr sz="1200" dirty="0">
                <a:latin typeface="Tahoma"/>
                <a:cs typeface="Tahoma"/>
              </a:rPr>
              <a:t>(Skor =</a:t>
            </a:r>
            <a:r>
              <a:rPr sz="1200" spc="-4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20)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933445"/>
            <a:ext cx="144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Maka </a:t>
            </a:r>
            <a:r>
              <a:rPr sz="1200" dirty="0">
                <a:latin typeface="Tahoma"/>
                <a:cs typeface="Tahoma"/>
              </a:rPr>
              <a:t>dengan</a:t>
            </a:r>
            <a:r>
              <a:rPr sz="1200" spc="-7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rumus: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2304" y="3538220"/>
            <a:ext cx="4239260" cy="47498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212090">
              <a:lnSpc>
                <a:spcPct val="100000"/>
              </a:lnSpc>
              <a:spcBef>
                <a:spcPts val="595"/>
              </a:spcBef>
            </a:pPr>
            <a:r>
              <a:rPr sz="1200" spc="300" dirty="0">
                <a:latin typeface="Cambria Math"/>
                <a:cs typeface="Cambria Math"/>
              </a:rPr>
              <a:t> </a:t>
            </a:r>
            <a:r>
              <a:rPr sz="1200" spc="310" dirty="0">
                <a:latin typeface="Cambria Math"/>
                <a:cs typeface="Cambria Math"/>
              </a:rPr>
              <a:t> </a:t>
            </a:r>
            <a:r>
              <a:rPr sz="1200" spc="290" dirty="0">
                <a:latin typeface="Cambria Math"/>
                <a:cs typeface="Cambria Math"/>
              </a:rPr>
              <a:t>    </a:t>
            </a:r>
            <a:r>
              <a:rPr sz="1200" spc="20" dirty="0">
                <a:latin typeface="Cambria Math"/>
                <a:cs typeface="Cambria Math"/>
              </a:rPr>
              <a:t> </a:t>
            </a:r>
            <a:r>
              <a:rPr sz="1800" spc="7" baseline="2314" dirty="0">
                <a:latin typeface="Cambria Math"/>
                <a:cs typeface="Cambria Math"/>
              </a:rPr>
              <a:t>(</a:t>
            </a:r>
            <a:r>
              <a:rPr sz="1200" spc="270" dirty="0">
                <a:latin typeface="Cambria Math"/>
                <a:cs typeface="Cambria Math"/>
              </a:rPr>
              <a:t> </a:t>
            </a:r>
            <a:r>
              <a:rPr sz="1800" baseline="2314" dirty="0">
                <a:latin typeface="Cambria Math"/>
                <a:cs typeface="Cambria Math"/>
              </a:rPr>
              <a:t>)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800" spc="7" baseline="2314" dirty="0">
                <a:latin typeface="Cambria Math"/>
                <a:cs typeface="Cambria Math"/>
              </a:rPr>
              <a:t>(</a:t>
            </a:r>
            <a:r>
              <a:rPr sz="1200" spc="5" dirty="0">
                <a:latin typeface="Cambria Math"/>
                <a:cs typeface="Cambria Math"/>
              </a:rPr>
              <a:t>  </a:t>
            </a:r>
            <a:r>
              <a:rPr sz="1800" baseline="2314" dirty="0">
                <a:latin typeface="Cambria Math"/>
                <a:cs typeface="Cambria Math"/>
              </a:rPr>
              <a:t>)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800" spc="7" baseline="2314" dirty="0">
                <a:latin typeface="Cambria Math"/>
                <a:cs typeface="Cambria Math"/>
              </a:rPr>
              <a:t>(</a:t>
            </a:r>
            <a:r>
              <a:rPr sz="1200" spc="5" dirty="0">
                <a:latin typeface="Cambria Math"/>
                <a:cs typeface="Cambria Math"/>
              </a:rPr>
              <a:t>  </a:t>
            </a:r>
            <a:r>
              <a:rPr sz="1800" baseline="2314" dirty="0">
                <a:latin typeface="Cambria Math"/>
                <a:cs typeface="Cambria Math"/>
              </a:rPr>
              <a:t>)</a:t>
            </a:r>
            <a:r>
              <a:rPr sz="1200" dirty="0">
                <a:latin typeface="Cambria Math"/>
                <a:cs typeface="Cambria Math"/>
              </a:rPr>
              <a:t> </a:t>
            </a:r>
            <a:r>
              <a:rPr sz="1200" spc="5" dirty="0">
                <a:latin typeface="Cambria Math"/>
                <a:cs typeface="Cambria Math"/>
              </a:rPr>
              <a:t>(</a:t>
            </a:r>
            <a:r>
              <a:rPr sz="1200" spc="160" dirty="0">
                <a:latin typeface="Cambria Math"/>
                <a:cs typeface="Cambria Math"/>
              </a:rPr>
              <a:t> </a:t>
            </a:r>
            <a:r>
              <a:rPr sz="1200" dirty="0">
                <a:latin typeface="Cambria Math"/>
                <a:cs typeface="Cambria Math"/>
              </a:rPr>
              <a:t>)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620895"/>
            <a:ext cx="5833745" cy="8870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ahoma"/>
                <a:cs typeface="Tahoma"/>
              </a:rPr>
              <a:t>Didapatkan: </a:t>
            </a:r>
            <a:r>
              <a:rPr sz="1200" dirty="0">
                <a:latin typeface="Tahoma"/>
                <a:cs typeface="Tahoma"/>
              </a:rPr>
              <a:t>R = 6 x 3 x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20</a:t>
            </a:r>
            <a:endParaRPr sz="1200">
              <a:latin typeface="Tahoma"/>
              <a:cs typeface="Tahoma"/>
            </a:endParaRPr>
          </a:p>
          <a:p>
            <a:pPr marL="1164590" marR="5080" indent="-143510">
              <a:lnSpc>
                <a:spcPct val="181700"/>
              </a:lnSpc>
              <a:spcBef>
                <a:spcPts val="45"/>
              </a:spcBef>
            </a:pPr>
            <a:r>
              <a:rPr sz="1200" dirty="0">
                <a:latin typeface="Tahoma"/>
                <a:cs typeface="Tahoma"/>
              </a:rPr>
              <a:t>= 360, </a:t>
            </a:r>
            <a:r>
              <a:rPr sz="1200" spc="-5" dirty="0">
                <a:latin typeface="Tahoma"/>
                <a:cs typeface="Tahoma"/>
              </a:rPr>
              <a:t>artinya </a:t>
            </a:r>
            <a:r>
              <a:rPr sz="1200" dirty="0">
                <a:latin typeface="Tahoma"/>
                <a:cs typeface="Tahoma"/>
              </a:rPr>
              <a:t>&gt; 20 </a:t>
            </a:r>
            <a:r>
              <a:rPr sz="1200" spc="-5" dirty="0">
                <a:latin typeface="Tahoma"/>
                <a:cs typeface="Tahoma"/>
              </a:rPr>
              <a:t>yang termasuk ke dalam dapat </a:t>
            </a:r>
            <a:r>
              <a:rPr sz="1200" dirty="0">
                <a:latin typeface="Tahoma"/>
                <a:cs typeface="Tahoma"/>
              </a:rPr>
              <a:t>disimpulkan </a:t>
            </a:r>
            <a:r>
              <a:rPr sz="1200" spc="-5" dirty="0">
                <a:latin typeface="Tahoma"/>
                <a:cs typeface="Tahoma"/>
              </a:rPr>
              <a:t>bahwa  tingkat risiko </a:t>
            </a:r>
            <a:r>
              <a:rPr sz="1250" i="1" spc="-30" dirty="0">
                <a:latin typeface="Tahoma"/>
                <a:cs typeface="Tahoma"/>
              </a:rPr>
              <a:t>Extreme </a:t>
            </a:r>
            <a:r>
              <a:rPr sz="1250" i="1" spc="-25" dirty="0">
                <a:latin typeface="Tahoma"/>
                <a:cs typeface="Tahoma"/>
              </a:rPr>
              <a:t>Risk</a:t>
            </a:r>
            <a:r>
              <a:rPr sz="1250" i="1" spc="5" dirty="0">
                <a:latin typeface="Tahoma"/>
                <a:cs typeface="Tahoma"/>
              </a:rPr>
              <a:t> </a:t>
            </a:r>
            <a:r>
              <a:rPr sz="1250" i="1" spc="-25" dirty="0">
                <a:latin typeface="Tahoma"/>
                <a:cs typeface="Tahoma"/>
              </a:rPr>
              <a:t>(E)</a:t>
            </a:r>
            <a:endParaRPr sz="1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0</TotalTime>
  <Words>711</Words>
  <Application>Microsoft Office PowerPoint</Application>
  <PresentationFormat>Custom</PresentationFormat>
  <Paragraphs>207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 PPT UEU New Version (add link)1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BPISTI2008</cp:lastModifiedBy>
  <cp:revision>1</cp:revision>
  <dcterms:created xsi:type="dcterms:W3CDTF">2019-05-07T07:54:42Z</dcterms:created>
  <dcterms:modified xsi:type="dcterms:W3CDTF">2019-05-07T07:57:52Z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2019-05-07T00:00:00Z</vt:filetime>
  </property>
</Properties>
</file>