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jpg"/>
  <Override PartName="/ppt/media/image4.jpg" ContentType="image/jpg"/>
  <Override PartName="/ppt/media/image5.jpg" ContentType="image/jpg"/>
  <Override PartName="/ppt/media/image7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958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aunggul.ac.id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2806"/>
            <a:ext cx="7772400" cy="10032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7376161"/>
            <a:ext cx="5052060" cy="2485016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9540" y="7376161"/>
            <a:ext cx="2202180" cy="2482003"/>
          </a:xfrm>
          <a:prstGeom prst="rect">
            <a:avLst/>
          </a:prstGeo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788160"/>
            <a:ext cx="5052060" cy="525272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29301" y="9631753"/>
            <a:ext cx="1747235" cy="46166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3"/>
              </a:rPr>
              <a:t>https://www.esaunggul.ac.id/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6861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3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9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7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6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2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4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2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620" y="2346961"/>
            <a:ext cx="6995160" cy="663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09"/>
            <a:ext cx="7772400" cy="100249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25165" y="9652136"/>
            <a:ext cx="1747235" cy="46166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14"/>
              </a:rPr>
              <a:t>https://www.esaunggul.ac.id/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03477"/>
            <a:ext cx="5972175" cy="802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ahoma"/>
                <a:cs typeface="Tahoma"/>
              </a:rPr>
              <a:t>Insiden </a:t>
            </a:r>
            <a:r>
              <a:rPr sz="1600" b="1" spc="-5" dirty="0">
                <a:latin typeface="Tahoma"/>
                <a:cs typeface="Tahoma"/>
              </a:rPr>
              <a:t>Keselamatan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Pasien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9400"/>
              </a:lnSpc>
            </a:pPr>
            <a:r>
              <a:rPr sz="1200" dirty="0">
                <a:latin typeface="Tahoma"/>
                <a:cs typeface="Tahoma"/>
              </a:rPr>
              <a:t>Menurut </a:t>
            </a:r>
            <a:r>
              <a:rPr sz="1250" i="1" spc="-30" dirty="0">
                <a:latin typeface="Tahoma"/>
                <a:cs typeface="Tahoma"/>
              </a:rPr>
              <a:t>The </a:t>
            </a:r>
            <a:r>
              <a:rPr sz="1250" i="1" spc="-25" dirty="0">
                <a:latin typeface="Tahoma"/>
                <a:cs typeface="Tahoma"/>
              </a:rPr>
              <a:t>national patient </a:t>
            </a:r>
            <a:r>
              <a:rPr sz="1250" i="1" spc="-30" dirty="0">
                <a:latin typeface="Tahoma"/>
                <a:cs typeface="Tahoma"/>
              </a:rPr>
              <a:t>safety </a:t>
            </a:r>
            <a:r>
              <a:rPr sz="1200" spc="-5" dirty="0">
                <a:latin typeface="Tahoma"/>
                <a:cs typeface="Tahoma"/>
              </a:rPr>
              <a:t>(2003), keselamatan pasien adalah proses yang  dijalankan </a:t>
            </a:r>
            <a:r>
              <a:rPr sz="1200" dirty="0">
                <a:latin typeface="Tahoma"/>
                <a:cs typeface="Tahoma"/>
              </a:rPr>
              <a:t>oleh </a:t>
            </a:r>
            <a:r>
              <a:rPr sz="1200" spc="-5" dirty="0">
                <a:latin typeface="Tahoma"/>
                <a:cs typeface="Tahoma"/>
              </a:rPr>
              <a:t>organisasi yang bertujuan membuat layanan kepada </a:t>
            </a:r>
            <a:r>
              <a:rPr sz="1200" dirty="0">
                <a:latin typeface="Tahoma"/>
                <a:cs typeface="Tahoma"/>
              </a:rPr>
              <a:t>pasien </a:t>
            </a:r>
            <a:r>
              <a:rPr sz="1200" spc="-5" dirty="0">
                <a:latin typeface="Tahoma"/>
                <a:cs typeface="Tahoma"/>
              </a:rPr>
              <a:t>menjadi  </a:t>
            </a:r>
            <a:r>
              <a:rPr sz="1200" dirty="0">
                <a:latin typeface="Tahoma"/>
                <a:cs typeface="Tahoma"/>
              </a:rPr>
              <a:t>lebih </a:t>
            </a:r>
            <a:r>
              <a:rPr sz="1200" spc="-5" dirty="0">
                <a:latin typeface="Tahoma"/>
                <a:cs typeface="Tahoma"/>
              </a:rPr>
              <a:t>aman. </a:t>
            </a:r>
            <a:r>
              <a:rPr sz="1200" dirty="0">
                <a:latin typeface="Tahoma"/>
                <a:cs typeface="Tahoma"/>
              </a:rPr>
              <a:t>Proses </a:t>
            </a:r>
            <a:r>
              <a:rPr sz="1200" spc="-5" dirty="0">
                <a:latin typeface="Tahoma"/>
                <a:cs typeface="Tahoma"/>
              </a:rPr>
              <a:t>tersebut mencakup pengkajian </a:t>
            </a:r>
            <a:r>
              <a:rPr sz="1200" dirty="0">
                <a:latin typeface="Tahoma"/>
                <a:cs typeface="Tahoma"/>
              </a:rPr>
              <a:t>risiko, </a:t>
            </a:r>
            <a:r>
              <a:rPr sz="1200" spc="-5" dirty="0">
                <a:latin typeface="Tahoma"/>
                <a:cs typeface="Tahoma"/>
              </a:rPr>
              <a:t>identifikasi dan pengelolaan  risiko pasien, pelaporan dan analisa </a:t>
            </a:r>
            <a:r>
              <a:rPr sz="1200" dirty="0">
                <a:latin typeface="Tahoma"/>
                <a:cs typeface="Tahoma"/>
              </a:rPr>
              <a:t>insiden, </a:t>
            </a:r>
            <a:r>
              <a:rPr sz="1200" spc="-5" dirty="0">
                <a:latin typeface="Tahoma"/>
                <a:cs typeface="Tahoma"/>
              </a:rPr>
              <a:t>dan kemampuan belajar dari suatu  kejadian, menindaklanjuti suatu kejadian, </a:t>
            </a:r>
            <a:r>
              <a:rPr sz="1200" dirty="0">
                <a:latin typeface="Tahoma"/>
                <a:cs typeface="Tahoma"/>
              </a:rPr>
              <a:t>dan </a:t>
            </a:r>
            <a:r>
              <a:rPr sz="1200" spc="-5" dirty="0">
                <a:latin typeface="Tahoma"/>
                <a:cs typeface="Tahoma"/>
              </a:rPr>
              <a:t>menerapkan </a:t>
            </a:r>
            <a:r>
              <a:rPr sz="1200" dirty="0">
                <a:latin typeface="Tahoma"/>
                <a:cs typeface="Tahoma"/>
              </a:rPr>
              <a:t>solusi </a:t>
            </a:r>
            <a:r>
              <a:rPr sz="1200" spc="-5" dirty="0">
                <a:latin typeface="Tahoma"/>
                <a:cs typeface="Tahoma"/>
              </a:rPr>
              <a:t>untuk meminimalkan  risiko berulangnya kejadian serupa. Keselamatan </a:t>
            </a:r>
            <a:r>
              <a:rPr sz="1200" dirty="0">
                <a:latin typeface="Tahoma"/>
                <a:cs typeface="Tahoma"/>
              </a:rPr>
              <a:t>Pasien Rumah </a:t>
            </a:r>
            <a:r>
              <a:rPr sz="1200" spc="-5" dirty="0">
                <a:latin typeface="Tahoma"/>
                <a:cs typeface="Tahoma"/>
              </a:rPr>
              <a:t>Sakit </a:t>
            </a:r>
            <a:r>
              <a:rPr sz="1200" dirty="0">
                <a:latin typeface="Tahoma"/>
                <a:cs typeface="Tahoma"/>
              </a:rPr>
              <a:t>(KPRS) </a:t>
            </a:r>
            <a:r>
              <a:rPr sz="1200" spc="-5" dirty="0">
                <a:latin typeface="Tahoma"/>
                <a:cs typeface="Tahoma"/>
              </a:rPr>
              <a:t>adalah  suatu sistem dimana </a:t>
            </a:r>
            <a:r>
              <a:rPr sz="1200" dirty="0">
                <a:latin typeface="Tahoma"/>
                <a:cs typeface="Tahoma"/>
              </a:rPr>
              <a:t>RS </a:t>
            </a:r>
            <a:r>
              <a:rPr sz="1200" spc="-5" dirty="0">
                <a:latin typeface="Tahoma"/>
                <a:cs typeface="Tahoma"/>
              </a:rPr>
              <a:t>membuat asuhan pasien </a:t>
            </a:r>
            <a:r>
              <a:rPr sz="1200" dirty="0">
                <a:latin typeface="Tahoma"/>
                <a:cs typeface="Tahoma"/>
              </a:rPr>
              <a:t>lebih </a:t>
            </a:r>
            <a:r>
              <a:rPr sz="1200" spc="-5" dirty="0">
                <a:latin typeface="Tahoma"/>
                <a:cs typeface="Tahoma"/>
              </a:rPr>
              <a:t>aman. (KKP-RS PERSI 2005).  Sedangkan menurut penjelasan </a:t>
            </a:r>
            <a:r>
              <a:rPr sz="1200" dirty="0">
                <a:latin typeface="Tahoma"/>
                <a:cs typeface="Tahoma"/>
              </a:rPr>
              <a:t>UU </a:t>
            </a:r>
            <a:r>
              <a:rPr sz="1200" spc="-5" dirty="0">
                <a:latin typeface="Tahoma"/>
                <a:cs typeface="Tahoma"/>
              </a:rPr>
              <a:t>44/2009 tentang Rumah Sakit pasal </a:t>
            </a:r>
            <a:r>
              <a:rPr sz="1200" dirty="0">
                <a:latin typeface="Tahoma"/>
                <a:cs typeface="Tahoma"/>
              </a:rPr>
              <a:t>43 </a:t>
            </a:r>
            <a:r>
              <a:rPr sz="1200" spc="-5" dirty="0">
                <a:latin typeface="Tahoma"/>
                <a:cs typeface="Tahoma"/>
              </a:rPr>
              <a:t>yang  dimaksud dengan keselamatan pasien </a:t>
            </a:r>
            <a:r>
              <a:rPr sz="1250" i="1" spc="-25" dirty="0">
                <a:latin typeface="Tahoma"/>
                <a:cs typeface="Tahoma"/>
              </a:rPr>
              <a:t>(patient </a:t>
            </a:r>
            <a:r>
              <a:rPr sz="1250" i="1" spc="-30" dirty="0">
                <a:latin typeface="Tahoma"/>
                <a:cs typeface="Tahoma"/>
              </a:rPr>
              <a:t>safety) </a:t>
            </a:r>
            <a:r>
              <a:rPr sz="1200" spc="-5" dirty="0">
                <a:latin typeface="Tahoma"/>
                <a:cs typeface="Tahoma"/>
              </a:rPr>
              <a:t>adalah proses dalam suatu  Rumah Sakit yang memberikan pelayanan pasien yang </a:t>
            </a:r>
            <a:r>
              <a:rPr sz="1200" dirty="0">
                <a:latin typeface="Tahoma"/>
                <a:cs typeface="Tahoma"/>
              </a:rPr>
              <a:t>lebih </a:t>
            </a:r>
            <a:r>
              <a:rPr sz="1200" spc="-5" dirty="0">
                <a:latin typeface="Tahoma"/>
                <a:cs typeface="Tahoma"/>
              </a:rPr>
              <a:t>aman. Komite Keselamatan  Pasien Rumah Sakit/KKP-RS </a:t>
            </a:r>
            <a:r>
              <a:rPr sz="1200" dirty="0">
                <a:latin typeface="Tahoma"/>
                <a:cs typeface="Tahoma"/>
              </a:rPr>
              <a:t>(2008) </a:t>
            </a:r>
            <a:r>
              <a:rPr sz="1200" spc="-5" dirty="0">
                <a:latin typeface="Tahoma"/>
                <a:cs typeface="Tahoma"/>
              </a:rPr>
              <a:t>mendefinisikan bahwa keselamatan </a:t>
            </a:r>
            <a:r>
              <a:rPr sz="1250" i="1" spc="-25" dirty="0">
                <a:latin typeface="Tahoma"/>
                <a:cs typeface="Tahoma"/>
              </a:rPr>
              <a:t>(safety) </a:t>
            </a:r>
            <a:r>
              <a:rPr sz="1200" spc="-5" dirty="0">
                <a:latin typeface="Tahoma"/>
                <a:cs typeface="Tahoma"/>
              </a:rPr>
              <a:t>adalah  bebas dari bahaya atau risiko </a:t>
            </a:r>
            <a:r>
              <a:rPr sz="1250" i="1" spc="-25" dirty="0">
                <a:latin typeface="Tahoma"/>
                <a:cs typeface="Tahoma"/>
              </a:rPr>
              <a:t>(hazard)</a:t>
            </a:r>
            <a:r>
              <a:rPr sz="1200" spc="-25" dirty="0">
                <a:latin typeface="Tahoma"/>
                <a:cs typeface="Tahoma"/>
              </a:rPr>
              <a:t>. </a:t>
            </a:r>
            <a:r>
              <a:rPr sz="1200" spc="-5" dirty="0">
                <a:latin typeface="Tahoma"/>
                <a:cs typeface="Tahoma"/>
              </a:rPr>
              <a:t>Keselamatan </a:t>
            </a:r>
            <a:r>
              <a:rPr sz="1200" dirty="0">
                <a:latin typeface="Tahoma"/>
                <a:cs typeface="Tahoma"/>
              </a:rPr>
              <a:t>pasien </a:t>
            </a:r>
            <a:r>
              <a:rPr sz="1250" i="1" spc="-25" dirty="0">
                <a:latin typeface="Tahoma"/>
                <a:cs typeface="Tahoma"/>
              </a:rPr>
              <a:t>(Patient safety) </a:t>
            </a:r>
            <a:r>
              <a:rPr sz="1200" spc="-5" dirty="0">
                <a:latin typeface="Tahoma"/>
                <a:cs typeface="Tahoma"/>
              </a:rPr>
              <a:t>adalah  pasien bebas dari harm/cedera yang tidak seharusnya terjadi atau bebas dari harm  yang potensial akan terjadi (penyakit, cedera </a:t>
            </a:r>
            <a:r>
              <a:rPr sz="1200" dirty="0">
                <a:latin typeface="Tahoma"/>
                <a:cs typeface="Tahoma"/>
              </a:rPr>
              <a:t>fisik, </a:t>
            </a:r>
            <a:r>
              <a:rPr sz="1200" spc="-5" dirty="0">
                <a:latin typeface="Tahoma"/>
                <a:cs typeface="Tahoma"/>
              </a:rPr>
              <a:t>sosial, psikologi, cacat, kematian dan  lain-lain), terkait </a:t>
            </a:r>
            <a:r>
              <a:rPr sz="1200" dirty="0">
                <a:latin typeface="Tahoma"/>
                <a:cs typeface="Tahoma"/>
              </a:rPr>
              <a:t>dengan </a:t>
            </a:r>
            <a:r>
              <a:rPr sz="1200" spc="-5" dirty="0">
                <a:latin typeface="Tahoma"/>
                <a:cs typeface="Tahoma"/>
              </a:rPr>
              <a:t>pelayanan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kesehatan.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6350" algn="just">
              <a:lnSpc>
                <a:spcPct val="150900"/>
              </a:lnSpc>
              <a:spcBef>
                <a:spcPts val="5"/>
              </a:spcBef>
            </a:pPr>
            <a:r>
              <a:rPr sz="1200" spc="-5" dirty="0">
                <a:latin typeface="Tahoma"/>
                <a:cs typeface="Tahoma"/>
              </a:rPr>
              <a:t>Jadi </a:t>
            </a:r>
            <a:r>
              <a:rPr sz="1200" dirty="0">
                <a:latin typeface="Tahoma"/>
                <a:cs typeface="Tahoma"/>
              </a:rPr>
              <a:t>dapat kita simpulkan bahwa yang </a:t>
            </a:r>
            <a:r>
              <a:rPr sz="1200" spc="-5" dirty="0">
                <a:latin typeface="Tahoma"/>
                <a:cs typeface="Tahoma"/>
              </a:rPr>
              <a:t>termasuk ke dalam keselamatan pasien adalah  segala kesalahan yang terjadi </a:t>
            </a:r>
            <a:r>
              <a:rPr sz="1200" dirty="0">
                <a:latin typeface="Tahoma"/>
                <a:cs typeface="Tahoma"/>
              </a:rPr>
              <a:t>di </a:t>
            </a:r>
            <a:r>
              <a:rPr sz="1200" spc="-5" dirty="0">
                <a:latin typeface="Tahoma"/>
                <a:cs typeface="Tahoma"/>
              </a:rPr>
              <a:t>rumah sakit yang dilakukan </a:t>
            </a:r>
            <a:r>
              <a:rPr sz="1200" dirty="0">
                <a:latin typeface="Tahoma"/>
                <a:cs typeface="Tahoma"/>
              </a:rPr>
              <a:t>oleh semua </a:t>
            </a:r>
            <a:r>
              <a:rPr sz="1200" spc="-5" dirty="0">
                <a:latin typeface="Tahoma"/>
                <a:cs typeface="Tahoma"/>
              </a:rPr>
              <a:t>profesi yang  menagani pasien secara </a:t>
            </a:r>
            <a:r>
              <a:rPr sz="1200" dirty="0">
                <a:latin typeface="Tahoma"/>
                <a:cs typeface="Tahoma"/>
              </a:rPr>
              <a:t>langsung </a:t>
            </a:r>
            <a:r>
              <a:rPr sz="1200" spc="-5" dirty="0">
                <a:latin typeface="Tahoma"/>
                <a:cs typeface="Tahoma"/>
              </a:rPr>
              <a:t>dalam memberikan asuhannya. Termasuk </a:t>
            </a:r>
            <a:r>
              <a:rPr sz="1200" dirty="0">
                <a:latin typeface="Tahoma"/>
                <a:cs typeface="Tahoma"/>
              </a:rPr>
              <a:t>di  </a:t>
            </a:r>
            <a:r>
              <a:rPr sz="1200" spc="-5" dirty="0">
                <a:latin typeface="Tahoma"/>
                <a:cs typeface="Tahoma"/>
              </a:rPr>
              <a:t>dalamnya asesmen </a:t>
            </a:r>
            <a:r>
              <a:rPr sz="1200" dirty="0">
                <a:latin typeface="Tahoma"/>
                <a:cs typeface="Tahoma"/>
              </a:rPr>
              <a:t>risiko, </a:t>
            </a:r>
            <a:r>
              <a:rPr sz="1200" spc="-5" dirty="0">
                <a:latin typeface="Tahoma"/>
                <a:cs typeface="Tahoma"/>
              </a:rPr>
              <a:t>identifikasi, </a:t>
            </a:r>
            <a:r>
              <a:rPr sz="1200" spc="-10" dirty="0">
                <a:latin typeface="Tahoma"/>
                <a:cs typeface="Tahoma"/>
              </a:rPr>
              <a:t>dan </a:t>
            </a:r>
            <a:r>
              <a:rPr sz="1200" spc="-5" dirty="0">
                <a:latin typeface="Tahoma"/>
                <a:cs typeface="Tahoma"/>
              </a:rPr>
              <a:t>manajemen risiko terhadap pasien,  pelaporan, dan analisis </a:t>
            </a:r>
            <a:r>
              <a:rPr sz="1200" dirty="0">
                <a:latin typeface="Tahoma"/>
                <a:cs typeface="Tahoma"/>
              </a:rPr>
              <a:t>insiden, </a:t>
            </a:r>
            <a:r>
              <a:rPr sz="1200" spc="-5" dirty="0">
                <a:latin typeface="Tahoma"/>
                <a:cs typeface="Tahoma"/>
              </a:rPr>
              <a:t>kemampuan untuk belajar dan menindaklanjuti </a:t>
            </a:r>
            <a:r>
              <a:rPr sz="1200" dirty="0">
                <a:latin typeface="Tahoma"/>
                <a:cs typeface="Tahoma"/>
              </a:rPr>
              <a:t>insiden,  </a:t>
            </a:r>
            <a:r>
              <a:rPr sz="1200" spc="-5" dirty="0">
                <a:latin typeface="Tahoma"/>
                <a:cs typeface="Tahoma"/>
              </a:rPr>
              <a:t>dan menerapkan solusi untuk mengurangi serta meminimalisir timbulnya risiko. </a:t>
            </a:r>
            <a:r>
              <a:rPr sz="1200" dirty="0">
                <a:latin typeface="Tahoma"/>
                <a:cs typeface="Tahoma"/>
              </a:rPr>
              <a:t>Adapun  </a:t>
            </a:r>
            <a:r>
              <a:rPr sz="1200" spc="-5" dirty="0">
                <a:latin typeface="Tahoma"/>
                <a:cs typeface="Tahoma"/>
              </a:rPr>
              <a:t>tujuan dari keselamatan </a:t>
            </a:r>
            <a:r>
              <a:rPr sz="1200" dirty="0">
                <a:latin typeface="Tahoma"/>
                <a:cs typeface="Tahoma"/>
              </a:rPr>
              <a:t>pasien di </a:t>
            </a:r>
            <a:r>
              <a:rPr sz="1200" spc="-5" dirty="0">
                <a:latin typeface="Tahoma"/>
                <a:cs typeface="Tahoma"/>
              </a:rPr>
              <a:t>rumah sakit adalah agar terciptanya budaya  keselamatan pasien </a:t>
            </a:r>
            <a:r>
              <a:rPr sz="1200" dirty="0">
                <a:latin typeface="Tahoma"/>
                <a:cs typeface="Tahoma"/>
              </a:rPr>
              <a:t>di </a:t>
            </a:r>
            <a:r>
              <a:rPr sz="1200" spc="-5" dirty="0">
                <a:latin typeface="Tahoma"/>
                <a:cs typeface="Tahoma"/>
              </a:rPr>
              <a:t>rumah sakit, meningkatnya akuntabilitas </a:t>
            </a:r>
            <a:r>
              <a:rPr sz="1200" dirty="0">
                <a:latin typeface="Tahoma"/>
                <a:cs typeface="Tahoma"/>
              </a:rPr>
              <a:t>rumah </a:t>
            </a:r>
            <a:r>
              <a:rPr sz="1200" spc="-5" dirty="0">
                <a:latin typeface="Tahoma"/>
                <a:cs typeface="Tahoma"/>
              </a:rPr>
              <a:t>sakit terhadap  pasien dan masyarakat, menurunnya Kejadian Tidak Diharapkan (KTD) </a:t>
            </a:r>
            <a:r>
              <a:rPr sz="1200" dirty="0">
                <a:latin typeface="Tahoma"/>
                <a:cs typeface="Tahoma"/>
              </a:rPr>
              <a:t>di </a:t>
            </a:r>
            <a:r>
              <a:rPr sz="1200" spc="-5" dirty="0">
                <a:latin typeface="Tahoma"/>
                <a:cs typeface="Tahoma"/>
              </a:rPr>
              <a:t>rumah sakit  dan terlaksanya program-program pencegahan sehingga terjadi pengulangan kejadian  tidak diharapkan.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487" y="901700"/>
            <a:ext cx="6141720" cy="8212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algn="just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ahoma"/>
                <a:cs typeface="Tahoma"/>
              </a:rPr>
              <a:t>CONTOH</a:t>
            </a:r>
            <a:r>
              <a:rPr sz="1200" b="1" spc="-2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RCA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84785" algn="just">
              <a:lnSpc>
                <a:spcPct val="100000"/>
              </a:lnSpc>
            </a:pPr>
            <a:r>
              <a:rPr sz="1200" spc="-5" dirty="0">
                <a:latin typeface="Tahoma"/>
                <a:cs typeface="Tahoma"/>
              </a:rPr>
              <a:t>Kasus </a:t>
            </a:r>
            <a:r>
              <a:rPr sz="1200" dirty="0">
                <a:latin typeface="Tahoma"/>
                <a:cs typeface="Tahoma"/>
              </a:rPr>
              <a:t>: </a:t>
            </a:r>
            <a:r>
              <a:rPr sz="1200" spc="-5" dirty="0">
                <a:latin typeface="Tahoma"/>
                <a:cs typeface="Tahoma"/>
              </a:rPr>
              <a:t>Perawat tertusuk </a:t>
            </a:r>
            <a:r>
              <a:rPr sz="1200" spc="-10" dirty="0">
                <a:latin typeface="Tahoma"/>
                <a:cs typeface="Tahoma"/>
              </a:rPr>
              <a:t>jarum </a:t>
            </a:r>
            <a:r>
              <a:rPr sz="1200" spc="-5" dirty="0">
                <a:latin typeface="Tahoma"/>
                <a:cs typeface="Tahoma"/>
              </a:rPr>
              <a:t>suntik ketika mengambil sampel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darah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242570" indent="-230504" algn="just">
              <a:lnSpc>
                <a:spcPct val="100000"/>
              </a:lnSpc>
              <a:buAutoNum type="alphaLcPeriod"/>
              <a:tabLst>
                <a:tab pos="243204" algn="l"/>
              </a:tabLst>
            </a:pPr>
            <a:r>
              <a:rPr sz="1200" b="1" spc="-5" dirty="0">
                <a:latin typeface="Tahoma"/>
                <a:cs typeface="Tahoma"/>
              </a:rPr>
              <a:t>Klasifikasi</a:t>
            </a:r>
            <a:r>
              <a:rPr sz="1200" b="1" spc="-15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insiden</a:t>
            </a:r>
            <a:endParaRPr sz="1200">
              <a:latin typeface="Tahoma"/>
              <a:cs typeface="Tahoma"/>
            </a:endParaRPr>
          </a:p>
          <a:p>
            <a:pPr marL="184785" marR="5080" algn="just">
              <a:lnSpc>
                <a:spcPct val="150000"/>
              </a:lnSpc>
              <a:spcBef>
                <a:spcPts val="10"/>
              </a:spcBef>
            </a:pPr>
            <a:r>
              <a:rPr sz="1200" spc="-5" dirty="0">
                <a:latin typeface="Tahoma"/>
                <a:cs typeface="Tahoma"/>
              </a:rPr>
              <a:t>Klasifikasi insiden berdasarkan konsekuensi </a:t>
            </a:r>
            <a:r>
              <a:rPr sz="1200" dirty="0">
                <a:latin typeface="Tahoma"/>
                <a:cs typeface="Tahoma"/>
              </a:rPr>
              <a:t>(concequence) </a:t>
            </a:r>
            <a:r>
              <a:rPr sz="1200" spc="-5" dirty="0">
                <a:latin typeface="Tahoma"/>
                <a:cs typeface="Tahoma"/>
              </a:rPr>
              <a:t>dan likelihood.  </a:t>
            </a:r>
            <a:r>
              <a:rPr sz="1250" i="1" spc="-30" dirty="0">
                <a:latin typeface="Tahoma"/>
                <a:cs typeface="Tahoma"/>
              </a:rPr>
              <a:t>Concequence </a:t>
            </a:r>
            <a:r>
              <a:rPr sz="1200" spc="-5" dirty="0">
                <a:latin typeface="Tahoma"/>
                <a:cs typeface="Tahoma"/>
              </a:rPr>
              <a:t>menggambarkan </a:t>
            </a:r>
            <a:r>
              <a:rPr sz="1200" dirty="0">
                <a:latin typeface="Tahoma"/>
                <a:cs typeface="Tahoma"/>
              </a:rPr>
              <a:t>seberapa </a:t>
            </a:r>
            <a:r>
              <a:rPr sz="1200" spc="-5" dirty="0">
                <a:latin typeface="Tahoma"/>
                <a:cs typeface="Tahoma"/>
              </a:rPr>
              <a:t>berat dampak dari masalah atau </a:t>
            </a:r>
            <a:r>
              <a:rPr sz="1200" dirty="0">
                <a:latin typeface="Tahoma"/>
                <a:cs typeface="Tahoma"/>
              </a:rPr>
              <a:t>insiden  </a:t>
            </a:r>
            <a:r>
              <a:rPr sz="1200" spc="-5" dirty="0">
                <a:latin typeface="Tahoma"/>
                <a:cs typeface="Tahoma"/>
              </a:rPr>
              <a:t>sedangkan likelihood menunjukkan seberapa sering insiden terjadi. </a:t>
            </a:r>
            <a:r>
              <a:rPr sz="1200" dirty="0">
                <a:latin typeface="Tahoma"/>
                <a:cs typeface="Tahoma"/>
              </a:rPr>
              <a:t>Kedua </a:t>
            </a:r>
            <a:r>
              <a:rPr sz="1200" spc="-5" dirty="0">
                <a:latin typeface="Tahoma"/>
                <a:cs typeface="Tahoma"/>
              </a:rPr>
              <a:t>parameter </a:t>
            </a:r>
            <a:r>
              <a:rPr sz="1200" dirty="0">
                <a:latin typeface="Tahoma"/>
                <a:cs typeface="Tahoma"/>
              </a:rPr>
              <a:t>ini  </a:t>
            </a:r>
            <a:r>
              <a:rPr sz="1200" spc="-5" dirty="0">
                <a:latin typeface="Tahoma"/>
                <a:cs typeface="Tahoma"/>
              </a:rPr>
              <a:t>mempunyai nilai </a:t>
            </a:r>
            <a:r>
              <a:rPr sz="1200" dirty="0">
                <a:latin typeface="Tahoma"/>
                <a:cs typeface="Tahoma"/>
              </a:rPr>
              <a:t>1 </a:t>
            </a:r>
            <a:r>
              <a:rPr sz="1200" spc="-5" dirty="0">
                <a:latin typeface="Tahoma"/>
                <a:cs typeface="Tahoma"/>
              </a:rPr>
              <a:t>sampai </a:t>
            </a:r>
            <a:r>
              <a:rPr sz="1200" dirty="0">
                <a:latin typeface="Tahoma"/>
                <a:cs typeface="Tahoma"/>
              </a:rPr>
              <a:t>5, </a:t>
            </a:r>
            <a:r>
              <a:rPr sz="1200" spc="-5" dirty="0">
                <a:latin typeface="Tahoma"/>
                <a:cs typeface="Tahoma"/>
              </a:rPr>
              <a:t>semakin tinggi angka semakin berat dampak dan semakin  sering kejadian. Perkalian antara nilai </a:t>
            </a:r>
            <a:r>
              <a:rPr sz="1200" dirty="0">
                <a:latin typeface="Tahoma"/>
                <a:cs typeface="Tahoma"/>
              </a:rPr>
              <a:t>concequence </a:t>
            </a:r>
            <a:r>
              <a:rPr sz="1200" spc="-5" dirty="0">
                <a:latin typeface="Tahoma"/>
                <a:cs typeface="Tahoma"/>
              </a:rPr>
              <a:t>dan likelihood menunjukkan  peringkat </a:t>
            </a:r>
            <a:r>
              <a:rPr sz="1200" dirty="0">
                <a:latin typeface="Tahoma"/>
                <a:cs typeface="Tahoma"/>
              </a:rPr>
              <a:t>insiden, </a:t>
            </a:r>
            <a:r>
              <a:rPr sz="1200" spc="-10" dirty="0">
                <a:latin typeface="Tahoma"/>
                <a:cs typeface="Tahoma"/>
              </a:rPr>
              <a:t>makin </a:t>
            </a:r>
            <a:r>
              <a:rPr sz="1200" spc="-5" dirty="0">
                <a:latin typeface="Tahoma"/>
                <a:cs typeface="Tahoma"/>
              </a:rPr>
              <a:t>tinggi angka, makin tinggi peringkat. </a:t>
            </a:r>
            <a:r>
              <a:rPr sz="1200" dirty="0">
                <a:latin typeface="Tahoma"/>
                <a:cs typeface="Tahoma"/>
              </a:rPr>
              <a:t>Nilai </a:t>
            </a:r>
            <a:r>
              <a:rPr sz="1200" spc="-5" dirty="0">
                <a:latin typeface="Tahoma"/>
                <a:cs typeface="Tahoma"/>
              </a:rPr>
              <a:t>perkalian  dikategorikan sebagai </a:t>
            </a:r>
            <a:r>
              <a:rPr sz="1200" dirty="0">
                <a:latin typeface="Tahoma"/>
                <a:cs typeface="Tahoma"/>
              </a:rPr>
              <a:t>berikut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184785" algn="just">
              <a:lnSpc>
                <a:spcPct val="100000"/>
              </a:lnSpc>
              <a:spcBef>
                <a:spcPts val="735"/>
              </a:spcBef>
            </a:pPr>
            <a:r>
              <a:rPr sz="1200" spc="-5" dirty="0">
                <a:latin typeface="Tahoma"/>
                <a:cs typeface="Tahoma"/>
              </a:rPr>
              <a:t>Extreme (15 </a:t>
            </a:r>
            <a:r>
              <a:rPr sz="1200" dirty="0">
                <a:latin typeface="Tahoma"/>
                <a:cs typeface="Tahoma"/>
              </a:rPr>
              <a:t>–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25)</a:t>
            </a:r>
            <a:endParaRPr sz="1200">
              <a:latin typeface="Tahoma"/>
              <a:cs typeface="Tahoma"/>
            </a:endParaRPr>
          </a:p>
          <a:p>
            <a:pPr marL="184785" algn="just">
              <a:lnSpc>
                <a:spcPct val="100000"/>
              </a:lnSpc>
              <a:spcBef>
                <a:spcPts val="730"/>
              </a:spcBef>
            </a:pPr>
            <a:r>
              <a:rPr sz="1200" spc="-5" dirty="0">
                <a:latin typeface="Tahoma"/>
                <a:cs typeface="Tahoma"/>
              </a:rPr>
              <a:t>Besar (8 </a:t>
            </a:r>
            <a:r>
              <a:rPr sz="1200" dirty="0">
                <a:latin typeface="Tahoma"/>
                <a:cs typeface="Tahoma"/>
              </a:rPr>
              <a:t>– 12)</a:t>
            </a:r>
            <a:endParaRPr sz="1200">
              <a:latin typeface="Tahoma"/>
              <a:cs typeface="Tahoma"/>
            </a:endParaRPr>
          </a:p>
          <a:p>
            <a:pPr marL="184785" algn="just">
              <a:lnSpc>
                <a:spcPct val="100000"/>
              </a:lnSpc>
              <a:spcBef>
                <a:spcPts val="730"/>
              </a:spcBef>
            </a:pPr>
            <a:r>
              <a:rPr sz="1200" spc="-5" dirty="0">
                <a:latin typeface="Tahoma"/>
                <a:cs typeface="Tahoma"/>
              </a:rPr>
              <a:t>Sedang </a:t>
            </a:r>
            <a:r>
              <a:rPr sz="1200" dirty="0">
                <a:latin typeface="Tahoma"/>
                <a:cs typeface="Tahoma"/>
              </a:rPr>
              <a:t>(4 –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6)</a:t>
            </a:r>
            <a:endParaRPr sz="1200">
              <a:latin typeface="Tahoma"/>
              <a:cs typeface="Tahoma"/>
            </a:endParaRPr>
          </a:p>
          <a:p>
            <a:pPr marL="184785" algn="just">
              <a:lnSpc>
                <a:spcPct val="100000"/>
              </a:lnSpc>
              <a:spcBef>
                <a:spcPts val="735"/>
              </a:spcBef>
            </a:pPr>
            <a:r>
              <a:rPr sz="1200" spc="-5" dirty="0">
                <a:latin typeface="Tahoma"/>
                <a:cs typeface="Tahoma"/>
              </a:rPr>
              <a:t>Kecil (1 </a:t>
            </a:r>
            <a:r>
              <a:rPr sz="1200" dirty="0">
                <a:latin typeface="Tahoma"/>
                <a:cs typeface="Tahoma"/>
              </a:rPr>
              <a:t>–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3)</a:t>
            </a:r>
            <a:endParaRPr sz="1200">
              <a:latin typeface="Tahoma"/>
              <a:cs typeface="Tahoma"/>
            </a:endParaRPr>
          </a:p>
          <a:p>
            <a:pPr marL="184785" marR="5080" algn="just">
              <a:lnSpc>
                <a:spcPct val="150800"/>
              </a:lnSpc>
            </a:pPr>
            <a:r>
              <a:rPr sz="1200" spc="-5" dirty="0">
                <a:latin typeface="Tahoma"/>
                <a:cs typeface="Tahoma"/>
              </a:rPr>
              <a:t>Dalam kasus perawat tertusuk jarum, tingkat concequence adalah </a:t>
            </a:r>
            <a:r>
              <a:rPr sz="1200" dirty="0">
                <a:latin typeface="Tahoma"/>
                <a:cs typeface="Tahoma"/>
              </a:rPr>
              <a:t>4, </a:t>
            </a:r>
            <a:r>
              <a:rPr sz="1200" spc="-5" dirty="0">
                <a:latin typeface="Tahoma"/>
                <a:cs typeface="Tahoma"/>
              </a:rPr>
              <a:t>karena dampak  dari tertusuk jarum termasuk berat (dapat tertular HIV, </a:t>
            </a:r>
            <a:r>
              <a:rPr sz="1200" dirty="0">
                <a:latin typeface="Tahoma"/>
                <a:cs typeface="Tahoma"/>
              </a:rPr>
              <a:t>Hepatitis, </a:t>
            </a:r>
            <a:r>
              <a:rPr sz="1200" spc="-5" dirty="0">
                <a:latin typeface="Tahoma"/>
                <a:cs typeface="Tahoma"/>
              </a:rPr>
              <a:t>dll). Sementara  kategori likelihood adalah </a:t>
            </a:r>
            <a:r>
              <a:rPr sz="1200" dirty="0">
                <a:latin typeface="Tahoma"/>
                <a:cs typeface="Tahoma"/>
              </a:rPr>
              <a:t>5, </a:t>
            </a:r>
            <a:r>
              <a:rPr sz="1200" spc="-5" dirty="0">
                <a:latin typeface="Tahoma"/>
                <a:cs typeface="Tahoma"/>
              </a:rPr>
              <a:t>karena insidens </a:t>
            </a:r>
            <a:r>
              <a:rPr sz="1200" dirty="0">
                <a:latin typeface="Tahoma"/>
                <a:cs typeface="Tahoma"/>
              </a:rPr>
              <a:t>bisa </a:t>
            </a:r>
            <a:r>
              <a:rPr sz="1200" spc="-5" dirty="0">
                <a:latin typeface="Tahoma"/>
                <a:cs typeface="Tahoma"/>
              </a:rPr>
              <a:t>terjadi beberapa kali dalam sebulan.  Dari nilai concequence dan likelyhood, </a:t>
            </a:r>
            <a:r>
              <a:rPr sz="1200" dirty="0">
                <a:latin typeface="Tahoma"/>
                <a:cs typeface="Tahoma"/>
              </a:rPr>
              <a:t>maka </a:t>
            </a:r>
            <a:r>
              <a:rPr sz="1200" spc="-5" dirty="0">
                <a:latin typeface="Tahoma"/>
                <a:cs typeface="Tahoma"/>
              </a:rPr>
              <a:t>nilai risikonya </a:t>
            </a:r>
            <a:r>
              <a:rPr sz="1200" dirty="0">
                <a:latin typeface="Tahoma"/>
                <a:cs typeface="Tahoma"/>
              </a:rPr>
              <a:t>: 4 x 5 = 20, </a:t>
            </a:r>
            <a:r>
              <a:rPr sz="1200" spc="-5" dirty="0">
                <a:latin typeface="Tahoma"/>
                <a:cs typeface="Tahoma"/>
              </a:rPr>
              <a:t>termasuk  kategori extreme. Kategori </a:t>
            </a:r>
            <a:r>
              <a:rPr sz="1200" dirty="0">
                <a:latin typeface="Tahoma"/>
                <a:cs typeface="Tahoma"/>
              </a:rPr>
              <a:t>ini memenuhi </a:t>
            </a:r>
            <a:r>
              <a:rPr sz="1200" spc="-5" dirty="0">
                <a:latin typeface="Tahoma"/>
                <a:cs typeface="Tahoma"/>
              </a:rPr>
              <a:t>kriteria untuk dilakukan prosedur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RCA.</a:t>
            </a:r>
            <a:endParaRPr sz="1200">
              <a:latin typeface="Tahoma"/>
              <a:cs typeface="Tahoma"/>
            </a:endParaRPr>
          </a:p>
          <a:p>
            <a:pPr marL="242570" indent="-230504" algn="just">
              <a:lnSpc>
                <a:spcPct val="100000"/>
              </a:lnSpc>
              <a:spcBef>
                <a:spcPts val="735"/>
              </a:spcBef>
              <a:buAutoNum type="alphaLcPeriod" startAt="2"/>
              <a:tabLst>
                <a:tab pos="243204" algn="l"/>
              </a:tabLst>
            </a:pPr>
            <a:r>
              <a:rPr sz="1200" b="1" spc="-5" dirty="0">
                <a:latin typeface="Tahoma"/>
                <a:cs typeface="Tahoma"/>
              </a:rPr>
              <a:t>Membentuk </a:t>
            </a:r>
            <a:r>
              <a:rPr sz="1200" b="1" dirty="0">
                <a:latin typeface="Tahoma"/>
                <a:cs typeface="Tahoma"/>
              </a:rPr>
              <a:t>tim</a:t>
            </a:r>
            <a:r>
              <a:rPr sz="1200" b="1" spc="-25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RCA</a:t>
            </a:r>
            <a:endParaRPr sz="1200">
              <a:latin typeface="Tahoma"/>
              <a:cs typeface="Tahoma"/>
            </a:endParaRPr>
          </a:p>
          <a:p>
            <a:pPr marL="184785" marR="33655" algn="just">
              <a:lnSpc>
                <a:spcPct val="150900"/>
              </a:lnSpc>
            </a:pPr>
            <a:r>
              <a:rPr sz="1200" spc="-5" dirty="0">
                <a:latin typeface="Tahoma"/>
                <a:cs typeface="Tahoma"/>
              </a:rPr>
              <a:t>Dalam kasus perawat tertusuk </a:t>
            </a:r>
            <a:r>
              <a:rPr sz="1200" spc="-10" dirty="0">
                <a:latin typeface="Tahoma"/>
                <a:cs typeface="Tahoma"/>
              </a:rPr>
              <a:t>jarum </a:t>
            </a:r>
            <a:r>
              <a:rPr sz="1200" spc="-5" dirty="0">
                <a:latin typeface="Tahoma"/>
                <a:cs typeface="Tahoma"/>
              </a:rPr>
              <a:t>anggota tim yang akan melakukan RCA terdiri dari  manajer atau kepala keperawatan, manajer </a:t>
            </a:r>
            <a:r>
              <a:rPr sz="1200" dirty="0">
                <a:latin typeface="Tahoma"/>
                <a:cs typeface="Tahoma"/>
              </a:rPr>
              <a:t>mutu RS, </a:t>
            </a:r>
            <a:r>
              <a:rPr sz="1200" spc="-5" dirty="0">
                <a:latin typeface="Tahoma"/>
                <a:cs typeface="Tahoma"/>
              </a:rPr>
              <a:t>koordinator pengendalian </a:t>
            </a:r>
            <a:r>
              <a:rPr sz="1200" dirty="0">
                <a:latin typeface="Tahoma"/>
                <a:cs typeface="Tahoma"/>
              </a:rPr>
              <a:t>infeksi,  </a:t>
            </a:r>
            <a:r>
              <a:rPr sz="1200" spc="-5" dirty="0">
                <a:latin typeface="Tahoma"/>
                <a:cs typeface="Tahoma"/>
              </a:rPr>
              <a:t>kepala bagian penunjang </a:t>
            </a:r>
            <a:r>
              <a:rPr sz="1200" dirty="0">
                <a:latin typeface="Tahoma"/>
                <a:cs typeface="Tahoma"/>
              </a:rPr>
              <a:t>medis, kepa </a:t>
            </a:r>
            <a:r>
              <a:rPr sz="1200" spc="-5" dirty="0">
                <a:latin typeface="Tahoma"/>
                <a:cs typeface="Tahoma"/>
              </a:rPr>
              <a:t>bagian </a:t>
            </a:r>
            <a:r>
              <a:rPr sz="1200" dirty="0">
                <a:latin typeface="Tahoma"/>
                <a:cs typeface="Tahoma"/>
              </a:rPr>
              <a:t>K3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RS</a:t>
            </a:r>
            <a:endParaRPr sz="1200">
              <a:latin typeface="Tahoma"/>
              <a:cs typeface="Tahoma"/>
            </a:endParaRPr>
          </a:p>
          <a:p>
            <a:pPr marL="242570" indent="-230504" algn="just">
              <a:lnSpc>
                <a:spcPct val="100000"/>
              </a:lnSpc>
              <a:spcBef>
                <a:spcPts val="730"/>
              </a:spcBef>
              <a:buAutoNum type="alphaLcPeriod" startAt="3"/>
              <a:tabLst>
                <a:tab pos="243204" algn="l"/>
              </a:tabLst>
            </a:pPr>
            <a:r>
              <a:rPr sz="1200" b="1" spc="-5" dirty="0">
                <a:latin typeface="Tahoma"/>
                <a:cs typeface="Tahoma"/>
              </a:rPr>
              <a:t>Mengumpulkan</a:t>
            </a:r>
            <a:r>
              <a:rPr sz="1200" b="1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data</a:t>
            </a:r>
            <a:endParaRPr sz="1200">
              <a:latin typeface="Tahoma"/>
              <a:cs typeface="Tahoma"/>
            </a:endParaRPr>
          </a:p>
          <a:p>
            <a:pPr marL="184785" marR="130810" algn="just">
              <a:lnSpc>
                <a:spcPct val="150800"/>
              </a:lnSpc>
            </a:pPr>
            <a:r>
              <a:rPr sz="1200" spc="-5" dirty="0">
                <a:latin typeface="Tahoma"/>
                <a:cs typeface="Tahoma"/>
              </a:rPr>
              <a:t>Data dikumpulkan </a:t>
            </a:r>
            <a:r>
              <a:rPr sz="1200" dirty="0">
                <a:latin typeface="Tahoma"/>
                <a:cs typeface="Tahoma"/>
              </a:rPr>
              <a:t>untuk memperoleh </a:t>
            </a:r>
            <a:r>
              <a:rPr sz="1200" spc="-5" dirty="0">
                <a:latin typeface="Tahoma"/>
                <a:cs typeface="Tahoma"/>
              </a:rPr>
              <a:t>gambaran objektif terhadap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yang terjadi  yaitu perawat tertusuk jarum. </a:t>
            </a:r>
            <a:r>
              <a:rPr sz="1200" dirty="0">
                <a:latin typeface="Tahoma"/>
                <a:cs typeface="Tahoma"/>
              </a:rPr>
              <a:t>Sumber </a:t>
            </a:r>
            <a:r>
              <a:rPr sz="1200" spc="-5" dirty="0">
                <a:latin typeface="Tahoma"/>
                <a:cs typeface="Tahoma"/>
              </a:rPr>
              <a:t>data dari kasus </a:t>
            </a:r>
            <a:r>
              <a:rPr sz="1200" dirty="0">
                <a:latin typeface="Tahoma"/>
                <a:cs typeface="Tahoma"/>
              </a:rPr>
              <a:t>ini </a:t>
            </a:r>
            <a:r>
              <a:rPr sz="1200" spc="-5" dirty="0">
                <a:latin typeface="Tahoma"/>
                <a:cs typeface="Tahoma"/>
              </a:rPr>
              <a:t>terdiri dari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699770" lvl="1" indent="-229235" algn="just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700405" algn="l"/>
              </a:tabLst>
            </a:pPr>
            <a:r>
              <a:rPr sz="1200" spc="-5" dirty="0">
                <a:latin typeface="Tahoma"/>
                <a:cs typeface="Tahoma"/>
              </a:rPr>
              <a:t>Catatan </a:t>
            </a:r>
            <a:r>
              <a:rPr sz="1200" dirty="0">
                <a:latin typeface="Tahoma"/>
                <a:cs typeface="Tahoma"/>
              </a:rPr>
              <a:t>medis</a:t>
            </a:r>
            <a:endParaRPr sz="1200">
              <a:latin typeface="Tahoma"/>
              <a:cs typeface="Tahoma"/>
            </a:endParaRPr>
          </a:p>
          <a:p>
            <a:pPr marL="699770" lvl="1" indent="-229235" algn="just">
              <a:lnSpc>
                <a:spcPct val="100000"/>
              </a:lnSpc>
              <a:spcBef>
                <a:spcPts val="730"/>
              </a:spcBef>
              <a:buFont typeface="Symbol"/>
              <a:buChar char=""/>
              <a:tabLst>
                <a:tab pos="700405" algn="l"/>
              </a:tabLst>
            </a:pPr>
            <a:r>
              <a:rPr sz="1200" spc="-5" dirty="0">
                <a:latin typeface="Tahoma"/>
                <a:cs typeface="Tahoma"/>
              </a:rPr>
              <a:t>Hasil wawancara dengan orang-orang yang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terlibat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8060" y="3658870"/>
            <a:ext cx="5943599" cy="1323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3104" y="5378111"/>
            <a:ext cx="6042500" cy="23171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9487" y="806958"/>
            <a:ext cx="6021070" cy="279082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699770" indent="-229235">
              <a:lnSpc>
                <a:spcPct val="100000"/>
              </a:lnSpc>
              <a:spcBef>
                <a:spcPts val="844"/>
              </a:spcBef>
              <a:buFont typeface="Symbol"/>
              <a:buChar char=""/>
              <a:tabLst>
                <a:tab pos="699770" algn="l"/>
                <a:tab pos="700405" algn="l"/>
              </a:tabLst>
            </a:pPr>
            <a:r>
              <a:rPr sz="1200" dirty="0">
                <a:latin typeface="Tahoma"/>
                <a:cs typeface="Tahoma"/>
              </a:rPr>
              <a:t>Survey </a:t>
            </a:r>
            <a:r>
              <a:rPr sz="1200" spc="-5" dirty="0">
                <a:latin typeface="Tahoma"/>
                <a:cs typeface="Tahoma"/>
              </a:rPr>
              <a:t>lokasi insidens</a:t>
            </a:r>
            <a:endParaRPr sz="1200">
              <a:latin typeface="Tahoma"/>
              <a:cs typeface="Tahoma"/>
            </a:endParaRPr>
          </a:p>
          <a:p>
            <a:pPr marL="699770" indent="-229235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699770" algn="l"/>
                <a:tab pos="700405" algn="l"/>
              </a:tabLst>
            </a:pPr>
            <a:r>
              <a:rPr sz="1200" spc="-5" dirty="0">
                <a:latin typeface="Tahoma"/>
                <a:cs typeface="Tahoma"/>
              </a:rPr>
              <a:t>Peralatan</a:t>
            </a:r>
            <a:endParaRPr sz="1200">
              <a:latin typeface="Tahoma"/>
              <a:cs typeface="Tahoma"/>
            </a:endParaRPr>
          </a:p>
          <a:p>
            <a:pPr marL="699770" indent="-229235">
              <a:lnSpc>
                <a:spcPct val="100000"/>
              </a:lnSpc>
              <a:spcBef>
                <a:spcPts val="735"/>
              </a:spcBef>
              <a:buFont typeface="Symbol"/>
              <a:buChar char=""/>
              <a:tabLst>
                <a:tab pos="699770" algn="l"/>
                <a:tab pos="700405" algn="l"/>
              </a:tabLst>
            </a:pPr>
            <a:r>
              <a:rPr sz="1200" spc="-5" dirty="0">
                <a:latin typeface="Tahoma"/>
                <a:cs typeface="Tahoma"/>
              </a:rPr>
              <a:t>Kebijakan dan prosedur organisasi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RS</a:t>
            </a:r>
            <a:endParaRPr sz="1200">
              <a:latin typeface="Tahoma"/>
              <a:cs typeface="Tahoma"/>
            </a:endParaRPr>
          </a:p>
          <a:p>
            <a:pPr marL="699770" indent="-229235">
              <a:lnSpc>
                <a:spcPct val="100000"/>
              </a:lnSpc>
              <a:spcBef>
                <a:spcPts val="740"/>
              </a:spcBef>
              <a:buFont typeface="Symbol"/>
              <a:buChar char=""/>
              <a:tabLst>
                <a:tab pos="699770" algn="l"/>
                <a:tab pos="700405" algn="l"/>
              </a:tabLst>
            </a:pPr>
            <a:r>
              <a:rPr sz="1200" spc="-5" dirty="0">
                <a:latin typeface="Tahoma"/>
                <a:cs typeface="Tahoma"/>
              </a:rPr>
              <a:t>Peraturan atau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perundang-undangan</a:t>
            </a:r>
            <a:endParaRPr sz="1200">
              <a:latin typeface="Tahoma"/>
              <a:cs typeface="Tahoma"/>
            </a:endParaRPr>
          </a:p>
          <a:p>
            <a:pPr marL="699770" indent="-229235">
              <a:lnSpc>
                <a:spcPct val="100000"/>
              </a:lnSpc>
              <a:spcBef>
                <a:spcPts val="735"/>
              </a:spcBef>
              <a:buFont typeface="Symbol"/>
              <a:buChar char=""/>
              <a:tabLst>
                <a:tab pos="699770" algn="l"/>
                <a:tab pos="700405" algn="l"/>
              </a:tabLst>
            </a:pPr>
            <a:r>
              <a:rPr sz="1200" spc="-5" dirty="0">
                <a:latin typeface="Tahoma"/>
                <a:cs typeface="Tahoma"/>
              </a:rPr>
              <a:t>Standar mutu </a:t>
            </a:r>
            <a:r>
              <a:rPr sz="1200" dirty="0">
                <a:latin typeface="Tahoma"/>
                <a:cs typeface="Tahoma"/>
              </a:rPr>
              <a:t>RS</a:t>
            </a:r>
            <a:endParaRPr sz="1200">
              <a:latin typeface="Tahoma"/>
              <a:cs typeface="Tahoma"/>
            </a:endParaRPr>
          </a:p>
          <a:p>
            <a:pPr marL="699770" indent="-229235">
              <a:lnSpc>
                <a:spcPct val="100000"/>
              </a:lnSpc>
              <a:spcBef>
                <a:spcPts val="740"/>
              </a:spcBef>
              <a:buFont typeface="Symbol"/>
              <a:buChar char=""/>
              <a:tabLst>
                <a:tab pos="699770" algn="l"/>
                <a:tab pos="700405" algn="l"/>
              </a:tabLst>
            </a:pPr>
            <a:r>
              <a:rPr sz="1200" spc="-5" dirty="0">
                <a:latin typeface="Tahoma"/>
                <a:cs typeface="Tahoma"/>
              </a:rPr>
              <a:t>Referensi ilmiah terbaru,</a:t>
            </a:r>
            <a:r>
              <a:rPr sz="1200" dirty="0">
                <a:latin typeface="Tahoma"/>
                <a:cs typeface="Tahoma"/>
              </a:rPr>
              <a:t> dll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ahoma"/>
                <a:cs typeface="Tahoma"/>
              </a:rPr>
              <a:t>d. </a:t>
            </a:r>
            <a:r>
              <a:rPr sz="1200" b="1" spc="-5" dirty="0">
                <a:latin typeface="Tahoma"/>
                <a:cs typeface="Tahoma"/>
              </a:rPr>
              <a:t>Memetakan</a:t>
            </a:r>
            <a:r>
              <a:rPr sz="1200" b="1" spc="-3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informasi</a:t>
            </a:r>
            <a:endParaRPr sz="1200">
              <a:latin typeface="Tahoma"/>
              <a:cs typeface="Tahoma"/>
            </a:endParaRPr>
          </a:p>
          <a:p>
            <a:pPr marL="184785" marR="5080">
              <a:lnSpc>
                <a:spcPct val="150800"/>
              </a:lnSpc>
              <a:spcBef>
                <a:spcPts val="5"/>
              </a:spcBef>
            </a:pPr>
            <a:r>
              <a:rPr sz="1200" spc="-5" dirty="0">
                <a:latin typeface="Tahoma"/>
                <a:cs typeface="Tahoma"/>
              </a:rPr>
              <a:t>Pada kasus </a:t>
            </a:r>
            <a:r>
              <a:rPr sz="1200" dirty="0">
                <a:latin typeface="Tahoma"/>
                <a:cs typeface="Tahoma"/>
              </a:rPr>
              <a:t>ini </a:t>
            </a:r>
            <a:r>
              <a:rPr sz="1200" spc="-5" dirty="0">
                <a:latin typeface="Tahoma"/>
                <a:cs typeface="Tahoma"/>
              </a:rPr>
              <a:t>digunakan metode narrative </a:t>
            </a:r>
            <a:r>
              <a:rPr sz="1200" dirty="0">
                <a:latin typeface="Tahoma"/>
                <a:cs typeface="Tahoma"/>
              </a:rPr>
              <a:t>chronology, </a:t>
            </a:r>
            <a:r>
              <a:rPr sz="1200" spc="-5" dirty="0">
                <a:latin typeface="Tahoma"/>
                <a:cs typeface="Tahoma"/>
              </a:rPr>
              <a:t>karena </a:t>
            </a:r>
            <a:r>
              <a:rPr sz="1200" dirty="0">
                <a:latin typeface="Tahoma"/>
                <a:cs typeface="Tahoma"/>
              </a:rPr>
              <a:t>insidens ini </a:t>
            </a:r>
            <a:r>
              <a:rPr sz="1200" spc="-5" dirty="0">
                <a:latin typeface="Tahoma"/>
                <a:cs typeface="Tahoma"/>
              </a:rPr>
              <a:t>merupakan  kejadian yang melibatkan pelaku tunggal dan prosesnya tidak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kompleks.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064" y="1539239"/>
            <a:ext cx="5775594" cy="44094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9487" y="808482"/>
            <a:ext cx="5782945" cy="57785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200" b="1" spc="-5" dirty="0">
                <a:latin typeface="Tahoma"/>
                <a:cs typeface="Tahoma"/>
              </a:rPr>
              <a:t>e. Menganalisa faktor-faktor </a:t>
            </a:r>
            <a:r>
              <a:rPr sz="1200" b="1" dirty="0">
                <a:latin typeface="Tahoma"/>
                <a:cs typeface="Tahoma"/>
              </a:rPr>
              <a:t>yang </a:t>
            </a:r>
            <a:r>
              <a:rPr sz="1200" b="1" spc="-5" dirty="0">
                <a:latin typeface="Tahoma"/>
                <a:cs typeface="Tahoma"/>
              </a:rPr>
              <a:t>berperan dalam terjadinya</a:t>
            </a:r>
            <a:r>
              <a:rPr sz="1200" b="1" spc="5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insiden</a:t>
            </a:r>
            <a:endParaRPr sz="1200">
              <a:latin typeface="Tahoma"/>
              <a:cs typeface="Tahoma"/>
            </a:endParaRPr>
          </a:p>
          <a:p>
            <a:pPr marL="184785">
              <a:lnSpc>
                <a:spcPct val="100000"/>
              </a:lnSpc>
              <a:spcBef>
                <a:spcPts val="735"/>
              </a:spcBef>
            </a:pPr>
            <a:r>
              <a:rPr sz="1200" spc="-5" dirty="0">
                <a:latin typeface="Tahoma"/>
                <a:cs typeface="Tahoma"/>
              </a:rPr>
              <a:t>Dalam kasus perawat tertusuk </a:t>
            </a:r>
            <a:r>
              <a:rPr sz="1200" spc="-10" dirty="0">
                <a:latin typeface="Tahoma"/>
                <a:cs typeface="Tahoma"/>
              </a:rPr>
              <a:t>jarum </a:t>
            </a:r>
            <a:r>
              <a:rPr sz="1200" spc="-5" dirty="0">
                <a:latin typeface="Tahoma"/>
                <a:cs typeface="Tahoma"/>
              </a:rPr>
              <a:t>digunakan fish bone analysis sebagai</a:t>
            </a:r>
            <a:r>
              <a:rPr sz="1200" spc="1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berikut: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236589"/>
            <a:ext cx="5913120" cy="112903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200" spc="-5" dirty="0">
                <a:latin typeface="Tahoma"/>
                <a:cs typeface="Tahoma"/>
              </a:rPr>
              <a:t>Dari fish bone analysis diatas, akar masalah dari kasus perawat tertusuk </a:t>
            </a:r>
            <a:r>
              <a:rPr sz="1200" spc="-10" dirty="0">
                <a:latin typeface="Tahoma"/>
                <a:cs typeface="Tahoma"/>
              </a:rPr>
              <a:t>jarum </a:t>
            </a:r>
            <a:r>
              <a:rPr sz="1200" spc="-5" dirty="0">
                <a:latin typeface="Tahoma"/>
                <a:cs typeface="Tahoma"/>
              </a:rPr>
              <a:t>adalah</a:t>
            </a:r>
            <a:r>
              <a:rPr sz="1200" spc="1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527685" indent="-229235">
              <a:lnSpc>
                <a:spcPct val="100000"/>
              </a:lnSpc>
              <a:spcBef>
                <a:spcPts val="730"/>
              </a:spcBef>
              <a:buAutoNum type="arabicParenR"/>
              <a:tabLst>
                <a:tab pos="528320" algn="l"/>
              </a:tabLst>
            </a:pPr>
            <a:r>
              <a:rPr sz="1200" spc="-5" dirty="0">
                <a:latin typeface="Tahoma"/>
                <a:cs typeface="Tahoma"/>
              </a:rPr>
              <a:t>Barrier yang </a:t>
            </a:r>
            <a:r>
              <a:rPr sz="1200" dirty="0">
                <a:latin typeface="Tahoma"/>
                <a:cs typeface="Tahoma"/>
              </a:rPr>
              <a:t>ada </a:t>
            </a:r>
            <a:r>
              <a:rPr sz="1200" spc="-5" dirty="0">
                <a:latin typeface="Tahoma"/>
                <a:cs typeface="Tahoma"/>
              </a:rPr>
              <a:t>tidak dirancang untuk melindungi staff (faktor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penghalang)</a:t>
            </a:r>
            <a:endParaRPr sz="1200">
              <a:latin typeface="Tahoma"/>
              <a:cs typeface="Tahoma"/>
            </a:endParaRPr>
          </a:p>
          <a:p>
            <a:pPr marL="527685" indent="-229235">
              <a:lnSpc>
                <a:spcPct val="100000"/>
              </a:lnSpc>
              <a:spcBef>
                <a:spcPts val="735"/>
              </a:spcBef>
              <a:buAutoNum type="arabicParenR"/>
              <a:tabLst>
                <a:tab pos="528320" algn="l"/>
              </a:tabLst>
            </a:pPr>
            <a:r>
              <a:rPr sz="1200" spc="-5" dirty="0">
                <a:latin typeface="Tahoma"/>
                <a:cs typeface="Tahoma"/>
              </a:rPr>
              <a:t>Belum ada </a:t>
            </a:r>
            <a:r>
              <a:rPr sz="1200" dirty="0">
                <a:latin typeface="Tahoma"/>
                <a:cs typeface="Tahoma"/>
              </a:rPr>
              <a:t>prosedur </a:t>
            </a:r>
            <a:r>
              <a:rPr sz="1200" spc="-5" dirty="0">
                <a:latin typeface="Tahoma"/>
                <a:cs typeface="Tahoma"/>
              </a:rPr>
              <a:t>yang aman (faktor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kebijakan/prosedur)</a:t>
            </a:r>
            <a:endParaRPr sz="1200">
              <a:latin typeface="Tahoma"/>
              <a:cs typeface="Tahoma"/>
            </a:endParaRPr>
          </a:p>
          <a:p>
            <a:pPr marL="527685" indent="-229235">
              <a:lnSpc>
                <a:spcPct val="100000"/>
              </a:lnSpc>
              <a:spcBef>
                <a:spcPts val="730"/>
              </a:spcBef>
              <a:buAutoNum type="arabicParenR"/>
              <a:tabLst>
                <a:tab pos="528320" algn="l"/>
              </a:tabLst>
            </a:pPr>
            <a:r>
              <a:rPr sz="1200" spc="-5" dirty="0">
                <a:latin typeface="Tahoma"/>
                <a:cs typeface="Tahoma"/>
              </a:rPr>
              <a:t>Belum dilakukan tinjauan keselamatan </a:t>
            </a:r>
            <a:r>
              <a:rPr sz="1200" dirty="0">
                <a:latin typeface="Tahoma"/>
                <a:cs typeface="Tahoma"/>
              </a:rPr>
              <a:t>pada </a:t>
            </a:r>
            <a:r>
              <a:rPr sz="1200" spc="-5" dirty="0">
                <a:latin typeface="Tahoma"/>
                <a:cs typeface="Tahoma"/>
              </a:rPr>
              <a:t>alat (faktor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peralatan)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487" y="1453642"/>
            <a:ext cx="3803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ahoma"/>
                <a:cs typeface="Tahoma"/>
              </a:rPr>
              <a:t>f. Menyusun rekomendasi penyelesaian</a:t>
            </a:r>
            <a:r>
              <a:rPr sz="1200" b="1" spc="-8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masalah</a:t>
            </a:r>
            <a:endParaRPr sz="12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2772" y="1742185"/>
          <a:ext cx="6076313" cy="71972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600"/>
                <a:gridCol w="1143000"/>
                <a:gridCol w="1085214"/>
                <a:gridCol w="1482725"/>
                <a:gridCol w="1003935"/>
                <a:gridCol w="1005839"/>
              </a:tblGrid>
              <a:tr h="55778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No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Akar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masalah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Rekomendasi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Parameter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keberhasilan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Penanggung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jawab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Waktu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penyelesaian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2856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747395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Barrier	yang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 marR="64135">
                        <a:lnSpc>
                          <a:spcPct val="150900"/>
                        </a:lnSpc>
                        <a:tabLst>
                          <a:tab pos="746125" algn="l"/>
                        </a:tabLst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da	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dirancang  untuk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melindungi 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staff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Mengganti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 marR="60960">
                        <a:lnSpc>
                          <a:spcPct val="150900"/>
                        </a:lnSpc>
                        <a:tabLst>
                          <a:tab pos="72009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yr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inge	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dengan yang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bisa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menutup  dan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melindungi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jarum dengan  aman setelah  digunakan  (tingkat  keberhasilan  tinggi)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8600" algn="just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52578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Seluruh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78740" algn="just">
                        <a:lnSpc>
                          <a:spcPct val="15090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syringe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AGD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telah diganti  dengan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yang  aman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7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Prosedur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95250">
                        <a:lnSpc>
                          <a:spcPct val="1508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penggunaan  syringe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AGD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yang aman  telah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ka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7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Seluruh</a:t>
                      </a:r>
                      <a:r>
                        <a:rPr sz="1200" spc="-9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staff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81915">
                        <a:lnSpc>
                          <a:spcPct val="1508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perawat  telah  disosialisaika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dan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mel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aka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100%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354965">
                        <a:lnSpc>
                          <a:spcPts val="2180"/>
                        </a:lnSpc>
                        <a:spcBef>
                          <a:spcPts val="19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pr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sedur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tersebut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Penanggung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8580" marR="64135">
                        <a:lnSpc>
                          <a:spcPct val="15080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jawab  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per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aw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30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7945" marR="201295">
                        <a:lnSpc>
                          <a:spcPct val="15080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Sep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ember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2015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094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829944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Belum	ada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 marR="62230">
                        <a:lnSpc>
                          <a:spcPct val="1508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prosedur yang  aman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Membuat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 marR="179070">
                        <a:lnSpc>
                          <a:spcPct val="1508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prosedur  bagaimana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peng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un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8600" algn="just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25780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Prosedur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117475" algn="just">
                        <a:lnSpc>
                          <a:spcPct val="15080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peng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un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syringe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AGD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yang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aman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Manajer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mutu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30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Agustus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2015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42772" y="914400"/>
          <a:ext cx="6072503" cy="80189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965"/>
                <a:gridCol w="1142365"/>
                <a:gridCol w="1084580"/>
                <a:gridCol w="1482089"/>
                <a:gridCol w="1003300"/>
                <a:gridCol w="1005204"/>
              </a:tblGrid>
              <a:tr h="30425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syringe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AGD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 marR="136525">
                        <a:lnSpc>
                          <a:spcPct val="1508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yang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benar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dan aman  bagi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perawat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telah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diberlakukan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73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Seluruh</a:t>
                      </a:r>
                      <a:r>
                        <a:rPr sz="1200" spc="-9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staff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81915">
                        <a:lnSpc>
                          <a:spcPct val="1509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perawat  telah  disosialisaika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dan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mel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aka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100%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354965">
                        <a:lnSpc>
                          <a:spcPct val="15080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pr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sedur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tersebut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644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Belum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dilakukan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 marR="226060">
                        <a:lnSpc>
                          <a:spcPct val="1508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tinjauan  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sel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ata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pada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alat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Melakukan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analisys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 marR="168275">
                        <a:lnSpc>
                          <a:spcPct val="1508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sel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ata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pada alat  syringe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AGD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Seluruh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99695">
                        <a:lnSpc>
                          <a:spcPct val="1509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perawat  telah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disosi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sik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an tentang  profil  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sel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ata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alat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7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Seluruh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staff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81915">
                        <a:lnSpc>
                          <a:spcPct val="1509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perawat  telah  disosialisaika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dan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mel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aka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100%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25780" marR="117475">
                        <a:lnSpc>
                          <a:spcPct val="15080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prosedur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peng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un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alat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yang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Kepala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bagian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8580" marR="215900">
                        <a:lnSpc>
                          <a:spcPct val="1508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pen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nj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ng  medis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15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Agustus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2015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42772" y="914400"/>
          <a:ext cx="6072503" cy="2821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965"/>
                <a:gridCol w="1142365"/>
                <a:gridCol w="1084580"/>
                <a:gridCol w="1482089"/>
                <a:gridCol w="1003300"/>
                <a:gridCol w="1005204"/>
              </a:tblGrid>
              <a:tr h="2821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069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aman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08482"/>
            <a:ext cx="5972175" cy="8029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509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Pada panduan Nasional Keselamatan Pasien </a:t>
            </a:r>
            <a:r>
              <a:rPr sz="1200" dirty="0">
                <a:latin typeface="Tahoma"/>
                <a:cs typeface="Tahoma"/>
              </a:rPr>
              <a:t>di </a:t>
            </a:r>
            <a:r>
              <a:rPr sz="1200" spc="5" dirty="0">
                <a:latin typeface="Tahoma"/>
                <a:cs typeface="Tahoma"/>
              </a:rPr>
              <a:t>RS, </a:t>
            </a:r>
            <a:r>
              <a:rPr sz="1200" spc="-5" dirty="0">
                <a:latin typeface="Tahoma"/>
                <a:cs typeface="Tahoma"/>
              </a:rPr>
              <a:t>suatu sistem membuat asuhan  pasien </a:t>
            </a:r>
            <a:r>
              <a:rPr sz="1200" dirty="0">
                <a:latin typeface="Tahoma"/>
                <a:cs typeface="Tahoma"/>
              </a:rPr>
              <a:t>lebih </a:t>
            </a:r>
            <a:r>
              <a:rPr sz="1200" spc="-5" dirty="0">
                <a:latin typeface="Tahoma"/>
                <a:cs typeface="Tahoma"/>
              </a:rPr>
              <a:t>aman, mencegah terjadinya cedera yang disebabkan </a:t>
            </a:r>
            <a:r>
              <a:rPr sz="1200" dirty="0">
                <a:latin typeface="Tahoma"/>
                <a:cs typeface="Tahoma"/>
              </a:rPr>
              <a:t>oleh </a:t>
            </a:r>
            <a:r>
              <a:rPr sz="1200" spc="-5" dirty="0">
                <a:latin typeface="Tahoma"/>
                <a:cs typeface="Tahoma"/>
              </a:rPr>
              <a:t>kesalahan akibat  melaksanakan suatu tindakan atau tidak </a:t>
            </a:r>
            <a:r>
              <a:rPr sz="1200" dirty="0">
                <a:latin typeface="Tahoma"/>
                <a:cs typeface="Tahoma"/>
              </a:rPr>
              <a:t>mengambil </a:t>
            </a:r>
            <a:r>
              <a:rPr sz="1200" spc="-5" dirty="0">
                <a:latin typeface="Tahoma"/>
                <a:cs typeface="Tahoma"/>
              </a:rPr>
              <a:t>tindakan yang seharusnya diambil,  termasuk asesmen risiko; identifikasi dan pengelolaan hal </a:t>
            </a:r>
            <a:r>
              <a:rPr sz="1200" dirty="0">
                <a:latin typeface="Tahoma"/>
                <a:cs typeface="Tahoma"/>
              </a:rPr>
              <a:t>yang </a:t>
            </a:r>
            <a:r>
              <a:rPr sz="1200" spc="-5" dirty="0">
                <a:latin typeface="Tahoma"/>
                <a:cs typeface="Tahoma"/>
              </a:rPr>
              <a:t>berhubungan dengan  risiko pasien; pelaporan dan analisis </a:t>
            </a:r>
            <a:r>
              <a:rPr sz="1200" dirty="0">
                <a:latin typeface="Tahoma"/>
                <a:cs typeface="Tahoma"/>
              </a:rPr>
              <a:t>insiden; </a:t>
            </a:r>
            <a:r>
              <a:rPr sz="1200" spc="-5" dirty="0">
                <a:latin typeface="Tahoma"/>
                <a:cs typeface="Tahoma"/>
              </a:rPr>
              <a:t>kemampuan belajar dari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dan  tindak lanjutnya serta implementasi </a:t>
            </a:r>
            <a:r>
              <a:rPr sz="1200" dirty="0">
                <a:latin typeface="Tahoma"/>
                <a:cs typeface="Tahoma"/>
              </a:rPr>
              <a:t>solusi </a:t>
            </a:r>
            <a:r>
              <a:rPr sz="1200" spc="-5" dirty="0">
                <a:latin typeface="Tahoma"/>
                <a:cs typeface="Tahoma"/>
              </a:rPr>
              <a:t>untuk meminimalkan </a:t>
            </a:r>
            <a:r>
              <a:rPr sz="1200" dirty="0">
                <a:latin typeface="Tahoma"/>
                <a:cs typeface="Tahoma"/>
              </a:rPr>
              <a:t>timbulnya </a:t>
            </a:r>
            <a:r>
              <a:rPr sz="1200" spc="-5" dirty="0">
                <a:latin typeface="Tahoma"/>
                <a:cs typeface="Tahoma"/>
              </a:rPr>
              <a:t>risiko. </a:t>
            </a:r>
            <a:r>
              <a:rPr sz="1200" dirty="0">
                <a:latin typeface="Tahoma"/>
                <a:cs typeface="Tahoma"/>
              </a:rPr>
              <a:t>Solusi  </a:t>
            </a:r>
            <a:r>
              <a:rPr sz="1200" spc="-5" dirty="0">
                <a:latin typeface="Tahoma"/>
                <a:cs typeface="Tahoma"/>
              </a:rPr>
              <a:t>keselamatan pasien </a:t>
            </a:r>
            <a:r>
              <a:rPr sz="1200" dirty="0">
                <a:latin typeface="Tahoma"/>
                <a:cs typeface="Tahoma"/>
              </a:rPr>
              <a:t>di </a:t>
            </a:r>
            <a:r>
              <a:rPr sz="1200" spc="-5" dirty="0">
                <a:latin typeface="Tahoma"/>
                <a:cs typeface="Tahoma"/>
              </a:rPr>
              <a:t>rumah sakit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adalah:</a:t>
            </a:r>
            <a:endParaRPr sz="1200">
              <a:latin typeface="Tahoma"/>
              <a:cs typeface="Tahoma"/>
            </a:endParaRPr>
          </a:p>
          <a:p>
            <a:pPr marL="469265" marR="5715" indent="-228600" algn="just">
              <a:lnSpc>
                <a:spcPct val="1450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Perhatikan Nama Obat, </a:t>
            </a:r>
            <a:r>
              <a:rPr sz="1200" dirty="0">
                <a:latin typeface="Tahoma"/>
                <a:cs typeface="Tahoma"/>
              </a:rPr>
              <a:t>Rupa </a:t>
            </a:r>
            <a:r>
              <a:rPr sz="1200" spc="-5" dirty="0">
                <a:latin typeface="Tahoma"/>
                <a:cs typeface="Tahoma"/>
              </a:rPr>
              <a:t>dan Ucapan </a:t>
            </a:r>
            <a:r>
              <a:rPr sz="1200" dirty="0">
                <a:latin typeface="Tahoma"/>
                <a:cs typeface="Tahoma"/>
              </a:rPr>
              <a:t>Mirip </a:t>
            </a:r>
            <a:r>
              <a:rPr sz="1250" i="1" spc="-25" dirty="0">
                <a:latin typeface="Tahoma"/>
                <a:cs typeface="Tahoma"/>
              </a:rPr>
              <a:t>(Look-Alike, Sound-Alike  </a:t>
            </a:r>
            <a:r>
              <a:rPr sz="1250" i="1" spc="-30" dirty="0">
                <a:latin typeface="Tahoma"/>
                <a:cs typeface="Tahoma"/>
              </a:rPr>
              <a:t>Medication</a:t>
            </a:r>
            <a:r>
              <a:rPr sz="1250" i="1" spc="-25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Names)</a:t>
            </a:r>
            <a:endParaRPr sz="1250">
              <a:latin typeface="Tahoma"/>
              <a:cs typeface="Tahoma"/>
            </a:endParaRPr>
          </a:p>
          <a:p>
            <a:pPr marL="469265" indent="-228600" algn="just">
              <a:lnSpc>
                <a:spcPct val="100000"/>
              </a:lnSpc>
              <a:spcBef>
                <a:spcPts val="72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Pastikan Identifikasi</a:t>
            </a:r>
            <a:r>
              <a:rPr sz="1200" dirty="0">
                <a:latin typeface="Tahoma"/>
                <a:cs typeface="Tahoma"/>
              </a:rPr>
              <a:t> Pasien</a:t>
            </a:r>
            <a:endParaRPr sz="1200">
              <a:latin typeface="Tahoma"/>
              <a:cs typeface="Tahoma"/>
            </a:endParaRPr>
          </a:p>
          <a:p>
            <a:pPr marL="469265" indent="-228600" algn="just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Komunikasi secara Benar saat Serah Terima/Pengoperan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Pasien</a:t>
            </a:r>
            <a:endParaRPr sz="1200">
              <a:latin typeface="Tahoma"/>
              <a:cs typeface="Tahoma"/>
            </a:endParaRPr>
          </a:p>
          <a:p>
            <a:pPr marL="469265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Pastikan Tindakan </a:t>
            </a:r>
            <a:r>
              <a:rPr sz="1200" dirty="0">
                <a:latin typeface="Tahoma"/>
                <a:cs typeface="Tahoma"/>
              </a:rPr>
              <a:t>yang benar pada </a:t>
            </a:r>
            <a:r>
              <a:rPr sz="1200" spc="-5" dirty="0">
                <a:latin typeface="Tahoma"/>
                <a:cs typeface="Tahoma"/>
              </a:rPr>
              <a:t>Sisi Tubuh yang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benar</a:t>
            </a:r>
            <a:endParaRPr sz="1200">
              <a:latin typeface="Tahoma"/>
              <a:cs typeface="Tahoma"/>
            </a:endParaRPr>
          </a:p>
          <a:p>
            <a:pPr marL="469265" indent="-228600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Kendalikan Cairan Elektrolit Pekat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(concentrated)</a:t>
            </a:r>
            <a:endParaRPr sz="1250">
              <a:latin typeface="Tahoma"/>
              <a:cs typeface="Tahoma"/>
            </a:endParaRPr>
          </a:p>
          <a:p>
            <a:pPr marL="469265" indent="-228600">
              <a:lnSpc>
                <a:spcPct val="100000"/>
              </a:lnSpc>
              <a:spcBef>
                <a:spcPts val="72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Pastikan Akurasi Pemberian Obat pada Pengalihan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Pelayanan</a:t>
            </a:r>
            <a:endParaRPr sz="1200">
              <a:latin typeface="Tahoma"/>
              <a:cs typeface="Tahoma"/>
            </a:endParaRPr>
          </a:p>
          <a:p>
            <a:pPr marL="469265" indent="-228600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Hindari Salah Kateter dan Salah </a:t>
            </a:r>
            <a:r>
              <a:rPr sz="1200" dirty="0">
                <a:latin typeface="Tahoma"/>
                <a:cs typeface="Tahoma"/>
              </a:rPr>
              <a:t>Sambung Slang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(Tube)</a:t>
            </a:r>
            <a:endParaRPr sz="1250">
              <a:latin typeface="Tahoma"/>
              <a:cs typeface="Tahoma"/>
            </a:endParaRPr>
          </a:p>
          <a:p>
            <a:pPr marL="469265" indent="-228600">
              <a:lnSpc>
                <a:spcPct val="100000"/>
              </a:lnSpc>
              <a:spcBef>
                <a:spcPts val="72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Gunakan Alat Injeksi Sekali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Pakai</a:t>
            </a:r>
            <a:endParaRPr sz="1200">
              <a:latin typeface="Tahoma"/>
              <a:cs typeface="Tahoma"/>
            </a:endParaRPr>
          </a:p>
          <a:p>
            <a:pPr marL="469265" marR="6350" indent="-228600">
              <a:lnSpc>
                <a:spcPts val="2170"/>
              </a:lnSpc>
              <a:spcBef>
                <a:spcPts val="19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Tingkatkan </a:t>
            </a:r>
            <a:r>
              <a:rPr sz="1200" dirty="0">
                <a:latin typeface="Tahoma"/>
                <a:cs typeface="Tahoma"/>
              </a:rPr>
              <a:t>Kebersihan </a:t>
            </a:r>
            <a:r>
              <a:rPr sz="1200" spc="-5" dirty="0">
                <a:latin typeface="Tahoma"/>
                <a:cs typeface="Tahoma"/>
              </a:rPr>
              <a:t>Tangan </a:t>
            </a:r>
            <a:r>
              <a:rPr sz="1250" i="1" spc="-30" dirty="0">
                <a:latin typeface="Tahoma"/>
                <a:cs typeface="Tahoma"/>
              </a:rPr>
              <a:t>(Hand </a:t>
            </a:r>
            <a:r>
              <a:rPr sz="1250" i="1" spc="-25" dirty="0">
                <a:latin typeface="Tahoma"/>
                <a:cs typeface="Tahoma"/>
              </a:rPr>
              <a:t>hygiene) </a:t>
            </a:r>
            <a:r>
              <a:rPr sz="1200" spc="-5" dirty="0">
                <a:latin typeface="Tahoma"/>
                <a:cs typeface="Tahoma"/>
              </a:rPr>
              <a:t>untuk Pencegahan Infeksi  Nosokomial.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105"/>
              </a:spcBef>
            </a:pPr>
            <a:r>
              <a:rPr sz="1200" spc="-5" dirty="0">
                <a:latin typeface="Tahoma"/>
                <a:cs typeface="Tahoma"/>
              </a:rPr>
              <a:t>Jenis-jenis insiden dalam keselamatan </a:t>
            </a:r>
            <a:r>
              <a:rPr sz="1200" dirty="0">
                <a:latin typeface="Tahoma"/>
                <a:cs typeface="Tahoma"/>
              </a:rPr>
              <a:t>pasien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adalah:</a:t>
            </a:r>
            <a:endParaRPr sz="1200">
              <a:latin typeface="Tahoma"/>
              <a:cs typeface="Tahoma"/>
            </a:endParaRPr>
          </a:p>
          <a:p>
            <a:pPr marL="469265" marR="8255" indent="-228600" algn="just">
              <a:lnSpc>
                <a:spcPts val="2170"/>
              </a:lnSpc>
              <a:spcBef>
                <a:spcPts val="195"/>
              </a:spcBef>
              <a:buAutoNum type="arabicParenR"/>
              <a:tabLst>
                <a:tab pos="469900" algn="l"/>
              </a:tabLst>
            </a:pPr>
            <a:r>
              <a:rPr sz="1200" dirty="0">
                <a:latin typeface="Tahoma"/>
                <a:cs typeface="Tahoma"/>
              </a:rPr>
              <a:t>Kondisi </a:t>
            </a:r>
            <a:r>
              <a:rPr sz="1200" spc="-5" dirty="0">
                <a:latin typeface="Tahoma"/>
                <a:cs typeface="Tahoma"/>
              </a:rPr>
              <a:t>Potensial Cidera (KPC) atau </a:t>
            </a:r>
            <a:r>
              <a:rPr sz="1250" i="1" spc="-30" dirty="0">
                <a:latin typeface="Tahoma"/>
                <a:cs typeface="Tahoma"/>
              </a:rPr>
              <a:t>A reportable circumstance </a:t>
            </a:r>
            <a:r>
              <a:rPr sz="1200" spc="-5" dirty="0">
                <a:latin typeface="Tahoma"/>
                <a:cs typeface="Tahoma"/>
              </a:rPr>
              <a:t>adalah situasi  yang sangat </a:t>
            </a:r>
            <a:r>
              <a:rPr sz="1200" dirty="0">
                <a:latin typeface="Tahoma"/>
                <a:cs typeface="Tahoma"/>
              </a:rPr>
              <a:t>berpotensi </a:t>
            </a:r>
            <a:r>
              <a:rPr sz="1200" spc="-5" dirty="0">
                <a:latin typeface="Tahoma"/>
                <a:cs typeface="Tahoma"/>
              </a:rPr>
              <a:t>untuk menimbulkan cidera tetapi </a:t>
            </a:r>
            <a:r>
              <a:rPr sz="1200" dirty="0">
                <a:latin typeface="Tahoma"/>
                <a:cs typeface="Tahoma"/>
              </a:rPr>
              <a:t>belum </a:t>
            </a:r>
            <a:r>
              <a:rPr sz="1200" spc="-5" dirty="0">
                <a:latin typeface="Tahoma"/>
                <a:cs typeface="Tahoma"/>
              </a:rPr>
              <a:t>terjadi cidera  dan kondisi atau </a:t>
            </a:r>
            <a:r>
              <a:rPr sz="1200" dirty="0">
                <a:latin typeface="Tahoma"/>
                <a:cs typeface="Tahoma"/>
              </a:rPr>
              <a:t>situasi ini </a:t>
            </a:r>
            <a:r>
              <a:rPr sz="1200" spc="-5" dirty="0">
                <a:latin typeface="Tahoma"/>
                <a:cs typeface="Tahoma"/>
              </a:rPr>
              <a:t>termasuk yang </a:t>
            </a:r>
            <a:r>
              <a:rPr sz="1200" dirty="0">
                <a:latin typeface="Tahoma"/>
                <a:cs typeface="Tahoma"/>
              </a:rPr>
              <a:t>perlu </a:t>
            </a:r>
            <a:r>
              <a:rPr sz="1200" spc="-5" dirty="0">
                <a:latin typeface="Tahoma"/>
                <a:cs typeface="Tahoma"/>
              </a:rPr>
              <a:t>untuk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dilaporkan</a:t>
            </a:r>
            <a:endParaRPr sz="1200">
              <a:latin typeface="Tahoma"/>
              <a:cs typeface="Tahoma"/>
            </a:endParaRPr>
          </a:p>
          <a:p>
            <a:pPr marL="469265" algn="just">
              <a:lnSpc>
                <a:spcPct val="100000"/>
              </a:lnSpc>
              <a:spcBef>
                <a:spcPts val="540"/>
              </a:spcBef>
            </a:pPr>
            <a:r>
              <a:rPr sz="1200" spc="-5" dirty="0">
                <a:latin typeface="Tahoma"/>
                <a:cs typeface="Tahoma"/>
              </a:rPr>
              <a:t>Contoh: Kerusakan </a:t>
            </a:r>
            <a:r>
              <a:rPr sz="1200" dirty="0">
                <a:latin typeface="Tahoma"/>
                <a:cs typeface="Tahoma"/>
              </a:rPr>
              <a:t>AC, </a:t>
            </a:r>
            <a:r>
              <a:rPr sz="1200" spc="-5" dirty="0">
                <a:latin typeface="Tahoma"/>
                <a:cs typeface="Tahoma"/>
              </a:rPr>
              <a:t>lantai </a:t>
            </a:r>
            <a:r>
              <a:rPr sz="1200" dirty="0">
                <a:latin typeface="Tahoma"/>
                <a:cs typeface="Tahoma"/>
              </a:rPr>
              <a:t>yang licin, </a:t>
            </a:r>
            <a:r>
              <a:rPr sz="1200" spc="-5" dirty="0">
                <a:latin typeface="Tahoma"/>
                <a:cs typeface="Tahoma"/>
              </a:rPr>
              <a:t>kerusakan alat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ventilator</a:t>
            </a:r>
            <a:endParaRPr sz="1200">
              <a:latin typeface="Tahoma"/>
              <a:cs typeface="Tahoma"/>
            </a:endParaRPr>
          </a:p>
          <a:p>
            <a:pPr marL="469265" marR="6350" indent="-228600" algn="just">
              <a:lnSpc>
                <a:spcPts val="2170"/>
              </a:lnSpc>
              <a:spcBef>
                <a:spcPts val="200"/>
              </a:spcBef>
              <a:buAutoNum type="arabicParenR" startAt="2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Kejadian Nyaris Cidera </a:t>
            </a:r>
            <a:r>
              <a:rPr sz="1200" dirty="0">
                <a:latin typeface="Tahoma"/>
                <a:cs typeface="Tahoma"/>
              </a:rPr>
              <a:t>(KNC) </a:t>
            </a:r>
            <a:r>
              <a:rPr sz="1200" spc="-5" dirty="0">
                <a:latin typeface="Tahoma"/>
                <a:cs typeface="Tahoma"/>
              </a:rPr>
              <a:t>atau </a:t>
            </a:r>
            <a:r>
              <a:rPr sz="1250" i="1" spc="-30" dirty="0">
                <a:latin typeface="Tahoma"/>
                <a:cs typeface="Tahoma"/>
              </a:rPr>
              <a:t>A near </a:t>
            </a:r>
            <a:r>
              <a:rPr sz="1250" i="1" spc="-25" dirty="0">
                <a:latin typeface="Tahoma"/>
                <a:cs typeface="Tahoma"/>
              </a:rPr>
              <a:t>miss </a:t>
            </a:r>
            <a:r>
              <a:rPr sz="1200" spc="-5" dirty="0">
                <a:latin typeface="Tahoma"/>
                <a:cs typeface="Tahoma"/>
              </a:rPr>
              <a:t>adalah terjadinya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yang  </a:t>
            </a:r>
            <a:r>
              <a:rPr sz="1200" dirty="0">
                <a:latin typeface="Tahoma"/>
                <a:cs typeface="Tahoma"/>
              </a:rPr>
              <a:t>belum </a:t>
            </a:r>
            <a:r>
              <a:rPr sz="1200" spc="-5" dirty="0">
                <a:latin typeface="Tahoma"/>
                <a:cs typeface="Tahoma"/>
              </a:rPr>
              <a:t>sampai terpapar atau terkena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pasien</a:t>
            </a:r>
            <a:endParaRPr sz="1200">
              <a:latin typeface="Tahoma"/>
              <a:cs typeface="Tahoma"/>
            </a:endParaRPr>
          </a:p>
          <a:p>
            <a:pPr marL="469265" algn="just">
              <a:lnSpc>
                <a:spcPct val="100000"/>
              </a:lnSpc>
              <a:spcBef>
                <a:spcPts val="540"/>
              </a:spcBef>
            </a:pPr>
            <a:r>
              <a:rPr sz="1200" spc="-5" dirty="0">
                <a:latin typeface="Tahoma"/>
                <a:cs typeface="Tahoma"/>
              </a:rPr>
              <a:t>Contoh: salah identitas pasien namun diketahui </a:t>
            </a:r>
            <a:r>
              <a:rPr sz="1200" dirty="0">
                <a:latin typeface="Tahoma"/>
                <a:cs typeface="Tahoma"/>
              </a:rPr>
              <a:t>sebelum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tindakan</a:t>
            </a:r>
            <a:endParaRPr sz="1200">
              <a:latin typeface="Tahoma"/>
              <a:cs typeface="Tahoma"/>
            </a:endParaRPr>
          </a:p>
          <a:p>
            <a:pPr marL="469265" marR="5080" indent="-228600" algn="just">
              <a:lnSpc>
                <a:spcPts val="2180"/>
              </a:lnSpc>
              <a:spcBef>
                <a:spcPts val="190"/>
              </a:spcBef>
              <a:buAutoNum type="arabicParenR" startAt="3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Kejadian Tidak Cidera (KTC) atau </a:t>
            </a:r>
            <a:r>
              <a:rPr sz="1250" i="1" spc="-30" dirty="0">
                <a:latin typeface="Tahoma"/>
                <a:cs typeface="Tahoma"/>
              </a:rPr>
              <a:t>A no </a:t>
            </a:r>
            <a:r>
              <a:rPr sz="1250" i="1" spc="-35" dirty="0">
                <a:latin typeface="Tahoma"/>
                <a:cs typeface="Tahoma"/>
              </a:rPr>
              <a:t>harm </a:t>
            </a:r>
            <a:r>
              <a:rPr sz="1250" i="1" spc="-25" dirty="0">
                <a:latin typeface="Tahoma"/>
                <a:cs typeface="Tahoma"/>
              </a:rPr>
              <a:t>incident </a:t>
            </a:r>
            <a:r>
              <a:rPr sz="1200" spc="-5" dirty="0">
                <a:latin typeface="Tahoma"/>
                <a:cs typeface="Tahoma"/>
              </a:rPr>
              <a:t>adalah suatu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yang  sudah terpapar ke pasien tetapi tida timbul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cidera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96936"/>
            <a:ext cx="5971540" cy="831723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469265" marR="6350" indent="-228600" algn="just">
              <a:lnSpc>
                <a:spcPct val="148300"/>
              </a:lnSpc>
              <a:spcBef>
                <a:spcPts val="150"/>
              </a:spcBef>
              <a:buAutoNum type="arabicParenR" startAt="4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Kejadian Tidak Diharapkan (KTD) atau </a:t>
            </a:r>
            <a:r>
              <a:rPr sz="1250" i="1" spc="-30" dirty="0">
                <a:latin typeface="Tahoma"/>
                <a:cs typeface="Tahoma"/>
              </a:rPr>
              <a:t>A harmful </a:t>
            </a:r>
            <a:r>
              <a:rPr sz="1250" i="1" spc="-25" dirty="0">
                <a:latin typeface="Tahoma"/>
                <a:cs typeface="Tahoma"/>
              </a:rPr>
              <a:t>incident/adverse </a:t>
            </a:r>
            <a:r>
              <a:rPr sz="1250" i="1" spc="-30" dirty="0">
                <a:latin typeface="Tahoma"/>
                <a:cs typeface="Tahoma"/>
              </a:rPr>
              <a:t>event </a:t>
            </a:r>
            <a:r>
              <a:rPr sz="1200" spc="-5" dirty="0">
                <a:latin typeface="Tahoma"/>
                <a:cs typeface="Tahoma"/>
              </a:rPr>
              <a:t>adalah 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yang mengakibatkan </a:t>
            </a:r>
            <a:r>
              <a:rPr sz="1200" dirty="0">
                <a:latin typeface="Tahoma"/>
                <a:cs typeface="Tahoma"/>
              </a:rPr>
              <a:t>cidera </a:t>
            </a:r>
            <a:r>
              <a:rPr sz="1200" spc="-5" dirty="0">
                <a:latin typeface="Tahoma"/>
                <a:cs typeface="Tahoma"/>
              </a:rPr>
              <a:t>pada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pasien</a:t>
            </a:r>
            <a:endParaRPr sz="1200">
              <a:latin typeface="Tahoma"/>
              <a:cs typeface="Tahoma"/>
            </a:endParaRPr>
          </a:p>
          <a:p>
            <a:pPr marL="469265" marR="11430" algn="just">
              <a:lnSpc>
                <a:spcPct val="150800"/>
              </a:lnSpc>
            </a:pPr>
            <a:r>
              <a:rPr sz="1200" spc="-5" dirty="0">
                <a:latin typeface="Tahoma"/>
                <a:cs typeface="Tahoma"/>
              </a:rPr>
              <a:t>Contoh: </a:t>
            </a:r>
            <a:r>
              <a:rPr sz="1200" dirty="0">
                <a:latin typeface="Tahoma"/>
                <a:cs typeface="Tahoma"/>
              </a:rPr>
              <a:t>Pasien </a:t>
            </a:r>
            <a:r>
              <a:rPr sz="1200" spc="-5" dirty="0">
                <a:latin typeface="Tahoma"/>
                <a:cs typeface="Tahoma"/>
              </a:rPr>
              <a:t>minum parasetamal dan tidak </a:t>
            </a:r>
            <a:r>
              <a:rPr sz="1200" dirty="0">
                <a:latin typeface="Tahoma"/>
                <a:cs typeface="Tahoma"/>
              </a:rPr>
              <a:t>ada </a:t>
            </a:r>
            <a:r>
              <a:rPr sz="1200" spc="-5" dirty="0">
                <a:latin typeface="Tahoma"/>
                <a:cs typeface="Tahoma"/>
              </a:rPr>
              <a:t>reaksi apapun tetapi dokter  tidak meresepkan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parasetamol</a:t>
            </a:r>
            <a:endParaRPr sz="1200">
              <a:latin typeface="Tahoma"/>
              <a:cs typeface="Tahoma"/>
            </a:endParaRPr>
          </a:p>
          <a:p>
            <a:pPr marL="469265" marR="8890" indent="-228600" algn="just">
              <a:lnSpc>
                <a:spcPts val="2170"/>
              </a:lnSpc>
              <a:spcBef>
                <a:spcPts val="195"/>
              </a:spcBef>
              <a:buAutoNum type="arabicParenR" startAt="5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Kejadian </a:t>
            </a:r>
            <a:r>
              <a:rPr sz="1200" dirty="0">
                <a:latin typeface="Tahoma"/>
                <a:cs typeface="Tahoma"/>
              </a:rPr>
              <a:t>sentinel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50" i="1" spc="-25" dirty="0">
                <a:latin typeface="Tahoma"/>
                <a:cs typeface="Tahoma"/>
              </a:rPr>
              <a:t>sentinel event </a:t>
            </a:r>
            <a:r>
              <a:rPr sz="1200" spc="-5" dirty="0">
                <a:latin typeface="Tahoma"/>
                <a:cs typeface="Tahoma"/>
              </a:rPr>
              <a:t>adalah kerjadian tidak diharapkan (KTD)  yang mengakibatkan kematian atau cidera yang serius, biasanya dipakai untuk  kejadian yang sangat tidak diharapkan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tidak </a:t>
            </a:r>
            <a:r>
              <a:rPr sz="1200" dirty="0">
                <a:latin typeface="Tahoma"/>
                <a:cs typeface="Tahoma"/>
              </a:rPr>
              <a:t>dapat </a:t>
            </a:r>
            <a:r>
              <a:rPr sz="1200" spc="-5" dirty="0">
                <a:latin typeface="Tahoma"/>
                <a:cs typeface="Tahoma"/>
              </a:rPr>
              <a:t>diterima. </a:t>
            </a:r>
            <a:r>
              <a:rPr sz="1200" dirty="0">
                <a:latin typeface="Tahoma"/>
                <a:cs typeface="Tahoma"/>
              </a:rPr>
              <a:t>Pemilihan </a:t>
            </a:r>
            <a:r>
              <a:rPr sz="1200" spc="-5" dirty="0">
                <a:latin typeface="Tahoma"/>
                <a:cs typeface="Tahoma"/>
              </a:rPr>
              <a:t>kata  </a:t>
            </a:r>
            <a:r>
              <a:rPr sz="1250" i="1" spc="-25" dirty="0">
                <a:latin typeface="Tahoma"/>
                <a:cs typeface="Tahoma"/>
              </a:rPr>
              <a:t>sentinel</a:t>
            </a:r>
            <a:r>
              <a:rPr sz="1250" i="1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terkait dengan keseriusan cidera yang </a:t>
            </a:r>
            <a:r>
              <a:rPr sz="1200" dirty="0">
                <a:latin typeface="Tahoma"/>
                <a:cs typeface="Tahoma"/>
              </a:rPr>
              <a:t>misalnya </a:t>
            </a:r>
            <a:r>
              <a:rPr sz="1200" spc="-5" dirty="0">
                <a:latin typeface="Tahoma"/>
                <a:cs typeface="Tahoma"/>
              </a:rPr>
              <a:t>amputasi pada kaki</a:t>
            </a:r>
            <a:endParaRPr sz="1200">
              <a:latin typeface="Tahoma"/>
              <a:cs typeface="Tahoma"/>
            </a:endParaRPr>
          </a:p>
          <a:p>
            <a:pPr marL="469265" marR="8890">
              <a:lnSpc>
                <a:spcPts val="2170"/>
              </a:lnSpc>
              <a:spcBef>
                <a:spcPts val="10"/>
              </a:spcBef>
            </a:pPr>
            <a:r>
              <a:rPr sz="1200" spc="-5" dirty="0">
                <a:latin typeface="Tahoma"/>
                <a:cs typeface="Tahoma"/>
              </a:rPr>
              <a:t>yang salah dan sebagainya sehingga pencarian fakta terhadap kejadian </a:t>
            </a:r>
            <a:r>
              <a:rPr sz="1200" dirty="0">
                <a:latin typeface="Tahoma"/>
                <a:cs typeface="Tahoma"/>
              </a:rPr>
              <a:t>ini  </a:t>
            </a:r>
            <a:r>
              <a:rPr sz="1200" spc="-5" dirty="0">
                <a:latin typeface="Tahoma"/>
                <a:cs typeface="Tahoma"/>
              </a:rPr>
              <a:t>mengungkapkan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adanya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masalah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yang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serius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pada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kebijakan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dan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prosedur</a:t>
            </a:r>
            <a:r>
              <a:rPr sz="1200" spc="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yang</a:t>
            </a:r>
            <a:endParaRPr sz="12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latin typeface="Tahoma"/>
                <a:cs typeface="Tahoma"/>
              </a:rPr>
              <a:t>berlaku.</a:t>
            </a:r>
            <a:endParaRPr sz="1200">
              <a:latin typeface="Tahoma"/>
              <a:cs typeface="Tahoma"/>
            </a:endParaRPr>
          </a:p>
          <a:p>
            <a:pPr marL="469265" marR="5080" algn="just">
              <a:lnSpc>
                <a:spcPct val="150900"/>
              </a:lnSpc>
            </a:pPr>
            <a:r>
              <a:rPr sz="1200" spc="-5" dirty="0">
                <a:latin typeface="Tahoma"/>
                <a:cs typeface="Tahoma"/>
              </a:rPr>
              <a:t>Contoh: Tindakan invasif/pembedahan pada pasien yang salah, Tindakan invasif/  pembedahan </a:t>
            </a:r>
            <a:r>
              <a:rPr sz="1200" dirty="0">
                <a:latin typeface="Tahoma"/>
                <a:cs typeface="Tahoma"/>
              </a:rPr>
              <a:t>pada </a:t>
            </a:r>
            <a:r>
              <a:rPr sz="1200" spc="-5" dirty="0">
                <a:latin typeface="Tahoma"/>
                <a:cs typeface="Tahoma"/>
              </a:rPr>
              <a:t>bagian tubuh yang </a:t>
            </a:r>
            <a:r>
              <a:rPr sz="1200" dirty="0">
                <a:latin typeface="Tahoma"/>
                <a:cs typeface="Tahoma"/>
              </a:rPr>
              <a:t>keliru, </a:t>
            </a:r>
            <a:r>
              <a:rPr sz="1200" spc="-5" dirty="0">
                <a:latin typeface="Tahoma"/>
                <a:cs typeface="Tahoma"/>
              </a:rPr>
              <a:t>Ketinggalan instrumen/alat/ </a:t>
            </a:r>
            <a:r>
              <a:rPr sz="1200" dirty="0">
                <a:latin typeface="Tahoma"/>
                <a:cs typeface="Tahoma"/>
              </a:rPr>
              <a:t>benda-  benda </a:t>
            </a:r>
            <a:r>
              <a:rPr sz="1200" spc="-5" dirty="0">
                <a:latin typeface="Tahoma"/>
                <a:cs typeface="Tahoma"/>
              </a:rPr>
              <a:t>lain </a:t>
            </a:r>
            <a:r>
              <a:rPr sz="1200" dirty="0">
                <a:latin typeface="Tahoma"/>
                <a:cs typeface="Tahoma"/>
              </a:rPr>
              <a:t>di </a:t>
            </a:r>
            <a:r>
              <a:rPr sz="1200" spc="-5" dirty="0">
                <a:latin typeface="Tahoma"/>
                <a:cs typeface="Tahoma"/>
              </a:rPr>
              <a:t>dalam </a:t>
            </a:r>
            <a:r>
              <a:rPr sz="1200" dirty="0">
                <a:latin typeface="Tahoma"/>
                <a:cs typeface="Tahoma"/>
              </a:rPr>
              <a:t>tubuh </a:t>
            </a:r>
            <a:r>
              <a:rPr sz="1200" spc="-5" dirty="0">
                <a:latin typeface="Tahoma"/>
                <a:cs typeface="Tahoma"/>
              </a:rPr>
              <a:t>pasien sesudah tindakan </a:t>
            </a:r>
            <a:r>
              <a:rPr sz="1200" dirty="0">
                <a:latin typeface="Tahoma"/>
                <a:cs typeface="Tahoma"/>
              </a:rPr>
              <a:t>pembedahan, </a:t>
            </a:r>
            <a:r>
              <a:rPr sz="1200" spc="-5" dirty="0">
                <a:latin typeface="Tahoma"/>
                <a:cs typeface="Tahoma"/>
              </a:rPr>
              <a:t>Bunuh </a:t>
            </a:r>
            <a:r>
              <a:rPr sz="1200" dirty="0">
                <a:latin typeface="Tahoma"/>
                <a:cs typeface="Tahoma"/>
              </a:rPr>
              <a:t>diri  </a:t>
            </a:r>
            <a:r>
              <a:rPr sz="1200" spc="-5" dirty="0">
                <a:latin typeface="Tahoma"/>
                <a:cs typeface="Tahoma"/>
              </a:rPr>
              <a:t>pada pasien </a:t>
            </a:r>
            <a:r>
              <a:rPr sz="1200" spc="-10" dirty="0">
                <a:latin typeface="Tahoma"/>
                <a:cs typeface="Tahoma"/>
              </a:rPr>
              <a:t>rawat </a:t>
            </a:r>
            <a:r>
              <a:rPr sz="1200" spc="-5" dirty="0">
                <a:latin typeface="Tahoma"/>
                <a:cs typeface="Tahoma"/>
              </a:rPr>
              <a:t>inap, Embolisme gas intravaskuler yang mengakibatkan  kematian/kerusakan </a:t>
            </a:r>
            <a:r>
              <a:rPr sz="1200" dirty="0">
                <a:latin typeface="Tahoma"/>
                <a:cs typeface="Tahoma"/>
              </a:rPr>
              <a:t>neurologis, Reaksi </a:t>
            </a:r>
            <a:r>
              <a:rPr sz="1200" spc="-5" dirty="0">
                <a:latin typeface="Tahoma"/>
                <a:cs typeface="Tahoma"/>
              </a:rPr>
              <a:t>Haemolitis transfusi darah akibat  inkompatibilitas </a:t>
            </a:r>
            <a:r>
              <a:rPr sz="1200" dirty="0">
                <a:latin typeface="Tahoma"/>
                <a:cs typeface="Tahoma"/>
              </a:rPr>
              <a:t>ABO, </a:t>
            </a:r>
            <a:r>
              <a:rPr sz="1200" spc="-5" dirty="0">
                <a:latin typeface="Tahoma"/>
                <a:cs typeface="Tahoma"/>
              </a:rPr>
              <a:t>Kematian </a:t>
            </a:r>
            <a:r>
              <a:rPr sz="1200" dirty="0">
                <a:latin typeface="Tahoma"/>
                <a:cs typeface="Tahoma"/>
              </a:rPr>
              <a:t>ibu </a:t>
            </a:r>
            <a:r>
              <a:rPr sz="1200" spc="-5" dirty="0">
                <a:latin typeface="Tahoma"/>
                <a:cs typeface="Tahoma"/>
              </a:rPr>
              <a:t>melahirkan, Kematian bayi yang tidak </a:t>
            </a:r>
            <a:r>
              <a:rPr sz="1200" dirty="0">
                <a:latin typeface="Tahoma"/>
                <a:cs typeface="Tahoma"/>
              </a:rPr>
              <a:t>di  </a:t>
            </a:r>
            <a:r>
              <a:rPr sz="1200" spc="-5" dirty="0">
                <a:latin typeface="Tahoma"/>
                <a:cs typeface="Tahoma"/>
              </a:rPr>
              <a:t>antipasi, Penculikan bayi, Bayi tertukar, Perkosaan /tindakan kekerasan terhadap  pasien, staf, </a:t>
            </a:r>
            <a:r>
              <a:rPr sz="1200" dirty="0">
                <a:latin typeface="Tahoma"/>
                <a:cs typeface="Tahoma"/>
              </a:rPr>
              <a:t>maupun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pengunjung.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spc="-5" dirty="0">
                <a:latin typeface="Tahoma"/>
                <a:cs typeface="Tahoma"/>
              </a:rPr>
              <a:t>Faktor-faktor yang mempengaruhi terhadap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keselamatan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pasien:</a:t>
            </a:r>
            <a:endParaRPr sz="1200">
              <a:latin typeface="Tahoma"/>
              <a:cs typeface="Tahoma"/>
            </a:endParaRPr>
          </a:p>
          <a:p>
            <a:pPr marL="12700" marR="6350" algn="just">
              <a:lnSpc>
                <a:spcPct val="144800"/>
              </a:lnSpc>
              <a:spcBef>
                <a:spcPts val="10"/>
              </a:spcBef>
            </a:pPr>
            <a:r>
              <a:rPr sz="1200" spc="-5" dirty="0">
                <a:latin typeface="Tahoma"/>
                <a:cs typeface="Tahoma"/>
              </a:rPr>
              <a:t>The Institute </a:t>
            </a:r>
            <a:r>
              <a:rPr sz="1200" dirty="0">
                <a:latin typeface="Tahoma"/>
                <a:cs typeface="Tahoma"/>
              </a:rPr>
              <a:t>of Medicine’s </a:t>
            </a:r>
            <a:r>
              <a:rPr sz="1200" spc="-5" dirty="0">
                <a:latin typeface="Tahoma"/>
                <a:cs typeface="Tahoma"/>
              </a:rPr>
              <a:t>(IOM’s), melalui laporannya yang </a:t>
            </a:r>
            <a:r>
              <a:rPr sz="1200" dirty="0">
                <a:latin typeface="Tahoma"/>
                <a:cs typeface="Tahoma"/>
              </a:rPr>
              <a:t>berjudul </a:t>
            </a:r>
            <a:r>
              <a:rPr sz="1250" i="1" spc="-35" dirty="0">
                <a:latin typeface="Tahoma"/>
                <a:cs typeface="Tahoma"/>
              </a:rPr>
              <a:t>To </a:t>
            </a:r>
            <a:r>
              <a:rPr sz="1250" i="1" spc="-25" dirty="0">
                <a:latin typeface="Tahoma"/>
                <a:cs typeface="Tahoma"/>
              </a:rPr>
              <a:t>Err </a:t>
            </a:r>
            <a:r>
              <a:rPr sz="1250" i="1" spc="-20" dirty="0">
                <a:latin typeface="Tahoma"/>
                <a:cs typeface="Tahoma"/>
              </a:rPr>
              <a:t>is </a:t>
            </a:r>
            <a:r>
              <a:rPr sz="1250" i="1" spc="-35" dirty="0">
                <a:latin typeface="Tahoma"/>
                <a:cs typeface="Tahoma"/>
              </a:rPr>
              <a:t>Human:  </a:t>
            </a:r>
            <a:r>
              <a:rPr sz="1250" i="1" spc="-25" dirty="0">
                <a:latin typeface="Tahoma"/>
                <a:cs typeface="Tahoma"/>
              </a:rPr>
              <a:t>Building </a:t>
            </a:r>
            <a:r>
              <a:rPr sz="1250" i="1" spc="-30" dirty="0">
                <a:latin typeface="Tahoma"/>
                <a:cs typeface="Tahoma"/>
              </a:rPr>
              <a:t>a </a:t>
            </a:r>
            <a:r>
              <a:rPr sz="1250" i="1" spc="-25" dirty="0">
                <a:latin typeface="Tahoma"/>
                <a:cs typeface="Tahoma"/>
              </a:rPr>
              <a:t>Safer </a:t>
            </a:r>
            <a:r>
              <a:rPr sz="1250" i="1" spc="-30" dirty="0">
                <a:latin typeface="Tahoma"/>
                <a:cs typeface="Tahoma"/>
              </a:rPr>
              <a:t>Health System </a:t>
            </a:r>
            <a:r>
              <a:rPr sz="1200" spc="-5" dirty="0">
                <a:latin typeface="Tahoma"/>
                <a:cs typeface="Tahoma"/>
              </a:rPr>
              <a:t>menjelaskan </a:t>
            </a:r>
            <a:r>
              <a:rPr sz="1200" dirty="0">
                <a:latin typeface="Tahoma"/>
                <a:cs typeface="Tahoma"/>
              </a:rPr>
              <a:t>bahwa </a:t>
            </a:r>
            <a:r>
              <a:rPr sz="1200" spc="-5" dirty="0">
                <a:latin typeface="Tahoma"/>
                <a:cs typeface="Tahoma"/>
              </a:rPr>
              <a:t>yang meningkatkan D4  meningkatkan pencegahan terhadap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50" i="1" spc="-25" dirty="0">
                <a:latin typeface="Tahoma"/>
                <a:cs typeface="Tahoma"/>
              </a:rPr>
              <a:t>(adverse event) </a:t>
            </a:r>
            <a:r>
              <a:rPr sz="1200" spc="-5" dirty="0">
                <a:latin typeface="Tahoma"/>
                <a:cs typeface="Tahoma"/>
              </a:rPr>
              <a:t>adalah </a:t>
            </a:r>
            <a:r>
              <a:rPr sz="1200" dirty="0">
                <a:latin typeface="Tahoma"/>
                <a:cs typeface="Tahoma"/>
              </a:rPr>
              <a:t>berupa </a:t>
            </a:r>
            <a:r>
              <a:rPr sz="1200" spc="-5" dirty="0">
                <a:latin typeface="Tahoma"/>
                <a:cs typeface="Tahoma"/>
              </a:rPr>
              <a:t>faktor</a:t>
            </a:r>
            <a:r>
              <a:rPr sz="1200" spc="35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yang</a:t>
            </a:r>
            <a:endParaRPr sz="1200">
              <a:latin typeface="Tahoma"/>
              <a:cs typeface="Tahoma"/>
            </a:endParaRPr>
          </a:p>
          <a:p>
            <a:pPr marL="12700" marR="8890" algn="just">
              <a:lnSpc>
                <a:spcPts val="2170"/>
              </a:lnSpc>
              <a:spcBef>
                <a:spcPts val="190"/>
              </a:spcBef>
            </a:pPr>
            <a:r>
              <a:rPr sz="1200" spc="-5" dirty="0">
                <a:latin typeface="Tahoma"/>
                <a:cs typeface="Tahoma"/>
              </a:rPr>
              <a:t>sistemik, artinya tidak hanya berasal dari kinerja seorang perawat, dokter, atau tenaga  kesehatan lain. Laporan tersebut </a:t>
            </a:r>
            <a:r>
              <a:rPr sz="1200" dirty="0">
                <a:latin typeface="Tahoma"/>
                <a:cs typeface="Tahoma"/>
              </a:rPr>
              <a:t>juga memberi </a:t>
            </a:r>
            <a:r>
              <a:rPr sz="1200" spc="-5" dirty="0">
                <a:latin typeface="Tahoma"/>
                <a:cs typeface="Tahoma"/>
              </a:rPr>
              <a:t>perhatian </a:t>
            </a:r>
            <a:r>
              <a:rPr sz="1200" dirty="0">
                <a:latin typeface="Tahoma"/>
                <a:cs typeface="Tahoma"/>
              </a:rPr>
              <a:t>pada </a:t>
            </a:r>
            <a:r>
              <a:rPr sz="1200" spc="-5" dirty="0">
                <a:latin typeface="Tahoma"/>
                <a:cs typeface="Tahoma"/>
              </a:rPr>
              <a:t>faktor komunitas  manusia yang terlibat pada masalah pelayanan kesehatan. Insiden keselamatan pasien  dihasilkan  dari  </a:t>
            </a:r>
            <a:r>
              <a:rPr sz="1200" dirty="0">
                <a:latin typeface="Tahoma"/>
                <a:cs typeface="Tahoma"/>
              </a:rPr>
              <a:t>interaksi  </a:t>
            </a:r>
            <a:r>
              <a:rPr sz="1200" spc="-10" dirty="0">
                <a:latin typeface="Tahoma"/>
                <a:cs typeface="Tahoma"/>
              </a:rPr>
              <a:t>atau  </a:t>
            </a:r>
            <a:r>
              <a:rPr sz="1200" spc="-5" dirty="0">
                <a:latin typeface="Tahoma"/>
                <a:cs typeface="Tahoma"/>
              </a:rPr>
              <a:t>kecenderungan  dari  </a:t>
            </a:r>
            <a:r>
              <a:rPr sz="1200" dirty="0">
                <a:latin typeface="Tahoma"/>
                <a:cs typeface="Tahoma"/>
              </a:rPr>
              <a:t>beberapa  </a:t>
            </a:r>
            <a:r>
              <a:rPr sz="1200" spc="-5" dirty="0">
                <a:latin typeface="Tahoma"/>
                <a:cs typeface="Tahoma"/>
              </a:rPr>
              <a:t>faktor  yang</a:t>
            </a:r>
            <a:r>
              <a:rPr sz="1200" spc="3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diperlukan</a:t>
            </a:r>
            <a:endParaRPr sz="1200">
              <a:latin typeface="Tahoma"/>
              <a:cs typeface="Tahoma"/>
            </a:endParaRPr>
          </a:p>
          <a:p>
            <a:pPr marL="12700" marR="5715" algn="just">
              <a:lnSpc>
                <a:spcPts val="2170"/>
              </a:lnSpc>
              <a:spcBef>
                <a:spcPts val="20"/>
              </a:spcBef>
            </a:pPr>
            <a:r>
              <a:rPr sz="1200" spc="-5" dirty="0">
                <a:latin typeface="Tahoma"/>
                <a:cs typeface="Tahoma"/>
              </a:rPr>
              <a:t>kecuali beberapa faktor yang tidak sesuai. Kekurangan pada faktor-faktor tersebut  terlihat  pada  sistem,  telah  lama  ada  </a:t>
            </a:r>
            <a:r>
              <a:rPr sz="1200" dirty="0">
                <a:latin typeface="Tahoma"/>
                <a:cs typeface="Tahoma"/>
              </a:rPr>
              <a:t>sebelum  </a:t>
            </a:r>
            <a:r>
              <a:rPr sz="1200" spc="-5" dirty="0">
                <a:latin typeface="Tahoma"/>
                <a:cs typeface="Tahoma"/>
              </a:rPr>
              <a:t>terjadi  suatu  insiden.  Hal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terpenting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08482"/>
            <a:ext cx="5968365" cy="1957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9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adalah pada pemahaman </a:t>
            </a:r>
            <a:r>
              <a:rPr sz="1200" dirty="0">
                <a:latin typeface="Tahoma"/>
                <a:cs typeface="Tahoma"/>
              </a:rPr>
              <a:t>bahwa </a:t>
            </a:r>
            <a:r>
              <a:rPr sz="1200" spc="-5" dirty="0">
                <a:latin typeface="Tahoma"/>
                <a:cs typeface="Tahoma"/>
              </a:rPr>
              <a:t>ada </a:t>
            </a:r>
            <a:r>
              <a:rPr sz="1200" dirty="0">
                <a:latin typeface="Tahoma"/>
                <a:cs typeface="Tahoma"/>
              </a:rPr>
              <a:t>kebutuhan </a:t>
            </a:r>
            <a:r>
              <a:rPr sz="1200" spc="-5" dirty="0">
                <a:latin typeface="Tahoma"/>
                <a:cs typeface="Tahoma"/>
              </a:rPr>
              <a:t>untuk menyadari dan memahami  fungsi dari banyaknya sistem yang </a:t>
            </a:r>
            <a:r>
              <a:rPr sz="1200" dirty="0">
                <a:latin typeface="Tahoma"/>
                <a:cs typeface="Tahoma"/>
              </a:rPr>
              <a:t>masing-masing </a:t>
            </a:r>
            <a:r>
              <a:rPr sz="1200" spc="-5" dirty="0">
                <a:latin typeface="Tahoma"/>
                <a:cs typeface="Tahoma"/>
              </a:rPr>
              <a:t>berkaitan dengan setiap </a:t>
            </a:r>
            <a:r>
              <a:rPr sz="1200" dirty="0">
                <a:latin typeface="Tahoma"/>
                <a:cs typeface="Tahoma"/>
              </a:rPr>
              <a:t>penyedia  </a:t>
            </a:r>
            <a:r>
              <a:rPr sz="1200" spc="-5" dirty="0">
                <a:latin typeface="Tahoma"/>
                <a:cs typeface="Tahoma"/>
              </a:rPr>
              <a:t>layanan kesehatan </a:t>
            </a:r>
            <a:r>
              <a:rPr sz="1200" dirty="0">
                <a:latin typeface="Tahoma"/>
                <a:cs typeface="Tahoma"/>
              </a:rPr>
              <a:t>dan </a:t>
            </a:r>
            <a:r>
              <a:rPr sz="1200" spc="-5" dirty="0">
                <a:latin typeface="Tahoma"/>
                <a:cs typeface="Tahoma"/>
              </a:rPr>
              <a:t>bagaimana kebijakan serta tindakan yang diambil pada suatu  bagian (dalam sistem tersebut) akan berdampak pada keamanan, kualitas, dan </a:t>
            </a:r>
            <a:r>
              <a:rPr sz="1200" dirty="0">
                <a:latin typeface="Tahoma"/>
                <a:cs typeface="Tahoma"/>
              </a:rPr>
              <a:t>efisiensi  </a:t>
            </a:r>
            <a:r>
              <a:rPr sz="1200" spc="-5" dirty="0">
                <a:latin typeface="Tahoma"/>
                <a:cs typeface="Tahoma"/>
              </a:rPr>
              <a:t>pada sistem bagian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lainnya.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b="1" spc="-5" dirty="0">
                <a:latin typeface="Tahoma"/>
                <a:cs typeface="Tahoma"/>
              </a:rPr>
              <a:t>TINDAKAN SESUAI TINGKAT</a:t>
            </a:r>
            <a:r>
              <a:rPr sz="1200" b="1" spc="1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RISIKO</a:t>
            </a:r>
            <a:endParaRPr sz="12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09244" y="2845561"/>
          <a:ext cx="6379210" cy="5153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835"/>
                <a:gridCol w="4397375"/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spc="-5" dirty="0">
                          <a:latin typeface="Tahoma"/>
                          <a:cs typeface="Tahoma"/>
                        </a:rPr>
                        <a:t>Level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b="1" spc="-5" dirty="0">
                          <a:latin typeface="Tahoma"/>
                          <a:cs typeface="Tahoma"/>
                        </a:rPr>
                        <a:t>Tindakan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068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b="1" spc="-5" dirty="0">
                          <a:latin typeface="Tahoma"/>
                          <a:cs typeface="Tahoma"/>
                        </a:rPr>
                        <a:t>Extreme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b="1" spc="-5" dirty="0">
                          <a:latin typeface="Tahoma"/>
                          <a:cs typeface="Tahoma"/>
                        </a:rPr>
                        <a:t>(sangat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tinggi)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415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Risiko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extreme, dilakukan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RCA paling lama 45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hari,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membutuhkan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tindakan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segera,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675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perhatian sampai ke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Direksi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0820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High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(tinggi)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409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Risiko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tinggi, dilakukan RCA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paling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lama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45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hari.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685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Kaji dengan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detil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dan perlu tindakan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segera</a:t>
                      </a:r>
                      <a:r>
                        <a:rPr sz="11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serta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670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membutuhkan perhatian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Top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Manajemen.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97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b="1" spc="-5" dirty="0">
                          <a:latin typeface="Tahoma"/>
                          <a:cs typeface="Tahoma"/>
                        </a:rPr>
                        <a:t>Moderate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(sedang)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409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Risiko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sedang, dilakukan investigasi sederhana paling lama</a:t>
                      </a:r>
                      <a:r>
                        <a:rPr sz="1100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50990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minggu.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509905" marR="83820" indent="-228600">
                        <a:lnSpc>
                          <a:spcPct val="1509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Manajer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/ Pimpinan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Klinis sebaiknya menilai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dampak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thd 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biaya dan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kelola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klinis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310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Rendah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(Low)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409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Risiko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rendah, dilakukan investigasi sederhana paling lama</a:t>
                      </a:r>
                      <a:r>
                        <a:rPr sz="1100" spc="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5099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minggu.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510540" indent="-229235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Symbol"/>
                        <a:buChar char=""/>
                        <a:tabLst>
                          <a:tab pos="509905" algn="l"/>
                          <a:tab pos="510540" algn="l"/>
                        </a:tabLst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Diselesaikan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dengan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Prosedur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rutin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3457"/>
            <a:ext cx="5969000" cy="82219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b="1" i="1" spc="-30" dirty="0">
                <a:latin typeface="Tahoma"/>
                <a:cs typeface="Tahoma"/>
              </a:rPr>
              <a:t>Root </a:t>
            </a:r>
            <a:r>
              <a:rPr sz="1250" b="1" i="1" spc="-35" dirty="0">
                <a:latin typeface="Tahoma"/>
                <a:cs typeface="Tahoma"/>
              </a:rPr>
              <a:t>Cause Analysis </a:t>
            </a:r>
            <a:r>
              <a:rPr sz="1200" b="1" spc="-5" dirty="0">
                <a:latin typeface="Tahoma"/>
                <a:cs typeface="Tahoma"/>
              </a:rPr>
              <a:t>(RCA) </a:t>
            </a:r>
            <a:r>
              <a:rPr sz="1200" b="1" dirty="0">
                <a:latin typeface="Tahoma"/>
                <a:cs typeface="Tahoma"/>
              </a:rPr>
              <a:t>atau </a:t>
            </a:r>
            <a:r>
              <a:rPr sz="1200" b="1" spc="-5" dirty="0">
                <a:latin typeface="Tahoma"/>
                <a:cs typeface="Tahoma"/>
              </a:rPr>
              <a:t>Analisis Akar</a:t>
            </a:r>
            <a:r>
              <a:rPr sz="1200" b="1" spc="4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Masalah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49900"/>
              </a:lnSpc>
              <a:tabLst>
                <a:tab pos="483234" algn="l"/>
                <a:tab pos="1050925" algn="l"/>
                <a:tab pos="1751330" algn="l"/>
                <a:tab pos="2306320" algn="l"/>
                <a:tab pos="2910840" algn="l"/>
                <a:tab pos="3441065" algn="l"/>
                <a:tab pos="4109720" algn="l"/>
                <a:tab pos="4757420" algn="l"/>
                <a:tab pos="5629910" algn="l"/>
              </a:tabLst>
            </a:pPr>
            <a:r>
              <a:rPr sz="1250" i="1" spc="-35" dirty="0">
                <a:latin typeface="Tahoma"/>
                <a:cs typeface="Tahoma"/>
              </a:rPr>
              <a:t>Ro</a:t>
            </a:r>
            <a:r>
              <a:rPr sz="1250" i="1" spc="-25" dirty="0">
                <a:latin typeface="Tahoma"/>
                <a:cs typeface="Tahoma"/>
              </a:rPr>
              <a:t>ot</a:t>
            </a:r>
            <a:r>
              <a:rPr sz="1250" i="1" dirty="0">
                <a:latin typeface="Tahoma"/>
                <a:cs typeface="Tahoma"/>
              </a:rPr>
              <a:t>	</a:t>
            </a:r>
            <a:r>
              <a:rPr sz="1250" i="1" spc="-20" dirty="0">
                <a:latin typeface="Tahoma"/>
                <a:cs typeface="Tahoma"/>
              </a:rPr>
              <a:t>C</a:t>
            </a:r>
            <a:r>
              <a:rPr sz="1250" i="1" spc="-40" dirty="0">
                <a:latin typeface="Tahoma"/>
                <a:cs typeface="Tahoma"/>
              </a:rPr>
              <a:t>a</a:t>
            </a:r>
            <a:r>
              <a:rPr sz="1250" i="1" spc="-30" dirty="0">
                <a:latin typeface="Tahoma"/>
                <a:cs typeface="Tahoma"/>
              </a:rPr>
              <a:t>u</a:t>
            </a:r>
            <a:r>
              <a:rPr sz="1250" i="1" spc="-20" dirty="0">
                <a:latin typeface="Tahoma"/>
                <a:cs typeface="Tahoma"/>
              </a:rPr>
              <a:t>s</a:t>
            </a:r>
            <a:r>
              <a:rPr sz="1250" i="1" spc="-30" dirty="0">
                <a:latin typeface="Tahoma"/>
                <a:cs typeface="Tahoma"/>
              </a:rPr>
              <a:t>e</a:t>
            </a:r>
            <a:r>
              <a:rPr sz="1250" i="1" dirty="0">
                <a:latin typeface="Tahoma"/>
                <a:cs typeface="Tahoma"/>
              </a:rPr>
              <a:t>	</a:t>
            </a:r>
            <a:r>
              <a:rPr sz="1250" i="1" spc="-30" dirty="0">
                <a:latin typeface="Tahoma"/>
                <a:cs typeface="Tahoma"/>
              </a:rPr>
              <a:t>An</a:t>
            </a:r>
            <a:r>
              <a:rPr sz="1250" i="1" spc="-35" dirty="0">
                <a:latin typeface="Tahoma"/>
                <a:cs typeface="Tahoma"/>
              </a:rPr>
              <a:t>a</a:t>
            </a:r>
            <a:r>
              <a:rPr sz="1250" i="1" spc="-20" dirty="0">
                <a:latin typeface="Tahoma"/>
                <a:cs typeface="Tahoma"/>
              </a:rPr>
              <a:t>lys</a:t>
            </a:r>
            <a:r>
              <a:rPr sz="1250" i="1" spc="-30" dirty="0">
                <a:latin typeface="Tahoma"/>
                <a:cs typeface="Tahoma"/>
              </a:rPr>
              <a:t>i</a:t>
            </a:r>
            <a:r>
              <a:rPr sz="1250" i="1" spc="-25" dirty="0">
                <a:latin typeface="Tahoma"/>
                <a:cs typeface="Tahoma"/>
              </a:rPr>
              <a:t>s</a:t>
            </a:r>
            <a:r>
              <a:rPr sz="1250" i="1" dirty="0">
                <a:latin typeface="Tahoma"/>
                <a:cs typeface="Tahoma"/>
              </a:rPr>
              <a:t>	</a:t>
            </a:r>
            <a:r>
              <a:rPr sz="1200" dirty="0">
                <a:latin typeface="Tahoma"/>
                <a:cs typeface="Tahoma"/>
              </a:rPr>
              <a:t>(</a:t>
            </a:r>
            <a:r>
              <a:rPr sz="1200" spc="-5" dirty="0">
                <a:latin typeface="Tahoma"/>
                <a:cs typeface="Tahoma"/>
              </a:rPr>
              <a:t>R</a:t>
            </a:r>
            <a:r>
              <a:rPr sz="1200" dirty="0">
                <a:latin typeface="Tahoma"/>
                <a:cs typeface="Tahoma"/>
              </a:rPr>
              <a:t>CA)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5" dirty="0">
                <a:latin typeface="Tahoma"/>
                <a:cs typeface="Tahoma"/>
              </a:rPr>
              <a:t>d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h	su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u	me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o</a:t>
            </a:r>
            <a:r>
              <a:rPr sz="1200" spc="-10" dirty="0">
                <a:latin typeface="Tahoma"/>
                <a:cs typeface="Tahoma"/>
              </a:rPr>
              <a:t>d</a:t>
            </a:r>
            <a:r>
              <a:rPr sz="1200" dirty="0">
                <a:latin typeface="Tahoma"/>
                <a:cs typeface="Tahoma"/>
              </a:rPr>
              <a:t>e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li</a:t>
            </a:r>
            <a:r>
              <a:rPr sz="1200" spc="5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is	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-5" dirty="0">
                <a:latin typeface="Tahoma"/>
                <a:cs typeface="Tahoma"/>
              </a:rPr>
              <a:t>r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spc="-5" dirty="0">
                <a:latin typeface="Tahoma"/>
                <a:cs typeface="Tahoma"/>
              </a:rPr>
              <a:t>ru</a:t>
            </a:r>
            <a:r>
              <a:rPr sz="1200" dirty="0">
                <a:latin typeface="Tahoma"/>
                <a:cs typeface="Tahoma"/>
              </a:rPr>
              <a:t>k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ur	</a:t>
            </a:r>
            <a:r>
              <a:rPr sz="1200" spc="-5" dirty="0">
                <a:latin typeface="Tahoma"/>
                <a:cs typeface="Tahoma"/>
              </a:rPr>
              <a:t>ya</a:t>
            </a:r>
            <a:r>
              <a:rPr sz="1200" dirty="0">
                <a:latin typeface="Tahoma"/>
                <a:cs typeface="Tahoma"/>
              </a:rPr>
              <a:t>ng  </a:t>
            </a:r>
            <a:r>
              <a:rPr sz="1200" spc="-5" dirty="0">
                <a:latin typeface="Tahoma"/>
                <a:cs typeface="Tahoma"/>
              </a:rPr>
              <a:t>mengidentifikasi akar masalah dari suatu </a:t>
            </a:r>
            <a:r>
              <a:rPr sz="1200" dirty="0">
                <a:latin typeface="Tahoma"/>
                <a:cs typeface="Tahoma"/>
              </a:rPr>
              <a:t>insiden, </a:t>
            </a:r>
            <a:r>
              <a:rPr sz="1200" spc="-10" dirty="0">
                <a:latin typeface="Tahoma"/>
                <a:cs typeface="Tahoma"/>
              </a:rPr>
              <a:t>dan </a:t>
            </a:r>
            <a:r>
              <a:rPr sz="1200" dirty="0">
                <a:latin typeface="Tahoma"/>
                <a:cs typeface="Tahoma"/>
              </a:rPr>
              <a:t>proses ini </a:t>
            </a:r>
            <a:r>
              <a:rPr sz="1200" spc="-5" dirty="0">
                <a:latin typeface="Tahoma"/>
                <a:cs typeface="Tahoma"/>
              </a:rPr>
              <a:t>cukup adekuat untuk  mencegah terulangnya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yang sama. </a:t>
            </a:r>
            <a:r>
              <a:rPr sz="1200" dirty="0">
                <a:latin typeface="Tahoma"/>
                <a:cs typeface="Tahoma"/>
              </a:rPr>
              <a:t>RCA </a:t>
            </a:r>
            <a:r>
              <a:rPr sz="1200" spc="-5" dirty="0">
                <a:latin typeface="Tahoma"/>
                <a:cs typeface="Tahoma"/>
              </a:rPr>
              <a:t>berusaha menemukan jawaban atas  pertanyaan-pertanyaan berikut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469265" indent="-2286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Apa yang telah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terjadi?</a:t>
            </a:r>
            <a:endParaRPr sz="1200">
              <a:latin typeface="Tahoma"/>
              <a:cs typeface="Tahoma"/>
            </a:endParaRPr>
          </a:p>
          <a:p>
            <a:pPr marL="469265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Apa yang seharusnya terjadi?</a:t>
            </a:r>
            <a:endParaRPr sz="1200">
              <a:latin typeface="Tahoma"/>
              <a:cs typeface="Tahoma"/>
            </a:endParaRPr>
          </a:p>
          <a:p>
            <a:pPr marL="469265" marR="8890" indent="-228600">
              <a:lnSpc>
                <a:spcPct val="1508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Bagaimana terjadi dan apa </a:t>
            </a:r>
            <a:r>
              <a:rPr sz="1200" dirty="0">
                <a:latin typeface="Tahoma"/>
                <a:cs typeface="Tahoma"/>
              </a:rPr>
              <a:t>yang </a:t>
            </a:r>
            <a:r>
              <a:rPr sz="1200" spc="-5" dirty="0">
                <a:latin typeface="Tahoma"/>
                <a:cs typeface="Tahoma"/>
              </a:rPr>
              <a:t>dapat dilakukan untuk mencegah kejadian yang  sama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terulang?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200" spc="-5" dirty="0">
                <a:latin typeface="Tahoma"/>
                <a:cs typeface="Tahoma"/>
              </a:rPr>
              <a:t>RCA wajib dilakukan pada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469265" indent="-228600" algn="just">
              <a:lnSpc>
                <a:spcPct val="100000"/>
              </a:lnSpc>
              <a:spcBef>
                <a:spcPts val="73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Tahoma"/>
                <a:cs typeface="Tahoma"/>
              </a:rPr>
              <a:t>Semua </a:t>
            </a:r>
            <a:r>
              <a:rPr sz="1200" spc="-5" dirty="0">
                <a:latin typeface="Tahoma"/>
                <a:cs typeface="Tahoma"/>
              </a:rPr>
              <a:t>kematian yang tidak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diharapkan</a:t>
            </a:r>
            <a:endParaRPr sz="1200">
              <a:latin typeface="Tahoma"/>
              <a:cs typeface="Tahoma"/>
            </a:endParaRPr>
          </a:p>
          <a:p>
            <a:pPr marL="469265" marR="5715" indent="-228600" algn="just">
              <a:lnSpc>
                <a:spcPts val="2180"/>
              </a:lnSpc>
              <a:spcBef>
                <a:spcPts val="19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Tahoma"/>
                <a:cs typeface="Tahoma"/>
              </a:rPr>
              <a:t>Semua insiden </a:t>
            </a:r>
            <a:r>
              <a:rPr sz="1200" spc="-5" dirty="0">
                <a:latin typeface="Tahoma"/>
                <a:cs typeface="Tahoma"/>
              </a:rPr>
              <a:t>yang diduga mengakibatkan </a:t>
            </a:r>
            <a:r>
              <a:rPr sz="1200" dirty="0">
                <a:latin typeface="Tahoma"/>
                <a:cs typeface="Tahoma"/>
              </a:rPr>
              <a:t>cidera permanent, </a:t>
            </a:r>
            <a:r>
              <a:rPr sz="1200" spc="-5" dirty="0">
                <a:latin typeface="Tahoma"/>
                <a:cs typeface="Tahoma"/>
              </a:rPr>
              <a:t>kehilangan fungsi 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kehilangan bagian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tubuh.</a:t>
            </a:r>
            <a:endParaRPr sz="1200">
              <a:latin typeface="Tahoma"/>
              <a:cs typeface="Tahoma"/>
            </a:endParaRPr>
          </a:p>
          <a:p>
            <a:pPr marL="12700" marR="5080" algn="just">
              <a:lnSpc>
                <a:spcPts val="2170"/>
              </a:lnSpc>
            </a:pPr>
            <a:r>
              <a:rPr sz="1200" spc="-5" dirty="0">
                <a:latin typeface="Tahoma"/>
                <a:cs typeface="Tahoma"/>
              </a:rPr>
              <a:t>Dalam </a:t>
            </a:r>
            <a:r>
              <a:rPr sz="1200" dirty="0">
                <a:latin typeface="Tahoma"/>
                <a:cs typeface="Tahoma"/>
              </a:rPr>
              <a:t>menentukan </a:t>
            </a:r>
            <a:r>
              <a:rPr sz="1200" spc="-5" dirty="0">
                <a:latin typeface="Tahoma"/>
                <a:cs typeface="Tahoma"/>
              </a:rPr>
              <a:t>penyebab </a:t>
            </a:r>
            <a:r>
              <a:rPr sz="1200" dirty="0">
                <a:latin typeface="Tahoma"/>
                <a:cs typeface="Tahoma"/>
              </a:rPr>
              <a:t>insiden, </a:t>
            </a:r>
            <a:r>
              <a:rPr sz="1200" spc="-5" dirty="0">
                <a:latin typeface="Tahoma"/>
                <a:cs typeface="Tahoma"/>
              </a:rPr>
              <a:t>harus dibedakan antara penyebab langsung dan  akar masalah. Penyebab </a:t>
            </a:r>
            <a:r>
              <a:rPr sz="1200" dirty="0">
                <a:latin typeface="Tahoma"/>
                <a:cs typeface="Tahoma"/>
              </a:rPr>
              <a:t>langsung </a:t>
            </a:r>
            <a:r>
              <a:rPr sz="1250" i="1" spc="-30" dirty="0">
                <a:latin typeface="Tahoma"/>
                <a:cs typeface="Tahoma"/>
              </a:rPr>
              <a:t>(immediate cause/proximate </a:t>
            </a:r>
            <a:r>
              <a:rPr sz="1250" i="1" spc="-25" dirty="0">
                <a:latin typeface="Tahoma"/>
                <a:cs typeface="Tahoma"/>
              </a:rPr>
              <a:t>cause) </a:t>
            </a:r>
            <a:r>
              <a:rPr sz="1200" spc="-5" dirty="0">
                <a:latin typeface="Tahoma"/>
                <a:cs typeface="Tahoma"/>
              </a:rPr>
              <a:t>adalah suatu  kejadian (termasuk setiap kondisi) </a:t>
            </a:r>
            <a:r>
              <a:rPr sz="1200" dirty="0">
                <a:latin typeface="Tahoma"/>
                <a:cs typeface="Tahoma"/>
              </a:rPr>
              <a:t>yang </a:t>
            </a:r>
            <a:r>
              <a:rPr sz="1200" spc="-5" dirty="0">
                <a:latin typeface="Tahoma"/>
                <a:cs typeface="Tahoma"/>
              </a:rPr>
              <a:t>terjadi sesaat sebelum </a:t>
            </a:r>
            <a:r>
              <a:rPr sz="1200" dirty="0">
                <a:latin typeface="Tahoma"/>
                <a:cs typeface="Tahoma"/>
              </a:rPr>
              <a:t>insiden, </a:t>
            </a:r>
            <a:r>
              <a:rPr sz="1200" spc="-5" dirty="0">
                <a:latin typeface="Tahoma"/>
                <a:cs typeface="Tahoma"/>
              </a:rPr>
              <a:t>secara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langsung</a:t>
            </a:r>
            <a:endParaRPr sz="1200">
              <a:latin typeface="Tahoma"/>
              <a:cs typeface="Tahoma"/>
            </a:endParaRPr>
          </a:p>
          <a:p>
            <a:pPr marL="12700" marR="5080" algn="just">
              <a:lnSpc>
                <a:spcPts val="2170"/>
              </a:lnSpc>
              <a:spcBef>
                <a:spcPts val="10"/>
              </a:spcBef>
            </a:pPr>
            <a:r>
              <a:rPr sz="1200" spc="-5" dirty="0">
                <a:latin typeface="Tahoma"/>
                <a:cs typeface="Tahoma"/>
              </a:rPr>
              <a:t>menyebabkan suatu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terjadi, dan </a:t>
            </a:r>
            <a:r>
              <a:rPr sz="1200" dirty="0">
                <a:latin typeface="Tahoma"/>
                <a:cs typeface="Tahoma"/>
              </a:rPr>
              <a:t>jika </a:t>
            </a:r>
            <a:r>
              <a:rPr sz="1200" spc="-5" dirty="0">
                <a:latin typeface="Tahoma"/>
                <a:cs typeface="Tahoma"/>
              </a:rPr>
              <a:t>dieliminasi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dimodifikasi dapat  mencegah terjadinya </a:t>
            </a:r>
            <a:r>
              <a:rPr sz="1200" dirty="0">
                <a:latin typeface="Tahoma"/>
                <a:cs typeface="Tahoma"/>
              </a:rPr>
              <a:t>insiden. </a:t>
            </a:r>
            <a:r>
              <a:rPr sz="1200" spc="-5" dirty="0">
                <a:latin typeface="Tahoma"/>
                <a:cs typeface="Tahoma"/>
              </a:rPr>
              <a:t>Akar masalah </a:t>
            </a:r>
            <a:r>
              <a:rPr sz="1250" i="1" spc="-25" dirty="0">
                <a:latin typeface="Tahoma"/>
                <a:cs typeface="Tahoma"/>
              </a:rPr>
              <a:t>(underlying </a:t>
            </a:r>
            <a:r>
              <a:rPr sz="1250" i="1" spc="-30" dirty="0">
                <a:latin typeface="Tahoma"/>
                <a:cs typeface="Tahoma"/>
              </a:rPr>
              <a:t>cause/root </a:t>
            </a:r>
            <a:r>
              <a:rPr sz="1250" i="1" spc="-25" dirty="0">
                <a:latin typeface="Tahoma"/>
                <a:cs typeface="Tahoma"/>
              </a:rPr>
              <a:t>cause) </a:t>
            </a:r>
            <a:r>
              <a:rPr sz="1200" spc="-5" dirty="0">
                <a:latin typeface="Tahoma"/>
                <a:cs typeface="Tahoma"/>
              </a:rPr>
              <a:t>adalah satu  dari banyak faktor (kejadian, </a:t>
            </a:r>
            <a:r>
              <a:rPr sz="1200" dirty="0">
                <a:latin typeface="Tahoma"/>
                <a:cs typeface="Tahoma"/>
              </a:rPr>
              <a:t>kondisi) </a:t>
            </a:r>
            <a:r>
              <a:rPr sz="1200" spc="-5" dirty="0">
                <a:latin typeface="Tahoma"/>
                <a:cs typeface="Tahoma"/>
              </a:rPr>
              <a:t>yang mengkontribusi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menciptakan </a:t>
            </a:r>
            <a:r>
              <a:rPr sz="1250" i="1" spc="-30" dirty="0">
                <a:latin typeface="Tahoma"/>
                <a:cs typeface="Tahoma"/>
              </a:rPr>
              <a:t>proximate  </a:t>
            </a:r>
            <a:r>
              <a:rPr sz="1250" i="1" spc="-25" dirty="0">
                <a:latin typeface="Tahoma"/>
                <a:cs typeface="Tahoma"/>
              </a:rPr>
              <a:t>cause</a:t>
            </a:r>
            <a:r>
              <a:rPr sz="1200" spc="-25" dirty="0">
                <a:latin typeface="Tahoma"/>
                <a:cs typeface="Tahoma"/>
              </a:rPr>
              <a:t>, </a:t>
            </a:r>
            <a:r>
              <a:rPr sz="1200" spc="-5" dirty="0">
                <a:latin typeface="Tahoma"/>
                <a:cs typeface="Tahoma"/>
              </a:rPr>
              <a:t>dan </a:t>
            </a:r>
            <a:r>
              <a:rPr sz="1200" dirty="0">
                <a:latin typeface="Tahoma"/>
                <a:cs typeface="Tahoma"/>
              </a:rPr>
              <a:t>jika </a:t>
            </a:r>
            <a:r>
              <a:rPr sz="1200" spc="-5" dirty="0">
                <a:latin typeface="Tahoma"/>
                <a:cs typeface="Tahoma"/>
              </a:rPr>
              <a:t>dieliminasi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dimodifikasi dapat mencegah terjadinya </a:t>
            </a:r>
            <a:r>
              <a:rPr sz="1200" dirty="0">
                <a:latin typeface="Tahoma"/>
                <a:cs typeface="Tahoma"/>
              </a:rPr>
              <a:t>insiden.  </a:t>
            </a:r>
            <a:r>
              <a:rPr sz="1200" spc="-5" dirty="0">
                <a:latin typeface="Tahoma"/>
                <a:cs typeface="Tahoma"/>
              </a:rPr>
              <a:t>Biasanya suatu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memiliki </a:t>
            </a:r>
            <a:r>
              <a:rPr sz="1200" dirty="0">
                <a:latin typeface="Tahoma"/>
                <a:cs typeface="Tahoma"/>
              </a:rPr>
              <a:t>lebih </a:t>
            </a:r>
            <a:r>
              <a:rPr sz="1200" spc="-5" dirty="0">
                <a:latin typeface="Tahoma"/>
                <a:cs typeface="Tahoma"/>
              </a:rPr>
              <a:t>dari satu akar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masalah.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200" spc="-5" dirty="0">
                <a:latin typeface="Tahoma"/>
                <a:cs typeface="Tahoma"/>
              </a:rPr>
              <a:t>Cara untuk mengidentifikasi akar masalah adalah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189230" indent="-17716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189865" algn="l"/>
              </a:tabLst>
            </a:pPr>
            <a:r>
              <a:rPr sz="1200" spc="-5" dirty="0">
                <a:latin typeface="Tahoma"/>
                <a:cs typeface="Tahoma"/>
              </a:rPr>
              <a:t>Dimulai dengan </a:t>
            </a:r>
            <a:r>
              <a:rPr sz="1200" dirty="0">
                <a:latin typeface="Tahoma"/>
                <a:cs typeface="Tahoma"/>
              </a:rPr>
              <a:t>mengumpulkan </a:t>
            </a:r>
            <a:r>
              <a:rPr sz="1200" spc="-5" dirty="0">
                <a:latin typeface="Tahoma"/>
                <a:cs typeface="Tahoma"/>
              </a:rPr>
              <a:t>data penyebab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langsung</a:t>
            </a:r>
            <a:endParaRPr sz="1200">
              <a:latin typeface="Tahoma"/>
              <a:cs typeface="Tahoma"/>
            </a:endParaRPr>
          </a:p>
          <a:p>
            <a:pPr marL="12700" marR="8255">
              <a:lnSpc>
                <a:spcPct val="150800"/>
              </a:lnSpc>
              <a:buAutoNum type="arabicPeriod"/>
              <a:tabLst>
                <a:tab pos="233679" algn="l"/>
              </a:tabLst>
            </a:pPr>
            <a:r>
              <a:rPr sz="1200" spc="-5" dirty="0">
                <a:latin typeface="Tahoma"/>
                <a:cs typeface="Tahoma"/>
              </a:rPr>
              <a:t>Mengapa </a:t>
            </a:r>
            <a:r>
              <a:rPr sz="1200" dirty="0">
                <a:latin typeface="Tahoma"/>
                <a:cs typeface="Tahoma"/>
              </a:rPr>
              <a:t>penyebab </a:t>
            </a:r>
            <a:r>
              <a:rPr sz="1200" spc="-5" dirty="0">
                <a:latin typeface="Tahoma"/>
                <a:cs typeface="Tahoma"/>
              </a:rPr>
              <a:t>langsung terjadi? Sistem dan proses mana yang mendasari  terjadinya penyebab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langsung.</a:t>
            </a:r>
            <a:endParaRPr sz="1200">
              <a:latin typeface="Tahoma"/>
              <a:cs typeface="Tahoma"/>
            </a:endParaRPr>
          </a:p>
          <a:p>
            <a:pPr marL="189230" indent="-177165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189865" algn="l"/>
              </a:tabLst>
            </a:pPr>
            <a:r>
              <a:rPr sz="1200" dirty="0">
                <a:latin typeface="Tahoma"/>
                <a:cs typeface="Tahoma"/>
              </a:rPr>
              <a:t>Lebih </a:t>
            </a:r>
            <a:r>
              <a:rPr sz="1200" spc="-5" dirty="0">
                <a:latin typeface="Tahoma"/>
                <a:cs typeface="Tahoma"/>
              </a:rPr>
              <a:t>menitikberatkan pada sistem daripada </a:t>
            </a:r>
            <a:r>
              <a:rPr sz="1250" i="1" spc="-35" dirty="0">
                <a:latin typeface="Tahoma"/>
                <a:cs typeface="Tahoma"/>
              </a:rPr>
              <a:t>human</a:t>
            </a:r>
            <a:r>
              <a:rPr sz="1250" i="1" spc="-20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errors</a:t>
            </a:r>
            <a:r>
              <a:rPr sz="1200" spc="-25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325755">
              <a:lnSpc>
                <a:spcPct val="150800"/>
              </a:lnSpc>
              <a:buAutoNum type="arabicPeriod"/>
              <a:tabLst>
                <a:tab pos="189865" algn="l"/>
              </a:tabLst>
            </a:pPr>
            <a:r>
              <a:rPr sz="1200" spc="-5" dirty="0">
                <a:latin typeface="Tahoma"/>
                <a:cs typeface="Tahoma"/>
              </a:rPr>
              <a:t>Tim sering kali </a:t>
            </a:r>
            <a:r>
              <a:rPr sz="1200" dirty="0">
                <a:latin typeface="Tahoma"/>
                <a:cs typeface="Tahoma"/>
              </a:rPr>
              <a:t>menemui </a:t>
            </a:r>
            <a:r>
              <a:rPr sz="1200" spc="-5" dirty="0">
                <a:latin typeface="Tahoma"/>
                <a:cs typeface="Tahoma"/>
              </a:rPr>
              <a:t>masalah pada tahap </a:t>
            </a:r>
            <a:r>
              <a:rPr sz="1200" dirty="0">
                <a:latin typeface="Tahoma"/>
                <a:cs typeface="Tahoma"/>
              </a:rPr>
              <a:t>ini; </a:t>
            </a:r>
            <a:r>
              <a:rPr sz="1200" spc="-5" dirty="0">
                <a:latin typeface="Tahoma"/>
                <a:cs typeface="Tahoma"/>
              </a:rPr>
              <a:t>sering </a:t>
            </a:r>
            <a:r>
              <a:rPr sz="1200" dirty="0">
                <a:latin typeface="Tahoma"/>
                <a:cs typeface="Tahoma"/>
              </a:rPr>
              <a:t>berhenti </a:t>
            </a:r>
            <a:r>
              <a:rPr sz="1200" spc="-5" dirty="0">
                <a:latin typeface="Tahoma"/>
                <a:cs typeface="Tahoma"/>
              </a:rPr>
              <a:t>pada penyebab  langsung dan tidak </a:t>
            </a:r>
            <a:r>
              <a:rPr sz="1200" dirty="0">
                <a:latin typeface="Tahoma"/>
                <a:cs typeface="Tahoma"/>
              </a:rPr>
              <a:t>terus </a:t>
            </a:r>
            <a:r>
              <a:rPr sz="1200" spc="-5" dirty="0">
                <a:latin typeface="Tahoma"/>
                <a:cs typeface="Tahoma"/>
              </a:rPr>
              <a:t>mencari akar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masalahnya.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08482"/>
            <a:ext cx="5971540" cy="803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>
              <a:lnSpc>
                <a:spcPct val="1510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5. </a:t>
            </a:r>
            <a:r>
              <a:rPr sz="1200" spc="-5" dirty="0">
                <a:latin typeface="Tahoma"/>
                <a:cs typeface="Tahoma"/>
              </a:rPr>
              <a:t>Penyelidikan harus terus berlanjut sampai masalah yang ditemukan </a:t>
            </a:r>
            <a:r>
              <a:rPr sz="1200" dirty="0">
                <a:latin typeface="Tahoma"/>
                <a:cs typeface="Tahoma"/>
              </a:rPr>
              <a:t>tidak </a:t>
            </a:r>
            <a:r>
              <a:rPr sz="1200" spc="-5" dirty="0">
                <a:latin typeface="Tahoma"/>
                <a:cs typeface="Tahoma"/>
              </a:rPr>
              <a:t>dapat  ditelusur lagi, inilah </a:t>
            </a:r>
            <a:r>
              <a:rPr sz="1200" dirty="0">
                <a:latin typeface="Tahoma"/>
                <a:cs typeface="Tahoma"/>
              </a:rPr>
              <a:t>yang </a:t>
            </a:r>
            <a:r>
              <a:rPr sz="1200" spc="-5" dirty="0">
                <a:latin typeface="Tahoma"/>
                <a:cs typeface="Tahoma"/>
              </a:rPr>
              <a:t>dimaksud dengan akar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masalah.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1200" spc="-5" dirty="0">
                <a:latin typeface="Tahoma"/>
                <a:cs typeface="Tahoma"/>
              </a:rPr>
              <a:t>Cara membedakan </a:t>
            </a:r>
            <a:r>
              <a:rPr sz="1250" i="1" spc="-25" dirty="0">
                <a:latin typeface="Tahoma"/>
                <a:cs typeface="Tahoma"/>
              </a:rPr>
              <a:t>root </a:t>
            </a:r>
            <a:r>
              <a:rPr sz="1250" i="1" spc="-30" dirty="0">
                <a:latin typeface="Tahoma"/>
                <a:cs typeface="Tahoma"/>
              </a:rPr>
              <a:t>cause </a:t>
            </a:r>
            <a:r>
              <a:rPr sz="1200" spc="-5" dirty="0">
                <a:latin typeface="Tahoma"/>
                <a:cs typeface="Tahoma"/>
              </a:rPr>
              <a:t>dan </a:t>
            </a:r>
            <a:r>
              <a:rPr sz="1250" i="1" spc="-25" dirty="0">
                <a:latin typeface="Tahoma"/>
                <a:cs typeface="Tahoma"/>
              </a:rPr>
              <a:t>contributing</a:t>
            </a:r>
            <a:r>
              <a:rPr sz="1250" i="1" spc="10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cause</a:t>
            </a:r>
            <a:r>
              <a:rPr sz="1200" spc="-25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12700" marR="1782445">
              <a:lnSpc>
                <a:spcPct val="144800"/>
              </a:lnSpc>
              <a:buSzPct val="91666"/>
              <a:buAutoNum type="arabicPeriod"/>
              <a:tabLst>
                <a:tab pos="143510" algn="l"/>
                <a:tab pos="2298700" algn="l"/>
              </a:tabLst>
            </a:pPr>
            <a:r>
              <a:rPr sz="1200" spc="-5" dirty="0">
                <a:latin typeface="Tahoma"/>
                <a:cs typeface="Tahoma"/>
              </a:rPr>
              <a:t>Apakah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dapat terjadi </a:t>
            </a:r>
            <a:r>
              <a:rPr sz="1200" dirty="0">
                <a:latin typeface="Tahoma"/>
                <a:cs typeface="Tahoma"/>
              </a:rPr>
              <a:t>jika </a:t>
            </a:r>
            <a:r>
              <a:rPr sz="1250" i="1" spc="-30" dirty="0">
                <a:latin typeface="Tahoma"/>
                <a:cs typeface="Tahoma"/>
              </a:rPr>
              <a:t>“cause” </a:t>
            </a:r>
            <a:r>
              <a:rPr sz="1200" dirty="0">
                <a:latin typeface="Tahoma"/>
                <a:cs typeface="Tahoma"/>
              </a:rPr>
              <a:t>tesebut </a:t>
            </a:r>
            <a:r>
              <a:rPr sz="1200" spc="-5" dirty="0">
                <a:latin typeface="Tahoma"/>
                <a:cs typeface="Tahoma"/>
              </a:rPr>
              <a:t>tidak ada?  Tidak </a:t>
            </a:r>
            <a:r>
              <a:rPr sz="1200" dirty="0">
                <a:latin typeface="Tahoma"/>
                <a:cs typeface="Tahoma"/>
              </a:rPr>
              <a:t>: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root</a:t>
            </a:r>
            <a:r>
              <a:rPr sz="1250" i="1" spc="-15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cause	</a:t>
            </a:r>
            <a:r>
              <a:rPr sz="1200" dirty="0">
                <a:latin typeface="Tahoma"/>
                <a:cs typeface="Tahoma"/>
              </a:rPr>
              <a:t>Ya :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contributing</a:t>
            </a:r>
            <a:endParaRPr sz="1250">
              <a:latin typeface="Tahoma"/>
              <a:cs typeface="Tahoma"/>
            </a:endParaRPr>
          </a:p>
          <a:p>
            <a:pPr marL="12700" marR="158115">
              <a:lnSpc>
                <a:spcPts val="2170"/>
              </a:lnSpc>
              <a:spcBef>
                <a:spcPts val="190"/>
              </a:spcBef>
              <a:buSzPct val="91666"/>
              <a:buAutoNum type="arabicPeriod"/>
              <a:tabLst>
                <a:tab pos="143510" algn="l"/>
              </a:tabLst>
            </a:pPr>
            <a:r>
              <a:rPr sz="1200" spc="-5" dirty="0">
                <a:latin typeface="Tahoma"/>
                <a:cs typeface="Tahoma"/>
              </a:rPr>
              <a:t>Apakah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akan terulang oleh karena hal yang </a:t>
            </a:r>
            <a:r>
              <a:rPr sz="1200" dirty="0">
                <a:latin typeface="Tahoma"/>
                <a:cs typeface="Tahoma"/>
              </a:rPr>
              <a:t>sama </a:t>
            </a:r>
            <a:r>
              <a:rPr sz="1200" spc="-5" dirty="0">
                <a:latin typeface="Tahoma"/>
                <a:cs typeface="Tahoma"/>
              </a:rPr>
              <a:t>jika </a:t>
            </a:r>
            <a:r>
              <a:rPr sz="1250" i="1" spc="-25" dirty="0">
                <a:latin typeface="Tahoma"/>
                <a:cs typeface="Tahoma"/>
              </a:rPr>
              <a:t>“cause” </a:t>
            </a:r>
            <a:r>
              <a:rPr sz="1200" spc="-5" dirty="0">
                <a:latin typeface="Tahoma"/>
                <a:cs typeface="Tahoma"/>
              </a:rPr>
              <a:t>dikoreksi </a:t>
            </a:r>
            <a:r>
              <a:rPr sz="1200" spc="-10" dirty="0">
                <a:latin typeface="Tahoma"/>
                <a:cs typeface="Tahoma"/>
              </a:rPr>
              <a:t>atau  </a:t>
            </a:r>
            <a:r>
              <a:rPr sz="1200" spc="-5" dirty="0">
                <a:latin typeface="Tahoma"/>
                <a:cs typeface="Tahoma"/>
              </a:rPr>
              <a:t>dieliminasi?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  <a:tabLst>
                <a:tab pos="2298700" algn="l"/>
              </a:tabLst>
            </a:pPr>
            <a:r>
              <a:rPr sz="1200" spc="-5" dirty="0">
                <a:latin typeface="Tahoma"/>
                <a:cs typeface="Tahoma"/>
              </a:rPr>
              <a:t>Tidak </a:t>
            </a:r>
            <a:r>
              <a:rPr sz="1200" dirty="0">
                <a:latin typeface="Tahoma"/>
                <a:cs typeface="Tahoma"/>
              </a:rPr>
              <a:t>: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root</a:t>
            </a:r>
            <a:r>
              <a:rPr sz="1250" i="1" spc="-15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cause	</a:t>
            </a:r>
            <a:r>
              <a:rPr sz="1200" dirty="0">
                <a:latin typeface="Tahoma"/>
                <a:cs typeface="Tahoma"/>
              </a:rPr>
              <a:t>Ya :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contributing</a:t>
            </a:r>
            <a:endParaRPr sz="1250">
              <a:latin typeface="Tahoma"/>
              <a:cs typeface="Tahoma"/>
            </a:endParaRPr>
          </a:p>
          <a:p>
            <a:pPr marL="12700" marR="401320">
              <a:lnSpc>
                <a:spcPts val="2180"/>
              </a:lnSpc>
              <a:spcBef>
                <a:spcPts val="180"/>
              </a:spcBef>
              <a:buSzPct val="91666"/>
              <a:buAutoNum type="arabicPeriod" startAt="3"/>
              <a:tabLst>
                <a:tab pos="143510" algn="l"/>
                <a:tab pos="2298700" algn="l"/>
              </a:tabLst>
            </a:pPr>
            <a:r>
              <a:rPr sz="1200" spc="-5" dirty="0">
                <a:latin typeface="Tahoma"/>
                <a:cs typeface="Tahoma"/>
              </a:rPr>
              <a:t>Apakah koreksi atau eliminasi </a:t>
            </a:r>
            <a:r>
              <a:rPr sz="1250" i="1" spc="-30" dirty="0">
                <a:latin typeface="Tahoma"/>
                <a:cs typeface="Tahoma"/>
              </a:rPr>
              <a:t>“cause” </a:t>
            </a:r>
            <a:r>
              <a:rPr sz="1200" spc="-5" dirty="0">
                <a:latin typeface="Tahoma"/>
                <a:cs typeface="Tahoma"/>
              </a:rPr>
              <a:t>dapat menyebabkan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yang serupa?  Tidak </a:t>
            </a:r>
            <a:r>
              <a:rPr sz="1200" dirty="0">
                <a:latin typeface="Tahoma"/>
                <a:cs typeface="Tahoma"/>
              </a:rPr>
              <a:t>: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root</a:t>
            </a:r>
            <a:r>
              <a:rPr sz="1250" i="1" spc="-15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cause	</a:t>
            </a:r>
            <a:r>
              <a:rPr sz="1200" dirty="0">
                <a:latin typeface="Tahoma"/>
                <a:cs typeface="Tahoma"/>
              </a:rPr>
              <a:t>Ya :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contributing</a:t>
            </a:r>
            <a:endParaRPr sz="12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ahoma"/>
              <a:buAutoNum type="arabicPeriod" startAt="3"/>
            </a:pPr>
            <a:endParaRPr sz="1700">
              <a:latin typeface="Times New Roman"/>
              <a:cs typeface="Times New Roman"/>
            </a:endParaRPr>
          </a:p>
          <a:p>
            <a:pPr marL="12700" marR="410845">
              <a:lnSpc>
                <a:spcPct val="144800"/>
              </a:lnSpc>
            </a:pPr>
            <a:r>
              <a:rPr sz="1200" spc="-5" dirty="0">
                <a:latin typeface="Tahoma"/>
                <a:cs typeface="Tahoma"/>
              </a:rPr>
              <a:t>Apabila ketiga jawaban adalah “tidak”, maka </a:t>
            </a:r>
            <a:r>
              <a:rPr sz="1250" i="1" spc="-30" dirty="0">
                <a:latin typeface="Tahoma"/>
                <a:cs typeface="Tahoma"/>
              </a:rPr>
              <a:t>cause </a:t>
            </a:r>
            <a:r>
              <a:rPr sz="1200" spc="-5" dirty="0">
                <a:latin typeface="Tahoma"/>
                <a:cs typeface="Tahoma"/>
              </a:rPr>
              <a:t>tersebut adalah </a:t>
            </a:r>
            <a:r>
              <a:rPr sz="1250" i="1" spc="-30" dirty="0">
                <a:latin typeface="Tahoma"/>
                <a:cs typeface="Tahoma"/>
              </a:rPr>
              <a:t>“root cause”  </a:t>
            </a:r>
            <a:r>
              <a:rPr sz="1200" spc="-5" dirty="0">
                <a:latin typeface="Tahoma"/>
                <a:cs typeface="Tahoma"/>
              </a:rPr>
              <a:t>Apabila salah satu jawaban adalah “ya”, maka </a:t>
            </a:r>
            <a:r>
              <a:rPr sz="1250" i="1" spc="-30" dirty="0">
                <a:latin typeface="Tahoma"/>
                <a:cs typeface="Tahoma"/>
              </a:rPr>
              <a:t>cause </a:t>
            </a:r>
            <a:r>
              <a:rPr sz="1200" spc="-5" dirty="0">
                <a:latin typeface="Tahoma"/>
                <a:cs typeface="Tahoma"/>
              </a:rPr>
              <a:t>tersebut adalah </a:t>
            </a:r>
            <a:r>
              <a:rPr sz="1250" i="1" spc="-25" dirty="0">
                <a:latin typeface="Tahoma"/>
                <a:cs typeface="Tahoma"/>
              </a:rPr>
              <a:t>“contributing  cause</a:t>
            </a:r>
            <a:r>
              <a:rPr sz="1200" spc="-25" dirty="0">
                <a:latin typeface="Tahoma"/>
                <a:cs typeface="Tahoma"/>
              </a:rPr>
              <a:t>”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1200" b="1" spc="-5" dirty="0">
                <a:latin typeface="Tahoma"/>
                <a:cs typeface="Tahoma"/>
              </a:rPr>
              <a:t>Langkah </a:t>
            </a:r>
            <a:r>
              <a:rPr sz="1250" b="1" i="1" spc="-30" dirty="0">
                <a:latin typeface="Tahoma"/>
                <a:cs typeface="Tahoma"/>
              </a:rPr>
              <a:t>Root </a:t>
            </a:r>
            <a:r>
              <a:rPr sz="1250" b="1" i="1" spc="-35" dirty="0">
                <a:latin typeface="Tahoma"/>
                <a:cs typeface="Tahoma"/>
              </a:rPr>
              <a:t>Cause </a:t>
            </a:r>
            <a:r>
              <a:rPr sz="1250" b="1" i="1" spc="-30" dirty="0">
                <a:latin typeface="Tahoma"/>
                <a:cs typeface="Tahoma"/>
              </a:rPr>
              <a:t>Analisis</a:t>
            </a:r>
            <a:r>
              <a:rPr sz="1250" b="1" i="1" spc="1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(RCA)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1200" spc="-5" dirty="0">
                <a:latin typeface="Tahoma"/>
                <a:cs typeface="Tahoma"/>
              </a:rPr>
              <a:t>Adapun langkah-langkah </a:t>
            </a:r>
            <a:r>
              <a:rPr sz="1250" i="1" spc="-30" dirty="0">
                <a:latin typeface="Tahoma"/>
                <a:cs typeface="Tahoma"/>
              </a:rPr>
              <a:t>Root Cause </a:t>
            </a:r>
            <a:r>
              <a:rPr sz="1250" i="1" spc="-25" dirty="0">
                <a:latin typeface="Tahoma"/>
                <a:cs typeface="Tahoma"/>
              </a:rPr>
              <a:t>Analisis </a:t>
            </a:r>
            <a:r>
              <a:rPr sz="1200" spc="-5" dirty="0">
                <a:latin typeface="Tahoma"/>
                <a:cs typeface="Tahoma"/>
              </a:rPr>
              <a:t>(RCA), sebagai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berikut:</a:t>
            </a:r>
            <a:endParaRPr sz="1200">
              <a:latin typeface="Tahoma"/>
              <a:cs typeface="Tahoma"/>
            </a:endParaRPr>
          </a:p>
          <a:p>
            <a:pPr marL="469265" lvl="1" indent="-22860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Identifikasi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10" dirty="0">
                <a:latin typeface="Tahoma"/>
                <a:cs typeface="Tahoma"/>
              </a:rPr>
              <a:t>yang </a:t>
            </a:r>
            <a:r>
              <a:rPr sz="1200" spc="-5" dirty="0">
                <a:latin typeface="Tahoma"/>
                <a:cs typeface="Tahoma"/>
              </a:rPr>
              <a:t>akan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dianalisis</a:t>
            </a:r>
            <a:endParaRPr sz="1200">
              <a:latin typeface="Tahoma"/>
              <a:cs typeface="Tahoma"/>
            </a:endParaRPr>
          </a:p>
          <a:p>
            <a:pPr marL="469265" lvl="1" indent="-2286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Tentukan tim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investigator</a:t>
            </a:r>
            <a:endParaRPr sz="1200">
              <a:latin typeface="Tahoma"/>
              <a:cs typeface="Tahoma"/>
            </a:endParaRPr>
          </a:p>
          <a:p>
            <a:pPr marL="469265" lvl="1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Kumpulkan </a:t>
            </a:r>
            <a:r>
              <a:rPr sz="1200" spc="-10" dirty="0">
                <a:latin typeface="Tahoma"/>
                <a:cs typeface="Tahoma"/>
              </a:rPr>
              <a:t>data</a:t>
            </a:r>
            <a:endParaRPr sz="1200">
              <a:latin typeface="Tahoma"/>
              <a:cs typeface="Tahoma"/>
            </a:endParaRPr>
          </a:p>
          <a:p>
            <a:pPr marL="641985" marR="5080" lvl="2" indent="-228600">
              <a:lnSpc>
                <a:spcPts val="2180"/>
              </a:lnSpc>
              <a:spcBef>
                <a:spcPts val="190"/>
              </a:spcBef>
              <a:buFont typeface="Symbol"/>
              <a:buChar char=""/>
              <a:tabLst>
                <a:tab pos="641985" algn="l"/>
                <a:tab pos="642620" algn="l"/>
              </a:tabLst>
            </a:pPr>
            <a:r>
              <a:rPr sz="1200" spc="-5" dirty="0">
                <a:latin typeface="Tahoma"/>
                <a:cs typeface="Tahoma"/>
              </a:rPr>
              <a:t>Observasi </a:t>
            </a:r>
            <a:r>
              <a:rPr sz="1200" dirty="0">
                <a:latin typeface="Tahoma"/>
                <a:cs typeface="Tahoma"/>
              </a:rPr>
              <a:t>: </a:t>
            </a:r>
            <a:r>
              <a:rPr sz="1200" spc="-5" dirty="0">
                <a:latin typeface="Tahoma"/>
                <a:cs typeface="Tahoma"/>
              </a:rPr>
              <a:t>kunjungan langsung untuk mengetahui keadaan, </a:t>
            </a:r>
            <a:r>
              <a:rPr sz="1200" dirty="0">
                <a:latin typeface="Tahoma"/>
                <a:cs typeface="Tahoma"/>
              </a:rPr>
              <a:t>posisi, hal-hal  </a:t>
            </a:r>
            <a:r>
              <a:rPr sz="1200" spc="-5" dirty="0">
                <a:latin typeface="Tahoma"/>
                <a:cs typeface="Tahoma"/>
              </a:rPr>
              <a:t>yang berhubungan </a:t>
            </a:r>
            <a:r>
              <a:rPr sz="1200" dirty="0">
                <a:latin typeface="Tahoma"/>
                <a:cs typeface="Tahoma"/>
              </a:rPr>
              <a:t>dengan insiden.</a:t>
            </a:r>
            <a:endParaRPr sz="1200">
              <a:latin typeface="Tahoma"/>
              <a:cs typeface="Tahoma"/>
            </a:endParaRPr>
          </a:p>
          <a:p>
            <a:pPr marL="641985" marR="10160" lvl="2" indent="-228600">
              <a:lnSpc>
                <a:spcPts val="2170"/>
              </a:lnSpc>
              <a:spcBef>
                <a:spcPts val="5"/>
              </a:spcBef>
              <a:buFont typeface="Symbol"/>
              <a:buChar char=""/>
              <a:tabLst>
                <a:tab pos="641985" algn="l"/>
                <a:tab pos="642620" algn="l"/>
              </a:tabLst>
            </a:pPr>
            <a:r>
              <a:rPr sz="1200" spc="-5" dirty="0">
                <a:latin typeface="Tahoma"/>
                <a:cs typeface="Tahoma"/>
              </a:rPr>
              <a:t>Dokumentasi </a:t>
            </a:r>
            <a:r>
              <a:rPr sz="1200" dirty="0">
                <a:latin typeface="Tahoma"/>
                <a:cs typeface="Tahoma"/>
              </a:rPr>
              <a:t>: </a:t>
            </a:r>
            <a:r>
              <a:rPr sz="1200" spc="-5" dirty="0">
                <a:latin typeface="Tahoma"/>
                <a:cs typeface="Tahoma"/>
              </a:rPr>
              <a:t>untuk mengetahui apa yang terjadi sesuai data, observasi dan  inspeksi</a:t>
            </a:r>
            <a:endParaRPr sz="1200">
              <a:latin typeface="Tahoma"/>
              <a:cs typeface="Tahoma"/>
            </a:endParaRPr>
          </a:p>
          <a:p>
            <a:pPr marL="641985" lvl="2" indent="-229235">
              <a:lnSpc>
                <a:spcPct val="100000"/>
              </a:lnSpc>
              <a:spcBef>
                <a:spcPts val="540"/>
              </a:spcBef>
              <a:buFont typeface="Symbol"/>
              <a:buChar char=""/>
              <a:tabLst>
                <a:tab pos="641985" algn="l"/>
                <a:tab pos="642620" algn="l"/>
              </a:tabLst>
            </a:pPr>
            <a:r>
              <a:rPr sz="1200" spc="-5" dirty="0">
                <a:latin typeface="Tahoma"/>
                <a:cs typeface="Tahoma"/>
              </a:rPr>
              <a:t>Interview </a:t>
            </a:r>
            <a:r>
              <a:rPr sz="1200" dirty="0">
                <a:latin typeface="Tahoma"/>
                <a:cs typeface="Tahoma"/>
              </a:rPr>
              <a:t>: </a:t>
            </a:r>
            <a:r>
              <a:rPr sz="1200" spc="-5" dirty="0">
                <a:latin typeface="Tahoma"/>
                <a:cs typeface="Tahoma"/>
              </a:rPr>
              <a:t>untuk mengetahui kejadian secara </a:t>
            </a:r>
            <a:r>
              <a:rPr sz="1200" dirty="0">
                <a:latin typeface="Tahoma"/>
                <a:cs typeface="Tahoma"/>
              </a:rPr>
              <a:t>langsung guna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pengecekan</a:t>
            </a:r>
            <a:endParaRPr sz="1200">
              <a:latin typeface="Tahoma"/>
              <a:cs typeface="Tahoma"/>
            </a:endParaRPr>
          </a:p>
          <a:p>
            <a:pPr marL="641985">
              <a:lnSpc>
                <a:spcPct val="100000"/>
              </a:lnSpc>
              <a:spcBef>
                <a:spcPts val="745"/>
              </a:spcBef>
            </a:pPr>
            <a:r>
              <a:rPr sz="1200" spc="-5" dirty="0">
                <a:latin typeface="Tahoma"/>
                <a:cs typeface="Tahoma"/>
              </a:rPr>
              <a:t>data hasil observasi </a:t>
            </a:r>
            <a:r>
              <a:rPr sz="1200" dirty="0">
                <a:latin typeface="Tahoma"/>
                <a:cs typeface="Tahoma"/>
              </a:rPr>
              <a:t>dan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dokumentasi.</a:t>
            </a:r>
            <a:endParaRPr sz="1200">
              <a:latin typeface="Tahoma"/>
              <a:cs typeface="Tahoma"/>
            </a:endParaRPr>
          </a:p>
          <a:p>
            <a:pPr marL="469265" lvl="1" indent="-228600">
              <a:lnSpc>
                <a:spcPct val="100000"/>
              </a:lnSpc>
              <a:spcBef>
                <a:spcPts val="730"/>
              </a:spcBef>
              <a:buAutoNum type="arabicPeriod" startAt="4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Petakan kronologi kejadian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9153" y="808482"/>
            <a:ext cx="2465070" cy="85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9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Sangat membantu </a:t>
            </a:r>
            <a:r>
              <a:rPr sz="1200" dirty="0">
                <a:latin typeface="Tahoma"/>
                <a:cs typeface="Tahoma"/>
              </a:rPr>
              <a:t>bila </a:t>
            </a:r>
            <a:r>
              <a:rPr sz="1200" spc="-5" dirty="0">
                <a:latin typeface="Tahoma"/>
                <a:cs typeface="Tahoma"/>
              </a:rPr>
              <a:t>kronologi  Kronologi cerita/narasi merupakan  berdasarkan tanggal dan</a:t>
            </a:r>
            <a:r>
              <a:rPr sz="1200" spc="28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waktu,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4254" y="808482"/>
            <a:ext cx="2995930" cy="85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" algn="just">
              <a:lnSpc>
                <a:spcPct val="1509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dipetakan dalam sebuah bagan.  suatu </a:t>
            </a:r>
            <a:r>
              <a:rPr sz="1200" dirty="0">
                <a:latin typeface="Tahoma"/>
                <a:cs typeface="Tahoma"/>
              </a:rPr>
              <a:t>penulisan </a:t>
            </a:r>
            <a:r>
              <a:rPr sz="1200" spc="-5" dirty="0">
                <a:latin typeface="Tahoma"/>
                <a:cs typeface="Tahoma"/>
              </a:rPr>
              <a:t>cerita apa yang terjadi  dibuat berdasarkan kumpulan </a:t>
            </a:r>
            <a:r>
              <a:rPr sz="1200" dirty="0">
                <a:latin typeface="Tahoma"/>
                <a:cs typeface="Tahoma"/>
              </a:rPr>
              <a:t>data</a:t>
            </a:r>
            <a:r>
              <a:rPr sz="1200" spc="1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saat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1636521"/>
            <a:ext cx="5742305" cy="7204709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40665">
              <a:lnSpc>
                <a:spcPct val="100000"/>
              </a:lnSpc>
              <a:spcBef>
                <a:spcPts val="830"/>
              </a:spcBef>
            </a:pPr>
            <a:r>
              <a:rPr sz="1200" spc="-5" dirty="0">
                <a:latin typeface="Tahoma"/>
                <a:cs typeface="Tahoma"/>
              </a:rPr>
              <a:t>investigasi. Kronologi cerita digunakan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jika:</a:t>
            </a:r>
            <a:endParaRPr sz="1200">
              <a:latin typeface="Tahoma"/>
              <a:cs typeface="Tahoma"/>
            </a:endParaRPr>
          </a:p>
          <a:p>
            <a:pPr marL="413384" marR="5080" indent="-228600">
              <a:lnSpc>
                <a:spcPts val="2180"/>
              </a:lnSpc>
              <a:spcBef>
                <a:spcPts val="190"/>
              </a:spcBef>
              <a:buFont typeface="Symbol"/>
              <a:buChar char=""/>
              <a:tabLst>
                <a:tab pos="413384" algn="l"/>
                <a:tab pos="414020" algn="l"/>
              </a:tabLst>
            </a:pPr>
            <a:r>
              <a:rPr sz="1200" spc="-5" dirty="0">
                <a:latin typeface="Tahoma"/>
                <a:cs typeface="Tahoma"/>
              </a:rPr>
              <a:t>Kejadian sederhana </a:t>
            </a:r>
            <a:r>
              <a:rPr sz="1200" dirty="0">
                <a:latin typeface="Tahoma"/>
                <a:cs typeface="Tahoma"/>
              </a:rPr>
              <a:t>dan </a:t>
            </a:r>
            <a:r>
              <a:rPr sz="1200" spc="-5" dirty="0">
                <a:latin typeface="Tahoma"/>
                <a:cs typeface="Tahoma"/>
              </a:rPr>
              <a:t>tidak kompleks, </a:t>
            </a:r>
            <a:r>
              <a:rPr sz="1200" dirty="0">
                <a:latin typeface="Tahoma"/>
                <a:cs typeface="Tahoma"/>
              </a:rPr>
              <a:t>di mana </a:t>
            </a:r>
            <a:r>
              <a:rPr sz="1200" spc="-5" dirty="0">
                <a:latin typeface="Tahoma"/>
                <a:cs typeface="Tahoma"/>
              </a:rPr>
              <a:t>masalah, praktek dan faktor  kontribusinya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sederhana.</a:t>
            </a:r>
            <a:endParaRPr sz="1200">
              <a:latin typeface="Tahoma"/>
              <a:cs typeface="Tahoma"/>
            </a:endParaRPr>
          </a:p>
          <a:p>
            <a:pPr marL="413384" marR="8890" indent="-228600">
              <a:lnSpc>
                <a:spcPts val="2170"/>
              </a:lnSpc>
              <a:spcBef>
                <a:spcPts val="5"/>
              </a:spcBef>
              <a:buFont typeface="Symbol"/>
              <a:buChar char=""/>
              <a:tabLst>
                <a:tab pos="413384" algn="l"/>
                <a:tab pos="414020" algn="l"/>
              </a:tabLst>
            </a:pPr>
            <a:r>
              <a:rPr sz="1200" spc="-5" dirty="0">
                <a:latin typeface="Tahoma"/>
                <a:cs typeface="Tahoma"/>
              </a:rPr>
              <a:t>Dapat digunakan </a:t>
            </a:r>
            <a:r>
              <a:rPr sz="1200" dirty="0">
                <a:latin typeface="Tahoma"/>
                <a:cs typeface="Tahoma"/>
              </a:rPr>
              <a:t>untuk </a:t>
            </a:r>
            <a:r>
              <a:rPr sz="1200" spc="-5" dirty="0">
                <a:latin typeface="Tahoma"/>
                <a:cs typeface="Tahoma"/>
              </a:rPr>
              <a:t>mengetahui gambaran </a:t>
            </a:r>
            <a:r>
              <a:rPr sz="1200" dirty="0">
                <a:latin typeface="Tahoma"/>
                <a:cs typeface="Tahoma"/>
              </a:rPr>
              <a:t>umum </a:t>
            </a:r>
            <a:r>
              <a:rPr sz="1200" spc="-5" dirty="0">
                <a:latin typeface="Tahoma"/>
                <a:cs typeface="Tahoma"/>
              </a:rPr>
              <a:t>suatu kejadian </a:t>
            </a:r>
            <a:r>
              <a:rPr sz="1200" dirty="0">
                <a:latin typeface="Tahoma"/>
                <a:cs typeface="Tahoma"/>
              </a:rPr>
              <a:t>yang  lebih</a:t>
            </a:r>
            <a:r>
              <a:rPr sz="1200" spc="-5" dirty="0">
                <a:latin typeface="Tahoma"/>
                <a:cs typeface="Tahoma"/>
              </a:rPr>
              <a:t> kompleks</a:t>
            </a:r>
            <a:endParaRPr sz="1200">
              <a:latin typeface="Tahoma"/>
              <a:cs typeface="Tahoma"/>
            </a:endParaRPr>
          </a:p>
          <a:p>
            <a:pPr marL="413384" indent="-229235">
              <a:lnSpc>
                <a:spcPct val="100000"/>
              </a:lnSpc>
              <a:spcBef>
                <a:spcPts val="540"/>
              </a:spcBef>
              <a:buFont typeface="Symbol"/>
              <a:buChar char=""/>
              <a:tabLst>
                <a:tab pos="413384" algn="l"/>
                <a:tab pos="414020" algn="l"/>
              </a:tabLst>
            </a:pPr>
            <a:r>
              <a:rPr sz="1200" spc="-5" dirty="0">
                <a:latin typeface="Tahoma"/>
                <a:cs typeface="Tahoma"/>
              </a:rPr>
              <a:t>Dapat digunakan sebagai bagian integral </a:t>
            </a:r>
            <a:r>
              <a:rPr sz="1200" dirty="0">
                <a:latin typeface="Tahoma"/>
                <a:cs typeface="Tahoma"/>
              </a:rPr>
              <a:t>dari </a:t>
            </a:r>
            <a:r>
              <a:rPr sz="1200" spc="-5" dirty="0">
                <a:latin typeface="Tahoma"/>
                <a:cs typeface="Tahoma"/>
              </a:rPr>
              <a:t>suatu laporan sebagai</a:t>
            </a:r>
            <a:r>
              <a:rPr sz="1200" spc="13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ringkasan</a:t>
            </a:r>
            <a:endParaRPr sz="1200">
              <a:latin typeface="Tahoma"/>
              <a:cs typeface="Tahoma"/>
            </a:endParaRPr>
          </a:p>
          <a:p>
            <a:pPr marL="413384">
              <a:lnSpc>
                <a:spcPct val="100000"/>
              </a:lnSpc>
              <a:spcBef>
                <a:spcPts val="745"/>
              </a:spcBef>
            </a:pPr>
            <a:r>
              <a:rPr sz="1200" dirty="0">
                <a:latin typeface="Tahoma"/>
                <a:cs typeface="Tahoma"/>
              </a:rPr>
              <a:t>di </a:t>
            </a:r>
            <a:r>
              <a:rPr sz="1200" spc="-5" dirty="0">
                <a:latin typeface="Tahoma"/>
                <a:cs typeface="Tahoma"/>
              </a:rPr>
              <a:t>mana </a:t>
            </a:r>
            <a:r>
              <a:rPr sz="1200" dirty="0">
                <a:latin typeface="Tahoma"/>
                <a:cs typeface="Tahoma"/>
              </a:rPr>
              <a:t>hal </a:t>
            </a:r>
            <a:r>
              <a:rPr sz="1200" spc="-5" dirty="0">
                <a:latin typeface="Tahoma"/>
                <a:cs typeface="Tahoma"/>
              </a:rPr>
              <a:t>tersebut mudah dibaca.</a:t>
            </a:r>
            <a:endParaRPr sz="1200">
              <a:latin typeface="Tahoma"/>
              <a:cs typeface="Tahoma"/>
            </a:endParaRPr>
          </a:p>
          <a:p>
            <a:pPr marL="413384" indent="-229235">
              <a:lnSpc>
                <a:spcPct val="100000"/>
              </a:lnSpc>
              <a:spcBef>
                <a:spcPts val="730"/>
              </a:spcBef>
              <a:buFont typeface="Symbol"/>
              <a:buChar char=""/>
              <a:tabLst>
                <a:tab pos="413384" algn="l"/>
                <a:tab pos="414020" algn="l"/>
              </a:tabLst>
            </a:pPr>
            <a:r>
              <a:rPr sz="1200" dirty="0">
                <a:latin typeface="Tahoma"/>
                <a:cs typeface="Tahoma"/>
              </a:rPr>
              <a:t>Nilai </a:t>
            </a:r>
            <a:r>
              <a:rPr sz="1200" spc="-5" dirty="0">
                <a:latin typeface="Tahoma"/>
                <a:cs typeface="Tahoma"/>
              </a:rPr>
              <a:t>positif </a:t>
            </a:r>
            <a:r>
              <a:rPr sz="1200" dirty="0">
                <a:latin typeface="Tahoma"/>
                <a:cs typeface="Tahoma"/>
              </a:rPr>
              <a:t>: </a:t>
            </a:r>
            <a:r>
              <a:rPr sz="1200" spc="-5" dirty="0">
                <a:latin typeface="Tahoma"/>
                <a:cs typeface="Tahoma"/>
              </a:rPr>
              <a:t>format </a:t>
            </a:r>
            <a:r>
              <a:rPr sz="1200" dirty="0">
                <a:latin typeface="Tahoma"/>
                <a:cs typeface="Tahoma"/>
              </a:rPr>
              <a:t>ini </a:t>
            </a:r>
            <a:r>
              <a:rPr sz="1200" spc="-5" dirty="0">
                <a:latin typeface="Tahoma"/>
                <a:cs typeface="Tahoma"/>
              </a:rPr>
              <a:t>baik untuk presentasi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informasi</a:t>
            </a:r>
            <a:endParaRPr sz="1200">
              <a:latin typeface="Tahoma"/>
              <a:cs typeface="Tahoma"/>
            </a:endParaRPr>
          </a:p>
          <a:p>
            <a:pPr marL="413384" marR="5715" indent="-228600">
              <a:lnSpc>
                <a:spcPct val="150800"/>
              </a:lnSpc>
              <a:spcBef>
                <a:spcPts val="15"/>
              </a:spcBef>
              <a:buFont typeface="Symbol"/>
              <a:buChar char=""/>
              <a:tabLst>
                <a:tab pos="413384" algn="l"/>
                <a:tab pos="414020" algn="l"/>
              </a:tabLst>
            </a:pPr>
            <a:r>
              <a:rPr sz="1200" dirty="0">
                <a:latin typeface="Tahoma"/>
                <a:cs typeface="Tahoma"/>
              </a:rPr>
              <a:t>Nilai </a:t>
            </a:r>
            <a:r>
              <a:rPr sz="1200" spc="-5" dirty="0">
                <a:latin typeface="Tahoma"/>
                <a:cs typeface="Tahoma"/>
              </a:rPr>
              <a:t>negatif </a:t>
            </a:r>
            <a:r>
              <a:rPr sz="1200" dirty="0">
                <a:latin typeface="Tahoma"/>
                <a:cs typeface="Tahoma"/>
              </a:rPr>
              <a:t>: Sulit untuk </a:t>
            </a:r>
            <a:r>
              <a:rPr sz="1200" spc="-5" dirty="0">
                <a:latin typeface="Tahoma"/>
                <a:cs typeface="Tahoma"/>
              </a:rPr>
              <a:t>menemukan titik cerita dengan </a:t>
            </a:r>
            <a:r>
              <a:rPr sz="1200" dirty="0">
                <a:latin typeface="Tahoma"/>
                <a:cs typeface="Tahoma"/>
              </a:rPr>
              <a:t>cepat, Sulit </a:t>
            </a:r>
            <a:r>
              <a:rPr sz="1200" spc="-5" dirty="0">
                <a:latin typeface="Tahoma"/>
                <a:cs typeface="Tahoma"/>
              </a:rPr>
              <a:t>untuk  </a:t>
            </a:r>
            <a:r>
              <a:rPr sz="1200" dirty="0">
                <a:latin typeface="Tahoma"/>
                <a:cs typeface="Tahoma"/>
              </a:rPr>
              <a:t>mengerti </a:t>
            </a:r>
            <a:r>
              <a:rPr sz="1200" spc="-5" dirty="0">
                <a:latin typeface="Tahoma"/>
                <a:cs typeface="Tahoma"/>
              </a:rPr>
              <a:t>jalan cerita dengan cepat </a:t>
            </a:r>
            <a:r>
              <a:rPr sz="1200" dirty="0">
                <a:latin typeface="Tahoma"/>
                <a:cs typeface="Tahoma"/>
              </a:rPr>
              <a:t>bila </a:t>
            </a:r>
            <a:r>
              <a:rPr sz="1200" spc="-5" dirty="0">
                <a:latin typeface="Tahoma"/>
                <a:cs typeface="Tahoma"/>
              </a:rPr>
              <a:t>melibatkan banyak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pihak</a:t>
            </a:r>
            <a:endParaRPr sz="1200">
              <a:latin typeface="Tahoma"/>
              <a:cs typeface="Tahoma"/>
            </a:endParaRPr>
          </a:p>
          <a:p>
            <a:pPr marL="240665" indent="-228600">
              <a:lnSpc>
                <a:spcPct val="100000"/>
              </a:lnSpc>
              <a:spcBef>
                <a:spcPts val="730"/>
              </a:spcBef>
              <a:buAutoNum type="arabicPeriod" startAt="5"/>
              <a:tabLst>
                <a:tab pos="241300" algn="l"/>
              </a:tabLst>
            </a:pPr>
            <a:r>
              <a:rPr sz="1200" spc="-5" dirty="0">
                <a:latin typeface="Tahoma"/>
                <a:cs typeface="Tahoma"/>
              </a:rPr>
              <a:t>Identifikasi masalah (Care Management Problem/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CMP)</a:t>
            </a:r>
            <a:endParaRPr sz="1200">
              <a:latin typeface="Tahoma"/>
              <a:cs typeface="Tahoma"/>
            </a:endParaRPr>
          </a:p>
          <a:p>
            <a:pPr marL="240665" marR="6985">
              <a:lnSpc>
                <a:spcPct val="150900"/>
              </a:lnSpc>
            </a:pPr>
            <a:r>
              <a:rPr sz="1200" spc="-5" dirty="0">
                <a:latin typeface="Tahoma"/>
                <a:cs typeface="Tahoma"/>
              </a:rPr>
              <a:t>Masalah yang terjadi dalam pelayanan, baik </a:t>
            </a:r>
            <a:r>
              <a:rPr sz="1200" dirty="0">
                <a:latin typeface="Tahoma"/>
                <a:cs typeface="Tahoma"/>
              </a:rPr>
              <a:t>itu </a:t>
            </a:r>
            <a:r>
              <a:rPr sz="1200" spc="-5" dirty="0">
                <a:latin typeface="Tahoma"/>
                <a:cs typeface="Tahoma"/>
              </a:rPr>
              <a:t>melakukan tindakan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tidak  melakukan tindakan </a:t>
            </a:r>
            <a:r>
              <a:rPr sz="1200" dirty="0">
                <a:latin typeface="Tahoma"/>
                <a:cs typeface="Tahoma"/>
              </a:rPr>
              <a:t>yang </a:t>
            </a:r>
            <a:r>
              <a:rPr sz="1200" spc="-5" dirty="0">
                <a:latin typeface="Tahoma"/>
                <a:cs typeface="Tahoma"/>
              </a:rPr>
              <a:t>seharusnya. </a:t>
            </a:r>
            <a:r>
              <a:rPr sz="1200" dirty="0">
                <a:latin typeface="Tahoma"/>
                <a:cs typeface="Tahoma"/>
              </a:rPr>
              <a:t>Suatu insiden bisa </a:t>
            </a:r>
            <a:r>
              <a:rPr sz="1200" spc="-5" dirty="0">
                <a:latin typeface="Tahoma"/>
                <a:cs typeface="Tahoma"/>
              </a:rPr>
              <a:t>terdiri dari </a:t>
            </a:r>
            <a:r>
              <a:rPr sz="1200" dirty="0">
                <a:latin typeface="Tahoma"/>
                <a:cs typeface="Tahoma"/>
              </a:rPr>
              <a:t>beberapa  </a:t>
            </a:r>
            <a:r>
              <a:rPr sz="1200" spc="-5" dirty="0">
                <a:latin typeface="Tahoma"/>
                <a:cs typeface="Tahoma"/>
              </a:rPr>
              <a:t>CMP.</a:t>
            </a:r>
            <a:endParaRPr sz="1200">
              <a:latin typeface="Tahoma"/>
              <a:cs typeface="Tahoma"/>
            </a:endParaRPr>
          </a:p>
          <a:p>
            <a:pPr marL="469265" marR="8255" lvl="1" indent="-228600">
              <a:lnSpc>
                <a:spcPct val="150800"/>
              </a:lnSpc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Prinsip Dasar </a:t>
            </a:r>
            <a:r>
              <a:rPr sz="1200" dirty="0">
                <a:latin typeface="Tahoma"/>
                <a:cs typeface="Tahoma"/>
              </a:rPr>
              <a:t>CMP : </a:t>
            </a:r>
            <a:r>
              <a:rPr sz="1200" spc="-5" dirty="0">
                <a:latin typeface="Tahoma"/>
                <a:cs typeface="Tahoma"/>
              </a:rPr>
              <a:t>Pelayanan yang menyimpang dari standar pelayanan  yang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ditetapkan</a:t>
            </a:r>
            <a:endParaRPr sz="12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Penyimpangan memberikan dampak </a:t>
            </a:r>
            <a:r>
              <a:rPr sz="1200" dirty="0">
                <a:latin typeface="Tahoma"/>
                <a:cs typeface="Tahoma"/>
              </a:rPr>
              <a:t>langsung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tidak langsung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pada</a:t>
            </a:r>
            <a:endParaRPr sz="1200">
              <a:latin typeface="Tahoma"/>
              <a:cs typeface="Tahoma"/>
            </a:endParaRPr>
          </a:p>
          <a:p>
            <a:pPr marR="4319270" algn="r">
              <a:lnSpc>
                <a:spcPct val="100000"/>
              </a:lnSpc>
              <a:spcBef>
                <a:spcPts val="690"/>
              </a:spcBef>
            </a:pPr>
            <a:r>
              <a:rPr sz="1250" i="1" spc="-30" dirty="0">
                <a:latin typeface="Tahoma"/>
                <a:cs typeface="Tahoma"/>
              </a:rPr>
              <a:t>adverse</a:t>
            </a:r>
            <a:r>
              <a:rPr sz="1250" i="1" spc="-85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event</a:t>
            </a:r>
            <a:endParaRPr sz="1250">
              <a:latin typeface="Tahoma"/>
              <a:cs typeface="Tahoma"/>
            </a:endParaRPr>
          </a:p>
          <a:p>
            <a:pPr marL="240665" marR="4309110" indent="-241300" algn="r">
              <a:lnSpc>
                <a:spcPct val="100000"/>
              </a:lnSpc>
              <a:spcBef>
                <a:spcPts val="725"/>
              </a:spcBef>
              <a:buAutoNum type="arabicPeriod" startAt="6"/>
              <a:tabLst>
                <a:tab pos="241300" algn="l"/>
              </a:tabLst>
            </a:pPr>
            <a:r>
              <a:rPr sz="1200" dirty="0">
                <a:latin typeface="Tahoma"/>
                <a:cs typeface="Tahoma"/>
              </a:rPr>
              <a:t>Analisis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Informasi</a:t>
            </a:r>
            <a:endParaRPr sz="1200">
              <a:latin typeface="Tahoma"/>
              <a:cs typeface="Tahoma"/>
            </a:endParaRPr>
          </a:p>
          <a:p>
            <a:pPr marL="240665">
              <a:lnSpc>
                <a:spcPct val="100000"/>
              </a:lnSpc>
              <a:spcBef>
                <a:spcPts val="680"/>
              </a:spcBef>
            </a:pPr>
            <a:r>
              <a:rPr sz="1200" spc="-5" dirty="0">
                <a:latin typeface="Tahoma"/>
                <a:cs typeface="Tahoma"/>
              </a:rPr>
              <a:t>Tools untuk identifikasi </a:t>
            </a:r>
            <a:r>
              <a:rPr sz="1250" i="1" spc="-30" dirty="0">
                <a:latin typeface="Tahoma"/>
                <a:cs typeface="Tahoma"/>
              </a:rPr>
              <a:t>proximate </a:t>
            </a:r>
            <a:r>
              <a:rPr sz="1200" spc="-5" dirty="0">
                <a:latin typeface="Tahoma"/>
                <a:cs typeface="Tahoma"/>
              </a:rPr>
              <a:t>dan </a:t>
            </a:r>
            <a:r>
              <a:rPr sz="1250" i="1" spc="-25" dirty="0">
                <a:latin typeface="Tahoma"/>
                <a:cs typeface="Tahoma"/>
              </a:rPr>
              <a:t>underlying</a:t>
            </a:r>
            <a:r>
              <a:rPr sz="1250" i="1" spc="20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cause</a:t>
            </a:r>
            <a:r>
              <a:rPr sz="1200" spc="-25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69900" algn="l"/>
              </a:tabLst>
            </a:pPr>
            <a:r>
              <a:rPr sz="1200" dirty="0">
                <a:latin typeface="Tahoma"/>
                <a:cs typeface="Tahoma"/>
              </a:rPr>
              <a:t>5 Why </a:t>
            </a:r>
            <a:r>
              <a:rPr sz="1250" i="1" spc="-35" dirty="0">
                <a:latin typeface="Tahoma"/>
                <a:cs typeface="Tahoma"/>
              </a:rPr>
              <a:t>(why-why </a:t>
            </a:r>
            <a:r>
              <a:rPr sz="1250" i="1" spc="-25" dirty="0">
                <a:latin typeface="Tahoma"/>
                <a:cs typeface="Tahoma"/>
              </a:rPr>
              <a:t>chart)</a:t>
            </a:r>
            <a:endParaRPr sz="1250">
              <a:latin typeface="Tahoma"/>
              <a:cs typeface="Tahoma"/>
            </a:endParaRPr>
          </a:p>
          <a:p>
            <a:pPr marL="469265" marR="5080">
              <a:lnSpc>
                <a:spcPts val="2170"/>
              </a:lnSpc>
              <a:spcBef>
                <a:spcPts val="185"/>
              </a:spcBef>
            </a:pPr>
            <a:r>
              <a:rPr sz="1200" spc="-5" dirty="0">
                <a:latin typeface="Tahoma"/>
                <a:cs typeface="Tahoma"/>
              </a:rPr>
              <a:t>Secara konstan bertanya “mengapa?”, melalui lapisan penyebab </a:t>
            </a:r>
            <a:r>
              <a:rPr sz="1200" dirty="0">
                <a:latin typeface="Tahoma"/>
                <a:cs typeface="Tahoma"/>
              </a:rPr>
              <a:t>sehingga  </a:t>
            </a:r>
            <a:r>
              <a:rPr sz="1200" spc="-5" dirty="0">
                <a:latin typeface="Tahoma"/>
                <a:cs typeface="Tahoma"/>
              </a:rPr>
              <a:t>mengarah pada akar permasalahan dari problem yang</a:t>
            </a:r>
            <a:r>
              <a:rPr sz="1200" spc="3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teridentifikasi.</a:t>
            </a:r>
            <a:endParaRPr sz="12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490"/>
              </a:spcBef>
              <a:buAutoNum type="arabicPeriod" startAt="2"/>
              <a:tabLst>
                <a:tab pos="469900" algn="l"/>
              </a:tabLst>
            </a:pPr>
            <a:r>
              <a:rPr sz="1200" dirty="0">
                <a:latin typeface="Tahoma"/>
                <a:cs typeface="Tahoma"/>
              </a:rPr>
              <a:t>Analisis </a:t>
            </a:r>
            <a:r>
              <a:rPr sz="1200" spc="-5" dirty="0">
                <a:latin typeface="Tahoma"/>
                <a:cs typeface="Tahoma"/>
              </a:rPr>
              <a:t>perubahan </a:t>
            </a:r>
            <a:r>
              <a:rPr sz="1200" dirty="0">
                <a:latin typeface="Tahoma"/>
                <a:cs typeface="Tahoma"/>
              </a:rPr>
              <a:t>/ </a:t>
            </a:r>
            <a:r>
              <a:rPr sz="1250" i="1" spc="-30" dirty="0">
                <a:latin typeface="Tahoma"/>
                <a:cs typeface="Tahoma"/>
              </a:rPr>
              <a:t>change</a:t>
            </a:r>
            <a:r>
              <a:rPr sz="1250" i="1" spc="-15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analysis</a:t>
            </a:r>
            <a:endParaRPr sz="1250">
              <a:latin typeface="Tahoma"/>
              <a:cs typeface="Tahoma"/>
            </a:endParaRPr>
          </a:p>
          <a:p>
            <a:pPr marL="469265" marR="8255">
              <a:lnSpc>
                <a:spcPts val="2170"/>
              </a:lnSpc>
              <a:spcBef>
                <a:spcPts val="190"/>
              </a:spcBef>
            </a:pPr>
            <a:r>
              <a:rPr sz="1200" spc="-5" dirty="0">
                <a:latin typeface="Tahoma"/>
                <a:cs typeface="Tahoma"/>
              </a:rPr>
              <a:t>Digunakan untuk menganalisa </a:t>
            </a:r>
            <a:r>
              <a:rPr sz="1200" dirty="0">
                <a:latin typeface="Tahoma"/>
                <a:cs typeface="Tahoma"/>
              </a:rPr>
              <a:t>proses </a:t>
            </a:r>
            <a:r>
              <a:rPr sz="1200" spc="-5" dirty="0">
                <a:latin typeface="Tahoma"/>
                <a:cs typeface="Tahoma"/>
              </a:rPr>
              <a:t>yang tidak </a:t>
            </a:r>
            <a:r>
              <a:rPr sz="1200" dirty="0">
                <a:latin typeface="Tahoma"/>
                <a:cs typeface="Tahoma"/>
              </a:rPr>
              <a:t>bekerja </a:t>
            </a:r>
            <a:r>
              <a:rPr sz="1200" spc="-5" dirty="0">
                <a:latin typeface="Tahoma"/>
                <a:cs typeface="Tahoma"/>
              </a:rPr>
              <a:t>sesuai rencana </a:t>
            </a:r>
            <a:r>
              <a:rPr sz="1200" dirty="0">
                <a:latin typeface="Tahoma"/>
                <a:cs typeface="Tahoma"/>
              </a:rPr>
              <a:t>(apa  </a:t>
            </a:r>
            <a:r>
              <a:rPr sz="1200" spc="-5" dirty="0">
                <a:latin typeface="Tahoma"/>
                <a:cs typeface="Tahoma"/>
              </a:rPr>
              <a:t>dan mengapa berubah). Cara </a:t>
            </a:r>
            <a:r>
              <a:rPr sz="1200" dirty="0">
                <a:latin typeface="Tahoma"/>
                <a:cs typeface="Tahoma"/>
              </a:rPr>
              <a:t>ini </a:t>
            </a:r>
            <a:r>
              <a:rPr sz="1200" spc="-5" dirty="0">
                <a:latin typeface="Tahoma"/>
                <a:cs typeface="Tahoma"/>
              </a:rPr>
              <a:t>digunakan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jika: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753" y="901700"/>
            <a:ext cx="812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-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6354" y="901700"/>
            <a:ext cx="50539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0705" algn="l"/>
                <a:tab pos="1152525" algn="l"/>
                <a:tab pos="1372870" algn="l"/>
                <a:tab pos="1902460" algn="l"/>
                <a:tab pos="2390140" algn="l"/>
                <a:tab pos="3103245" algn="l"/>
                <a:tab pos="3806825" algn="l"/>
                <a:tab pos="4388485" algn="l"/>
              </a:tabLst>
            </a:pPr>
            <a:r>
              <a:rPr sz="1200" dirty="0">
                <a:latin typeface="Tahoma"/>
                <a:cs typeface="Tahoma"/>
              </a:rPr>
              <a:t>Su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u	si</a:t>
            </a:r>
            <a:r>
              <a:rPr sz="1200" spc="5" dirty="0">
                <a:latin typeface="Tahoma"/>
                <a:cs typeface="Tahoma"/>
              </a:rPr>
              <a:t>s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em	/	</a:t>
            </a:r>
            <a:r>
              <a:rPr sz="1200" spc="-10" dirty="0">
                <a:latin typeface="Tahoma"/>
                <a:cs typeface="Tahoma"/>
              </a:rPr>
              <a:t>tu</a:t>
            </a:r>
            <a:r>
              <a:rPr sz="1200" dirty="0">
                <a:latin typeface="Tahoma"/>
                <a:cs typeface="Tahoma"/>
              </a:rPr>
              <a:t>g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s	</a:t>
            </a:r>
            <a:r>
              <a:rPr sz="1200" spc="-5" dirty="0">
                <a:latin typeface="Tahoma"/>
                <a:cs typeface="Tahoma"/>
              </a:rPr>
              <a:t>ya</a:t>
            </a:r>
            <a:r>
              <a:rPr sz="1200" dirty="0">
                <a:latin typeface="Tahoma"/>
                <a:cs typeface="Tahoma"/>
              </a:rPr>
              <a:t>ng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w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ln</a:t>
            </a:r>
            <a:r>
              <a:rPr sz="1200" spc="30" dirty="0">
                <a:latin typeface="Tahoma"/>
                <a:cs typeface="Tahoma"/>
              </a:rPr>
              <a:t>y</a:t>
            </a:r>
            <a:r>
              <a:rPr sz="1200" dirty="0">
                <a:latin typeface="Tahoma"/>
                <a:cs typeface="Tahoma"/>
              </a:rPr>
              <a:t>a	berj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	e</a:t>
            </a:r>
            <a:r>
              <a:rPr sz="1200" spc="-5" dirty="0">
                <a:latin typeface="Tahoma"/>
                <a:cs typeface="Tahoma"/>
              </a:rPr>
              <a:t>f</a:t>
            </a:r>
            <a:r>
              <a:rPr sz="1200" spc="5" dirty="0">
                <a:latin typeface="Tahoma"/>
                <a:cs typeface="Tahoma"/>
              </a:rPr>
              <a:t>e</a:t>
            </a:r>
            <a:r>
              <a:rPr sz="1200" spc="-5" dirty="0">
                <a:latin typeface="Tahoma"/>
                <a:cs typeface="Tahoma"/>
              </a:rPr>
              <a:t>kti</a:t>
            </a:r>
            <a:r>
              <a:rPr sz="1200" dirty="0">
                <a:latin typeface="Tahoma"/>
                <a:cs typeface="Tahoma"/>
              </a:rPr>
              <a:t>f	</a:t>
            </a:r>
            <a:r>
              <a:rPr sz="1200" spc="-5" dirty="0">
                <a:latin typeface="Tahoma"/>
                <a:cs typeface="Tahoma"/>
              </a:rPr>
              <a:t>ke</a:t>
            </a:r>
            <a:r>
              <a:rPr sz="1200" dirty="0">
                <a:latin typeface="Tahoma"/>
                <a:cs typeface="Tahoma"/>
              </a:rPr>
              <a:t>mudi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153" y="1084833"/>
            <a:ext cx="5512435" cy="6925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9525">
              <a:lnSpc>
                <a:spcPct val="1508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terjadi kegagalan </a:t>
            </a:r>
            <a:r>
              <a:rPr sz="1200" dirty="0">
                <a:latin typeface="Tahoma"/>
                <a:cs typeface="Tahoma"/>
              </a:rPr>
              <a:t>/ </a:t>
            </a:r>
            <a:r>
              <a:rPr sz="1200" spc="-5" dirty="0">
                <a:latin typeface="Tahoma"/>
                <a:cs typeface="Tahoma"/>
              </a:rPr>
              <a:t>terdapat sesuatu </a:t>
            </a:r>
            <a:r>
              <a:rPr sz="1200" dirty="0">
                <a:latin typeface="Tahoma"/>
                <a:cs typeface="Tahoma"/>
              </a:rPr>
              <a:t>yang </a:t>
            </a:r>
            <a:r>
              <a:rPr sz="1200" spc="-5" dirty="0">
                <a:latin typeface="Tahoma"/>
                <a:cs typeface="Tahoma"/>
              </a:rPr>
              <a:t>menyebabkan perubahan  situasi.</a:t>
            </a:r>
            <a:endParaRPr sz="1200">
              <a:latin typeface="Tahoma"/>
              <a:cs typeface="Tahoma"/>
            </a:endParaRPr>
          </a:p>
          <a:p>
            <a:pPr marL="469900" marR="8890" indent="-228600">
              <a:lnSpc>
                <a:spcPct val="150800"/>
              </a:lnSpc>
              <a:tabLst>
                <a:tab pos="469265" algn="l"/>
              </a:tabLst>
            </a:pPr>
            <a:r>
              <a:rPr sz="1200" dirty="0">
                <a:latin typeface="Tahoma"/>
                <a:cs typeface="Tahoma"/>
              </a:rPr>
              <a:t>-	</a:t>
            </a:r>
            <a:r>
              <a:rPr sz="1200" spc="-5" dirty="0">
                <a:latin typeface="Tahoma"/>
                <a:cs typeface="Tahoma"/>
              </a:rPr>
              <a:t>Mencurigai suatu perubahan yang menyebabkan ketidaksesuaian tindakan 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kerusakan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alat.</a:t>
            </a:r>
            <a:endParaRPr sz="1200">
              <a:latin typeface="Tahoma"/>
              <a:cs typeface="Tahoma"/>
            </a:endParaRPr>
          </a:p>
          <a:p>
            <a:pPr marL="241300" marR="224790">
              <a:lnSpc>
                <a:spcPct val="150800"/>
              </a:lnSpc>
            </a:pPr>
            <a:r>
              <a:rPr sz="1200" dirty="0">
                <a:latin typeface="Tahoma"/>
                <a:cs typeface="Tahoma"/>
              </a:rPr>
              <a:t>Analisis </a:t>
            </a:r>
            <a:r>
              <a:rPr sz="1200" spc="-5" dirty="0">
                <a:latin typeface="Tahoma"/>
                <a:cs typeface="Tahoma"/>
              </a:rPr>
              <a:t>perubahan membandingkan reality dengan </a:t>
            </a:r>
            <a:r>
              <a:rPr sz="1200" dirty="0">
                <a:latin typeface="Tahoma"/>
                <a:cs typeface="Tahoma"/>
              </a:rPr>
              <a:t>idealnya / </a:t>
            </a:r>
            <a:r>
              <a:rPr sz="1200" spc="-5" dirty="0">
                <a:latin typeface="Tahoma"/>
                <a:cs typeface="Tahoma"/>
              </a:rPr>
              <a:t>teori dengan  prakteknya. Langkah-langkahnya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413384" indent="-172720">
              <a:lnSpc>
                <a:spcPct val="100000"/>
              </a:lnSpc>
              <a:spcBef>
                <a:spcPts val="730"/>
              </a:spcBef>
              <a:buAutoNum type="alphaLcPeriod"/>
              <a:tabLst>
                <a:tab pos="414020" algn="l"/>
              </a:tabLst>
            </a:pPr>
            <a:r>
              <a:rPr sz="1200" spc="-5" dirty="0">
                <a:latin typeface="Tahoma"/>
                <a:cs typeface="Tahoma"/>
              </a:rPr>
              <a:t>Pelajari </a:t>
            </a:r>
            <a:r>
              <a:rPr sz="1200" dirty="0">
                <a:latin typeface="Tahoma"/>
                <a:cs typeface="Tahoma"/>
              </a:rPr>
              <a:t>prosedur </a:t>
            </a:r>
            <a:r>
              <a:rPr sz="1200" spc="-5" dirty="0">
                <a:latin typeface="Tahoma"/>
                <a:cs typeface="Tahoma"/>
              </a:rPr>
              <a:t>normal </a:t>
            </a:r>
            <a:r>
              <a:rPr sz="1200" dirty="0">
                <a:latin typeface="Tahoma"/>
                <a:cs typeface="Tahoma"/>
              </a:rPr>
              <a:t>: </a:t>
            </a:r>
            <a:r>
              <a:rPr sz="1200" spc="-5" dirty="0">
                <a:latin typeface="Tahoma"/>
                <a:cs typeface="Tahoma"/>
              </a:rPr>
              <a:t>apa yang </a:t>
            </a:r>
            <a:r>
              <a:rPr sz="1200" dirty="0">
                <a:latin typeface="Tahoma"/>
                <a:cs typeface="Tahoma"/>
              </a:rPr>
              <a:t>seharusnya </a:t>
            </a:r>
            <a:r>
              <a:rPr sz="1200" spc="-5" dirty="0">
                <a:latin typeface="Tahoma"/>
                <a:cs typeface="Tahoma"/>
              </a:rPr>
              <a:t>dilakukan (kolom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1)</a:t>
            </a:r>
            <a:endParaRPr sz="1200">
              <a:latin typeface="Tahoma"/>
              <a:cs typeface="Tahoma"/>
            </a:endParaRPr>
          </a:p>
          <a:p>
            <a:pPr marL="417830" indent="-177165">
              <a:lnSpc>
                <a:spcPct val="100000"/>
              </a:lnSpc>
              <a:spcBef>
                <a:spcPts val="735"/>
              </a:spcBef>
              <a:buAutoNum type="alphaLcPeriod"/>
              <a:tabLst>
                <a:tab pos="418465" algn="l"/>
              </a:tabLst>
            </a:pPr>
            <a:r>
              <a:rPr sz="1200" spc="-5" dirty="0">
                <a:latin typeface="Tahoma"/>
                <a:cs typeface="Tahoma"/>
              </a:rPr>
              <a:t>Petakan alur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yang terjadi, bandingkan dengan langkah </a:t>
            </a:r>
            <a:r>
              <a:rPr sz="1200" dirty="0">
                <a:latin typeface="Tahoma"/>
                <a:cs typeface="Tahoma"/>
              </a:rPr>
              <a:t>1 </a:t>
            </a:r>
            <a:r>
              <a:rPr sz="1200" spc="-5" dirty="0">
                <a:latin typeface="Tahoma"/>
                <a:cs typeface="Tahoma"/>
              </a:rPr>
              <a:t>(kolom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2)</a:t>
            </a:r>
            <a:endParaRPr sz="1200">
              <a:latin typeface="Tahoma"/>
              <a:cs typeface="Tahoma"/>
            </a:endParaRPr>
          </a:p>
          <a:p>
            <a:pPr marL="241300" marR="5080">
              <a:lnSpc>
                <a:spcPts val="2180"/>
              </a:lnSpc>
              <a:spcBef>
                <a:spcPts val="190"/>
              </a:spcBef>
              <a:buAutoNum type="alphaLcPeriod"/>
              <a:tabLst>
                <a:tab pos="422909" algn="l"/>
                <a:tab pos="1402080" algn="l"/>
                <a:tab pos="1844675" algn="l"/>
                <a:tab pos="2478405" algn="l"/>
                <a:tab pos="3157220" algn="l"/>
                <a:tab pos="3594100" algn="l"/>
                <a:tab pos="4551680" algn="l"/>
                <a:tab pos="4989830" algn="l"/>
              </a:tabLst>
            </a:pPr>
            <a:r>
              <a:rPr sz="1200" spc="-5" dirty="0">
                <a:latin typeface="Tahoma"/>
                <a:cs typeface="Tahoma"/>
              </a:rPr>
              <a:t>B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ndingk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	dua	pr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ses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p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ka</a:t>
            </a:r>
            <a:r>
              <a:rPr sz="1200" dirty="0">
                <a:latin typeface="Tahoma"/>
                <a:cs typeface="Tahoma"/>
              </a:rPr>
              <a:t>h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20" dirty="0">
                <a:latin typeface="Tahoma"/>
                <a:cs typeface="Tahoma"/>
              </a:rPr>
              <a:t>d</a:t>
            </a:r>
            <a:r>
              <a:rPr sz="1200" dirty="0">
                <a:latin typeface="Tahoma"/>
                <a:cs typeface="Tahoma"/>
              </a:rPr>
              <a:t>a	perbed</a:t>
            </a:r>
            <a:r>
              <a:rPr sz="1200" spc="-10" dirty="0">
                <a:latin typeface="Tahoma"/>
                <a:cs typeface="Tahoma"/>
              </a:rPr>
              <a:t>aa</a:t>
            </a:r>
            <a:r>
              <a:rPr sz="1200" dirty="0">
                <a:latin typeface="Tahoma"/>
                <a:cs typeface="Tahoma"/>
              </a:rPr>
              <a:t>n,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pa	</a:t>
            </a:r>
            <a:r>
              <a:rPr sz="1200" spc="-10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eb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g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i  </a:t>
            </a:r>
            <a:r>
              <a:rPr sz="1200" spc="-5" dirty="0">
                <a:latin typeface="Tahoma"/>
                <a:cs typeface="Tahoma"/>
              </a:rPr>
              <a:t>masalah?</a:t>
            </a:r>
            <a:endParaRPr sz="1200">
              <a:latin typeface="Tahoma"/>
              <a:cs typeface="Tahoma"/>
            </a:endParaRPr>
          </a:p>
          <a:p>
            <a:pPr marL="241300" marR="5080">
              <a:lnSpc>
                <a:spcPts val="2170"/>
              </a:lnSpc>
              <a:spcBef>
                <a:spcPts val="5"/>
              </a:spcBef>
              <a:buAutoNum type="alphaLcPeriod"/>
              <a:tabLst>
                <a:tab pos="436880" algn="l"/>
                <a:tab pos="985519" algn="l"/>
                <a:tab pos="1472565" algn="l"/>
                <a:tab pos="2225040" algn="l"/>
                <a:tab pos="2803525" algn="l"/>
                <a:tab pos="3662679" algn="l"/>
                <a:tab pos="4184015" algn="l"/>
                <a:tab pos="4701540" algn="l"/>
              </a:tabLst>
            </a:pPr>
            <a:r>
              <a:rPr sz="1200" dirty="0">
                <a:latin typeface="Tahoma"/>
                <a:cs typeface="Tahoma"/>
              </a:rPr>
              <a:t>Ca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at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10" dirty="0">
                <a:latin typeface="Tahoma"/>
                <a:cs typeface="Tahoma"/>
              </a:rPr>
              <a:t>k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r	m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15" dirty="0">
                <a:latin typeface="Tahoma"/>
                <a:cs typeface="Tahoma"/>
              </a:rPr>
              <a:t>s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h	un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uk	perb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i</a:t>
            </a:r>
            <a:r>
              <a:rPr sz="1200" spc="35" dirty="0">
                <a:latin typeface="Tahoma"/>
                <a:cs typeface="Tahoma"/>
              </a:rPr>
              <a:t>k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	</a:t>
            </a:r>
            <a:r>
              <a:rPr sz="1200" spc="-5" dirty="0">
                <a:latin typeface="Tahoma"/>
                <a:cs typeface="Tahoma"/>
              </a:rPr>
              <a:t>ya</a:t>
            </a:r>
            <a:r>
              <a:rPr sz="1200" dirty="0">
                <a:latin typeface="Tahoma"/>
                <a:cs typeface="Tahoma"/>
              </a:rPr>
              <a:t>ng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10" dirty="0">
                <a:latin typeface="Tahoma"/>
                <a:cs typeface="Tahoma"/>
              </a:rPr>
              <a:t>k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	d</a:t>
            </a:r>
            <a:r>
              <a:rPr sz="1200" spc="5" dirty="0">
                <a:latin typeface="Tahoma"/>
                <a:cs typeface="Tahoma"/>
              </a:rPr>
              <a:t>i</a:t>
            </a:r>
            <a:r>
              <a:rPr sz="1200" dirty="0">
                <a:latin typeface="Tahoma"/>
                <a:cs typeface="Tahoma"/>
              </a:rPr>
              <a:t>m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suk</a:t>
            </a:r>
            <a:r>
              <a:rPr sz="1200" spc="-5" dirty="0">
                <a:latin typeface="Tahoma"/>
                <a:cs typeface="Tahoma"/>
              </a:rPr>
              <a:t>ka</a:t>
            </a:r>
            <a:r>
              <a:rPr sz="1200" dirty="0">
                <a:latin typeface="Tahoma"/>
                <a:cs typeface="Tahoma"/>
              </a:rPr>
              <a:t>n  </a:t>
            </a:r>
            <a:r>
              <a:rPr sz="1200" spc="-5" dirty="0">
                <a:latin typeface="Tahoma"/>
                <a:cs typeface="Tahoma"/>
              </a:rPr>
              <a:t>dalam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rekomendasi.</a:t>
            </a:r>
            <a:endParaRPr sz="12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490"/>
              </a:spcBef>
              <a:buAutoNum type="arabicPeriod" startAt="3"/>
              <a:tabLst>
                <a:tab pos="241300" algn="l"/>
              </a:tabLst>
            </a:pPr>
            <a:r>
              <a:rPr sz="1200" dirty="0">
                <a:latin typeface="Tahoma"/>
                <a:cs typeface="Tahoma"/>
              </a:rPr>
              <a:t>Analisis </a:t>
            </a:r>
            <a:r>
              <a:rPr sz="1200" spc="-5" dirty="0">
                <a:latin typeface="Tahoma"/>
                <a:cs typeface="Tahoma"/>
              </a:rPr>
              <a:t>hambatan/ </a:t>
            </a:r>
            <a:r>
              <a:rPr sz="1250" i="1" spc="-25" dirty="0">
                <a:latin typeface="Tahoma"/>
                <a:cs typeface="Tahoma"/>
              </a:rPr>
              <a:t>barrier</a:t>
            </a:r>
            <a:r>
              <a:rPr sz="1250" i="1" spc="-10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analysis</a:t>
            </a:r>
            <a:endParaRPr sz="1250">
              <a:latin typeface="Tahoma"/>
              <a:cs typeface="Tahoma"/>
            </a:endParaRPr>
          </a:p>
          <a:p>
            <a:pPr marL="241300">
              <a:lnSpc>
                <a:spcPct val="100000"/>
              </a:lnSpc>
              <a:spcBef>
                <a:spcPts val="720"/>
              </a:spcBef>
            </a:pPr>
            <a:r>
              <a:rPr sz="1200" dirty="0">
                <a:latin typeface="Tahoma"/>
                <a:cs typeface="Tahoma"/>
              </a:rPr>
              <a:t>Analisa </a:t>
            </a:r>
            <a:r>
              <a:rPr sz="1200" spc="-5" dirty="0">
                <a:latin typeface="Tahoma"/>
                <a:cs typeface="Tahoma"/>
              </a:rPr>
              <a:t>hambatan didesain untuk mengidentifikasi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698500" marR="6350" lvl="1" indent="-285115">
              <a:lnSpc>
                <a:spcPts val="2170"/>
              </a:lnSpc>
              <a:spcBef>
                <a:spcPts val="195"/>
              </a:spcBef>
              <a:buAutoNum type="alphaLcPeriod"/>
              <a:tabLst>
                <a:tab pos="697865" algn="l"/>
                <a:tab pos="698500" algn="l"/>
                <a:tab pos="1621790" algn="l"/>
                <a:tab pos="2138045" algn="l"/>
                <a:tab pos="2606040" algn="l"/>
                <a:tab pos="3512185" algn="l"/>
                <a:tab pos="4280535" algn="l"/>
                <a:tab pos="4805045" algn="l"/>
              </a:tabLst>
            </a:pPr>
            <a:r>
              <a:rPr sz="1200" spc="-5" dirty="0">
                <a:latin typeface="Tahoma"/>
                <a:cs typeface="Tahoma"/>
              </a:rPr>
              <a:t>P</a:t>
            </a:r>
            <a:r>
              <a:rPr sz="1200" dirty="0">
                <a:latin typeface="Tahoma"/>
                <a:cs typeface="Tahoma"/>
              </a:rPr>
              <a:t>engh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ng	</a:t>
            </a:r>
            <a:r>
              <a:rPr sz="1200" spc="10" dirty="0">
                <a:latin typeface="Tahoma"/>
                <a:cs typeface="Tahoma"/>
              </a:rPr>
              <a:t>m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na	</a:t>
            </a:r>
            <a:r>
              <a:rPr sz="1200" spc="10" dirty="0">
                <a:latin typeface="Tahoma"/>
                <a:cs typeface="Tahoma"/>
              </a:rPr>
              <a:t>y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ng	seh</a:t>
            </a:r>
            <a:r>
              <a:rPr sz="1200" spc="-5" dirty="0">
                <a:latin typeface="Tahoma"/>
                <a:cs typeface="Tahoma"/>
              </a:rPr>
              <a:t>aru</a:t>
            </a:r>
            <a:r>
              <a:rPr sz="1200" spc="5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nya	berfungsi	un</a:t>
            </a:r>
            <a:r>
              <a:rPr sz="1200" spc="-5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uk	</a:t>
            </a:r>
            <a:r>
              <a:rPr sz="1200" spc="-5" dirty="0">
                <a:latin typeface="Tahoma"/>
                <a:cs typeface="Tahoma"/>
              </a:rPr>
              <a:t>m</a:t>
            </a:r>
            <a:r>
              <a:rPr sz="1200" dirty="0">
                <a:latin typeface="Tahoma"/>
                <a:cs typeface="Tahoma"/>
              </a:rPr>
              <a:t>enc</a:t>
            </a:r>
            <a:r>
              <a:rPr sz="1200" spc="5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g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h  </a:t>
            </a:r>
            <a:r>
              <a:rPr sz="1200" spc="-5" dirty="0">
                <a:latin typeface="Tahoma"/>
                <a:cs typeface="Tahoma"/>
              </a:rPr>
              <a:t>terjadinya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insiden</a:t>
            </a:r>
            <a:endParaRPr sz="1200">
              <a:latin typeface="Tahoma"/>
              <a:cs typeface="Tahoma"/>
            </a:endParaRPr>
          </a:p>
          <a:p>
            <a:pPr marL="698500" lvl="1" indent="-285115">
              <a:lnSpc>
                <a:spcPct val="100000"/>
              </a:lnSpc>
              <a:spcBef>
                <a:spcPts val="545"/>
              </a:spcBef>
              <a:buAutoNum type="alphaLcPeriod"/>
              <a:tabLst>
                <a:tab pos="697865" algn="l"/>
                <a:tab pos="698500" algn="l"/>
              </a:tabLst>
            </a:pPr>
            <a:r>
              <a:rPr sz="1200" spc="-5" dirty="0">
                <a:latin typeface="Tahoma"/>
                <a:cs typeface="Tahoma"/>
              </a:rPr>
              <a:t>Mengapa penghalang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gagal?</a:t>
            </a:r>
            <a:endParaRPr sz="1200">
              <a:latin typeface="Tahoma"/>
              <a:cs typeface="Tahoma"/>
            </a:endParaRPr>
          </a:p>
          <a:p>
            <a:pPr marL="201295" marR="431800" lvl="1" indent="211454">
              <a:lnSpc>
                <a:spcPct val="150800"/>
              </a:lnSpc>
              <a:buAutoNum type="alphaLcPeriod"/>
              <a:tabLst>
                <a:tab pos="697865" algn="l"/>
                <a:tab pos="698500" algn="l"/>
              </a:tabLst>
            </a:pPr>
            <a:r>
              <a:rPr sz="1200" spc="-5" dirty="0">
                <a:latin typeface="Tahoma"/>
                <a:cs typeface="Tahoma"/>
              </a:rPr>
              <a:t>Penghalang apa yang dapat digunakan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terulang kembali?  </a:t>
            </a:r>
            <a:r>
              <a:rPr sz="1200" dirty="0">
                <a:latin typeface="Tahoma"/>
                <a:cs typeface="Tahoma"/>
              </a:rPr>
              <a:t>Ada </a:t>
            </a:r>
            <a:r>
              <a:rPr sz="1200" spc="-5" dirty="0">
                <a:latin typeface="Tahoma"/>
                <a:cs typeface="Tahoma"/>
              </a:rPr>
              <a:t>empat tipe penghalang, yaitu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  <a:p>
            <a:pPr marL="698500" indent="-285115">
              <a:lnSpc>
                <a:spcPct val="100000"/>
              </a:lnSpc>
              <a:spcBef>
                <a:spcPts val="730"/>
              </a:spcBef>
              <a:buAutoNum type="alphaLcPeriod"/>
              <a:tabLst>
                <a:tab pos="697865" algn="l"/>
                <a:tab pos="698500" algn="l"/>
              </a:tabLst>
            </a:pPr>
            <a:r>
              <a:rPr sz="1200" spc="-5" dirty="0">
                <a:latin typeface="Tahoma"/>
                <a:cs typeface="Tahoma"/>
              </a:rPr>
              <a:t>Penghalang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fisik</a:t>
            </a:r>
            <a:endParaRPr sz="1200">
              <a:latin typeface="Tahoma"/>
              <a:cs typeface="Tahoma"/>
            </a:endParaRPr>
          </a:p>
          <a:p>
            <a:pPr marL="698500" indent="-285115">
              <a:lnSpc>
                <a:spcPct val="100000"/>
              </a:lnSpc>
              <a:spcBef>
                <a:spcPts val="735"/>
              </a:spcBef>
              <a:buAutoNum type="alphaLcPeriod"/>
              <a:tabLst>
                <a:tab pos="697865" algn="l"/>
                <a:tab pos="698500" algn="l"/>
              </a:tabLst>
            </a:pPr>
            <a:r>
              <a:rPr sz="1200" spc="-5" dirty="0">
                <a:latin typeface="Tahoma"/>
                <a:cs typeface="Tahoma"/>
              </a:rPr>
              <a:t>Penghalang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natural</a:t>
            </a:r>
            <a:endParaRPr sz="1200">
              <a:latin typeface="Tahoma"/>
              <a:cs typeface="Tahoma"/>
            </a:endParaRPr>
          </a:p>
          <a:p>
            <a:pPr marL="698500" indent="-285115">
              <a:lnSpc>
                <a:spcPct val="100000"/>
              </a:lnSpc>
              <a:spcBef>
                <a:spcPts val="730"/>
              </a:spcBef>
              <a:buAutoNum type="alphaLcPeriod"/>
              <a:tabLst>
                <a:tab pos="697865" algn="l"/>
                <a:tab pos="698500" algn="l"/>
              </a:tabLst>
            </a:pPr>
            <a:r>
              <a:rPr sz="1200" spc="-5" dirty="0">
                <a:latin typeface="Tahoma"/>
                <a:cs typeface="Tahoma"/>
              </a:rPr>
              <a:t>Penghalang tindakan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manusia</a:t>
            </a:r>
            <a:endParaRPr sz="1200">
              <a:latin typeface="Tahoma"/>
              <a:cs typeface="Tahoma"/>
            </a:endParaRPr>
          </a:p>
          <a:p>
            <a:pPr marL="698500" indent="-285115">
              <a:lnSpc>
                <a:spcPct val="100000"/>
              </a:lnSpc>
              <a:spcBef>
                <a:spcPts val="730"/>
              </a:spcBef>
              <a:buAutoNum type="alphaLcPeriod"/>
              <a:tabLst>
                <a:tab pos="697865" algn="l"/>
                <a:tab pos="698500" algn="l"/>
              </a:tabLst>
            </a:pPr>
            <a:r>
              <a:rPr sz="1200" spc="-5" dirty="0">
                <a:latin typeface="Tahoma"/>
                <a:cs typeface="Tahoma"/>
              </a:rPr>
              <a:t>Penghalang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adminstrasi</a:t>
            </a:r>
            <a:endParaRPr sz="1200">
              <a:latin typeface="Tahoma"/>
              <a:cs typeface="Tahoma"/>
            </a:endParaRPr>
          </a:p>
          <a:p>
            <a:pPr marL="241300" marR="5080">
              <a:lnSpc>
                <a:spcPct val="147400"/>
              </a:lnSpc>
              <a:spcBef>
                <a:spcPts val="55"/>
              </a:spcBef>
            </a:pPr>
            <a:r>
              <a:rPr sz="1200" spc="-5" dirty="0">
                <a:latin typeface="Tahoma"/>
                <a:cs typeface="Tahoma"/>
              </a:rPr>
              <a:t>Saat suatu </a:t>
            </a:r>
            <a:r>
              <a:rPr sz="1200" dirty="0">
                <a:latin typeface="Tahoma"/>
                <a:cs typeface="Tahoma"/>
              </a:rPr>
              <a:t>insiden </a:t>
            </a:r>
            <a:r>
              <a:rPr sz="1200" spc="-5" dirty="0">
                <a:latin typeface="Tahoma"/>
                <a:cs typeface="Tahoma"/>
              </a:rPr>
              <a:t>terjadi, biasanya sudah ada </a:t>
            </a:r>
            <a:r>
              <a:rPr sz="1200" spc="5" dirty="0">
                <a:latin typeface="Tahoma"/>
                <a:cs typeface="Tahoma"/>
              </a:rPr>
              <a:t>tiga </a:t>
            </a:r>
            <a:r>
              <a:rPr sz="1200" spc="-5" dirty="0">
                <a:latin typeface="Tahoma"/>
                <a:cs typeface="Tahoma"/>
              </a:rPr>
              <a:t>atau </a:t>
            </a:r>
            <a:r>
              <a:rPr sz="1200" dirty="0">
                <a:latin typeface="Tahoma"/>
                <a:cs typeface="Tahoma"/>
              </a:rPr>
              <a:t>lebih </a:t>
            </a:r>
            <a:r>
              <a:rPr sz="1200" spc="-5" dirty="0">
                <a:latin typeface="Tahoma"/>
                <a:cs typeface="Tahoma"/>
              </a:rPr>
              <a:t>penghalang  yang berhasil ditembus. Hal </a:t>
            </a:r>
            <a:r>
              <a:rPr sz="1200" dirty="0">
                <a:latin typeface="Tahoma"/>
                <a:cs typeface="Tahoma"/>
              </a:rPr>
              <a:t>ini </a:t>
            </a:r>
            <a:r>
              <a:rPr sz="1200" spc="-5" dirty="0">
                <a:latin typeface="Tahoma"/>
                <a:cs typeface="Tahoma"/>
              </a:rPr>
              <a:t>sesuai dengan teori </a:t>
            </a:r>
            <a:r>
              <a:rPr sz="1250" i="1" spc="-30" dirty="0">
                <a:latin typeface="Tahoma"/>
                <a:cs typeface="Tahoma"/>
              </a:rPr>
              <a:t>“Swiss</a:t>
            </a:r>
            <a:r>
              <a:rPr sz="1250" i="1" spc="25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Cheese”</a:t>
            </a:r>
            <a:endParaRPr sz="12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9463" y="3500754"/>
            <a:ext cx="16338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Gambar </a:t>
            </a:r>
            <a:r>
              <a:rPr sz="1200" dirty="0">
                <a:latin typeface="Tahoma"/>
                <a:cs typeface="Tahoma"/>
              </a:rPr>
              <a:t>1 </a:t>
            </a:r>
            <a:r>
              <a:rPr sz="1200" spc="-5" dirty="0">
                <a:latin typeface="Tahoma"/>
                <a:cs typeface="Tahoma"/>
              </a:rPr>
              <a:t>Swiss</a:t>
            </a:r>
            <a:r>
              <a:rPr sz="1200" spc="-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Cheese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48782" y="4052442"/>
            <a:ext cx="1420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3085" algn="l"/>
                <a:tab pos="1026794" algn="l"/>
              </a:tabLst>
            </a:pPr>
            <a:r>
              <a:rPr sz="1200" spc="10" dirty="0">
                <a:latin typeface="Tahoma"/>
                <a:cs typeface="Tahoma"/>
              </a:rPr>
              <a:t>f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kt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dirty="0">
                <a:latin typeface="Tahoma"/>
                <a:cs typeface="Tahoma"/>
              </a:rPr>
              <a:t>r	</a:t>
            </a:r>
            <a:r>
              <a:rPr sz="1200" spc="10" dirty="0">
                <a:latin typeface="Tahoma"/>
                <a:cs typeface="Tahoma"/>
              </a:rPr>
              <a:t>y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ng	dapat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153" y="3683634"/>
            <a:ext cx="3968750" cy="85344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200" dirty="0">
                <a:latin typeface="Tahoma"/>
                <a:cs typeface="Tahoma"/>
              </a:rPr>
              <a:t>4. </a:t>
            </a:r>
            <a:r>
              <a:rPr sz="1200" spc="-5" dirty="0">
                <a:latin typeface="Tahoma"/>
                <a:cs typeface="Tahoma"/>
              </a:rPr>
              <a:t>Fish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bone</a:t>
            </a:r>
            <a:endParaRPr sz="1200">
              <a:latin typeface="Tahoma"/>
              <a:cs typeface="Tahoma"/>
            </a:endParaRPr>
          </a:p>
          <a:p>
            <a:pPr marL="241300" marR="5080">
              <a:lnSpc>
                <a:spcPct val="150800"/>
              </a:lnSpc>
              <a:tabLst>
                <a:tab pos="675005" algn="l"/>
                <a:tab pos="1379220" algn="l"/>
                <a:tab pos="1906905" algn="l"/>
                <a:tab pos="2680335" algn="l"/>
                <a:tab pos="3327400" algn="l"/>
              </a:tabLst>
            </a:pPr>
            <a:r>
              <a:rPr sz="1200" spc="-5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i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p	</a:t>
            </a:r>
            <a:r>
              <a:rPr sz="1200" spc="10" dirty="0">
                <a:latin typeface="Tahoma"/>
                <a:cs typeface="Tahoma"/>
              </a:rPr>
              <a:t>m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h	</a:t>
            </a:r>
            <a:r>
              <a:rPr sz="1200" spc="5" dirty="0">
                <a:latin typeface="Tahoma"/>
                <a:cs typeface="Tahoma"/>
              </a:rPr>
              <a:t>d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5" dirty="0">
                <a:latin typeface="Tahoma"/>
                <a:cs typeface="Tahoma"/>
              </a:rPr>
              <a:t>p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t	berk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it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	den</a:t>
            </a:r>
            <a:r>
              <a:rPr sz="1200" spc="10" dirty="0">
                <a:latin typeface="Tahoma"/>
                <a:cs typeface="Tahoma"/>
              </a:rPr>
              <a:t>g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	beber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pa  </a:t>
            </a:r>
            <a:r>
              <a:rPr sz="1200" spc="-5" dirty="0">
                <a:latin typeface="Tahoma"/>
                <a:cs typeface="Tahoma"/>
              </a:rPr>
              <a:t>memberikan dampak pada timbulnya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insiden.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59379" y="6923913"/>
            <a:ext cx="14528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Gambar </a:t>
            </a:r>
            <a:r>
              <a:rPr sz="1200" dirty="0">
                <a:latin typeface="Tahoma"/>
                <a:cs typeface="Tahoma"/>
              </a:rPr>
              <a:t>2 Fish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Bones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47798" y="1190371"/>
            <a:ext cx="3876421" cy="22307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02420" y="4970698"/>
            <a:ext cx="3997822" cy="1803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PPT UEU New Version (add link)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New Version (add link)1</Template>
  <TotalTime>0</TotalTime>
  <Words>1836</Words>
  <Application>Microsoft Office PowerPoint</Application>
  <PresentationFormat>Custom</PresentationFormat>
  <Paragraphs>236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Template PPT UEU New Version (add link)1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BPISTI2008</cp:lastModifiedBy>
  <cp:revision>1</cp:revision>
  <dcterms:created xsi:type="dcterms:W3CDTF">2019-05-07T07:55:24Z</dcterms:created>
  <dcterms:modified xsi:type="dcterms:W3CDTF">2019-05-07T07:56:27Z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2017-12-22T00:00:00Z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2019-05-07T00:00:00Z</vt:filetime>
  </property>
</Properties>
</file>