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ppt/media/image4.jpg" ContentType="image/jpg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958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2806"/>
            <a:ext cx="7772400" cy="1003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7376161"/>
            <a:ext cx="5052060" cy="2485016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" y="7376161"/>
            <a:ext cx="2202180" cy="2482003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788160"/>
            <a:ext cx="5052060" cy="525272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9301" y="9631753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09"/>
            <a:ext cx="7772400" cy="10024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25165" y="9652136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86128"/>
            <a:ext cx="5970905" cy="763270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8890" algn="just">
              <a:lnSpc>
                <a:spcPct val="109800"/>
              </a:lnSpc>
              <a:spcBef>
                <a:spcPts val="830"/>
              </a:spcBef>
            </a:pPr>
            <a:r>
              <a:rPr sz="4800" spc="-5" dirty="0">
                <a:latin typeface="Segoe UI"/>
                <a:cs typeface="Segoe UI"/>
              </a:rPr>
              <a:t>M</a:t>
            </a:r>
            <a:r>
              <a:rPr sz="1200" dirty="0">
                <a:latin typeface="Segoe UI"/>
                <a:cs typeface="Segoe UI"/>
              </a:rPr>
              <a:t>utu</a:t>
            </a:r>
            <a:r>
              <a:rPr sz="1200" spc="114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m</a:t>
            </a:r>
            <a:r>
              <a:rPr sz="1200" spc="-10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r</a:t>
            </a:r>
            <a:r>
              <a:rPr sz="1200" spc="5" dirty="0">
                <a:latin typeface="Segoe UI"/>
                <a:cs typeface="Segoe UI"/>
              </a:rPr>
              <a:t>u</a:t>
            </a:r>
            <a:r>
              <a:rPr sz="1200" spc="-10" dirty="0">
                <a:latin typeface="Segoe UI"/>
                <a:cs typeface="Segoe UI"/>
              </a:rPr>
              <a:t>p</a:t>
            </a:r>
            <a:r>
              <a:rPr sz="1200" dirty="0">
                <a:latin typeface="Segoe UI"/>
                <a:cs typeface="Segoe UI"/>
              </a:rPr>
              <a:t>ak</a:t>
            </a:r>
            <a:r>
              <a:rPr sz="1200" spc="-15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n</a:t>
            </a:r>
            <a:r>
              <a:rPr sz="1200" spc="114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derajat</a:t>
            </a:r>
            <a:r>
              <a:rPr sz="1200" spc="114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dipe</a:t>
            </a:r>
            <a:r>
              <a:rPr sz="1200" spc="-10" dirty="0">
                <a:latin typeface="Segoe UI"/>
                <a:cs typeface="Segoe UI"/>
              </a:rPr>
              <a:t>n</a:t>
            </a:r>
            <a:r>
              <a:rPr sz="1200" dirty="0">
                <a:latin typeface="Segoe UI"/>
                <a:cs typeface="Segoe UI"/>
              </a:rPr>
              <a:t>uh</a:t>
            </a:r>
            <a:r>
              <a:rPr sz="1200" spc="-5" dirty="0">
                <a:latin typeface="Segoe UI"/>
                <a:cs typeface="Segoe UI"/>
              </a:rPr>
              <a:t>iny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10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per</a:t>
            </a:r>
            <a:r>
              <a:rPr sz="1200" spc="-5" dirty="0">
                <a:latin typeface="Segoe UI"/>
                <a:cs typeface="Segoe UI"/>
              </a:rPr>
              <a:t>sy</a:t>
            </a:r>
            <a:r>
              <a:rPr sz="1200" dirty="0">
                <a:latin typeface="Segoe UI"/>
                <a:cs typeface="Segoe UI"/>
              </a:rPr>
              <a:t>aratan</a:t>
            </a:r>
            <a:r>
              <a:rPr sz="1200" spc="1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y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5" dirty="0">
                <a:latin typeface="Segoe UI"/>
                <a:cs typeface="Segoe UI"/>
              </a:rPr>
              <a:t>n</a:t>
            </a:r>
            <a:r>
              <a:rPr sz="1200" dirty="0">
                <a:latin typeface="Segoe UI"/>
                <a:cs typeface="Segoe UI"/>
              </a:rPr>
              <a:t>g</a:t>
            </a:r>
            <a:r>
              <a:rPr sz="1200" spc="114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dit</a:t>
            </a:r>
            <a:r>
              <a:rPr sz="1200" spc="-20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nt</a:t>
            </a:r>
            <a:r>
              <a:rPr sz="1200" spc="5" dirty="0">
                <a:latin typeface="Segoe UI"/>
                <a:cs typeface="Segoe UI"/>
              </a:rPr>
              <a:t>u</a:t>
            </a:r>
            <a:r>
              <a:rPr sz="1200" spc="-5" dirty="0">
                <a:latin typeface="Segoe UI"/>
                <a:cs typeface="Segoe UI"/>
              </a:rPr>
              <a:t>k</a:t>
            </a:r>
            <a:r>
              <a:rPr sz="1200" spc="-10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n.</a:t>
            </a:r>
            <a:r>
              <a:rPr sz="1200" spc="10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</a:t>
            </a:r>
            <a:r>
              <a:rPr sz="1200" spc="5" dirty="0">
                <a:latin typeface="Segoe UI"/>
                <a:cs typeface="Segoe UI"/>
              </a:rPr>
              <a:t>u</a:t>
            </a:r>
            <a:r>
              <a:rPr sz="1200" dirty="0">
                <a:latin typeface="Segoe UI"/>
                <a:cs typeface="Segoe UI"/>
              </a:rPr>
              <a:t>tu</a:t>
            </a:r>
            <a:r>
              <a:rPr sz="1200" spc="10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adal</a:t>
            </a:r>
            <a:r>
              <a:rPr sz="1200" spc="-10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h  </a:t>
            </a:r>
            <a:r>
              <a:rPr sz="1200" spc="-5" dirty="0">
                <a:latin typeface="Segoe UI"/>
                <a:cs typeface="Segoe UI"/>
              </a:rPr>
              <a:t>kesesuaian </a:t>
            </a:r>
            <a:r>
              <a:rPr sz="1200" dirty="0">
                <a:latin typeface="Segoe UI"/>
                <a:cs typeface="Segoe UI"/>
              </a:rPr>
              <a:t>terhadap </a:t>
            </a:r>
            <a:r>
              <a:rPr sz="1200" spc="-5" dirty="0">
                <a:latin typeface="Segoe UI"/>
                <a:cs typeface="Segoe UI"/>
              </a:rPr>
              <a:t>kebutuhan, </a:t>
            </a:r>
            <a:r>
              <a:rPr sz="1200" dirty="0">
                <a:latin typeface="Segoe UI"/>
                <a:cs typeface="Segoe UI"/>
              </a:rPr>
              <a:t>bila </a:t>
            </a:r>
            <a:r>
              <a:rPr sz="1200" spc="-5" dirty="0">
                <a:latin typeface="Segoe UI"/>
                <a:cs typeface="Segoe UI"/>
              </a:rPr>
              <a:t>mutu rendah merupakan hasil </a:t>
            </a:r>
            <a:r>
              <a:rPr sz="1200" dirty="0">
                <a:latin typeface="Segoe UI"/>
                <a:cs typeface="Segoe UI"/>
              </a:rPr>
              <a:t>dari </a:t>
            </a:r>
            <a:r>
              <a:rPr sz="1200" spc="-5" dirty="0">
                <a:latin typeface="Segoe UI"/>
                <a:cs typeface="Segoe UI"/>
              </a:rPr>
              <a:t>ketidaksesuaian.  </a:t>
            </a:r>
            <a:r>
              <a:rPr sz="1200" dirty="0">
                <a:latin typeface="Segoe UI"/>
                <a:cs typeface="Segoe UI"/>
              </a:rPr>
              <a:t>Mutu tidak </a:t>
            </a:r>
            <a:r>
              <a:rPr sz="1200" spc="-5" dirty="0">
                <a:latin typeface="Segoe UI"/>
                <a:cs typeface="Segoe UI"/>
              </a:rPr>
              <a:t>sama dengan kemewahan. Suatu produk atau pelayanan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sesuai </a:t>
            </a:r>
            <a:r>
              <a:rPr sz="1200" dirty="0">
                <a:latin typeface="Segoe UI"/>
                <a:cs typeface="Segoe UI"/>
              </a:rPr>
              <a:t>dengan  </a:t>
            </a:r>
            <a:r>
              <a:rPr sz="1200" spc="-5" dirty="0">
                <a:latin typeface="Segoe UI"/>
                <a:cs typeface="Segoe UI"/>
              </a:rPr>
              <a:t>segala spesifikasinya </a:t>
            </a:r>
            <a:r>
              <a:rPr sz="1200" dirty="0">
                <a:latin typeface="Segoe UI"/>
                <a:cs typeface="Segoe UI"/>
              </a:rPr>
              <a:t>akan </a:t>
            </a:r>
            <a:r>
              <a:rPr sz="1200" spc="-5" dirty="0">
                <a:latin typeface="Segoe UI"/>
                <a:cs typeface="Segoe UI"/>
              </a:rPr>
              <a:t>dikatakan bermutu, apapun bentuk produknya. Mutu </a:t>
            </a:r>
            <a:r>
              <a:rPr sz="1200" dirty="0">
                <a:latin typeface="Segoe UI"/>
                <a:cs typeface="Segoe UI"/>
              </a:rPr>
              <a:t>harus  dapat </a:t>
            </a:r>
            <a:r>
              <a:rPr sz="1200" spc="-5" dirty="0">
                <a:latin typeface="Segoe UI"/>
                <a:cs typeface="Segoe UI"/>
              </a:rPr>
              <a:t>dicapai, diukur, </a:t>
            </a:r>
            <a:r>
              <a:rPr sz="1200" dirty="0">
                <a:latin typeface="Segoe UI"/>
                <a:cs typeface="Segoe UI"/>
              </a:rPr>
              <a:t>dapat </a:t>
            </a:r>
            <a:r>
              <a:rPr sz="1200" spc="-5" dirty="0">
                <a:latin typeface="Segoe UI"/>
                <a:cs typeface="Segoe UI"/>
              </a:rPr>
              <a:t>memberi keuntungan, </a:t>
            </a:r>
            <a:r>
              <a:rPr sz="1200" dirty="0">
                <a:latin typeface="Segoe UI"/>
                <a:cs typeface="Segoe UI"/>
              </a:rPr>
              <a:t>dan perlu </a:t>
            </a:r>
            <a:r>
              <a:rPr sz="1200" spc="-5" dirty="0">
                <a:latin typeface="Segoe UI"/>
                <a:cs typeface="Segoe UI"/>
              </a:rPr>
              <a:t>pencapaian ekstra untuk  mendapatkannya.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10900"/>
              </a:lnSpc>
              <a:spcBef>
                <a:spcPts val="5"/>
              </a:spcBef>
            </a:pPr>
            <a:r>
              <a:rPr sz="1200" spc="-5" dirty="0">
                <a:latin typeface="Segoe UI"/>
                <a:cs typeface="Segoe UI"/>
              </a:rPr>
              <a:t>Pelayanan kesehatan merupakan setiap </a:t>
            </a:r>
            <a:r>
              <a:rPr sz="1200" dirty="0">
                <a:latin typeface="Segoe UI"/>
                <a:cs typeface="Segoe UI"/>
              </a:rPr>
              <a:t>upaya </a:t>
            </a:r>
            <a:r>
              <a:rPr sz="1200" spc="-5" dirty="0">
                <a:latin typeface="Segoe UI"/>
                <a:cs typeface="Segoe UI"/>
              </a:rPr>
              <a:t>penyelenggaraan kesehatan secara  perorangan maupun bermasyarakat </a:t>
            </a:r>
            <a:r>
              <a:rPr sz="1200" dirty="0">
                <a:latin typeface="Segoe UI"/>
                <a:cs typeface="Segoe UI"/>
              </a:rPr>
              <a:t>yang dijalankan </a:t>
            </a:r>
            <a:r>
              <a:rPr sz="1200" spc="-5" dirty="0">
                <a:latin typeface="Segoe UI"/>
                <a:cs typeface="Segoe UI"/>
              </a:rPr>
              <a:t>oleh organisasi untuk  meningkatkan </a:t>
            </a:r>
            <a:r>
              <a:rPr sz="1200" dirty="0">
                <a:latin typeface="Segoe UI"/>
                <a:cs typeface="Segoe UI"/>
              </a:rPr>
              <a:t>derajat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kesehatan.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10800"/>
              </a:lnSpc>
            </a:pPr>
            <a:r>
              <a:rPr sz="1200" dirty="0">
                <a:latin typeface="Segoe UI"/>
                <a:cs typeface="Segoe UI"/>
              </a:rPr>
              <a:t>Mutu </a:t>
            </a:r>
            <a:r>
              <a:rPr sz="1200" spc="-5" dirty="0">
                <a:latin typeface="Segoe UI"/>
                <a:cs typeface="Segoe UI"/>
              </a:rPr>
              <a:t>pelayanan kesehatan </a:t>
            </a:r>
            <a:r>
              <a:rPr sz="1200" dirty="0">
                <a:latin typeface="Segoe UI"/>
                <a:cs typeface="Segoe UI"/>
              </a:rPr>
              <a:t>adalah </a:t>
            </a:r>
            <a:r>
              <a:rPr sz="1200" spc="-5" dirty="0">
                <a:latin typeface="Segoe UI"/>
                <a:cs typeface="Segoe UI"/>
              </a:rPr>
              <a:t>pelayanan kesehatan </a:t>
            </a:r>
            <a:r>
              <a:rPr sz="1200" dirty="0">
                <a:latin typeface="Segoe UI"/>
                <a:cs typeface="Segoe UI"/>
              </a:rPr>
              <a:t>yang dapat </a:t>
            </a:r>
            <a:r>
              <a:rPr sz="1200" spc="-5" dirty="0">
                <a:latin typeface="Segoe UI"/>
                <a:cs typeface="Segoe UI"/>
              </a:rPr>
              <a:t>memuaskan setiap  </a:t>
            </a:r>
            <a:r>
              <a:rPr sz="1200" dirty="0">
                <a:latin typeface="Segoe UI"/>
                <a:cs typeface="Segoe UI"/>
              </a:rPr>
              <a:t>pengguna </a:t>
            </a:r>
            <a:r>
              <a:rPr sz="1200" spc="-5" dirty="0">
                <a:latin typeface="Segoe UI"/>
                <a:cs typeface="Segoe UI"/>
              </a:rPr>
              <a:t>jasa pelayanan kesehatan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sesuai </a:t>
            </a:r>
            <a:r>
              <a:rPr sz="1200" dirty="0">
                <a:latin typeface="Segoe UI"/>
                <a:cs typeface="Segoe UI"/>
              </a:rPr>
              <a:t>dengan </a:t>
            </a:r>
            <a:r>
              <a:rPr sz="1200" spc="-5" dirty="0">
                <a:latin typeface="Segoe UI"/>
                <a:cs typeface="Segoe UI"/>
              </a:rPr>
              <a:t>standar pelayanan </a:t>
            </a:r>
            <a:r>
              <a:rPr sz="1200" dirty="0">
                <a:latin typeface="Segoe UI"/>
                <a:cs typeface="Segoe UI"/>
              </a:rPr>
              <a:t>kesehatan  dank kode </a:t>
            </a:r>
            <a:r>
              <a:rPr sz="1200" spc="-5" dirty="0">
                <a:latin typeface="Segoe UI"/>
                <a:cs typeface="Segoe UI"/>
              </a:rPr>
              <a:t>etik profesi </a:t>
            </a:r>
            <a:r>
              <a:rPr sz="1200" dirty="0">
                <a:latin typeface="Segoe UI"/>
                <a:cs typeface="Segoe UI"/>
              </a:rPr>
              <a:t>yang ada di </a:t>
            </a:r>
            <a:r>
              <a:rPr sz="1200" spc="-5" dirty="0">
                <a:latin typeface="Segoe UI"/>
                <a:cs typeface="Segoe UI"/>
              </a:rPr>
              <a:t>organisasi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tersebut.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0900"/>
              </a:lnSpc>
            </a:pPr>
            <a:r>
              <a:rPr sz="1200" spc="-5" dirty="0">
                <a:latin typeface="Segoe UI"/>
                <a:cs typeface="Segoe UI"/>
              </a:rPr>
              <a:t>Pengukuran merupakan konsep sentral dalam peningkatan mutu. Dengan pengukuran  </a:t>
            </a:r>
            <a:r>
              <a:rPr sz="1200" dirty="0">
                <a:latin typeface="Segoe UI"/>
                <a:cs typeface="Segoe UI"/>
              </a:rPr>
              <a:t>akan </a:t>
            </a:r>
            <a:r>
              <a:rPr sz="1200" spc="-5" dirty="0">
                <a:latin typeface="Segoe UI"/>
                <a:cs typeface="Segoe UI"/>
              </a:rPr>
              <a:t>tergambarkan apa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sebenarnya </a:t>
            </a:r>
            <a:r>
              <a:rPr sz="1200" dirty="0">
                <a:latin typeface="Segoe UI"/>
                <a:cs typeface="Segoe UI"/>
              </a:rPr>
              <a:t>sedang </a:t>
            </a:r>
            <a:r>
              <a:rPr sz="1200" spc="-5" dirty="0">
                <a:latin typeface="Segoe UI"/>
                <a:cs typeface="Segoe UI"/>
              </a:rPr>
              <a:t>dilakukan sarana pelayanan kesehatan  </a:t>
            </a:r>
            <a:r>
              <a:rPr sz="1200" dirty="0">
                <a:latin typeface="Segoe UI"/>
                <a:cs typeface="Segoe UI"/>
              </a:rPr>
              <a:t>dan </a:t>
            </a:r>
            <a:r>
              <a:rPr sz="1200" spc="-5" dirty="0">
                <a:latin typeface="Segoe UI"/>
                <a:cs typeface="Segoe UI"/>
              </a:rPr>
              <a:t>membandingkannya </a:t>
            </a:r>
            <a:r>
              <a:rPr sz="1200" dirty="0">
                <a:latin typeface="Segoe UI"/>
                <a:cs typeface="Segoe UI"/>
              </a:rPr>
              <a:t>dengan target </a:t>
            </a:r>
            <a:r>
              <a:rPr sz="1200" spc="-5" dirty="0">
                <a:latin typeface="Segoe UI"/>
                <a:cs typeface="Segoe UI"/>
              </a:rPr>
              <a:t>sesungguhnya </a:t>
            </a:r>
            <a:r>
              <a:rPr sz="1200" dirty="0">
                <a:latin typeface="Segoe UI"/>
                <a:cs typeface="Segoe UI"/>
              </a:rPr>
              <a:t>atau </a:t>
            </a:r>
            <a:r>
              <a:rPr sz="1200" spc="-5" dirty="0">
                <a:latin typeface="Segoe UI"/>
                <a:cs typeface="Segoe UI"/>
              </a:rPr>
              <a:t>harapan </a:t>
            </a:r>
            <a:r>
              <a:rPr sz="1200" dirty="0">
                <a:latin typeface="Segoe UI"/>
                <a:cs typeface="Segoe UI"/>
              </a:rPr>
              <a:t>tertentu dengan  </a:t>
            </a:r>
            <a:r>
              <a:rPr sz="1200" spc="-5" dirty="0">
                <a:latin typeface="Segoe UI"/>
                <a:cs typeface="Segoe UI"/>
              </a:rPr>
              <a:t>tujuan untuk mengidentifikasi kesempatan untuk adanya peningkatan mutu (Shaw,  2003).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89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Mengukur mutu pelayanan kesehatan </a:t>
            </a:r>
            <a:r>
              <a:rPr sz="1200" dirty="0">
                <a:latin typeface="Segoe UI"/>
                <a:cs typeface="Segoe UI"/>
              </a:rPr>
              <a:t>baik di tingkat </a:t>
            </a:r>
            <a:r>
              <a:rPr sz="1200" spc="-5" dirty="0">
                <a:latin typeface="Segoe UI"/>
                <a:cs typeface="Segoe UI"/>
              </a:rPr>
              <a:t>primer seperti Puskesmas </a:t>
            </a:r>
            <a:r>
              <a:rPr sz="1200" dirty="0">
                <a:latin typeface="Segoe UI"/>
                <a:cs typeface="Segoe UI"/>
              </a:rPr>
              <a:t>dan  tingkat </a:t>
            </a:r>
            <a:r>
              <a:rPr sz="1200" spc="-5" dirty="0">
                <a:latin typeface="Segoe UI"/>
                <a:cs typeface="Segoe UI"/>
              </a:rPr>
              <a:t>lanjut seperti rumah sakit memerlukan indikator mutu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10" dirty="0">
                <a:latin typeface="Segoe UI"/>
                <a:cs typeface="Segoe UI"/>
              </a:rPr>
              <a:t>jelas. </a:t>
            </a:r>
            <a:r>
              <a:rPr sz="1200" spc="-5" dirty="0">
                <a:latin typeface="Segoe UI"/>
                <a:cs typeface="Segoe UI"/>
              </a:rPr>
              <a:t>Namun  menyusun indikator </a:t>
            </a:r>
            <a:r>
              <a:rPr sz="1200" spc="-10" dirty="0">
                <a:latin typeface="Segoe UI"/>
                <a:cs typeface="Segoe UI"/>
              </a:rPr>
              <a:t>yang </a:t>
            </a:r>
            <a:r>
              <a:rPr sz="1200" dirty="0">
                <a:latin typeface="Segoe UI"/>
                <a:cs typeface="Segoe UI"/>
              </a:rPr>
              <a:t>tepat </a:t>
            </a:r>
            <a:r>
              <a:rPr sz="1200" spc="-5" dirty="0">
                <a:latin typeface="Segoe UI"/>
                <a:cs typeface="Segoe UI"/>
              </a:rPr>
              <a:t>tidaklah</a:t>
            </a:r>
            <a:r>
              <a:rPr sz="120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mudah.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Segoe UI"/>
                <a:cs typeface="Segoe UI"/>
              </a:rPr>
              <a:t>Ada </a:t>
            </a:r>
            <a:r>
              <a:rPr sz="1200" spc="-5" dirty="0">
                <a:latin typeface="Segoe UI"/>
                <a:cs typeface="Segoe UI"/>
              </a:rPr>
              <a:t>beberapa pengertian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disampaikan oleh </a:t>
            </a:r>
            <a:r>
              <a:rPr sz="1200" dirty="0">
                <a:latin typeface="Segoe UI"/>
                <a:cs typeface="Segoe UI"/>
              </a:rPr>
              <a:t>para pakar antara</a:t>
            </a:r>
            <a:r>
              <a:rPr sz="1200" spc="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lain:</a:t>
            </a:r>
            <a:endParaRPr sz="1200">
              <a:latin typeface="Segoe UI"/>
              <a:cs typeface="Segoe UI"/>
            </a:endParaRPr>
          </a:p>
          <a:p>
            <a:pPr marL="469265" indent="-2286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Indikator </a:t>
            </a:r>
            <a:r>
              <a:rPr sz="1200" dirty="0">
                <a:latin typeface="Segoe UI"/>
                <a:cs typeface="Segoe UI"/>
              </a:rPr>
              <a:t>adalah </a:t>
            </a:r>
            <a:r>
              <a:rPr sz="1200" spc="-5" dirty="0">
                <a:latin typeface="Segoe UI"/>
                <a:cs typeface="Segoe UI"/>
              </a:rPr>
              <a:t>pengukuran </a:t>
            </a:r>
            <a:r>
              <a:rPr sz="1200" dirty="0">
                <a:latin typeface="Segoe UI"/>
                <a:cs typeface="Segoe UI"/>
              </a:rPr>
              <a:t>tidak </a:t>
            </a:r>
            <a:r>
              <a:rPr sz="1200" spc="-5" dirty="0">
                <a:latin typeface="Segoe UI"/>
                <a:cs typeface="Segoe UI"/>
              </a:rPr>
              <a:t>langsung suatu peristiwa </a:t>
            </a:r>
            <a:r>
              <a:rPr sz="1200" dirty="0">
                <a:latin typeface="Segoe UI"/>
                <a:cs typeface="Segoe UI"/>
              </a:rPr>
              <a:t>atau </a:t>
            </a:r>
            <a:r>
              <a:rPr sz="1200" spc="-5" dirty="0">
                <a:latin typeface="Segoe UI"/>
                <a:cs typeface="Segoe UI"/>
              </a:rPr>
              <a:t>kondisi.</a:t>
            </a:r>
            <a:endParaRPr sz="1200">
              <a:latin typeface="Segoe UI"/>
              <a:cs typeface="Segoe UI"/>
            </a:endParaRPr>
          </a:p>
          <a:p>
            <a:pPr marL="469265" marR="9525" indent="-228600">
              <a:lnSpc>
                <a:spcPct val="110800"/>
              </a:lnSpc>
              <a:buAutoNum type="arabicPeriod"/>
              <a:tabLst>
                <a:tab pos="469900" algn="l"/>
                <a:tab pos="1210945" algn="l"/>
                <a:tab pos="1794510" algn="l"/>
                <a:tab pos="2456815" algn="l"/>
                <a:tab pos="2924810" algn="l"/>
                <a:tab pos="4194810" algn="l"/>
                <a:tab pos="4627245" algn="l"/>
                <a:tab pos="5674995" algn="l"/>
              </a:tabLst>
            </a:pPr>
            <a:r>
              <a:rPr sz="1200" dirty="0">
                <a:latin typeface="Segoe UI"/>
                <a:cs typeface="Segoe UI"/>
              </a:rPr>
              <a:t>Indika</a:t>
            </a:r>
            <a:r>
              <a:rPr sz="1200" spc="-15" dirty="0">
                <a:latin typeface="Segoe UI"/>
                <a:cs typeface="Segoe UI"/>
              </a:rPr>
              <a:t>t</a:t>
            </a:r>
            <a:r>
              <a:rPr sz="1200" dirty="0">
                <a:latin typeface="Segoe UI"/>
                <a:cs typeface="Segoe UI"/>
              </a:rPr>
              <a:t>or	</a:t>
            </a:r>
            <a:r>
              <a:rPr sz="1200" spc="-15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dalah	va</a:t>
            </a:r>
            <a:r>
              <a:rPr sz="1200" spc="-10" dirty="0">
                <a:latin typeface="Segoe UI"/>
                <a:cs typeface="Segoe UI"/>
              </a:rPr>
              <a:t>r</a:t>
            </a:r>
            <a:r>
              <a:rPr sz="1200" spc="-5" dirty="0">
                <a:latin typeface="Segoe UI"/>
                <a:cs typeface="Segoe UI"/>
              </a:rPr>
              <a:t>iabe</a:t>
            </a:r>
            <a:r>
              <a:rPr sz="1200" dirty="0">
                <a:latin typeface="Segoe UI"/>
                <a:cs typeface="Segoe UI"/>
              </a:rPr>
              <a:t>l	</a:t>
            </a:r>
            <a:r>
              <a:rPr sz="1200" spc="-5" dirty="0">
                <a:latin typeface="Segoe UI"/>
                <a:cs typeface="Segoe UI"/>
              </a:rPr>
              <a:t>y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5" dirty="0">
                <a:latin typeface="Segoe UI"/>
                <a:cs typeface="Segoe UI"/>
              </a:rPr>
              <a:t>n</a:t>
            </a:r>
            <a:r>
              <a:rPr sz="1200" dirty="0">
                <a:latin typeface="Segoe UI"/>
                <a:cs typeface="Segoe UI"/>
              </a:rPr>
              <a:t>g	</a:t>
            </a:r>
            <a:r>
              <a:rPr sz="1200" spc="-5" dirty="0">
                <a:latin typeface="Segoe UI"/>
                <a:cs typeface="Segoe UI"/>
              </a:rPr>
              <a:t>m</a:t>
            </a:r>
            <a:r>
              <a:rPr sz="1200" spc="-10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ngin</a:t>
            </a:r>
            <a:r>
              <a:rPr sz="1200" spc="-15" dirty="0">
                <a:latin typeface="Segoe UI"/>
                <a:cs typeface="Segoe UI"/>
              </a:rPr>
              <a:t>d</a:t>
            </a:r>
            <a:r>
              <a:rPr sz="1200" spc="-5" dirty="0">
                <a:latin typeface="Segoe UI"/>
                <a:cs typeface="Segoe UI"/>
              </a:rPr>
              <a:t>ikasik</a:t>
            </a:r>
            <a:r>
              <a:rPr sz="1200" dirty="0">
                <a:latin typeface="Segoe UI"/>
                <a:cs typeface="Segoe UI"/>
              </a:rPr>
              <a:t>an	at</a:t>
            </a:r>
            <a:r>
              <a:rPr sz="1200" spc="-10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u	</a:t>
            </a:r>
            <a:r>
              <a:rPr sz="1200" spc="-5" dirty="0">
                <a:latin typeface="Segoe UI"/>
                <a:cs typeface="Segoe UI"/>
              </a:rPr>
              <a:t>m</a:t>
            </a:r>
            <a:r>
              <a:rPr sz="1200" spc="-10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n</a:t>
            </a:r>
            <a:r>
              <a:rPr sz="1200" spc="-10" dirty="0">
                <a:latin typeface="Segoe UI"/>
                <a:cs typeface="Segoe UI"/>
              </a:rPr>
              <a:t>u</a:t>
            </a:r>
            <a:r>
              <a:rPr sz="1200" dirty="0">
                <a:latin typeface="Segoe UI"/>
                <a:cs typeface="Segoe UI"/>
              </a:rPr>
              <a:t>n</a:t>
            </a:r>
            <a:r>
              <a:rPr sz="1200" spc="-5" dirty="0">
                <a:latin typeface="Segoe UI"/>
                <a:cs typeface="Segoe UI"/>
              </a:rPr>
              <a:t>ju</a:t>
            </a:r>
            <a:r>
              <a:rPr sz="1200" dirty="0">
                <a:latin typeface="Segoe UI"/>
                <a:cs typeface="Segoe UI"/>
              </a:rPr>
              <a:t>k</a:t>
            </a:r>
            <a:r>
              <a:rPr sz="1200" spc="-5" dirty="0">
                <a:latin typeface="Segoe UI"/>
                <a:cs typeface="Segoe UI"/>
              </a:rPr>
              <a:t>k</a:t>
            </a:r>
            <a:r>
              <a:rPr sz="1200" spc="-10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n	</a:t>
            </a:r>
            <a:r>
              <a:rPr sz="1200" spc="-10" dirty="0">
                <a:latin typeface="Segoe UI"/>
                <a:cs typeface="Segoe UI"/>
              </a:rPr>
              <a:t>s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-10" dirty="0">
                <a:latin typeface="Segoe UI"/>
                <a:cs typeface="Segoe UI"/>
              </a:rPr>
              <a:t>t</a:t>
            </a:r>
            <a:r>
              <a:rPr sz="1200" dirty="0">
                <a:latin typeface="Segoe UI"/>
                <a:cs typeface="Segoe UI"/>
              </a:rPr>
              <a:t>u  </a:t>
            </a:r>
            <a:r>
              <a:rPr sz="1200" spc="-5" dirty="0">
                <a:latin typeface="Segoe UI"/>
                <a:cs typeface="Segoe UI"/>
              </a:rPr>
              <a:t>kecenderungan situasi, </a:t>
            </a:r>
            <a:r>
              <a:rPr sz="1200" dirty="0">
                <a:latin typeface="Segoe UI"/>
                <a:cs typeface="Segoe UI"/>
              </a:rPr>
              <a:t>yang dapat </a:t>
            </a:r>
            <a:r>
              <a:rPr sz="1200" spc="-5" dirty="0">
                <a:latin typeface="Segoe UI"/>
                <a:cs typeface="Segoe UI"/>
              </a:rPr>
              <a:t>dipergunakan untuk mengukur</a:t>
            </a:r>
            <a:r>
              <a:rPr sz="1200" spc="1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perubahan</a:t>
            </a:r>
            <a:endParaRPr sz="1200">
              <a:latin typeface="Segoe UI"/>
              <a:cs typeface="Segoe UI"/>
            </a:endParaRPr>
          </a:p>
          <a:p>
            <a:pPr marL="469265" marR="5080" indent="-228600">
              <a:lnSpc>
                <a:spcPct val="1108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Indikator adalah variabel </a:t>
            </a:r>
            <a:r>
              <a:rPr sz="1200" dirty="0">
                <a:latin typeface="Segoe UI"/>
                <a:cs typeface="Segoe UI"/>
              </a:rPr>
              <a:t>untuk </a:t>
            </a:r>
            <a:r>
              <a:rPr sz="1200" spc="-5" dirty="0">
                <a:latin typeface="Segoe UI"/>
                <a:cs typeface="Segoe UI"/>
              </a:rPr>
              <a:t>mengukur suatu perubahan baik langsung  maupun </a:t>
            </a:r>
            <a:r>
              <a:rPr sz="1200" dirty="0">
                <a:latin typeface="Segoe UI"/>
                <a:cs typeface="Segoe UI"/>
              </a:rPr>
              <a:t>tidak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langsung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890" algn="just">
              <a:lnSpc>
                <a:spcPct val="110800"/>
              </a:lnSpc>
            </a:pPr>
            <a:r>
              <a:rPr sz="1200" dirty="0">
                <a:latin typeface="Segoe UI"/>
                <a:cs typeface="Segoe UI"/>
              </a:rPr>
              <a:t>Menurut </a:t>
            </a:r>
            <a:r>
              <a:rPr sz="1200" spc="-5" dirty="0">
                <a:latin typeface="Segoe UI"/>
                <a:cs typeface="Segoe UI"/>
              </a:rPr>
              <a:t>Donabedian, model mutu pelayanan kesehatan yang </a:t>
            </a:r>
            <a:r>
              <a:rPr sz="1200" dirty="0">
                <a:latin typeface="Segoe UI"/>
                <a:cs typeface="Segoe UI"/>
              </a:rPr>
              <a:t>diberikan </a:t>
            </a:r>
            <a:r>
              <a:rPr sz="1200" spc="-5" dirty="0">
                <a:latin typeface="Segoe UI"/>
                <a:cs typeface="Segoe UI"/>
              </a:rPr>
              <a:t>sangat  </a:t>
            </a:r>
            <a:r>
              <a:rPr sz="1200" dirty="0">
                <a:latin typeface="Segoe UI"/>
                <a:cs typeface="Segoe UI"/>
              </a:rPr>
              <a:t>dipengaruhi </a:t>
            </a:r>
            <a:r>
              <a:rPr sz="1200" spc="-5" dirty="0">
                <a:latin typeface="Segoe UI"/>
                <a:cs typeface="Segoe UI"/>
              </a:rPr>
              <a:t>oleh </a:t>
            </a:r>
            <a:r>
              <a:rPr sz="1200" dirty="0">
                <a:latin typeface="Segoe UI"/>
                <a:cs typeface="Segoe UI"/>
              </a:rPr>
              <a:t>tiga </a:t>
            </a:r>
            <a:r>
              <a:rPr sz="1200" spc="-5" dirty="0">
                <a:latin typeface="Segoe UI"/>
                <a:cs typeface="Segoe UI"/>
              </a:rPr>
              <a:t>variabel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yaitu: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2809"/>
            <a:ext cx="5971540" cy="813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7865" marR="8255" indent="-228600" algn="just">
              <a:lnSpc>
                <a:spcPct val="110800"/>
              </a:lnSpc>
              <a:spcBef>
                <a:spcPts val="100"/>
              </a:spcBef>
              <a:buAutoNum type="arabicPeriod"/>
              <a:tabLst>
                <a:tab pos="698500" algn="l"/>
              </a:tabLst>
            </a:pPr>
            <a:r>
              <a:rPr sz="1200" spc="-5" dirty="0">
                <a:latin typeface="Segoe UI"/>
                <a:cs typeface="Segoe UI"/>
              </a:rPr>
              <a:t>Input (struktur), ialah segala sumber </a:t>
            </a:r>
            <a:r>
              <a:rPr sz="1200" dirty="0">
                <a:latin typeface="Segoe UI"/>
                <a:cs typeface="Segoe UI"/>
              </a:rPr>
              <a:t>daya yang diperlukan </a:t>
            </a:r>
            <a:r>
              <a:rPr sz="1200" spc="-5" dirty="0">
                <a:latin typeface="Segoe UI"/>
                <a:cs typeface="Segoe UI"/>
              </a:rPr>
              <a:t>untuk melakukan  pelayanan kesehatan, </a:t>
            </a:r>
            <a:r>
              <a:rPr sz="1200" dirty="0">
                <a:latin typeface="Segoe UI"/>
                <a:cs typeface="Segoe UI"/>
              </a:rPr>
              <a:t>seperti tenaga, dana, obat, </a:t>
            </a:r>
            <a:r>
              <a:rPr sz="1200" spc="-5" dirty="0">
                <a:latin typeface="Segoe UI"/>
                <a:cs typeface="Segoe UI"/>
              </a:rPr>
              <a:t>fasilitas, </a:t>
            </a:r>
            <a:r>
              <a:rPr sz="1200" dirty="0">
                <a:latin typeface="Segoe UI"/>
                <a:cs typeface="Segoe UI"/>
              </a:rPr>
              <a:t>peralatan, </a:t>
            </a:r>
            <a:r>
              <a:rPr sz="1200" spc="-5" dirty="0">
                <a:latin typeface="Segoe UI"/>
                <a:cs typeface="Segoe UI"/>
              </a:rPr>
              <a:t>bahan,  teknologi, organisasi, informasi, </a:t>
            </a:r>
            <a:r>
              <a:rPr sz="1200" dirty="0">
                <a:latin typeface="Segoe UI"/>
                <a:cs typeface="Segoe UI"/>
              </a:rPr>
              <a:t>dan </a:t>
            </a:r>
            <a:r>
              <a:rPr sz="1200" spc="-5" dirty="0">
                <a:latin typeface="Segoe UI"/>
                <a:cs typeface="Segoe UI"/>
              </a:rPr>
              <a:t>lain-lain.</a:t>
            </a:r>
            <a:endParaRPr sz="1200">
              <a:latin typeface="Segoe UI"/>
              <a:cs typeface="Segoe UI"/>
            </a:endParaRPr>
          </a:p>
          <a:p>
            <a:pPr marL="697865" marR="8890" indent="-228600" algn="just">
              <a:lnSpc>
                <a:spcPct val="110800"/>
              </a:lnSpc>
              <a:buAutoNum type="arabicPeriod"/>
              <a:tabLst>
                <a:tab pos="698500" algn="l"/>
              </a:tabLst>
            </a:pPr>
            <a:r>
              <a:rPr sz="1200" spc="-5" dirty="0">
                <a:latin typeface="Segoe UI"/>
                <a:cs typeface="Segoe UI"/>
              </a:rPr>
              <a:t>Proses, ialah interaksi profesional </a:t>
            </a:r>
            <a:r>
              <a:rPr sz="1200" dirty="0">
                <a:latin typeface="Segoe UI"/>
                <a:cs typeface="Segoe UI"/>
              </a:rPr>
              <a:t>antara </a:t>
            </a:r>
            <a:r>
              <a:rPr sz="1200" spc="-5" dirty="0">
                <a:latin typeface="Segoe UI"/>
                <a:cs typeface="Segoe UI"/>
              </a:rPr>
              <a:t>pemberi pelayanan </a:t>
            </a:r>
            <a:r>
              <a:rPr sz="1200" dirty="0">
                <a:latin typeface="Segoe UI"/>
                <a:cs typeface="Segoe UI"/>
              </a:rPr>
              <a:t>dengan  </a:t>
            </a:r>
            <a:r>
              <a:rPr sz="1200" spc="-5" dirty="0">
                <a:latin typeface="Segoe UI"/>
                <a:cs typeface="Segoe UI"/>
              </a:rPr>
              <a:t>konsumen (pasien/masyarakat). Proses ini merupakan variable penilaian mutu  </a:t>
            </a:r>
            <a:r>
              <a:rPr sz="1200" dirty="0">
                <a:latin typeface="Segoe UI"/>
                <a:cs typeface="Segoe UI"/>
              </a:rPr>
              <a:t>yang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penting</a:t>
            </a:r>
            <a:endParaRPr sz="1200">
              <a:latin typeface="Segoe UI"/>
              <a:cs typeface="Segoe UI"/>
            </a:endParaRPr>
          </a:p>
          <a:p>
            <a:pPr marL="697865" marR="8890" indent="-228600" algn="just">
              <a:lnSpc>
                <a:spcPct val="110800"/>
              </a:lnSpc>
              <a:buAutoNum type="arabicPeriod"/>
              <a:tabLst>
                <a:tab pos="698500" algn="l"/>
              </a:tabLst>
            </a:pPr>
            <a:r>
              <a:rPr sz="1200" spc="-5" dirty="0">
                <a:latin typeface="Segoe UI"/>
                <a:cs typeface="Segoe UI"/>
              </a:rPr>
              <a:t>Output/outcome, </a:t>
            </a:r>
            <a:r>
              <a:rPr sz="1200" spc="-10" dirty="0">
                <a:latin typeface="Segoe UI"/>
                <a:cs typeface="Segoe UI"/>
              </a:rPr>
              <a:t>ialah </a:t>
            </a:r>
            <a:r>
              <a:rPr sz="1200" spc="-5" dirty="0">
                <a:latin typeface="Segoe UI"/>
                <a:cs typeface="Segoe UI"/>
              </a:rPr>
              <a:t>hasil pelayanan kesehatan, merupakan perubahan  </a:t>
            </a:r>
            <a:r>
              <a:rPr sz="1200" dirty="0">
                <a:latin typeface="Segoe UI"/>
                <a:cs typeface="Segoe UI"/>
              </a:rPr>
              <a:t>yang terjadi pada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konsumen.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Segoe UI"/>
                <a:cs typeface="Segoe UI"/>
              </a:rPr>
              <a:t>Persyaratan </a:t>
            </a:r>
            <a:r>
              <a:rPr sz="1200" dirty="0">
                <a:latin typeface="Segoe UI"/>
                <a:cs typeface="Segoe UI"/>
              </a:rPr>
              <a:t>yang harus dipertimbangkan </a:t>
            </a:r>
            <a:r>
              <a:rPr sz="1200" spc="-5" dirty="0">
                <a:latin typeface="Segoe UI"/>
                <a:cs typeface="Segoe UI"/>
              </a:rPr>
              <a:t>dalam merumuskan indikator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meliputi</a:t>
            </a:r>
            <a:endParaRPr sz="1200">
              <a:latin typeface="Segoe UI"/>
              <a:cs typeface="Segoe UI"/>
            </a:endParaRPr>
          </a:p>
          <a:p>
            <a:pPr marL="469265" marR="9525" indent="-228600" algn="just">
              <a:lnSpc>
                <a:spcPts val="1600"/>
              </a:lnSpc>
              <a:spcBef>
                <a:spcPts val="80"/>
              </a:spcBef>
              <a:buFont typeface="Segoe UI"/>
              <a:buAutoNum type="arabicPeriod"/>
              <a:tabLst>
                <a:tab pos="469900" algn="l"/>
              </a:tabLst>
            </a:pPr>
            <a:r>
              <a:rPr sz="1200" b="1" dirty="0">
                <a:latin typeface="Segoe UI"/>
                <a:cs typeface="Segoe UI"/>
              </a:rPr>
              <a:t>S </a:t>
            </a:r>
            <a:r>
              <a:rPr sz="1200" b="1" spc="-5" dirty="0">
                <a:latin typeface="Segoe UI"/>
                <a:cs typeface="Segoe UI"/>
              </a:rPr>
              <a:t>(Simple) </a:t>
            </a:r>
            <a:r>
              <a:rPr sz="1200" dirty="0">
                <a:latin typeface="Segoe UI"/>
                <a:cs typeface="Segoe UI"/>
              </a:rPr>
              <a:t>: </a:t>
            </a:r>
            <a:r>
              <a:rPr sz="1200" spc="-5" dirty="0">
                <a:latin typeface="Segoe UI"/>
                <a:cs typeface="Segoe UI"/>
              </a:rPr>
              <a:t>Sederhana, artinya indikator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ditetapkan sedapat mungkin  sederhana </a:t>
            </a:r>
            <a:r>
              <a:rPr sz="1200" dirty="0">
                <a:latin typeface="Segoe UI"/>
                <a:cs typeface="Segoe UI"/>
              </a:rPr>
              <a:t>dalam </a:t>
            </a:r>
            <a:r>
              <a:rPr sz="1200" spc="-5" dirty="0">
                <a:latin typeface="Segoe UI"/>
                <a:cs typeface="Segoe UI"/>
              </a:rPr>
              <a:t>pengumpulan </a:t>
            </a:r>
            <a:r>
              <a:rPr sz="1200" dirty="0">
                <a:latin typeface="Segoe UI"/>
                <a:cs typeface="Segoe UI"/>
              </a:rPr>
              <a:t>data </a:t>
            </a:r>
            <a:r>
              <a:rPr sz="1200" spc="-5" dirty="0">
                <a:latin typeface="Segoe UI"/>
                <a:cs typeface="Segoe UI"/>
              </a:rPr>
              <a:t>maupun </a:t>
            </a:r>
            <a:r>
              <a:rPr sz="1200" dirty="0">
                <a:latin typeface="Segoe UI"/>
                <a:cs typeface="Segoe UI"/>
              </a:rPr>
              <a:t>dalam </a:t>
            </a:r>
            <a:r>
              <a:rPr sz="1200" spc="-5" dirty="0">
                <a:latin typeface="Segoe UI"/>
                <a:cs typeface="Segoe UI"/>
              </a:rPr>
              <a:t>rumus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perhitungan.</a:t>
            </a:r>
            <a:endParaRPr sz="1200">
              <a:latin typeface="Segoe UI"/>
              <a:cs typeface="Segoe UI"/>
            </a:endParaRPr>
          </a:p>
          <a:p>
            <a:pPr marL="469265" indent="-228600" algn="just">
              <a:lnSpc>
                <a:spcPct val="100000"/>
              </a:lnSpc>
              <a:spcBef>
                <a:spcPts val="75"/>
              </a:spcBef>
              <a:buFont typeface="Segoe UI"/>
              <a:buAutoNum type="arabicPeriod"/>
              <a:tabLst>
                <a:tab pos="469900" algn="l"/>
              </a:tabLst>
            </a:pPr>
            <a:r>
              <a:rPr sz="1200" b="1" dirty="0">
                <a:latin typeface="Segoe UI"/>
                <a:cs typeface="Segoe UI"/>
              </a:rPr>
              <a:t>M </a:t>
            </a:r>
            <a:r>
              <a:rPr sz="1200" b="1" spc="-5" dirty="0">
                <a:latin typeface="Segoe UI"/>
                <a:cs typeface="Segoe UI"/>
              </a:rPr>
              <a:t>(Measurable) </a:t>
            </a:r>
            <a:r>
              <a:rPr sz="1200" dirty="0">
                <a:latin typeface="Segoe UI"/>
                <a:cs typeface="Segoe UI"/>
              </a:rPr>
              <a:t>: </a:t>
            </a:r>
            <a:r>
              <a:rPr sz="1200" spc="-5" dirty="0">
                <a:latin typeface="Segoe UI"/>
                <a:cs typeface="Segoe UI"/>
              </a:rPr>
              <a:t>Dapat diukur, </a:t>
            </a:r>
            <a:r>
              <a:rPr sz="1200" dirty="0">
                <a:latin typeface="Segoe UI"/>
                <a:cs typeface="Segoe UI"/>
              </a:rPr>
              <a:t>artinya </a:t>
            </a:r>
            <a:r>
              <a:rPr sz="1200" spc="-5" dirty="0">
                <a:latin typeface="Segoe UI"/>
                <a:cs typeface="Segoe UI"/>
              </a:rPr>
              <a:t>indikator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ditetapkan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harus</a:t>
            </a:r>
            <a:endParaRPr sz="1200">
              <a:latin typeface="Segoe UI"/>
              <a:cs typeface="Segoe UI"/>
            </a:endParaRPr>
          </a:p>
          <a:p>
            <a:pPr marL="469265" algn="just">
              <a:lnSpc>
                <a:spcPct val="100000"/>
              </a:lnSpc>
              <a:spcBef>
                <a:spcPts val="155"/>
              </a:spcBef>
            </a:pPr>
            <a:r>
              <a:rPr sz="1200" spc="-5" dirty="0">
                <a:latin typeface="Segoe UI"/>
                <a:cs typeface="Segoe UI"/>
              </a:rPr>
              <a:t>mempresentasikan </a:t>
            </a:r>
            <a:r>
              <a:rPr sz="1200" dirty="0">
                <a:latin typeface="Segoe UI"/>
                <a:cs typeface="Segoe UI"/>
              </a:rPr>
              <a:t>informasi dan </a:t>
            </a:r>
            <a:r>
              <a:rPr sz="1200" spc="-5" dirty="0">
                <a:latin typeface="Segoe UI"/>
                <a:cs typeface="Segoe UI"/>
              </a:rPr>
              <a:t>jelas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ukurannya.</a:t>
            </a:r>
            <a:endParaRPr sz="1200">
              <a:latin typeface="Segoe UI"/>
              <a:cs typeface="Segoe UI"/>
            </a:endParaRPr>
          </a:p>
          <a:p>
            <a:pPr marL="469265" marR="7620" indent="-228600" algn="just">
              <a:lnSpc>
                <a:spcPct val="110800"/>
              </a:lnSpc>
              <a:buFont typeface="Segoe UI"/>
              <a:buAutoNum type="arabicPeriod" startAt="3"/>
              <a:tabLst>
                <a:tab pos="469900" algn="l"/>
              </a:tabLst>
            </a:pPr>
            <a:r>
              <a:rPr sz="1200" b="1" dirty="0">
                <a:latin typeface="Segoe UI"/>
                <a:cs typeface="Segoe UI"/>
              </a:rPr>
              <a:t>A </a:t>
            </a:r>
            <a:r>
              <a:rPr sz="1200" b="1" spc="-5" dirty="0">
                <a:latin typeface="Segoe UI"/>
                <a:cs typeface="Segoe UI"/>
              </a:rPr>
              <a:t>(Atributtable) </a:t>
            </a:r>
            <a:r>
              <a:rPr sz="1200" dirty="0">
                <a:latin typeface="Segoe UI"/>
                <a:cs typeface="Segoe UI"/>
              </a:rPr>
              <a:t>: </a:t>
            </a:r>
            <a:r>
              <a:rPr sz="1200" spc="-5" dirty="0">
                <a:latin typeface="Segoe UI"/>
                <a:cs typeface="Segoe UI"/>
              </a:rPr>
              <a:t>Bermanfaat, artinya indikator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ditetapkan harus  </a:t>
            </a:r>
            <a:r>
              <a:rPr sz="1200" dirty="0">
                <a:latin typeface="Segoe UI"/>
                <a:cs typeface="Segoe UI"/>
              </a:rPr>
              <a:t>bermanfaat </a:t>
            </a:r>
            <a:r>
              <a:rPr sz="1200" spc="-5" dirty="0">
                <a:latin typeface="Segoe UI"/>
                <a:cs typeface="Segoe UI"/>
              </a:rPr>
              <a:t>untuk kepentingan </a:t>
            </a:r>
            <a:r>
              <a:rPr sz="1200" dirty="0">
                <a:latin typeface="Segoe UI"/>
                <a:cs typeface="Segoe UI"/>
              </a:rPr>
              <a:t>pengambilan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keputusan.</a:t>
            </a:r>
            <a:endParaRPr sz="1200">
              <a:latin typeface="Segoe UI"/>
              <a:cs typeface="Segoe UI"/>
            </a:endParaRPr>
          </a:p>
          <a:p>
            <a:pPr marL="469265" marR="6985" indent="-228600" algn="just">
              <a:lnSpc>
                <a:spcPct val="110800"/>
              </a:lnSpc>
              <a:buFont typeface="Segoe UI"/>
              <a:buAutoNum type="arabicPeriod" startAt="3"/>
              <a:tabLst>
                <a:tab pos="469900" algn="l"/>
              </a:tabLst>
            </a:pPr>
            <a:r>
              <a:rPr sz="1200" b="1" dirty="0">
                <a:latin typeface="Segoe UI"/>
                <a:cs typeface="Segoe UI"/>
              </a:rPr>
              <a:t>R </a:t>
            </a:r>
            <a:r>
              <a:rPr sz="1200" b="1" spc="-5" dirty="0">
                <a:latin typeface="Segoe UI"/>
                <a:cs typeface="Segoe UI"/>
              </a:rPr>
              <a:t>(Reliable) </a:t>
            </a:r>
            <a:r>
              <a:rPr sz="1200" dirty="0">
                <a:latin typeface="Segoe UI"/>
                <a:cs typeface="Segoe UI"/>
              </a:rPr>
              <a:t>: </a:t>
            </a:r>
            <a:r>
              <a:rPr sz="1200" spc="-5" dirty="0">
                <a:latin typeface="Segoe UI"/>
                <a:cs typeface="Segoe UI"/>
              </a:rPr>
              <a:t>Dapat dipercaya, artinya </a:t>
            </a:r>
            <a:r>
              <a:rPr sz="1200" dirty="0">
                <a:latin typeface="Segoe UI"/>
                <a:cs typeface="Segoe UI"/>
              </a:rPr>
              <a:t>indikator yang </a:t>
            </a:r>
            <a:r>
              <a:rPr sz="1200" spc="-5" dirty="0">
                <a:latin typeface="Segoe UI"/>
                <a:cs typeface="Segoe UI"/>
              </a:rPr>
              <a:t>ditetapkan </a:t>
            </a:r>
            <a:r>
              <a:rPr sz="1200" dirty="0">
                <a:latin typeface="Segoe UI"/>
                <a:cs typeface="Segoe UI"/>
              </a:rPr>
              <a:t>harus dapat  </a:t>
            </a:r>
            <a:r>
              <a:rPr sz="1200" spc="-5" dirty="0">
                <a:latin typeface="Segoe UI"/>
                <a:cs typeface="Segoe UI"/>
              </a:rPr>
              <a:t>didukung oleh pengumpulan </a:t>
            </a:r>
            <a:r>
              <a:rPr sz="1200" dirty="0">
                <a:latin typeface="Segoe UI"/>
                <a:cs typeface="Segoe UI"/>
              </a:rPr>
              <a:t>data yang </a:t>
            </a:r>
            <a:r>
              <a:rPr sz="1200" spc="-5" dirty="0">
                <a:latin typeface="Segoe UI"/>
                <a:cs typeface="Segoe UI"/>
              </a:rPr>
              <a:t>baik, </a:t>
            </a:r>
            <a:r>
              <a:rPr sz="1200" dirty="0">
                <a:latin typeface="Segoe UI"/>
                <a:cs typeface="Segoe UI"/>
              </a:rPr>
              <a:t>benar, dan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teliti.</a:t>
            </a:r>
            <a:endParaRPr sz="1200">
              <a:latin typeface="Segoe UI"/>
              <a:cs typeface="Segoe UI"/>
            </a:endParaRPr>
          </a:p>
          <a:p>
            <a:pPr marL="469265" marR="9525" indent="-228600" algn="just">
              <a:lnSpc>
                <a:spcPct val="110800"/>
              </a:lnSpc>
              <a:buFont typeface="Segoe UI"/>
              <a:buAutoNum type="arabicPeriod" startAt="3"/>
              <a:tabLst>
                <a:tab pos="469900" algn="l"/>
              </a:tabLst>
            </a:pPr>
            <a:r>
              <a:rPr sz="1200" b="1" dirty="0">
                <a:latin typeface="Segoe UI"/>
                <a:cs typeface="Segoe UI"/>
              </a:rPr>
              <a:t>T </a:t>
            </a:r>
            <a:r>
              <a:rPr sz="1200" b="1" spc="-5" dirty="0">
                <a:latin typeface="Segoe UI"/>
                <a:cs typeface="Segoe UI"/>
              </a:rPr>
              <a:t>(Timely</a:t>
            </a:r>
            <a:r>
              <a:rPr sz="1200" spc="-5" dirty="0">
                <a:latin typeface="Segoe UI"/>
                <a:cs typeface="Segoe UI"/>
              </a:rPr>
              <a:t>) </a:t>
            </a:r>
            <a:r>
              <a:rPr sz="1200" dirty="0">
                <a:latin typeface="Segoe UI"/>
                <a:cs typeface="Segoe UI"/>
              </a:rPr>
              <a:t>: </a:t>
            </a:r>
            <a:r>
              <a:rPr sz="1200" spc="-5" dirty="0">
                <a:latin typeface="Segoe UI"/>
                <a:cs typeface="Segoe UI"/>
              </a:rPr>
              <a:t>Tepat </a:t>
            </a:r>
            <a:r>
              <a:rPr sz="1200" dirty="0">
                <a:latin typeface="Segoe UI"/>
                <a:cs typeface="Segoe UI"/>
              </a:rPr>
              <a:t>waktu, </a:t>
            </a:r>
            <a:r>
              <a:rPr sz="1200" spc="-5" dirty="0">
                <a:latin typeface="Segoe UI"/>
                <a:cs typeface="Segoe UI"/>
              </a:rPr>
              <a:t>artinya indikator yang ditetapkan harus </a:t>
            </a:r>
            <a:r>
              <a:rPr sz="1200" dirty="0">
                <a:latin typeface="Segoe UI"/>
                <a:cs typeface="Segoe UI"/>
              </a:rPr>
              <a:t>dapat </a:t>
            </a:r>
            <a:r>
              <a:rPr sz="1200" spc="-5" dirty="0">
                <a:latin typeface="Segoe UI"/>
                <a:cs typeface="Segoe UI"/>
              </a:rPr>
              <a:t>didukung  oleh pengumpulan dan pengolahan </a:t>
            </a:r>
            <a:r>
              <a:rPr sz="1200" dirty="0">
                <a:latin typeface="Segoe UI"/>
                <a:cs typeface="Segoe UI"/>
              </a:rPr>
              <a:t>data </a:t>
            </a:r>
            <a:r>
              <a:rPr sz="1200" spc="-5" dirty="0">
                <a:latin typeface="Segoe UI"/>
                <a:cs typeface="Segoe UI"/>
              </a:rPr>
              <a:t>serta pengemasan informasi </a:t>
            </a:r>
            <a:r>
              <a:rPr sz="1200" dirty="0">
                <a:latin typeface="Segoe UI"/>
                <a:cs typeface="Segoe UI"/>
              </a:rPr>
              <a:t>yang  waktunya </a:t>
            </a:r>
            <a:r>
              <a:rPr sz="1200" spc="-5" dirty="0">
                <a:latin typeface="Segoe UI"/>
                <a:cs typeface="Segoe UI"/>
              </a:rPr>
              <a:t>sesuai </a:t>
            </a:r>
            <a:r>
              <a:rPr sz="1200" dirty="0">
                <a:latin typeface="Segoe UI"/>
                <a:cs typeface="Segoe UI"/>
              </a:rPr>
              <a:t>dengan </a:t>
            </a:r>
            <a:r>
              <a:rPr sz="1200" spc="-5" dirty="0">
                <a:latin typeface="Segoe UI"/>
                <a:cs typeface="Segoe UI"/>
              </a:rPr>
              <a:t>saat </a:t>
            </a:r>
            <a:r>
              <a:rPr sz="1200" dirty="0">
                <a:latin typeface="Segoe UI"/>
                <a:cs typeface="Segoe UI"/>
              </a:rPr>
              <a:t>pengambilan </a:t>
            </a:r>
            <a:r>
              <a:rPr sz="1200" spc="-5" dirty="0">
                <a:latin typeface="Segoe UI"/>
                <a:cs typeface="Segoe UI"/>
              </a:rPr>
              <a:t>keputusan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dilakukan.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10800"/>
              </a:lnSpc>
              <a:spcBef>
                <a:spcPts val="1355"/>
              </a:spcBef>
            </a:pPr>
            <a:r>
              <a:rPr sz="1200" spc="-5" dirty="0">
                <a:latin typeface="Segoe UI"/>
                <a:cs typeface="Segoe UI"/>
              </a:rPr>
              <a:t>Adapun menurut Departemen Kesehatan RI </a:t>
            </a:r>
            <a:r>
              <a:rPr sz="1200" dirty="0">
                <a:latin typeface="Segoe UI"/>
                <a:cs typeface="Segoe UI"/>
              </a:rPr>
              <a:t>(2001), suatu </a:t>
            </a:r>
            <a:r>
              <a:rPr sz="1200" spc="-5" dirty="0">
                <a:latin typeface="Segoe UI"/>
                <a:cs typeface="Segoe UI"/>
              </a:rPr>
              <a:t>indikator </a:t>
            </a:r>
            <a:r>
              <a:rPr sz="1200" dirty="0">
                <a:latin typeface="Segoe UI"/>
                <a:cs typeface="Segoe UI"/>
              </a:rPr>
              <a:t>harus </a:t>
            </a:r>
            <a:r>
              <a:rPr sz="1200" spc="-5" dirty="0">
                <a:latin typeface="Segoe UI"/>
                <a:cs typeface="Segoe UI"/>
              </a:rPr>
              <a:t>memenuhi </a:t>
            </a:r>
            <a:r>
              <a:rPr sz="1200" dirty="0">
                <a:latin typeface="Segoe UI"/>
                <a:cs typeface="Segoe UI"/>
              </a:rPr>
              <a:t>4  </a:t>
            </a:r>
            <a:r>
              <a:rPr sz="1200" spc="-5" dirty="0">
                <a:latin typeface="Segoe UI"/>
                <a:cs typeface="Segoe UI"/>
              </a:rPr>
              <a:t>kriteria,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yaitu:</a:t>
            </a:r>
            <a:endParaRPr sz="1200">
              <a:latin typeface="Segoe UI"/>
              <a:cs typeface="Segoe UI"/>
            </a:endParaRPr>
          </a:p>
          <a:p>
            <a:pPr marL="469265" marR="5080" indent="-228600" algn="just">
              <a:lnSpc>
                <a:spcPct val="110800"/>
              </a:lnSpc>
              <a:buAutoNum type="arabicPeriod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Sahih (valid), maksudnya yaitu </a:t>
            </a:r>
            <a:r>
              <a:rPr sz="1200" dirty="0">
                <a:latin typeface="Segoe UI"/>
                <a:cs typeface="Segoe UI"/>
              </a:rPr>
              <a:t>bahwa </a:t>
            </a:r>
            <a:r>
              <a:rPr sz="1200" spc="-5" dirty="0">
                <a:latin typeface="Segoe UI"/>
                <a:cs typeface="Segoe UI"/>
              </a:rPr>
              <a:t>indikator tersebut benar‐benar dapat  digunakan untuk mengukur </a:t>
            </a:r>
            <a:r>
              <a:rPr sz="1200" dirty="0">
                <a:latin typeface="Segoe UI"/>
                <a:cs typeface="Segoe UI"/>
              </a:rPr>
              <a:t>aspek </a:t>
            </a:r>
            <a:r>
              <a:rPr sz="1200" spc="-5" dirty="0">
                <a:latin typeface="Segoe UI"/>
                <a:cs typeface="Segoe UI"/>
              </a:rPr>
              <a:t>yang </a:t>
            </a:r>
            <a:r>
              <a:rPr sz="1200" dirty="0">
                <a:latin typeface="Segoe UI"/>
                <a:cs typeface="Segoe UI"/>
              </a:rPr>
              <a:t>akan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dinilai,</a:t>
            </a:r>
            <a:endParaRPr sz="1200">
              <a:latin typeface="Segoe UI"/>
              <a:cs typeface="Segoe UI"/>
            </a:endParaRPr>
          </a:p>
          <a:p>
            <a:pPr marL="469265" marR="5080" indent="-228600" algn="just">
              <a:lnSpc>
                <a:spcPct val="110800"/>
              </a:lnSpc>
              <a:buAutoNum type="arabicPeriod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Dapat dipercaya (reliable), yaitu mampu menunjukkan hasil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sama </a:t>
            </a:r>
            <a:r>
              <a:rPr sz="1200" dirty="0">
                <a:latin typeface="Segoe UI"/>
                <a:cs typeface="Segoe UI"/>
              </a:rPr>
              <a:t>pada </a:t>
            </a:r>
            <a:r>
              <a:rPr sz="1200" spc="-5" dirty="0">
                <a:latin typeface="Segoe UI"/>
                <a:cs typeface="Segoe UI"/>
              </a:rPr>
              <a:t>saat  </a:t>
            </a:r>
            <a:r>
              <a:rPr sz="1200" dirty="0">
                <a:latin typeface="Segoe UI"/>
                <a:cs typeface="Segoe UI"/>
              </a:rPr>
              <a:t>yang berlainan, </a:t>
            </a:r>
            <a:r>
              <a:rPr sz="1200" spc="-5" dirty="0">
                <a:latin typeface="Segoe UI"/>
                <a:cs typeface="Segoe UI"/>
              </a:rPr>
              <a:t>untuk </a:t>
            </a:r>
            <a:r>
              <a:rPr sz="1200" dirty="0">
                <a:latin typeface="Segoe UI"/>
                <a:cs typeface="Segoe UI"/>
              </a:rPr>
              <a:t>waktu </a:t>
            </a:r>
            <a:r>
              <a:rPr sz="1200" spc="-5" dirty="0">
                <a:latin typeface="Segoe UI"/>
                <a:cs typeface="Segoe UI"/>
              </a:rPr>
              <a:t>sekarang maupun waktu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akan </a:t>
            </a:r>
            <a:r>
              <a:rPr sz="1200" dirty="0">
                <a:latin typeface="Segoe UI"/>
                <a:cs typeface="Segoe UI"/>
              </a:rPr>
              <a:t>datang </a:t>
            </a:r>
            <a:r>
              <a:rPr sz="1200" spc="-5" dirty="0">
                <a:latin typeface="Segoe UI"/>
                <a:cs typeface="Segoe UI"/>
              </a:rPr>
              <a:t>jika  dilakukan berulang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kali,</a:t>
            </a:r>
            <a:endParaRPr sz="1200">
              <a:latin typeface="Segoe UI"/>
              <a:cs typeface="Segoe UI"/>
            </a:endParaRPr>
          </a:p>
          <a:p>
            <a:pPr marL="469265" marR="6985" indent="-228600" algn="just">
              <a:lnSpc>
                <a:spcPct val="110800"/>
              </a:lnSpc>
              <a:buAutoNum type="arabicPeriod"/>
              <a:tabLst>
                <a:tab pos="469900" algn="l"/>
              </a:tabLst>
            </a:pPr>
            <a:r>
              <a:rPr sz="1200" spc="-10" dirty="0">
                <a:latin typeface="Segoe UI"/>
                <a:cs typeface="Segoe UI"/>
              </a:rPr>
              <a:t>Sensitif, </a:t>
            </a:r>
            <a:r>
              <a:rPr sz="1200" spc="-5" dirty="0">
                <a:latin typeface="Segoe UI"/>
                <a:cs typeface="Segoe UI"/>
              </a:rPr>
              <a:t>maksudnya </a:t>
            </a:r>
            <a:r>
              <a:rPr sz="1200" dirty="0">
                <a:latin typeface="Segoe UI"/>
                <a:cs typeface="Segoe UI"/>
              </a:rPr>
              <a:t>cukup peka </a:t>
            </a:r>
            <a:r>
              <a:rPr sz="1200" spc="-5" dirty="0">
                <a:latin typeface="Segoe UI"/>
                <a:cs typeface="Segoe UI"/>
              </a:rPr>
              <a:t>jika digunakan </a:t>
            </a:r>
            <a:r>
              <a:rPr sz="1200" dirty="0">
                <a:latin typeface="Segoe UI"/>
                <a:cs typeface="Segoe UI"/>
              </a:rPr>
              <a:t>untuk </a:t>
            </a:r>
            <a:r>
              <a:rPr sz="1200" spc="-5" dirty="0">
                <a:latin typeface="Segoe UI"/>
                <a:cs typeface="Segoe UI"/>
              </a:rPr>
              <a:t>mengukur, sehingga </a:t>
            </a:r>
            <a:r>
              <a:rPr sz="1200" dirty="0">
                <a:latin typeface="Segoe UI"/>
                <a:cs typeface="Segoe UI"/>
              </a:rPr>
              <a:t>tidak  perlu </a:t>
            </a:r>
            <a:r>
              <a:rPr sz="1200" spc="-5" dirty="0">
                <a:latin typeface="Segoe UI"/>
                <a:cs typeface="Segoe UI"/>
              </a:rPr>
              <a:t>menggunakan dalam jumlah </a:t>
            </a:r>
            <a:r>
              <a:rPr sz="1200" dirty="0">
                <a:latin typeface="Segoe UI"/>
                <a:cs typeface="Segoe UI"/>
              </a:rPr>
              <a:t>yang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banyak,</a:t>
            </a:r>
            <a:endParaRPr sz="1200">
              <a:latin typeface="Segoe UI"/>
              <a:cs typeface="Segoe UI"/>
            </a:endParaRPr>
          </a:p>
          <a:p>
            <a:pPr marL="469265" marR="9525" indent="-228600" algn="just">
              <a:lnSpc>
                <a:spcPct val="1108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spc="-10" dirty="0">
                <a:latin typeface="Segoe UI"/>
                <a:cs typeface="Segoe UI"/>
              </a:rPr>
              <a:t>Spesifik, </a:t>
            </a:r>
            <a:r>
              <a:rPr sz="1200" spc="-5" dirty="0">
                <a:latin typeface="Segoe UI"/>
                <a:cs typeface="Segoe UI"/>
              </a:rPr>
              <a:t>yaitu </a:t>
            </a:r>
            <a:r>
              <a:rPr sz="1200" dirty="0">
                <a:latin typeface="Segoe UI"/>
                <a:cs typeface="Segoe UI"/>
              </a:rPr>
              <a:t>dapat </a:t>
            </a:r>
            <a:r>
              <a:rPr sz="1200" spc="-5" dirty="0">
                <a:latin typeface="Segoe UI"/>
                <a:cs typeface="Segoe UI"/>
              </a:rPr>
              <a:t>memberikan gambaran perubahan ukuran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jelas dan  </a:t>
            </a:r>
            <a:r>
              <a:rPr sz="1200" dirty="0">
                <a:latin typeface="Segoe UI"/>
                <a:cs typeface="Segoe UI"/>
              </a:rPr>
              <a:t>tidak rancu </a:t>
            </a:r>
            <a:r>
              <a:rPr sz="1200" spc="-5" dirty="0">
                <a:latin typeface="Segoe UI"/>
                <a:cs typeface="Segoe UI"/>
              </a:rPr>
              <a:t>satu dengan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lainnya.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Suatu indikator memerlukan </a:t>
            </a:r>
            <a:r>
              <a:rPr sz="1200" dirty="0">
                <a:latin typeface="Segoe UI"/>
                <a:cs typeface="Segoe UI"/>
              </a:rPr>
              <a:t>data yang valid, tetapi </a:t>
            </a:r>
            <a:r>
              <a:rPr sz="1200" spc="-5" dirty="0">
                <a:latin typeface="Segoe UI"/>
                <a:cs typeface="Segoe UI"/>
              </a:rPr>
              <a:t>disebutkan </a:t>
            </a:r>
            <a:r>
              <a:rPr sz="1200" dirty="0">
                <a:latin typeface="Segoe UI"/>
                <a:cs typeface="Segoe UI"/>
              </a:rPr>
              <a:t>pula </a:t>
            </a:r>
            <a:r>
              <a:rPr sz="1200" spc="-5" dirty="0">
                <a:latin typeface="Segoe UI"/>
                <a:cs typeface="Segoe UI"/>
              </a:rPr>
              <a:t>oleh Pencheon  (2008) </a:t>
            </a:r>
            <a:r>
              <a:rPr sz="1200" dirty="0">
                <a:latin typeface="Segoe UI"/>
                <a:cs typeface="Segoe UI"/>
              </a:rPr>
              <a:t>bahwa dalam </a:t>
            </a:r>
            <a:r>
              <a:rPr sz="1200" spc="-5" dirty="0">
                <a:latin typeface="Segoe UI"/>
                <a:cs typeface="Segoe UI"/>
              </a:rPr>
              <a:t>pengukuran indikator </a:t>
            </a:r>
            <a:r>
              <a:rPr sz="1200" dirty="0">
                <a:latin typeface="Segoe UI"/>
                <a:cs typeface="Segoe UI"/>
              </a:rPr>
              <a:t>tidak ada </a:t>
            </a:r>
            <a:r>
              <a:rPr sz="1200" spc="-5" dirty="0">
                <a:latin typeface="Segoe UI"/>
                <a:cs typeface="Segoe UI"/>
              </a:rPr>
              <a:t>yang sempurna. Tidak ada  indikator yang bisa menjawab secara </a:t>
            </a:r>
            <a:r>
              <a:rPr sz="1200" dirty="0">
                <a:latin typeface="Segoe UI"/>
                <a:cs typeface="Segoe UI"/>
              </a:rPr>
              <a:t>benar dan tepat </a:t>
            </a:r>
            <a:r>
              <a:rPr sz="1200" spc="-5" dirty="0">
                <a:latin typeface="Segoe UI"/>
                <a:cs typeface="Segoe UI"/>
              </a:rPr>
              <a:t>semua pertanyaan‐pertanyaan  mengenai: (1)Apakah indikator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dibuat untuk mengukur  sesuatu </a:t>
            </a:r>
            <a:r>
              <a:rPr sz="1200" spc="14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hal yang </a:t>
            </a:r>
            <a:r>
              <a:rPr sz="1200" spc="-5" dirty="0">
                <a:latin typeface="Segoe UI"/>
                <a:cs typeface="Segoe UI"/>
              </a:rPr>
              <a:t>penting?</a:t>
            </a:r>
            <a:endParaRPr sz="1200">
              <a:latin typeface="Segoe UI"/>
              <a:cs typeface="Segoe UI"/>
            </a:endParaRPr>
          </a:p>
          <a:p>
            <a:pPr marL="12700" algn="just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latin typeface="Segoe UI"/>
                <a:cs typeface="Segoe UI"/>
              </a:rPr>
              <a:t>(2)  Apakah  </a:t>
            </a:r>
            <a:r>
              <a:rPr sz="1200" spc="-5" dirty="0">
                <a:latin typeface="Segoe UI"/>
                <a:cs typeface="Segoe UI"/>
              </a:rPr>
              <a:t>indikator  tesebut  </a:t>
            </a:r>
            <a:r>
              <a:rPr sz="1200" dirty="0">
                <a:latin typeface="Segoe UI"/>
                <a:cs typeface="Segoe UI"/>
              </a:rPr>
              <a:t>valid?  (3)  </a:t>
            </a:r>
            <a:r>
              <a:rPr sz="1200" spc="-5" dirty="0">
                <a:latin typeface="Segoe UI"/>
                <a:cs typeface="Segoe UI"/>
              </a:rPr>
              <a:t>Apakah  indikator  tersebut  benar‐benar </a:t>
            </a:r>
            <a:r>
              <a:rPr sz="1200" spc="24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diisi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2809"/>
            <a:ext cx="5970905" cy="5093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100"/>
              </a:spcBef>
            </a:pPr>
            <a:r>
              <a:rPr sz="1200" dirty="0">
                <a:latin typeface="Segoe UI"/>
                <a:cs typeface="Segoe UI"/>
              </a:rPr>
              <a:t>dengan data yang </a:t>
            </a:r>
            <a:r>
              <a:rPr sz="1200" spc="-5" dirty="0">
                <a:latin typeface="Segoe UI"/>
                <a:cs typeface="Segoe UI"/>
              </a:rPr>
              <a:t>bermakna? </a:t>
            </a:r>
            <a:r>
              <a:rPr sz="1200" dirty="0">
                <a:latin typeface="Segoe UI"/>
                <a:cs typeface="Segoe UI"/>
              </a:rPr>
              <a:t>(4) </a:t>
            </a:r>
            <a:r>
              <a:rPr sz="1200" spc="-5" dirty="0">
                <a:latin typeface="Segoe UI"/>
                <a:cs typeface="Segoe UI"/>
              </a:rPr>
              <a:t>Apakah indikator ini bisa menjelaskan sesuatu secara  </a:t>
            </a:r>
            <a:r>
              <a:rPr sz="1200" dirty="0">
                <a:latin typeface="Segoe UI"/>
                <a:cs typeface="Segoe UI"/>
              </a:rPr>
              <a:t>tepat?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Segoe UI"/>
                <a:cs typeface="Segoe UI"/>
              </a:rPr>
              <a:t>Tahapan dalam </a:t>
            </a:r>
            <a:r>
              <a:rPr sz="1200" spc="-5" dirty="0">
                <a:latin typeface="Segoe UI"/>
                <a:cs typeface="Segoe UI"/>
              </a:rPr>
              <a:t>pemilihan </a:t>
            </a:r>
            <a:r>
              <a:rPr sz="1200" dirty="0">
                <a:latin typeface="Segoe UI"/>
                <a:cs typeface="Segoe UI"/>
              </a:rPr>
              <a:t>dan </a:t>
            </a:r>
            <a:r>
              <a:rPr sz="1200" spc="-5" dirty="0">
                <a:latin typeface="Segoe UI"/>
                <a:cs typeface="Segoe UI"/>
              </a:rPr>
              <a:t>pengukuran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indikator</a:t>
            </a:r>
            <a:endParaRPr sz="1200">
              <a:latin typeface="Segoe UI"/>
              <a:cs typeface="Segoe UI"/>
            </a:endParaRPr>
          </a:p>
          <a:p>
            <a:pPr marL="469265" indent="-2286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Memilih </a:t>
            </a:r>
            <a:r>
              <a:rPr sz="1200" dirty="0">
                <a:latin typeface="Segoe UI"/>
                <a:cs typeface="Segoe UI"/>
              </a:rPr>
              <a:t>area yang akan</a:t>
            </a:r>
            <a:r>
              <a:rPr sz="1200" spc="-5" dirty="0">
                <a:latin typeface="Segoe UI"/>
                <a:cs typeface="Segoe UI"/>
              </a:rPr>
              <a:t> dievaluasi</a:t>
            </a:r>
            <a:endParaRPr sz="1200">
              <a:latin typeface="Segoe UI"/>
              <a:cs typeface="Segoe UI"/>
            </a:endParaRPr>
          </a:p>
          <a:p>
            <a:pPr marL="469265">
              <a:lnSpc>
                <a:spcPct val="100000"/>
              </a:lnSpc>
              <a:spcBef>
                <a:spcPts val="160"/>
              </a:spcBef>
            </a:pPr>
            <a:r>
              <a:rPr sz="1200" dirty="0">
                <a:latin typeface="Segoe UI"/>
                <a:cs typeface="Segoe UI"/>
              </a:rPr>
              <a:t>Anda dapat </a:t>
            </a:r>
            <a:r>
              <a:rPr sz="1200" spc="-5" dirty="0">
                <a:latin typeface="Segoe UI"/>
                <a:cs typeface="Segoe UI"/>
              </a:rPr>
              <a:t>memilih </a:t>
            </a:r>
            <a:r>
              <a:rPr sz="1200" dirty="0">
                <a:latin typeface="Segoe UI"/>
                <a:cs typeface="Segoe UI"/>
              </a:rPr>
              <a:t>area yang dapat </a:t>
            </a:r>
            <a:r>
              <a:rPr sz="1200" spc="-5" dirty="0">
                <a:latin typeface="Segoe UI"/>
                <a:cs typeface="Segoe UI"/>
              </a:rPr>
              <a:t>dievaluasi</a:t>
            </a:r>
            <a:r>
              <a:rPr sz="1200" spc="-3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yaitu:</a:t>
            </a:r>
            <a:endParaRPr sz="1200">
              <a:latin typeface="Segoe UI"/>
              <a:cs typeface="Segoe UI"/>
            </a:endParaRPr>
          </a:p>
          <a:p>
            <a:pPr marL="697865" marR="9525" lvl="1" indent="-228600">
              <a:lnSpc>
                <a:spcPct val="110800"/>
              </a:lnSpc>
              <a:buAutoNum type="alphaLcPeriod"/>
              <a:tabLst>
                <a:tab pos="698500" algn="l"/>
                <a:tab pos="1138555" algn="l"/>
                <a:tab pos="2055495" algn="l"/>
                <a:tab pos="2738755" algn="l"/>
                <a:tab pos="3270250" algn="l"/>
                <a:tab pos="3921760" algn="l"/>
                <a:tab pos="4739640" algn="l"/>
                <a:tab pos="5554345" algn="l"/>
              </a:tabLst>
            </a:pPr>
            <a:r>
              <a:rPr sz="1200" dirty="0">
                <a:latin typeface="Segoe UI"/>
                <a:cs typeface="Segoe UI"/>
              </a:rPr>
              <a:t>Area	</a:t>
            </a:r>
            <a:r>
              <a:rPr sz="1200" spc="-5" dirty="0">
                <a:latin typeface="Segoe UI"/>
                <a:cs typeface="Segoe UI"/>
              </a:rPr>
              <a:t>ma</a:t>
            </a:r>
            <a:r>
              <a:rPr sz="1200" dirty="0">
                <a:latin typeface="Segoe UI"/>
                <a:cs typeface="Segoe UI"/>
              </a:rPr>
              <a:t>naj</a:t>
            </a:r>
            <a:r>
              <a:rPr sz="1200" spc="-5" dirty="0">
                <a:latin typeface="Segoe UI"/>
                <a:cs typeface="Segoe UI"/>
              </a:rPr>
              <a:t>em</a:t>
            </a:r>
            <a:r>
              <a:rPr sz="1200" spc="-10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n	(</a:t>
            </a:r>
            <a:r>
              <a:rPr sz="1200" spc="-20" dirty="0">
                <a:latin typeface="Segoe UI"/>
                <a:cs typeface="Segoe UI"/>
              </a:rPr>
              <a:t>c</a:t>
            </a:r>
            <a:r>
              <a:rPr sz="1200" dirty="0">
                <a:latin typeface="Segoe UI"/>
                <a:cs typeface="Segoe UI"/>
              </a:rPr>
              <a:t>ontoh:	w</a:t>
            </a:r>
            <a:r>
              <a:rPr sz="1200" spc="-15" dirty="0">
                <a:latin typeface="Segoe UI"/>
                <a:cs typeface="Segoe UI"/>
              </a:rPr>
              <a:t>a</a:t>
            </a:r>
            <a:r>
              <a:rPr sz="1200" spc="-5" dirty="0">
                <a:latin typeface="Segoe UI"/>
                <a:cs typeface="Segoe UI"/>
              </a:rPr>
              <a:t>k</a:t>
            </a:r>
            <a:r>
              <a:rPr sz="1200" dirty="0">
                <a:latin typeface="Segoe UI"/>
                <a:cs typeface="Segoe UI"/>
              </a:rPr>
              <a:t>tu	</a:t>
            </a:r>
            <a:r>
              <a:rPr sz="1200" spc="-15" dirty="0">
                <a:latin typeface="Segoe UI"/>
                <a:cs typeface="Segoe UI"/>
              </a:rPr>
              <a:t>t</a:t>
            </a:r>
            <a:r>
              <a:rPr sz="1200" dirty="0">
                <a:latin typeface="Segoe UI"/>
                <a:cs typeface="Segoe UI"/>
              </a:rPr>
              <a:t>un</a:t>
            </a:r>
            <a:r>
              <a:rPr sz="1200" spc="-15" dirty="0">
                <a:latin typeface="Segoe UI"/>
                <a:cs typeface="Segoe UI"/>
              </a:rPr>
              <a:t>gg</a:t>
            </a:r>
            <a:r>
              <a:rPr sz="1200" dirty="0">
                <a:latin typeface="Segoe UI"/>
                <a:cs typeface="Segoe UI"/>
              </a:rPr>
              <a:t>u,	</a:t>
            </a:r>
            <a:r>
              <a:rPr sz="1200" spc="-5" dirty="0">
                <a:latin typeface="Segoe UI"/>
                <a:cs typeface="Segoe UI"/>
              </a:rPr>
              <a:t>kec</a:t>
            </a:r>
            <a:r>
              <a:rPr sz="1200" spc="-10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pat</a:t>
            </a:r>
            <a:r>
              <a:rPr sz="1200" spc="-15" dirty="0">
                <a:latin typeface="Segoe UI"/>
                <a:cs typeface="Segoe UI"/>
              </a:rPr>
              <a:t>a</a:t>
            </a:r>
            <a:r>
              <a:rPr sz="1200" dirty="0">
                <a:latin typeface="Segoe UI"/>
                <a:cs typeface="Segoe UI"/>
              </a:rPr>
              <a:t>n	pe</a:t>
            </a:r>
            <a:r>
              <a:rPr sz="1200" spc="-5" dirty="0">
                <a:latin typeface="Segoe UI"/>
                <a:cs typeface="Segoe UI"/>
              </a:rPr>
              <a:t>l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-5" dirty="0">
                <a:latin typeface="Segoe UI"/>
                <a:cs typeface="Segoe UI"/>
              </a:rPr>
              <a:t>y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5" dirty="0">
                <a:latin typeface="Segoe UI"/>
                <a:cs typeface="Segoe UI"/>
              </a:rPr>
              <a:t>n</a:t>
            </a:r>
            <a:r>
              <a:rPr sz="1200" dirty="0">
                <a:latin typeface="Segoe UI"/>
                <a:cs typeface="Segoe UI"/>
              </a:rPr>
              <a:t>an	re</a:t>
            </a:r>
            <a:r>
              <a:rPr sz="1200" spc="-10" dirty="0">
                <a:latin typeface="Segoe UI"/>
                <a:cs typeface="Segoe UI"/>
              </a:rPr>
              <a:t>s</a:t>
            </a:r>
            <a:r>
              <a:rPr sz="1200" spc="-5" dirty="0">
                <a:latin typeface="Segoe UI"/>
                <a:cs typeface="Segoe UI"/>
              </a:rPr>
              <a:t>e</a:t>
            </a:r>
            <a:r>
              <a:rPr sz="1200" dirty="0">
                <a:latin typeface="Segoe UI"/>
                <a:cs typeface="Segoe UI"/>
              </a:rPr>
              <a:t>p,  </a:t>
            </a:r>
            <a:r>
              <a:rPr sz="1200" spc="-5" dirty="0">
                <a:latin typeface="Segoe UI"/>
                <a:cs typeface="Segoe UI"/>
              </a:rPr>
              <a:t>kepuasan pelanggan)</a:t>
            </a:r>
            <a:endParaRPr sz="1200">
              <a:latin typeface="Segoe UI"/>
              <a:cs typeface="Segoe UI"/>
            </a:endParaRPr>
          </a:p>
          <a:p>
            <a:pPr marL="697865" lvl="1" indent="-229235">
              <a:lnSpc>
                <a:spcPct val="100000"/>
              </a:lnSpc>
              <a:spcBef>
                <a:spcPts val="15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Segoe UI"/>
                <a:cs typeface="Segoe UI"/>
              </a:rPr>
              <a:t>Area </a:t>
            </a:r>
            <a:r>
              <a:rPr sz="1200" spc="-5" dirty="0">
                <a:latin typeface="Segoe UI"/>
                <a:cs typeface="Segoe UI"/>
              </a:rPr>
              <a:t>klinik (contoh: penggunaan antibiotika, medication</a:t>
            </a:r>
            <a:r>
              <a:rPr sz="120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error)</a:t>
            </a:r>
            <a:endParaRPr sz="1200">
              <a:latin typeface="Segoe UI"/>
              <a:cs typeface="Segoe UI"/>
            </a:endParaRPr>
          </a:p>
          <a:p>
            <a:pPr marL="469265" indent="-228600">
              <a:lnSpc>
                <a:spcPct val="100000"/>
              </a:lnSpc>
              <a:spcBef>
                <a:spcPts val="155"/>
              </a:spcBef>
              <a:buAutoNum type="arabicPeriod" startAt="2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Membentuk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tim</a:t>
            </a:r>
            <a:endParaRPr sz="1200">
              <a:latin typeface="Segoe UI"/>
              <a:cs typeface="Segoe UI"/>
            </a:endParaRPr>
          </a:p>
          <a:p>
            <a:pPr marL="469265" marR="6985" algn="just">
              <a:lnSpc>
                <a:spcPct val="110900"/>
              </a:lnSpc>
            </a:pPr>
            <a:r>
              <a:rPr sz="1200" spc="-5" dirty="0">
                <a:latin typeface="Segoe UI"/>
                <a:cs typeface="Segoe UI"/>
              </a:rPr>
              <a:t>Tim </a:t>
            </a:r>
            <a:r>
              <a:rPr sz="1200" dirty="0">
                <a:latin typeface="Segoe UI"/>
                <a:cs typeface="Segoe UI"/>
              </a:rPr>
              <a:t>yang dimaksud adalah </a:t>
            </a:r>
            <a:r>
              <a:rPr sz="1200" spc="-5" dirty="0">
                <a:latin typeface="Segoe UI"/>
                <a:cs typeface="Segoe UI"/>
              </a:rPr>
              <a:t>sekumpulan tenaga kesehatan yang memahami  proses bisnis </a:t>
            </a:r>
            <a:r>
              <a:rPr sz="1200" dirty="0">
                <a:latin typeface="Segoe UI"/>
                <a:cs typeface="Segoe UI"/>
              </a:rPr>
              <a:t>dari </a:t>
            </a:r>
            <a:r>
              <a:rPr sz="1200" spc="-5" dirty="0">
                <a:latin typeface="Segoe UI"/>
                <a:cs typeface="Segoe UI"/>
              </a:rPr>
              <a:t>indikator tersebut, berkomitmen </a:t>
            </a:r>
            <a:r>
              <a:rPr sz="1200" dirty="0">
                <a:latin typeface="Segoe UI"/>
                <a:cs typeface="Segoe UI"/>
              </a:rPr>
              <a:t>untuk </a:t>
            </a:r>
            <a:r>
              <a:rPr sz="1200" spc="-5" dirty="0">
                <a:latin typeface="Segoe UI"/>
                <a:cs typeface="Segoe UI"/>
              </a:rPr>
              <a:t>meningkatkan </a:t>
            </a:r>
            <a:r>
              <a:rPr sz="1200" spc="-10" dirty="0">
                <a:latin typeface="Segoe UI"/>
                <a:cs typeface="Segoe UI"/>
              </a:rPr>
              <a:t>mutu  </a:t>
            </a:r>
            <a:r>
              <a:rPr sz="1200" spc="-5" dirty="0">
                <a:latin typeface="Segoe UI"/>
                <a:cs typeface="Segoe UI"/>
              </a:rPr>
              <a:t>pelayanan melalui indikator tersebut, </a:t>
            </a:r>
            <a:r>
              <a:rPr sz="1200" dirty="0">
                <a:latin typeface="Segoe UI"/>
                <a:cs typeface="Segoe UI"/>
              </a:rPr>
              <a:t>dan </a:t>
            </a:r>
            <a:r>
              <a:rPr sz="1200" spc="-5" dirty="0">
                <a:latin typeface="Segoe UI"/>
                <a:cs typeface="Segoe UI"/>
              </a:rPr>
              <a:t>bersedia mengalokasikan </a:t>
            </a:r>
            <a:r>
              <a:rPr sz="1200" dirty="0">
                <a:latin typeface="Segoe UI"/>
                <a:cs typeface="Segoe UI"/>
              </a:rPr>
              <a:t>waktu untuk  </a:t>
            </a:r>
            <a:r>
              <a:rPr sz="1200" spc="-5" dirty="0">
                <a:latin typeface="Segoe UI"/>
                <a:cs typeface="Segoe UI"/>
              </a:rPr>
              <a:t>mengimplementasi </a:t>
            </a:r>
            <a:r>
              <a:rPr sz="1200" dirty="0">
                <a:latin typeface="Segoe UI"/>
                <a:cs typeface="Segoe UI"/>
              </a:rPr>
              <a:t>hingga </a:t>
            </a:r>
            <a:r>
              <a:rPr sz="1200" spc="-5" dirty="0">
                <a:latin typeface="Segoe UI"/>
                <a:cs typeface="Segoe UI"/>
              </a:rPr>
              <a:t>melakukan monitoring evaluasi terhadap indikator  tersebut</a:t>
            </a:r>
            <a:endParaRPr sz="1200">
              <a:latin typeface="Segoe UI"/>
              <a:cs typeface="Segoe UI"/>
            </a:endParaRPr>
          </a:p>
          <a:p>
            <a:pPr marL="469265" indent="-228600" algn="just">
              <a:lnSpc>
                <a:spcPct val="100000"/>
              </a:lnSpc>
              <a:spcBef>
                <a:spcPts val="155"/>
              </a:spcBef>
              <a:buAutoNum type="arabicPeriod" startAt="3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Menelusuri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evidence</a:t>
            </a:r>
            <a:endParaRPr sz="1200">
              <a:latin typeface="Segoe UI"/>
              <a:cs typeface="Segoe UI"/>
            </a:endParaRPr>
          </a:p>
          <a:p>
            <a:pPr marL="469265" marR="635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Dalam menentukan sebuah indikator itu </a:t>
            </a:r>
            <a:r>
              <a:rPr sz="1200" dirty="0">
                <a:latin typeface="Segoe UI"/>
                <a:cs typeface="Segoe UI"/>
              </a:rPr>
              <a:t>penting </a:t>
            </a:r>
            <a:r>
              <a:rPr sz="1200" spc="-5" dirty="0">
                <a:latin typeface="Segoe UI"/>
                <a:cs typeface="Segoe UI"/>
              </a:rPr>
              <a:t>untuk dievaluasi </a:t>
            </a:r>
            <a:r>
              <a:rPr sz="1200" dirty="0">
                <a:latin typeface="Segoe UI"/>
                <a:cs typeface="Segoe UI"/>
              </a:rPr>
              <a:t>adalah </a:t>
            </a:r>
            <a:r>
              <a:rPr sz="1200" spc="-5" dirty="0">
                <a:latin typeface="Segoe UI"/>
                <a:cs typeface="Segoe UI"/>
              </a:rPr>
              <a:t>karena  </a:t>
            </a:r>
            <a:r>
              <a:rPr sz="1200" dirty="0">
                <a:latin typeface="Segoe UI"/>
                <a:cs typeface="Segoe UI"/>
              </a:rPr>
              <a:t>adanya bukti </a:t>
            </a:r>
            <a:r>
              <a:rPr sz="1200" i="1" spc="-5" dirty="0">
                <a:latin typeface="Segoe UI"/>
                <a:cs typeface="Segoe UI"/>
              </a:rPr>
              <a:t>(evidence). </a:t>
            </a:r>
            <a:r>
              <a:rPr sz="1200" spc="-5" dirty="0">
                <a:latin typeface="Segoe UI"/>
                <a:cs typeface="Segoe UI"/>
              </a:rPr>
              <a:t>Bukti </a:t>
            </a:r>
            <a:r>
              <a:rPr sz="1200" dirty="0">
                <a:latin typeface="Segoe UI"/>
                <a:cs typeface="Segoe UI"/>
              </a:rPr>
              <a:t>dapat </a:t>
            </a:r>
            <a:r>
              <a:rPr sz="1200" spc="-5" dirty="0">
                <a:latin typeface="Segoe UI"/>
                <a:cs typeface="Segoe UI"/>
              </a:rPr>
              <a:t>diperoleh melalui: </a:t>
            </a:r>
            <a:r>
              <a:rPr sz="1200" dirty="0">
                <a:latin typeface="Segoe UI"/>
                <a:cs typeface="Segoe UI"/>
              </a:rPr>
              <a:t>publikasi </a:t>
            </a:r>
            <a:r>
              <a:rPr sz="1200" spc="-5" dirty="0">
                <a:latin typeface="Segoe UI"/>
                <a:cs typeface="Segoe UI"/>
              </a:rPr>
              <a:t>ilmiah,  consensus, </a:t>
            </a:r>
            <a:r>
              <a:rPr sz="1200" i="1" dirty="0">
                <a:latin typeface="Segoe UI"/>
                <a:cs typeface="Segoe UI"/>
              </a:rPr>
              <a:t>best practice</a:t>
            </a:r>
            <a:r>
              <a:rPr sz="1200" dirty="0">
                <a:latin typeface="Segoe UI"/>
                <a:cs typeface="Segoe UI"/>
              </a:rPr>
              <a:t>, atau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i="1" spc="-5" dirty="0">
                <a:latin typeface="Segoe UI"/>
                <a:cs typeface="Segoe UI"/>
              </a:rPr>
              <a:t>benchmarking</a:t>
            </a:r>
            <a:endParaRPr sz="1200">
              <a:latin typeface="Segoe UI"/>
              <a:cs typeface="Segoe UI"/>
            </a:endParaRPr>
          </a:p>
          <a:p>
            <a:pPr marL="469265" marR="2294890" indent="-228600">
              <a:lnSpc>
                <a:spcPct val="110800"/>
              </a:lnSpc>
              <a:buAutoNum type="arabicPeriod" startAt="4"/>
              <a:tabLst>
                <a:tab pos="469900" algn="l"/>
              </a:tabLst>
            </a:pPr>
            <a:r>
              <a:rPr sz="1200" spc="-5" dirty="0">
                <a:latin typeface="Segoe UI"/>
                <a:cs typeface="Segoe UI"/>
              </a:rPr>
              <a:t>Menetapkan prioritas </a:t>
            </a:r>
            <a:r>
              <a:rPr sz="1200" dirty="0">
                <a:latin typeface="Segoe UI"/>
                <a:cs typeface="Segoe UI"/>
              </a:rPr>
              <a:t>dan </a:t>
            </a:r>
            <a:r>
              <a:rPr sz="1200" spc="-5" dirty="0">
                <a:latin typeface="Segoe UI"/>
                <a:cs typeface="Segoe UI"/>
              </a:rPr>
              <a:t>memillih </a:t>
            </a:r>
            <a:r>
              <a:rPr sz="1200" dirty="0">
                <a:latin typeface="Segoe UI"/>
                <a:cs typeface="Segoe UI"/>
              </a:rPr>
              <a:t>indikator  </a:t>
            </a:r>
            <a:r>
              <a:rPr sz="1200" spc="-5" dirty="0">
                <a:latin typeface="Segoe UI"/>
                <a:cs typeface="Segoe UI"/>
              </a:rPr>
              <a:t>Dalam menetapkan prioritas </a:t>
            </a:r>
            <a:r>
              <a:rPr sz="1200" dirty="0">
                <a:latin typeface="Segoe UI"/>
                <a:cs typeface="Segoe UI"/>
              </a:rPr>
              <a:t>dikenal</a:t>
            </a:r>
            <a:r>
              <a:rPr sz="1200" spc="-6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persyarata:</a:t>
            </a:r>
            <a:endParaRPr sz="1200">
              <a:latin typeface="Segoe UI"/>
              <a:cs typeface="Segoe UI"/>
            </a:endParaRPr>
          </a:p>
          <a:p>
            <a:pPr marL="697865" lvl="1" indent="-229235">
              <a:lnSpc>
                <a:spcPct val="100000"/>
              </a:lnSpc>
              <a:spcBef>
                <a:spcPts val="160"/>
              </a:spcBef>
              <a:buFont typeface="Segoe UI"/>
              <a:buAutoNum type="alphaLcPeriod"/>
              <a:tabLst>
                <a:tab pos="698500" algn="l"/>
              </a:tabLst>
            </a:pPr>
            <a:r>
              <a:rPr sz="1200" i="1" dirty="0">
                <a:latin typeface="Segoe UI"/>
                <a:cs typeface="Segoe UI"/>
              </a:rPr>
              <a:t>High</a:t>
            </a:r>
            <a:r>
              <a:rPr sz="1200" i="1" spc="-10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risk</a:t>
            </a:r>
            <a:endParaRPr sz="1200">
              <a:latin typeface="Segoe UI"/>
              <a:cs typeface="Segoe UI"/>
            </a:endParaRPr>
          </a:p>
          <a:p>
            <a:pPr marL="697865" lvl="1" indent="-229235">
              <a:lnSpc>
                <a:spcPct val="100000"/>
              </a:lnSpc>
              <a:spcBef>
                <a:spcPts val="155"/>
              </a:spcBef>
              <a:buFont typeface="Segoe UI"/>
              <a:buAutoNum type="alphaLcPeriod"/>
              <a:tabLst>
                <a:tab pos="698500" algn="l"/>
              </a:tabLst>
            </a:pPr>
            <a:r>
              <a:rPr sz="1200" i="1" dirty="0">
                <a:latin typeface="Segoe UI"/>
                <a:cs typeface="Segoe UI"/>
              </a:rPr>
              <a:t>High</a:t>
            </a:r>
            <a:r>
              <a:rPr sz="1200" i="1" spc="-10" dirty="0">
                <a:latin typeface="Segoe UI"/>
                <a:cs typeface="Segoe UI"/>
              </a:rPr>
              <a:t> </a:t>
            </a:r>
            <a:r>
              <a:rPr sz="1200" i="1" spc="-5" dirty="0">
                <a:latin typeface="Segoe UI"/>
                <a:cs typeface="Segoe UI"/>
              </a:rPr>
              <a:t>volume</a:t>
            </a:r>
            <a:endParaRPr sz="1200">
              <a:latin typeface="Segoe UI"/>
              <a:cs typeface="Segoe UI"/>
            </a:endParaRPr>
          </a:p>
          <a:p>
            <a:pPr marL="697865" lvl="1" indent="-229235">
              <a:lnSpc>
                <a:spcPct val="100000"/>
              </a:lnSpc>
              <a:spcBef>
                <a:spcPts val="155"/>
              </a:spcBef>
              <a:buFont typeface="Segoe UI"/>
              <a:buAutoNum type="alphaLcPeriod"/>
              <a:tabLst>
                <a:tab pos="698500" algn="l"/>
              </a:tabLst>
            </a:pPr>
            <a:r>
              <a:rPr sz="1200" i="1" dirty="0">
                <a:latin typeface="Segoe UI"/>
                <a:cs typeface="Segoe UI"/>
              </a:rPr>
              <a:t>High</a:t>
            </a:r>
            <a:r>
              <a:rPr sz="1200" i="1" spc="-10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cost</a:t>
            </a:r>
            <a:endParaRPr sz="1200">
              <a:latin typeface="Segoe UI"/>
              <a:cs typeface="Segoe UI"/>
            </a:endParaRPr>
          </a:p>
          <a:p>
            <a:pPr marL="697865" lvl="1" indent="-229235">
              <a:lnSpc>
                <a:spcPct val="100000"/>
              </a:lnSpc>
              <a:spcBef>
                <a:spcPts val="160"/>
              </a:spcBef>
              <a:buFont typeface="Segoe UI"/>
              <a:buAutoNum type="alphaLcPeriod"/>
              <a:tabLst>
                <a:tab pos="698500" algn="l"/>
              </a:tabLst>
            </a:pPr>
            <a:r>
              <a:rPr sz="1200" i="1" spc="-5" dirty="0">
                <a:latin typeface="Segoe UI"/>
                <a:cs typeface="Segoe UI"/>
              </a:rPr>
              <a:t>Bad</a:t>
            </a:r>
            <a:r>
              <a:rPr sz="1200" i="1" spc="-20" dirty="0">
                <a:latin typeface="Segoe UI"/>
                <a:cs typeface="Segoe UI"/>
              </a:rPr>
              <a:t> </a:t>
            </a:r>
            <a:r>
              <a:rPr sz="1200" i="1" spc="-5" dirty="0">
                <a:latin typeface="Segoe UI"/>
                <a:cs typeface="Segoe UI"/>
              </a:rPr>
              <a:t>performance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66770" y="8519921"/>
            <a:ext cx="20364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Segoe UI"/>
                <a:cs typeface="Segoe UI"/>
              </a:rPr>
              <a:t>Gambar 1 Tabel penetapan</a:t>
            </a:r>
            <a:r>
              <a:rPr sz="1000" dirty="0">
                <a:latin typeface="Segoe UI"/>
                <a:cs typeface="Segoe UI"/>
              </a:rPr>
              <a:t> </a:t>
            </a:r>
            <a:r>
              <a:rPr sz="1000" spc="-5" dirty="0">
                <a:latin typeface="Segoe UI"/>
                <a:cs typeface="Segoe UI"/>
              </a:rPr>
              <a:t>prioritas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247910"/>
            <a:ext cx="5726890" cy="1868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2809"/>
            <a:ext cx="5742940" cy="42824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0665" indent="-228600" algn="just">
              <a:lnSpc>
                <a:spcPct val="100000"/>
              </a:lnSpc>
              <a:spcBef>
                <a:spcPts val="254"/>
              </a:spcBef>
              <a:buAutoNum type="arabicPeriod" startAt="5"/>
              <a:tabLst>
                <a:tab pos="241300" algn="l"/>
              </a:tabLst>
            </a:pPr>
            <a:r>
              <a:rPr sz="1200" dirty="0">
                <a:latin typeface="Segoe UI"/>
                <a:cs typeface="Segoe UI"/>
              </a:rPr>
              <a:t>Membuat </a:t>
            </a:r>
            <a:r>
              <a:rPr sz="1200" spc="-5" dirty="0">
                <a:latin typeface="Segoe UI"/>
                <a:cs typeface="Segoe UI"/>
              </a:rPr>
              <a:t>kamus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indikator</a:t>
            </a:r>
            <a:endParaRPr sz="1200">
              <a:latin typeface="Segoe UI"/>
              <a:cs typeface="Segoe UI"/>
            </a:endParaRPr>
          </a:p>
          <a:p>
            <a:pPr marL="240665" marR="508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Pada </a:t>
            </a:r>
            <a:r>
              <a:rPr sz="1200" dirty="0">
                <a:latin typeface="Segoe UI"/>
                <a:cs typeface="Segoe UI"/>
              </a:rPr>
              <a:t>pembuatan </a:t>
            </a:r>
            <a:r>
              <a:rPr sz="1200" spc="-5" dirty="0">
                <a:latin typeface="Segoe UI"/>
                <a:cs typeface="Segoe UI"/>
              </a:rPr>
              <a:t>kamus indikator, harus jelas </a:t>
            </a:r>
            <a:r>
              <a:rPr sz="1200" dirty="0">
                <a:latin typeface="Segoe UI"/>
                <a:cs typeface="Segoe UI"/>
              </a:rPr>
              <a:t>bagaimana </a:t>
            </a:r>
            <a:r>
              <a:rPr sz="1200" spc="-5" dirty="0">
                <a:latin typeface="Segoe UI"/>
                <a:cs typeface="Segoe UI"/>
              </a:rPr>
              <a:t>indikator tersebut </a:t>
            </a:r>
            <a:r>
              <a:rPr sz="1200" dirty="0">
                <a:latin typeface="Segoe UI"/>
                <a:cs typeface="Segoe UI"/>
              </a:rPr>
              <a:t>akan  diukur </a:t>
            </a:r>
            <a:r>
              <a:rPr sz="1200" spc="-5" dirty="0">
                <a:latin typeface="Segoe UI"/>
                <a:cs typeface="Segoe UI"/>
              </a:rPr>
              <a:t>dan siapa penanggung jawab indikator tersebut </a:t>
            </a:r>
            <a:r>
              <a:rPr sz="1200" dirty="0">
                <a:latin typeface="Segoe UI"/>
                <a:cs typeface="Segoe UI"/>
              </a:rPr>
              <a:t>(contor </a:t>
            </a:r>
            <a:r>
              <a:rPr sz="1200" spc="-5" dirty="0">
                <a:latin typeface="Segoe UI"/>
                <a:cs typeface="Segoe UI"/>
              </a:rPr>
              <a:t>indikator </a:t>
            </a:r>
            <a:r>
              <a:rPr sz="1200" dirty="0">
                <a:latin typeface="Segoe UI"/>
                <a:cs typeface="Segoe UI"/>
              </a:rPr>
              <a:t>terdapat  di bawah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materi</a:t>
            </a:r>
            <a:endParaRPr sz="1200">
              <a:latin typeface="Segoe UI"/>
              <a:cs typeface="Segoe UI"/>
            </a:endParaRPr>
          </a:p>
          <a:p>
            <a:pPr marL="240665" indent="-228600" algn="just">
              <a:lnSpc>
                <a:spcPct val="100000"/>
              </a:lnSpc>
              <a:spcBef>
                <a:spcPts val="155"/>
              </a:spcBef>
              <a:buAutoNum type="arabicPeriod" startAt="6"/>
              <a:tabLst>
                <a:tab pos="241300" algn="l"/>
              </a:tabLst>
            </a:pPr>
            <a:r>
              <a:rPr sz="1200" dirty="0">
                <a:latin typeface="Segoe UI"/>
                <a:cs typeface="Segoe UI"/>
              </a:rPr>
              <a:t>Merencakan </a:t>
            </a:r>
            <a:r>
              <a:rPr sz="1200" spc="-5" dirty="0">
                <a:latin typeface="Segoe UI"/>
                <a:cs typeface="Segoe UI"/>
              </a:rPr>
              <a:t>pengumpulan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data</a:t>
            </a:r>
            <a:endParaRPr sz="1200">
              <a:latin typeface="Segoe UI"/>
              <a:cs typeface="Segoe UI"/>
            </a:endParaRPr>
          </a:p>
          <a:p>
            <a:pPr marL="240665" marR="508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Perencanaan pengumpulan data yaitu dengan membuat formulir pengumpulan  </a:t>
            </a:r>
            <a:r>
              <a:rPr sz="1200" dirty="0">
                <a:latin typeface="Segoe UI"/>
                <a:cs typeface="Segoe UI"/>
              </a:rPr>
              <a:t>data dengan </a:t>
            </a:r>
            <a:r>
              <a:rPr sz="1200" spc="-5" dirty="0">
                <a:latin typeface="Segoe UI"/>
                <a:cs typeface="Segoe UI"/>
              </a:rPr>
              <a:t>memperhatikan </a:t>
            </a:r>
            <a:r>
              <a:rPr sz="1200" spc="-10" dirty="0">
                <a:latin typeface="Segoe UI"/>
                <a:cs typeface="Segoe UI"/>
              </a:rPr>
              <a:t>elemen </a:t>
            </a:r>
            <a:r>
              <a:rPr sz="1200" dirty="0">
                <a:latin typeface="Segoe UI"/>
                <a:cs typeface="Segoe UI"/>
              </a:rPr>
              <a:t>data </a:t>
            </a:r>
            <a:r>
              <a:rPr sz="1200" spc="5" dirty="0">
                <a:latin typeface="Segoe UI"/>
                <a:cs typeface="Segoe UI"/>
              </a:rPr>
              <a:t>yang </a:t>
            </a:r>
            <a:r>
              <a:rPr sz="1200" dirty="0">
                <a:latin typeface="Segoe UI"/>
                <a:cs typeface="Segoe UI"/>
              </a:rPr>
              <a:t>diperlukan </a:t>
            </a:r>
            <a:r>
              <a:rPr sz="1200" spc="-5" dirty="0">
                <a:latin typeface="Segoe UI"/>
                <a:cs typeface="Segoe UI"/>
              </a:rPr>
              <a:t>untuk </a:t>
            </a:r>
            <a:r>
              <a:rPr sz="1200" dirty="0">
                <a:latin typeface="Segoe UI"/>
                <a:cs typeface="Segoe UI"/>
              </a:rPr>
              <a:t>pengukuran.  </a:t>
            </a:r>
            <a:r>
              <a:rPr sz="1200" spc="-5" dirty="0">
                <a:latin typeface="Segoe UI"/>
                <a:cs typeface="Segoe UI"/>
              </a:rPr>
              <a:t>Alangkah baiknya dibuat dalam </a:t>
            </a:r>
            <a:r>
              <a:rPr sz="1200" dirty="0">
                <a:latin typeface="Segoe UI"/>
                <a:cs typeface="Segoe UI"/>
              </a:rPr>
              <a:t>bentuk </a:t>
            </a:r>
            <a:r>
              <a:rPr sz="1200" spc="-5" dirty="0">
                <a:latin typeface="Segoe UI"/>
                <a:cs typeface="Segoe UI"/>
              </a:rPr>
              <a:t>panduan pengisian</a:t>
            </a:r>
            <a:r>
              <a:rPr sz="1200" spc="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formulir.</a:t>
            </a:r>
            <a:endParaRPr sz="1200">
              <a:latin typeface="Segoe UI"/>
              <a:cs typeface="Segoe UI"/>
            </a:endParaRPr>
          </a:p>
          <a:p>
            <a:pPr marL="240665" indent="-228600" algn="just">
              <a:lnSpc>
                <a:spcPct val="100000"/>
              </a:lnSpc>
              <a:spcBef>
                <a:spcPts val="155"/>
              </a:spcBef>
              <a:buAutoNum type="arabicPeriod" startAt="7"/>
              <a:tabLst>
                <a:tab pos="241300" algn="l"/>
              </a:tabLst>
            </a:pPr>
            <a:r>
              <a:rPr sz="1200" spc="-5" dirty="0">
                <a:latin typeface="Segoe UI"/>
                <a:cs typeface="Segoe UI"/>
              </a:rPr>
              <a:t>Melakukan uji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coba</a:t>
            </a:r>
            <a:endParaRPr sz="1200">
              <a:latin typeface="Segoe UI"/>
              <a:cs typeface="Segoe UI"/>
            </a:endParaRPr>
          </a:p>
          <a:p>
            <a:pPr marL="240665" marR="6350" algn="just">
              <a:lnSpc>
                <a:spcPct val="110800"/>
              </a:lnSpc>
              <a:spcBef>
                <a:spcPts val="5"/>
              </a:spcBef>
            </a:pPr>
            <a:r>
              <a:rPr sz="1200" spc="-5" dirty="0">
                <a:latin typeface="Segoe UI"/>
                <a:cs typeface="Segoe UI"/>
              </a:rPr>
              <a:t>Sebelum melakukan pengumpulan </a:t>
            </a:r>
            <a:r>
              <a:rPr sz="1200" dirty="0">
                <a:latin typeface="Segoe UI"/>
                <a:cs typeface="Segoe UI"/>
              </a:rPr>
              <a:t>data </a:t>
            </a:r>
            <a:r>
              <a:rPr sz="1200" spc="-5" dirty="0">
                <a:latin typeface="Segoe UI"/>
                <a:cs typeface="Segoe UI"/>
              </a:rPr>
              <a:t>sebaiknya dilakukan </a:t>
            </a:r>
            <a:r>
              <a:rPr sz="1200" spc="5" dirty="0">
                <a:latin typeface="Segoe UI"/>
                <a:cs typeface="Segoe UI"/>
              </a:rPr>
              <a:t>uji </a:t>
            </a:r>
            <a:r>
              <a:rPr sz="1200" spc="-5" dirty="0">
                <a:latin typeface="Segoe UI"/>
                <a:cs typeface="Segoe UI"/>
              </a:rPr>
              <a:t>coba terhadap  formulir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tersebut</a:t>
            </a:r>
            <a:endParaRPr sz="1200">
              <a:latin typeface="Segoe UI"/>
              <a:cs typeface="Segoe UI"/>
            </a:endParaRPr>
          </a:p>
          <a:p>
            <a:pPr marL="240665" indent="-228600" algn="just">
              <a:lnSpc>
                <a:spcPct val="100000"/>
              </a:lnSpc>
              <a:spcBef>
                <a:spcPts val="155"/>
              </a:spcBef>
              <a:buAutoNum type="arabicPeriod" startAt="8"/>
              <a:tabLst>
                <a:tab pos="241300" algn="l"/>
              </a:tabLst>
            </a:pPr>
            <a:r>
              <a:rPr sz="1200" spc="-5" dirty="0">
                <a:latin typeface="Segoe UI"/>
                <a:cs typeface="Segoe UI"/>
              </a:rPr>
              <a:t>Mengumpulkan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data</a:t>
            </a:r>
            <a:endParaRPr sz="1200">
              <a:latin typeface="Segoe UI"/>
              <a:cs typeface="Segoe UI"/>
            </a:endParaRPr>
          </a:p>
          <a:p>
            <a:pPr marL="240665" marR="889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Pengumpulan </a:t>
            </a:r>
            <a:r>
              <a:rPr sz="1200" dirty="0">
                <a:latin typeface="Segoe UI"/>
                <a:cs typeface="Segoe UI"/>
              </a:rPr>
              <a:t>data </a:t>
            </a:r>
            <a:r>
              <a:rPr sz="1200" spc="-5" dirty="0">
                <a:latin typeface="Segoe UI"/>
                <a:cs typeface="Segoe UI"/>
              </a:rPr>
              <a:t>indikator dilakukan </a:t>
            </a:r>
            <a:r>
              <a:rPr sz="1200" spc="-10" dirty="0">
                <a:latin typeface="Segoe UI"/>
                <a:cs typeface="Segoe UI"/>
              </a:rPr>
              <a:t>sesuai </a:t>
            </a:r>
            <a:r>
              <a:rPr sz="1200" dirty="0">
                <a:latin typeface="Segoe UI"/>
                <a:cs typeface="Segoe UI"/>
              </a:rPr>
              <a:t>waktu </a:t>
            </a:r>
            <a:r>
              <a:rPr sz="1200" spc="-5" dirty="0">
                <a:latin typeface="Segoe UI"/>
                <a:cs typeface="Segoe UI"/>
              </a:rPr>
              <a:t>pengumpulan </a:t>
            </a:r>
            <a:r>
              <a:rPr sz="1200" dirty="0">
                <a:latin typeface="Segoe UI"/>
                <a:cs typeface="Segoe UI"/>
              </a:rPr>
              <a:t>yang  </a:t>
            </a:r>
            <a:r>
              <a:rPr sz="1200" spc="-5" dirty="0">
                <a:latin typeface="Segoe UI"/>
                <a:cs typeface="Segoe UI"/>
              </a:rPr>
              <a:t>ditetapkan </a:t>
            </a:r>
            <a:r>
              <a:rPr sz="1200" dirty="0">
                <a:latin typeface="Segoe UI"/>
                <a:cs typeface="Segoe UI"/>
              </a:rPr>
              <a:t>pada </a:t>
            </a:r>
            <a:r>
              <a:rPr sz="1200" spc="-5" dirty="0">
                <a:latin typeface="Segoe UI"/>
                <a:cs typeface="Segoe UI"/>
              </a:rPr>
              <a:t>kamus </a:t>
            </a:r>
            <a:r>
              <a:rPr sz="1200" dirty="0">
                <a:latin typeface="Segoe UI"/>
                <a:cs typeface="Segoe UI"/>
              </a:rPr>
              <a:t>(contoh harian, </a:t>
            </a:r>
            <a:r>
              <a:rPr sz="1200" spc="-5" dirty="0">
                <a:latin typeface="Segoe UI"/>
                <a:cs typeface="Segoe UI"/>
              </a:rPr>
              <a:t>mingguan, bulanan,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tahunan)</a:t>
            </a:r>
            <a:endParaRPr sz="1200">
              <a:latin typeface="Segoe UI"/>
              <a:cs typeface="Segoe UI"/>
            </a:endParaRPr>
          </a:p>
          <a:p>
            <a:pPr marL="240665" indent="-228600" algn="just">
              <a:lnSpc>
                <a:spcPct val="100000"/>
              </a:lnSpc>
              <a:spcBef>
                <a:spcPts val="160"/>
              </a:spcBef>
              <a:buAutoNum type="arabicPeriod" startAt="9"/>
              <a:tabLst>
                <a:tab pos="241300" algn="l"/>
              </a:tabLst>
            </a:pPr>
            <a:r>
              <a:rPr sz="1200" dirty="0">
                <a:latin typeface="Segoe UI"/>
                <a:cs typeface="Segoe UI"/>
              </a:rPr>
              <a:t>Membuat </a:t>
            </a:r>
            <a:r>
              <a:rPr sz="1200" spc="-5" dirty="0">
                <a:latin typeface="Segoe UI"/>
                <a:cs typeface="Segoe UI"/>
              </a:rPr>
              <a:t>tabulasi</a:t>
            </a:r>
            <a:r>
              <a:rPr sz="1200" spc="-8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data</a:t>
            </a:r>
            <a:endParaRPr sz="1200">
              <a:latin typeface="Segoe UI"/>
              <a:cs typeface="Segoe UI"/>
            </a:endParaRPr>
          </a:p>
          <a:p>
            <a:pPr marL="240665" marR="8890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Pembuatan tabulasi </a:t>
            </a:r>
            <a:r>
              <a:rPr sz="1200" dirty="0">
                <a:latin typeface="Segoe UI"/>
                <a:cs typeface="Segoe UI"/>
              </a:rPr>
              <a:t>data </a:t>
            </a:r>
            <a:r>
              <a:rPr sz="1200" spc="-5" dirty="0">
                <a:latin typeface="Segoe UI"/>
                <a:cs typeface="Segoe UI"/>
              </a:rPr>
              <a:t>yaitu mengubah data </a:t>
            </a:r>
            <a:r>
              <a:rPr sz="1200" dirty="0">
                <a:latin typeface="Segoe UI"/>
                <a:cs typeface="Segoe UI"/>
              </a:rPr>
              <a:t>yang </a:t>
            </a:r>
            <a:r>
              <a:rPr sz="1200" spc="-5" dirty="0">
                <a:latin typeface="Segoe UI"/>
                <a:cs typeface="Segoe UI"/>
              </a:rPr>
              <a:t>kita kumpulkan ke </a:t>
            </a:r>
            <a:r>
              <a:rPr sz="1200" dirty="0">
                <a:latin typeface="Segoe UI"/>
                <a:cs typeface="Segoe UI"/>
              </a:rPr>
              <a:t>dalam  </a:t>
            </a:r>
            <a:r>
              <a:rPr sz="1200" spc="-5" dirty="0">
                <a:latin typeface="Segoe UI"/>
                <a:cs typeface="Segoe UI"/>
              </a:rPr>
              <a:t>grafik, </a:t>
            </a:r>
            <a:r>
              <a:rPr sz="1200" dirty="0">
                <a:latin typeface="Segoe UI"/>
                <a:cs typeface="Segoe UI"/>
              </a:rPr>
              <a:t>diagram, atau</a:t>
            </a:r>
            <a:r>
              <a:rPr sz="1200" spc="-5" dirty="0">
                <a:latin typeface="Segoe UI"/>
                <a:cs typeface="Segoe UI"/>
              </a:rPr>
              <a:t> tabel.</a:t>
            </a:r>
            <a:endParaRPr sz="1200">
              <a:latin typeface="Segoe UI"/>
              <a:cs typeface="Segoe UI"/>
            </a:endParaRPr>
          </a:p>
          <a:p>
            <a:pPr marL="240665" indent="-228600" algn="just">
              <a:lnSpc>
                <a:spcPct val="100000"/>
              </a:lnSpc>
              <a:spcBef>
                <a:spcPts val="155"/>
              </a:spcBef>
              <a:buAutoNum type="arabicPeriod" startAt="10"/>
              <a:tabLst>
                <a:tab pos="241300" algn="l"/>
              </a:tabLst>
            </a:pPr>
            <a:r>
              <a:rPr sz="1200" dirty="0">
                <a:latin typeface="Segoe UI"/>
                <a:cs typeface="Segoe UI"/>
              </a:rPr>
              <a:t>Membuat </a:t>
            </a:r>
            <a:r>
              <a:rPr sz="1200" spc="-5" dirty="0">
                <a:latin typeface="Segoe UI"/>
                <a:cs typeface="Segoe UI"/>
              </a:rPr>
              <a:t>interpretasi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data</a:t>
            </a:r>
            <a:endParaRPr sz="1200">
              <a:latin typeface="Segoe UI"/>
              <a:cs typeface="Segoe UI"/>
            </a:endParaRPr>
          </a:p>
          <a:p>
            <a:pPr marL="240665" marR="8255" algn="just">
              <a:lnSpc>
                <a:spcPct val="110800"/>
              </a:lnSpc>
            </a:pPr>
            <a:r>
              <a:rPr sz="1200" spc="-5" dirty="0">
                <a:latin typeface="Segoe UI"/>
                <a:cs typeface="Segoe UI"/>
              </a:rPr>
              <a:t>Dari tabulasi </a:t>
            </a:r>
            <a:r>
              <a:rPr sz="1200" dirty="0">
                <a:latin typeface="Segoe UI"/>
                <a:cs typeface="Segoe UI"/>
              </a:rPr>
              <a:t>data yang dibuat, </a:t>
            </a:r>
            <a:r>
              <a:rPr sz="1200" spc="-5" dirty="0">
                <a:latin typeface="Segoe UI"/>
                <a:cs typeface="Segoe UI"/>
              </a:rPr>
              <a:t>untuk </a:t>
            </a:r>
            <a:r>
              <a:rPr sz="1200" spc="-10" dirty="0">
                <a:latin typeface="Segoe UI"/>
                <a:cs typeface="Segoe UI"/>
              </a:rPr>
              <a:t>menjelaskan </a:t>
            </a:r>
            <a:r>
              <a:rPr sz="1200" spc="-5" dirty="0">
                <a:latin typeface="Segoe UI"/>
                <a:cs typeface="Segoe UI"/>
              </a:rPr>
              <a:t>maksud </a:t>
            </a:r>
            <a:r>
              <a:rPr sz="1200" dirty="0">
                <a:latin typeface="Segoe UI"/>
                <a:cs typeface="Segoe UI"/>
              </a:rPr>
              <a:t>dari data </a:t>
            </a:r>
            <a:r>
              <a:rPr sz="1200" spc="-5" dirty="0">
                <a:latin typeface="Segoe UI"/>
                <a:cs typeface="Segoe UI"/>
              </a:rPr>
              <a:t>tersebut  </a:t>
            </a:r>
            <a:r>
              <a:rPr sz="1200" dirty="0">
                <a:latin typeface="Segoe UI"/>
                <a:cs typeface="Segoe UI"/>
              </a:rPr>
              <a:t>perlu dibuatkan </a:t>
            </a:r>
            <a:r>
              <a:rPr sz="1200" spc="-5" dirty="0">
                <a:latin typeface="Segoe UI"/>
                <a:cs typeface="Segoe UI"/>
              </a:rPr>
              <a:t>narasi </a:t>
            </a:r>
            <a:r>
              <a:rPr sz="1200" dirty="0">
                <a:latin typeface="Segoe UI"/>
                <a:cs typeface="Segoe UI"/>
              </a:rPr>
              <a:t>berupa </a:t>
            </a:r>
            <a:r>
              <a:rPr sz="1200" spc="-5" dirty="0">
                <a:latin typeface="Segoe UI"/>
                <a:cs typeface="Segoe UI"/>
              </a:rPr>
              <a:t>kesimpulan serta rekomendasi </a:t>
            </a:r>
            <a:r>
              <a:rPr sz="1200" dirty="0">
                <a:latin typeface="Segoe UI"/>
                <a:cs typeface="Segoe UI"/>
              </a:rPr>
              <a:t>yang dibuat terkait  </a:t>
            </a:r>
            <a:r>
              <a:rPr sz="1200" spc="-5" dirty="0">
                <a:latin typeface="Segoe UI"/>
                <a:cs typeface="Segoe UI"/>
              </a:rPr>
              <a:t>hasil </a:t>
            </a:r>
            <a:r>
              <a:rPr sz="1200" dirty="0">
                <a:latin typeface="Segoe UI"/>
                <a:cs typeface="Segoe UI"/>
              </a:rPr>
              <a:t>data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tersebut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2621"/>
            <a:ext cx="1687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Segoe UI"/>
                <a:cs typeface="Segoe UI"/>
              </a:rPr>
              <a:t>Contoh Kamus</a:t>
            </a:r>
            <a:r>
              <a:rPr sz="1200" spc="-45" dirty="0">
                <a:latin typeface="Segoe UI"/>
                <a:cs typeface="Segoe UI"/>
              </a:rPr>
              <a:t> </a:t>
            </a:r>
            <a:r>
              <a:rPr sz="1200" spc="-5" dirty="0">
                <a:latin typeface="Segoe UI"/>
                <a:cs typeface="Segoe UI"/>
              </a:rPr>
              <a:t>Indikator: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16188" y="1472442"/>
            <a:ext cx="5164560" cy="6645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9367" y="914400"/>
            <a:ext cx="5181207" cy="7626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0</TotalTime>
  <Words>762</Words>
  <Application>Microsoft Office PowerPoint</Application>
  <PresentationFormat>Custom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 PPT UEU New Version (add link)1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NAURI  AT</dc:creator>
  <cp:lastModifiedBy>BPISTI2008</cp:lastModifiedBy>
  <cp:revision>1</cp:revision>
  <dcterms:created xsi:type="dcterms:W3CDTF">2019-05-07T07:53:53Z</dcterms:created>
  <dcterms:modified xsi:type="dcterms:W3CDTF">2019-05-07T07:57:08Z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2019-05-07T00:00:00Z</vt:filetime>
  </property>
</Properties>
</file>