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59" r:id="rId3"/>
    <p:sldId id="260" r:id="rId4"/>
    <p:sldId id="261" r:id="rId5"/>
    <p:sldId id="262" r:id="rId6"/>
    <p:sldId id="264" r:id="rId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16" autoAdjust="0"/>
    <p:restoredTop sz="94660"/>
  </p:normalViewPr>
  <p:slideViewPr>
    <p:cSldViewPr>
      <p:cViewPr>
        <p:scale>
          <a:sx n="75" d="100"/>
          <a:sy n="75" d="100"/>
        </p:scale>
        <p:origin x="-3180" y="-8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92F045-DAF9-470D-ABC5-D053804D65AB}" type="doc">
      <dgm:prSet loTypeId="urn:microsoft.com/office/officeart/2005/8/layout/vList2" loCatId="list" qsTypeId="urn:microsoft.com/office/officeart/2005/8/quickstyle/3d1" qsCatId="3D" csTypeId="urn:microsoft.com/office/officeart/2005/8/colors/accent1_4" csCatId="accent1" phldr="1"/>
      <dgm:spPr/>
    </dgm:pt>
    <dgm:pt modelId="{031EE797-DF53-4219-AC75-3FAE48E1724D}">
      <dgm:prSet phldrT="[Text]"/>
      <dgm:spPr/>
      <dgm:t>
        <a:bodyPr/>
        <a:lstStyle/>
        <a:p>
          <a:pPr algn="ctr"/>
          <a:r>
            <a:rPr lang="id-ID" dirty="0" smtClean="0"/>
            <a:t>Mahasiswa mampu menguraikan </a:t>
          </a:r>
          <a:r>
            <a:rPr lang="en-US" dirty="0" err="1" smtClean="0"/>
            <a:t>materi</a:t>
          </a:r>
          <a:r>
            <a:rPr lang="en-US" dirty="0" smtClean="0"/>
            <a:t> 1-6</a:t>
          </a:r>
          <a:endParaRPr lang="en-US" dirty="0"/>
        </a:p>
      </dgm:t>
    </dgm:pt>
    <dgm:pt modelId="{B010DD37-1D05-4804-926D-86C704E62EC3}" type="parTrans" cxnId="{70C8D4E8-827C-4270-9188-E52D56401977}">
      <dgm:prSet/>
      <dgm:spPr/>
      <dgm:t>
        <a:bodyPr/>
        <a:lstStyle/>
        <a:p>
          <a:pPr algn="ctr"/>
          <a:endParaRPr lang="en-US"/>
        </a:p>
      </dgm:t>
    </dgm:pt>
    <dgm:pt modelId="{24C06427-E34D-47E4-BE76-9939DA3BED92}" type="sibTrans" cxnId="{70C8D4E8-827C-4270-9188-E52D56401977}">
      <dgm:prSet/>
      <dgm:spPr/>
      <dgm:t>
        <a:bodyPr/>
        <a:lstStyle/>
        <a:p>
          <a:pPr algn="ctr"/>
          <a:endParaRPr lang="en-US"/>
        </a:p>
      </dgm:t>
    </dgm:pt>
    <dgm:pt modelId="{542F87D6-02B1-4D92-A2A4-43886DEF8D49}" type="pres">
      <dgm:prSet presAssocID="{2692F045-DAF9-470D-ABC5-D053804D65AB}" presName="linear" presStyleCnt="0">
        <dgm:presLayoutVars>
          <dgm:animLvl val="lvl"/>
          <dgm:resizeHandles val="exact"/>
        </dgm:presLayoutVars>
      </dgm:prSet>
      <dgm:spPr/>
    </dgm:pt>
    <dgm:pt modelId="{41E11F48-32EF-4182-952E-6FF5F4563A00}" type="pres">
      <dgm:prSet presAssocID="{031EE797-DF53-4219-AC75-3FAE48E1724D}" presName="parentText" presStyleLbl="node1" presStyleIdx="0" presStyleCnt="1" custLinFactNeighborX="-3083" custLinFactNeighborY="-1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68E74A-C133-45A1-B86C-3515A566725A}" type="presOf" srcId="{031EE797-DF53-4219-AC75-3FAE48E1724D}" destId="{41E11F48-32EF-4182-952E-6FF5F4563A00}" srcOrd="0" destOrd="0" presId="urn:microsoft.com/office/officeart/2005/8/layout/vList2"/>
    <dgm:cxn modelId="{70C8D4E8-827C-4270-9188-E52D56401977}" srcId="{2692F045-DAF9-470D-ABC5-D053804D65AB}" destId="{031EE797-DF53-4219-AC75-3FAE48E1724D}" srcOrd="0" destOrd="0" parTransId="{B010DD37-1D05-4804-926D-86C704E62EC3}" sibTransId="{24C06427-E34D-47E4-BE76-9939DA3BED92}"/>
    <dgm:cxn modelId="{CF037675-3B54-4AC4-8148-881D4448A28C}" type="presOf" srcId="{2692F045-DAF9-470D-ABC5-D053804D65AB}" destId="{542F87D6-02B1-4D92-A2A4-43886DEF8D49}" srcOrd="0" destOrd="0" presId="urn:microsoft.com/office/officeart/2005/8/layout/vList2"/>
    <dgm:cxn modelId="{52245C8B-70F2-4F19-84AD-E7794E8DC959}" type="presParOf" srcId="{542F87D6-02B1-4D92-A2A4-43886DEF8D49}" destId="{41E11F48-32EF-4182-952E-6FF5F4563A0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11F48-32EF-4182-952E-6FF5F4563A00}">
      <dsp:nvSpPr>
        <dsp:cNvPr id="0" name=""/>
        <dsp:cNvSpPr/>
      </dsp:nvSpPr>
      <dsp:spPr>
        <a:xfrm>
          <a:off x="0" y="222123"/>
          <a:ext cx="5715000" cy="274950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5000" kern="1200" dirty="0" smtClean="0"/>
            <a:t>Mahasiswa mampu menguraikan </a:t>
          </a:r>
          <a:r>
            <a:rPr lang="en-US" sz="5000" kern="1200" dirty="0" err="1" smtClean="0"/>
            <a:t>materi</a:t>
          </a:r>
          <a:r>
            <a:rPr lang="en-US" sz="5000" kern="1200" dirty="0" smtClean="0"/>
            <a:t> 1-6</a:t>
          </a:r>
          <a:endParaRPr lang="en-US" sz="5000" kern="1200" dirty="0"/>
        </a:p>
      </dsp:txBody>
      <dsp:txXfrm>
        <a:off x="134220" y="356343"/>
        <a:ext cx="5446560" cy="2481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0D42F-5AAC-4BF4-B682-FF257FF4A604}" type="datetimeFigureOut">
              <a:rPr lang="id-ID" smtClean="0"/>
              <a:t>07/05/2019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64177-AE39-43EC-8F2C-7A7106FD55C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5061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A5E8FB-4207-4962-9801-6D94BF2E6027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312ECB-CB04-4817-9691-37227483C879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312ECB-CB04-4817-9691-37227483C879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312ECB-CB04-4817-9691-37227483C879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979887-8E18-4C9E-9490-44448DE5D546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F9EF-AB69-49FD-8C4E-F99848B81E24}" type="datetimeFigureOut">
              <a:rPr lang="id-ID" smtClean="0"/>
              <a:t>07/05/2019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5D02-2186-4D8B-AC35-FD32FD1EB0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9903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F9EF-AB69-49FD-8C4E-F99848B81E24}" type="datetimeFigureOut">
              <a:rPr lang="id-ID" smtClean="0"/>
              <a:t>07/05/2019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5D02-2186-4D8B-AC35-FD32FD1EB0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512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F9EF-AB69-49FD-8C4E-F99848B81E24}" type="datetimeFigureOut">
              <a:rPr lang="id-ID" smtClean="0"/>
              <a:t>07/05/2019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5D02-2186-4D8B-AC35-FD32FD1EB0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73797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F9EF-AB69-49FD-8C4E-F99848B81E24}" type="datetimeFigureOut">
              <a:rPr lang="id-ID" smtClean="0"/>
              <a:t>07/05/2019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5D02-2186-4D8B-AC35-FD32FD1EB0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1768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F9EF-AB69-49FD-8C4E-F99848B81E24}" type="datetimeFigureOut">
              <a:rPr lang="id-ID" smtClean="0"/>
              <a:t>07/05/2019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5D02-2186-4D8B-AC35-FD32FD1EB0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04433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F9EF-AB69-49FD-8C4E-F99848B81E24}" type="datetimeFigureOut">
              <a:rPr lang="id-ID" smtClean="0"/>
              <a:t>07/05/2019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5D02-2186-4D8B-AC35-FD32FD1EB0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9254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F9EF-AB69-49FD-8C4E-F99848B81E24}" type="datetimeFigureOut">
              <a:rPr lang="id-ID" smtClean="0"/>
              <a:t>07/05/2019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5D02-2186-4D8B-AC35-FD32FD1EB0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7269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F9EF-AB69-49FD-8C4E-F99848B81E24}" type="datetimeFigureOut">
              <a:rPr lang="id-ID" smtClean="0"/>
              <a:t>07/05/2019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5D02-2186-4D8B-AC35-FD32FD1EB0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19407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F9EF-AB69-49FD-8C4E-F99848B81E24}" type="datetimeFigureOut">
              <a:rPr lang="id-ID" smtClean="0"/>
              <a:t>07/05/2019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5D02-2186-4D8B-AC35-FD32FD1EB0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65856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F9EF-AB69-49FD-8C4E-F99848B81E24}" type="datetimeFigureOut">
              <a:rPr lang="id-ID" smtClean="0"/>
              <a:t>07/05/2019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5D02-2186-4D8B-AC35-FD32FD1EB0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4124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F9EF-AB69-49FD-8C4E-F99848B81E24}" type="datetimeFigureOut">
              <a:rPr lang="id-ID" smtClean="0"/>
              <a:t>07/05/2019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5D02-2186-4D8B-AC35-FD32FD1EB0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37219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3F9EF-AB69-49FD-8C4E-F99848B81E24}" type="datetimeFigureOut">
              <a:rPr lang="id-ID" smtClean="0"/>
              <a:t>07/05/2019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05D02-2186-4D8B-AC35-FD32FD1EB0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50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aunggul.ac.id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hyperlink" Target="https://www.esaunggul.ac.id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saunggul.ac.id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saunggul.ac.id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saunggul.ac.id/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esaunggul.ac.id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3725863"/>
            <a:ext cx="56388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REVIEW</a:t>
            </a:r>
            <a:endParaRPr lang="en-US" sz="1600" b="1" dirty="0">
              <a:solidFill>
                <a:schemeClr val="bg1"/>
              </a:solidFill>
            </a:endParaRPr>
          </a:p>
          <a:p>
            <a:pPr marL="342900" indent="-342900" algn="ctr">
              <a:defRPr/>
            </a:pPr>
            <a:endParaRPr lang="en-US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</a:rPr>
              <a:t>PERTEMUAN  </a:t>
            </a:r>
            <a:r>
              <a:rPr lang="en-US" sz="1400" b="1" dirty="0" smtClean="0">
                <a:solidFill>
                  <a:schemeClr val="bg1"/>
                </a:solidFill>
              </a:rPr>
              <a:t>7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NAURI </a:t>
            </a:r>
            <a:r>
              <a:rPr lang="en-US" sz="1400" b="1" dirty="0">
                <a:solidFill>
                  <a:schemeClr val="bg1"/>
                </a:solidFill>
              </a:rPr>
              <a:t>ANGGITA TEMESVARI, SKM., MKM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</a:rPr>
              <a:t>PRODI MIK, FIKES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8429" y="6581001"/>
            <a:ext cx="2055571" cy="276999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hlinkClick r:id="rId3"/>
              </a:rPr>
              <a:t>https://www.esaunggul.ac.id/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012284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charset="0"/>
                <a:cs typeface="Arial" charset="0"/>
              </a:rPr>
              <a:t>KEMAMPUAN AKHIR YANG DIHARAPKAN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5216359"/>
              </p:ext>
            </p:extLst>
          </p:nvPr>
        </p:nvGraphicFramePr>
        <p:xfrm>
          <a:off x="1905000" y="1905000"/>
          <a:ext cx="57150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88429" y="6581001"/>
            <a:ext cx="2055571" cy="276999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hlinkClick r:id="rId9"/>
              </a:rPr>
              <a:t>https://www.esaunggul.ac.id/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838478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410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id-ID" sz="1600" dirty="0" smtClean="0"/>
          </a:p>
        </p:txBody>
      </p:sp>
      <p:sp>
        <p:nvSpPr>
          <p:cNvPr id="5" name="object 4"/>
          <p:cNvSpPr txBox="1">
            <a:spLocks/>
          </p:cNvSpPr>
          <p:nvPr/>
        </p:nvSpPr>
        <p:spPr bwMode="auto">
          <a:xfrm>
            <a:off x="2185488" y="895045"/>
            <a:ext cx="4805680" cy="452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12065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>
              <a:spcBef>
                <a:spcPts val="95"/>
              </a:spcBef>
            </a:pPr>
            <a:r>
              <a:rPr lang="id-ID" sz="2800" spc="150" dirty="0" smtClean="0">
                <a:latin typeface="Tahoma"/>
                <a:cs typeface="Tahoma"/>
              </a:rPr>
              <a:t>MODEL </a:t>
            </a:r>
            <a:r>
              <a:rPr lang="id-ID" sz="2800" spc="75" dirty="0" smtClean="0">
                <a:latin typeface="Tahoma"/>
                <a:cs typeface="Tahoma"/>
              </a:rPr>
              <a:t>SISTEM </a:t>
            </a:r>
            <a:r>
              <a:rPr lang="id-ID" sz="2800" spc="65" dirty="0" smtClean="0">
                <a:latin typeface="Tahoma"/>
                <a:cs typeface="Tahoma"/>
              </a:rPr>
              <a:t>DARI</a:t>
            </a:r>
            <a:r>
              <a:rPr lang="id-ID" sz="2800" spc="229" dirty="0" smtClean="0">
                <a:latin typeface="Tahoma"/>
                <a:cs typeface="Tahoma"/>
              </a:rPr>
              <a:t> </a:t>
            </a:r>
            <a:r>
              <a:rPr lang="id-ID" sz="2800" spc="125" dirty="0" smtClean="0">
                <a:latin typeface="Tahoma"/>
                <a:cs typeface="Tahoma"/>
              </a:rPr>
              <a:t>MUTU</a:t>
            </a:r>
            <a:endParaRPr lang="id-ID" sz="2800" dirty="0">
              <a:latin typeface="Tahoma"/>
              <a:cs typeface="Tahoma"/>
            </a:endParaRPr>
          </a:p>
        </p:txBody>
      </p:sp>
      <p:sp>
        <p:nvSpPr>
          <p:cNvPr id="6" name="object 5"/>
          <p:cNvSpPr/>
          <p:nvPr/>
        </p:nvSpPr>
        <p:spPr>
          <a:xfrm>
            <a:off x="3276600" y="1828800"/>
            <a:ext cx="2514600" cy="685800"/>
          </a:xfrm>
          <a:custGeom>
            <a:avLst/>
            <a:gdLst/>
            <a:ahLst/>
            <a:cxnLst/>
            <a:rect l="l" t="t" r="r" b="b"/>
            <a:pathLst>
              <a:path w="2514600" h="685800">
                <a:moveTo>
                  <a:pt x="0" y="685800"/>
                </a:moveTo>
                <a:lnTo>
                  <a:pt x="2514600" y="685800"/>
                </a:lnTo>
                <a:lnTo>
                  <a:pt x="25146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970033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/>
          <p:cNvSpPr/>
          <p:nvPr/>
        </p:nvSpPr>
        <p:spPr>
          <a:xfrm>
            <a:off x="3276600" y="1828800"/>
            <a:ext cx="2514600" cy="685800"/>
          </a:xfrm>
          <a:custGeom>
            <a:avLst/>
            <a:gdLst/>
            <a:ahLst/>
            <a:cxnLst/>
            <a:rect l="l" t="t" r="r" b="b"/>
            <a:pathLst>
              <a:path w="2514600" h="685800">
                <a:moveTo>
                  <a:pt x="0" y="685800"/>
                </a:moveTo>
                <a:lnTo>
                  <a:pt x="2514600" y="685800"/>
                </a:lnTo>
                <a:lnTo>
                  <a:pt x="25146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19047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/>
          <p:cNvSpPr/>
          <p:nvPr/>
        </p:nvSpPr>
        <p:spPr>
          <a:xfrm>
            <a:off x="3276600" y="182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9047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/>
          <p:cNvSpPr/>
          <p:nvPr/>
        </p:nvSpPr>
        <p:spPr>
          <a:xfrm>
            <a:off x="5791200" y="251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9047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9"/>
          <p:cNvSpPr txBox="1"/>
          <p:nvPr/>
        </p:nvSpPr>
        <p:spPr>
          <a:xfrm>
            <a:off x="3276600" y="1883410"/>
            <a:ext cx="2514600" cy="2997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490855">
              <a:lnSpc>
                <a:spcPct val="100000"/>
              </a:lnSpc>
              <a:spcBef>
                <a:spcPts val="100"/>
              </a:spcBef>
            </a:pPr>
            <a:r>
              <a:rPr sz="1800" spc="85" dirty="0">
                <a:latin typeface="Tahoma"/>
                <a:cs typeface="Tahoma"/>
              </a:rPr>
              <a:t>LINGKUNGAN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1" name="object 10"/>
          <p:cNvSpPr/>
          <p:nvPr/>
        </p:nvSpPr>
        <p:spPr>
          <a:xfrm>
            <a:off x="533400" y="3352800"/>
            <a:ext cx="1143000" cy="685800"/>
          </a:xfrm>
          <a:custGeom>
            <a:avLst/>
            <a:gdLst/>
            <a:ahLst/>
            <a:cxnLst/>
            <a:rect l="l" t="t" r="r" b="b"/>
            <a:pathLst>
              <a:path w="1143000" h="685800">
                <a:moveTo>
                  <a:pt x="0" y="685800"/>
                </a:moveTo>
                <a:lnTo>
                  <a:pt x="1143000" y="685800"/>
                </a:lnTo>
                <a:lnTo>
                  <a:pt x="11430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970033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1"/>
          <p:cNvSpPr/>
          <p:nvPr/>
        </p:nvSpPr>
        <p:spPr>
          <a:xfrm>
            <a:off x="533400" y="3352800"/>
            <a:ext cx="1143000" cy="685800"/>
          </a:xfrm>
          <a:custGeom>
            <a:avLst/>
            <a:gdLst/>
            <a:ahLst/>
            <a:cxnLst/>
            <a:rect l="l" t="t" r="r" b="b"/>
            <a:pathLst>
              <a:path w="1143000" h="685800">
                <a:moveTo>
                  <a:pt x="0" y="685800"/>
                </a:moveTo>
                <a:lnTo>
                  <a:pt x="1143000" y="685800"/>
                </a:lnTo>
                <a:lnTo>
                  <a:pt x="11430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19047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2"/>
          <p:cNvSpPr/>
          <p:nvPr/>
        </p:nvSpPr>
        <p:spPr>
          <a:xfrm>
            <a:off x="533400" y="3352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9047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3"/>
          <p:cNvSpPr/>
          <p:nvPr/>
        </p:nvSpPr>
        <p:spPr>
          <a:xfrm>
            <a:off x="1676400" y="4038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9047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4"/>
          <p:cNvSpPr/>
          <p:nvPr/>
        </p:nvSpPr>
        <p:spPr>
          <a:xfrm>
            <a:off x="7467600" y="3352800"/>
            <a:ext cx="1143000" cy="685800"/>
          </a:xfrm>
          <a:custGeom>
            <a:avLst/>
            <a:gdLst/>
            <a:ahLst/>
            <a:cxnLst/>
            <a:rect l="l" t="t" r="r" b="b"/>
            <a:pathLst>
              <a:path w="1143000" h="685800">
                <a:moveTo>
                  <a:pt x="0" y="685800"/>
                </a:moveTo>
                <a:lnTo>
                  <a:pt x="1143000" y="685800"/>
                </a:lnTo>
                <a:lnTo>
                  <a:pt x="11430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970033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5"/>
          <p:cNvSpPr/>
          <p:nvPr/>
        </p:nvSpPr>
        <p:spPr>
          <a:xfrm>
            <a:off x="7467600" y="3352800"/>
            <a:ext cx="1143000" cy="685800"/>
          </a:xfrm>
          <a:custGeom>
            <a:avLst/>
            <a:gdLst/>
            <a:ahLst/>
            <a:cxnLst/>
            <a:rect l="l" t="t" r="r" b="b"/>
            <a:pathLst>
              <a:path w="1143000" h="685800">
                <a:moveTo>
                  <a:pt x="0" y="685800"/>
                </a:moveTo>
                <a:lnTo>
                  <a:pt x="1143000" y="685800"/>
                </a:lnTo>
                <a:lnTo>
                  <a:pt x="11430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19047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6"/>
          <p:cNvSpPr/>
          <p:nvPr/>
        </p:nvSpPr>
        <p:spPr>
          <a:xfrm>
            <a:off x="7467600" y="3352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9047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7"/>
          <p:cNvSpPr/>
          <p:nvPr/>
        </p:nvSpPr>
        <p:spPr>
          <a:xfrm>
            <a:off x="8610600" y="4038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9047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8"/>
          <p:cNvSpPr/>
          <p:nvPr/>
        </p:nvSpPr>
        <p:spPr>
          <a:xfrm>
            <a:off x="2286000" y="3352800"/>
            <a:ext cx="1143000" cy="685800"/>
          </a:xfrm>
          <a:custGeom>
            <a:avLst/>
            <a:gdLst/>
            <a:ahLst/>
            <a:cxnLst/>
            <a:rect l="l" t="t" r="r" b="b"/>
            <a:pathLst>
              <a:path w="1143000" h="685800">
                <a:moveTo>
                  <a:pt x="0" y="685800"/>
                </a:moveTo>
                <a:lnTo>
                  <a:pt x="1143000" y="685800"/>
                </a:lnTo>
                <a:lnTo>
                  <a:pt x="11430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970033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9"/>
          <p:cNvSpPr/>
          <p:nvPr/>
        </p:nvSpPr>
        <p:spPr>
          <a:xfrm>
            <a:off x="2286000" y="3352800"/>
            <a:ext cx="1143000" cy="685800"/>
          </a:xfrm>
          <a:custGeom>
            <a:avLst/>
            <a:gdLst/>
            <a:ahLst/>
            <a:cxnLst/>
            <a:rect l="l" t="t" r="r" b="b"/>
            <a:pathLst>
              <a:path w="1143000" h="685800">
                <a:moveTo>
                  <a:pt x="0" y="685800"/>
                </a:moveTo>
                <a:lnTo>
                  <a:pt x="1143000" y="685800"/>
                </a:lnTo>
                <a:lnTo>
                  <a:pt x="11430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19047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0"/>
          <p:cNvSpPr/>
          <p:nvPr/>
        </p:nvSpPr>
        <p:spPr>
          <a:xfrm>
            <a:off x="3429000" y="4038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9047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1"/>
          <p:cNvSpPr/>
          <p:nvPr/>
        </p:nvSpPr>
        <p:spPr>
          <a:xfrm>
            <a:off x="3962400" y="3352800"/>
            <a:ext cx="1143000" cy="685800"/>
          </a:xfrm>
          <a:custGeom>
            <a:avLst/>
            <a:gdLst/>
            <a:ahLst/>
            <a:cxnLst/>
            <a:rect l="l" t="t" r="r" b="b"/>
            <a:pathLst>
              <a:path w="1143000" h="685800">
                <a:moveTo>
                  <a:pt x="0" y="685800"/>
                </a:moveTo>
                <a:lnTo>
                  <a:pt x="1143000" y="685800"/>
                </a:lnTo>
                <a:lnTo>
                  <a:pt x="11430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970033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2"/>
          <p:cNvSpPr/>
          <p:nvPr/>
        </p:nvSpPr>
        <p:spPr>
          <a:xfrm>
            <a:off x="3962400" y="3352800"/>
            <a:ext cx="1143000" cy="685800"/>
          </a:xfrm>
          <a:custGeom>
            <a:avLst/>
            <a:gdLst/>
            <a:ahLst/>
            <a:cxnLst/>
            <a:rect l="l" t="t" r="r" b="b"/>
            <a:pathLst>
              <a:path w="1143000" h="685800">
                <a:moveTo>
                  <a:pt x="0" y="685800"/>
                </a:moveTo>
                <a:lnTo>
                  <a:pt x="1143000" y="685800"/>
                </a:lnTo>
                <a:lnTo>
                  <a:pt x="11430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19047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3"/>
          <p:cNvSpPr/>
          <p:nvPr/>
        </p:nvSpPr>
        <p:spPr>
          <a:xfrm>
            <a:off x="3962400" y="3352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9047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4"/>
          <p:cNvSpPr/>
          <p:nvPr/>
        </p:nvSpPr>
        <p:spPr>
          <a:xfrm>
            <a:off x="5105400" y="4038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9047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5"/>
          <p:cNvSpPr/>
          <p:nvPr/>
        </p:nvSpPr>
        <p:spPr>
          <a:xfrm>
            <a:off x="5715000" y="3352800"/>
            <a:ext cx="1143000" cy="685800"/>
          </a:xfrm>
          <a:custGeom>
            <a:avLst/>
            <a:gdLst/>
            <a:ahLst/>
            <a:cxnLst/>
            <a:rect l="l" t="t" r="r" b="b"/>
            <a:pathLst>
              <a:path w="1143000" h="685800">
                <a:moveTo>
                  <a:pt x="0" y="685800"/>
                </a:moveTo>
                <a:lnTo>
                  <a:pt x="1143000" y="685800"/>
                </a:lnTo>
                <a:lnTo>
                  <a:pt x="11430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970033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6"/>
          <p:cNvSpPr/>
          <p:nvPr/>
        </p:nvSpPr>
        <p:spPr>
          <a:xfrm>
            <a:off x="5715000" y="3352800"/>
            <a:ext cx="1143000" cy="685800"/>
          </a:xfrm>
          <a:custGeom>
            <a:avLst/>
            <a:gdLst/>
            <a:ahLst/>
            <a:cxnLst/>
            <a:rect l="l" t="t" r="r" b="b"/>
            <a:pathLst>
              <a:path w="1143000" h="685800">
                <a:moveTo>
                  <a:pt x="0" y="685800"/>
                </a:moveTo>
                <a:lnTo>
                  <a:pt x="1143000" y="685800"/>
                </a:lnTo>
                <a:lnTo>
                  <a:pt x="11430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19047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7"/>
          <p:cNvSpPr/>
          <p:nvPr/>
        </p:nvSpPr>
        <p:spPr>
          <a:xfrm>
            <a:off x="5715000" y="3352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9047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8"/>
          <p:cNvSpPr/>
          <p:nvPr/>
        </p:nvSpPr>
        <p:spPr>
          <a:xfrm>
            <a:off x="6858000" y="4038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9047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85289" y="3695700"/>
            <a:ext cx="521970" cy="0"/>
          </a:xfrm>
          <a:custGeom>
            <a:avLst/>
            <a:gdLst/>
            <a:ahLst/>
            <a:cxnLst/>
            <a:rect l="l" t="t" r="r" b="b"/>
            <a:pathLst>
              <a:path w="521969">
                <a:moveTo>
                  <a:pt x="0" y="0"/>
                </a:moveTo>
                <a:lnTo>
                  <a:pt x="521970" y="0"/>
                </a:lnTo>
              </a:path>
            </a:pathLst>
          </a:custGeom>
          <a:ln w="27938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190750" y="3652520"/>
            <a:ext cx="85090" cy="85090"/>
          </a:xfrm>
          <a:custGeom>
            <a:avLst/>
            <a:gdLst/>
            <a:ahLst/>
            <a:cxnLst/>
            <a:rect l="l" t="t" r="r" b="b"/>
            <a:pathLst>
              <a:path w="85089" h="85089">
                <a:moveTo>
                  <a:pt x="0" y="0"/>
                </a:moveTo>
                <a:lnTo>
                  <a:pt x="0" y="85089"/>
                </a:lnTo>
                <a:lnTo>
                  <a:pt x="85089" y="4317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437890" y="3695700"/>
            <a:ext cx="447040" cy="0"/>
          </a:xfrm>
          <a:custGeom>
            <a:avLst/>
            <a:gdLst/>
            <a:ahLst/>
            <a:cxnLst/>
            <a:rect l="l" t="t" r="r" b="b"/>
            <a:pathLst>
              <a:path w="447039">
                <a:moveTo>
                  <a:pt x="0" y="0"/>
                </a:moveTo>
                <a:lnTo>
                  <a:pt x="447039" y="0"/>
                </a:lnTo>
              </a:path>
            </a:pathLst>
          </a:custGeom>
          <a:ln w="27938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67150" y="3652520"/>
            <a:ext cx="85090" cy="85090"/>
          </a:xfrm>
          <a:custGeom>
            <a:avLst/>
            <a:gdLst/>
            <a:ahLst/>
            <a:cxnLst/>
            <a:rect l="l" t="t" r="r" b="b"/>
            <a:pathLst>
              <a:path w="85089" h="85089">
                <a:moveTo>
                  <a:pt x="0" y="0"/>
                </a:moveTo>
                <a:lnTo>
                  <a:pt x="0" y="85089"/>
                </a:lnTo>
                <a:lnTo>
                  <a:pt x="85089" y="4317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114290" y="3695700"/>
            <a:ext cx="521970" cy="0"/>
          </a:xfrm>
          <a:custGeom>
            <a:avLst/>
            <a:gdLst/>
            <a:ahLst/>
            <a:cxnLst/>
            <a:rect l="l" t="t" r="r" b="b"/>
            <a:pathLst>
              <a:path w="521970">
                <a:moveTo>
                  <a:pt x="0" y="0"/>
                </a:moveTo>
                <a:lnTo>
                  <a:pt x="521970" y="0"/>
                </a:lnTo>
              </a:path>
            </a:pathLst>
          </a:custGeom>
          <a:ln w="27938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619750" y="3652520"/>
            <a:ext cx="85090" cy="85090"/>
          </a:xfrm>
          <a:custGeom>
            <a:avLst/>
            <a:gdLst/>
            <a:ahLst/>
            <a:cxnLst/>
            <a:rect l="l" t="t" r="r" b="b"/>
            <a:pathLst>
              <a:path w="85089" h="85089">
                <a:moveTo>
                  <a:pt x="0" y="0"/>
                </a:moveTo>
                <a:lnTo>
                  <a:pt x="0" y="85089"/>
                </a:lnTo>
                <a:lnTo>
                  <a:pt x="85089" y="4317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66890" y="3695700"/>
            <a:ext cx="521970" cy="0"/>
          </a:xfrm>
          <a:custGeom>
            <a:avLst/>
            <a:gdLst/>
            <a:ahLst/>
            <a:cxnLst/>
            <a:rect l="l" t="t" r="r" b="b"/>
            <a:pathLst>
              <a:path w="521970">
                <a:moveTo>
                  <a:pt x="0" y="0"/>
                </a:moveTo>
                <a:lnTo>
                  <a:pt x="521969" y="0"/>
                </a:lnTo>
              </a:path>
            </a:pathLst>
          </a:custGeom>
          <a:ln w="27938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372350" y="3652520"/>
            <a:ext cx="85090" cy="85090"/>
          </a:xfrm>
          <a:custGeom>
            <a:avLst/>
            <a:gdLst/>
            <a:ahLst/>
            <a:cxnLst/>
            <a:rect l="l" t="t" r="r" b="b"/>
            <a:pathLst>
              <a:path w="85090" h="85089">
                <a:moveTo>
                  <a:pt x="0" y="0"/>
                </a:moveTo>
                <a:lnTo>
                  <a:pt x="0" y="85089"/>
                </a:lnTo>
                <a:lnTo>
                  <a:pt x="85090" y="4317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533900" y="2523489"/>
            <a:ext cx="0" cy="751840"/>
          </a:xfrm>
          <a:custGeom>
            <a:avLst/>
            <a:gdLst/>
            <a:ahLst/>
            <a:cxnLst/>
            <a:rect l="l" t="t" r="r" b="b"/>
            <a:pathLst>
              <a:path h="751839">
                <a:moveTo>
                  <a:pt x="0" y="0"/>
                </a:moveTo>
                <a:lnTo>
                  <a:pt x="0" y="751839"/>
                </a:lnTo>
              </a:path>
            </a:pathLst>
          </a:custGeom>
          <a:ln w="2794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490720" y="3258820"/>
            <a:ext cx="85090" cy="85090"/>
          </a:xfrm>
          <a:custGeom>
            <a:avLst/>
            <a:gdLst/>
            <a:ahLst/>
            <a:cxnLst/>
            <a:rect l="l" t="t" r="r" b="b"/>
            <a:pathLst>
              <a:path w="85089" h="85089">
                <a:moveTo>
                  <a:pt x="85089" y="0"/>
                </a:moveTo>
                <a:lnTo>
                  <a:pt x="0" y="0"/>
                </a:lnTo>
                <a:lnTo>
                  <a:pt x="43179" y="85089"/>
                </a:lnTo>
                <a:lnTo>
                  <a:pt x="85089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035290" y="3267709"/>
            <a:ext cx="85090" cy="85090"/>
          </a:xfrm>
          <a:custGeom>
            <a:avLst/>
            <a:gdLst/>
            <a:ahLst/>
            <a:cxnLst/>
            <a:rect l="l" t="t" r="r" b="b"/>
            <a:pathLst>
              <a:path w="85090" h="85089">
                <a:moveTo>
                  <a:pt x="85089" y="0"/>
                </a:moveTo>
                <a:lnTo>
                  <a:pt x="0" y="0"/>
                </a:lnTo>
                <a:lnTo>
                  <a:pt x="41909" y="85089"/>
                </a:lnTo>
                <a:lnTo>
                  <a:pt x="85089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206490" y="3267709"/>
            <a:ext cx="85090" cy="85090"/>
          </a:xfrm>
          <a:custGeom>
            <a:avLst/>
            <a:gdLst/>
            <a:ahLst/>
            <a:cxnLst/>
            <a:rect l="l" t="t" r="r" b="b"/>
            <a:pathLst>
              <a:path w="85089" h="85089">
                <a:moveTo>
                  <a:pt x="85089" y="0"/>
                </a:moveTo>
                <a:lnTo>
                  <a:pt x="0" y="0"/>
                </a:lnTo>
                <a:lnTo>
                  <a:pt x="41910" y="85089"/>
                </a:lnTo>
                <a:lnTo>
                  <a:pt x="85089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23619" y="3267709"/>
            <a:ext cx="86360" cy="85090"/>
          </a:xfrm>
          <a:custGeom>
            <a:avLst/>
            <a:gdLst/>
            <a:ahLst/>
            <a:cxnLst/>
            <a:rect l="l" t="t" r="r" b="b"/>
            <a:pathLst>
              <a:path w="86359" h="85089">
                <a:moveTo>
                  <a:pt x="86360" y="0"/>
                </a:moveTo>
                <a:lnTo>
                  <a:pt x="0" y="0"/>
                </a:lnTo>
                <a:lnTo>
                  <a:pt x="43180" y="85089"/>
                </a:lnTo>
                <a:lnTo>
                  <a:pt x="86360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3" name="object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090700"/>
              </p:ext>
            </p:extLst>
          </p:nvPr>
        </p:nvGraphicFramePr>
        <p:xfrm>
          <a:off x="232410" y="2209800"/>
          <a:ext cx="8686800" cy="381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8200"/>
                <a:gridCol w="1752600"/>
                <a:gridCol w="3429000"/>
                <a:gridCol w="1828800"/>
                <a:gridCol w="838200"/>
              </a:tblGrid>
              <a:tr h="11506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C00000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C00000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0261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spc="6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Internal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&amp;</a:t>
                      </a:r>
                      <a:r>
                        <a:rPr sz="1800" spc="18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9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Eksternal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3683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C00000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C00000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C00000">
                        <a:alpha val="67000"/>
                      </a:srgbClr>
                    </a:solidFill>
                  </a:tcPr>
                </a:tc>
              </a:tr>
              <a:tr h="2659380">
                <a:tc gridSpan="5">
                  <a:txBody>
                    <a:bodyPr/>
                    <a:lstStyle/>
                    <a:p>
                      <a:pPr marL="562610" marR="474345" indent="4445">
                        <a:lnSpc>
                          <a:spcPct val="100000"/>
                        </a:lnSpc>
                        <a:spcBef>
                          <a:spcPts val="1075"/>
                        </a:spcBef>
                        <a:tabLst>
                          <a:tab pos="2202815" algn="l"/>
                          <a:tab pos="2320290" algn="l"/>
                          <a:tab pos="3867150" algn="l"/>
                          <a:tab pos="3996690" algn="l"/>
                          <a:tab pos="5502275" algn="l"/>
                          <a:tab pos="5749290" algn="l"/>
                          <a:tab pos="7411084" algn="l"/>
                          <a:tab pos="7502525" algn="l"/>
                        </a:tabLst>
                      </a:pPr>
                      <a:r>
                        <a:rPr sz="1800" spc="7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MUTU		MUTU		MUTU		MUTU		MUTU 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I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N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U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	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</a:t>
                      </a:r>
                      <a:r>
                        <a:rPr sz="1800" spc="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	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U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U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	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U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</a:t>
                      </a:r>
                      <a:r>
                        <a:rPr sz="1800" spc="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	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MP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CT</a:t>
                      </a:r>
                      <a:endParaRPr sz="1800" dirty="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3000" dirty="0">
                        <a:latin typeface="Times New Roman"/>
                        <a:cs typeface="Times New Roman"/>
                      </a:endParaRPr>
                    </a:p>
                    <a:p>
                      <a:pPr marL="285115" marR="82550" indent="-248285">
                        <a:lnSpc>
                          <a:spcPct val="100000"/>
                        </a:lnSpc>
                        <a:buFont typeface="Tahoma"/>
                        <a:buChar char="•"/>
                        <a:tabLst>
                          <a:tab pos="285115" algn="l"/>
                          <a:tab pos="285750" algn="l"/>
                          <a:tab pos="1675130" algn="l"/>
                          <a:tab pos="1917700" algn="l"/>
                          <a:tab pos="3676650" algn="l"/>
                          <a:tab pos="5162550" algn="l"/>
                          <a:tab pos="5412740" algn="l"/>
                          <a:tab pos="7170420" algn="l"/>
                        </a:tabLst>
                      </a:pPr>
                      <a:r>
                        <a:rPr sz="1400" b="1" spc="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Jumlah,	</a:t>
                      </a:r>
                      <a:r>
                        <a:rPr sz="2100" baseline="5952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•  </a:t>
                      </a:r>
                      <a:r>
                        <a:rPr sz="2100" b="1" spc="89" baseline="1984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Relevan </a:t>
                      </a:r>
                      <a:r>
                        <a:rPr sz="2100" b="1" spc="0" baseline="1984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tidaknya</a:t>
                      </a:r>
                      <a:r>
                        <a:rPr sz="2100" spc="0" baseline="1984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•</a:t>
                      </a:r>
                      <a:r>
                        <a:rPr sz="2100" spc="209" baseline="1984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5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Hasil</a:t>
                      </a:r>
                      <a:r>
                        <a:rPr sz="1400" b="1" spc="2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6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segera	</a:t>
                      </a:r>
                      <a:r>
                        <a:rPr sz="2100" baseline="5952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• </a:t>
                      </a:r>
                      <a:r>
                        <a:rPr sz="2100" b="1" spc="112" baseline="1984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Dampak </a:t>
                      </a:r>
                      <a:r>
                        <a:rPr sz="2100" b="1" spc="75" baseline="1984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jangka </a:t>
                      </a:r>
                      <a:r>
                        <a:rPr sz="2100" baseline="1984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• </a:t>
                      </a:r>
                      <a:r>
                        <a:rPr sz="1400" b="1" spc="7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Dampak </a:t>
                      </a:r>
                      <a:r>
                        <a:rPr sz="1400" b="1" spc="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jangka  </a:t>
                      </a:r>
                      <a:r>
                        <a:rPr sz="1400" b="1" spc="7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besarnya</a:t>
                      </a:r>
                      <a:r>
                        <a:rPr sz="1400" b="1" spc="29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5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input	</a:t>
                      </a:r>
                      <a:r>
                        <a:rPr sz="2100" b="1" spc="97" baseline="3968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proses</a:t>
                      </a:r>
                      <a:r>
                        <a:rPr sz="2100" b="1" spc="352" baseline="3968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100" b="1" spc="82" baseline="3968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tsb</a:t>
                      </a:r>
                      <a:r>
                        <a:rPr sz="2100" b="1" spc="337" baseline="3968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100" b="1" spc="75" baseline="3968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bg	</a:t>
                      </a:r>
                      <a:r>
                        <a:rPr sz="1400" b="1" spc="6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setelah</a:t>
                      </a:r>
                      <a:r>
                        <a:rPr sz="1400" b="1" spc="26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6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proses		</a:t>
                      </a:r>
                      <a:r>
                        <a:rPr sz="2100" b="1" spc="97" baseline="3968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pendek	</a:t>
                      </a:r>
                      <a:r>
                        <a:rPr sz="1400" b="1" spc="6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panjang</a:t>
                      </a:r>
                      <a:endParaRPr sz="1400" dirty="0">
                        <a:latin typeface="Tahoma"/>
                        <a:cs typeface="Tahoma"/>
                      </a:endParaRPr>
                    </a:p>
                    <a:p>
                      <a:pPr marL="285115" marR="83820" indent="-248285">
                        <a:lnSpc>
                          <a:spcPts val="1689"/>
                        </a:lnSpc>
                        <a:spcBef>
                          <a:spcPts val="35"/>
                        </a:spcBef>
                        <a:buFont typeface="Tahoma"/>
                        <a:buChar char="•"/>
                        <a:tabLst>
                          <a:tab pos="285115" algn="l"/>
                          <a:tab pos="285750" algn="l"/>
                          <a:tab pos="1925320" algn="l"/>
                          <a:tab pos="3489325" algn="l"/>
                          <a:tab pos="5412740" algn="l"/>
                          <a:tab pos="6920230" algn="l"/>
                        </a:tabLst>
                      </a:pPr>
                      <a:r>
                        <a:rPr sz="1400" b="1" spc="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Kewajaran-	</a:t>
                      </a:r>
                      <a:r>
                        <a:rPr sz="2100" b="1" spc="112" baseline="3968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pelanggan	</a:t>
                      </a:r>
                      <a:r>
                        <a:rPr sz="2100" baseline="3968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• </a:t>
                      </a:r>
                      <a:r>
                        <a:rPr sz="1400" b="1" spc="6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Produk </a:t>
                      </a:r>
                      <a:r>
                        <a:rPr sz="1400" b="1" spc="7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barang </a:t>
                      </a:r>
                      <a:r>
                        <a:rPr sz="2100" baseline="5952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• </a:t>
                      </a:r>
                      <a:r>
                        <a:rPr sz="2100" b="1" spc="89" baseline="3968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Mutu </a:t>
                      </a:r>
                      <a:r>
                        <a:rPr sz="2100" b="1" spc="112" baseline="3968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kepuasan </a:t>
                      </a:r>
                      <a:r>
                        <a:rPr sz="2100" baseline="3968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• </a:t>
                      </a:r>
                      <a:r>
                        <a:rPr sz="1400" b="1" spc="7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Keuntungan  </a:t>
                      </a:r>
                      <a:r>
                        <a:rPr sz="1400" b="1" spc="50" dirty="0" err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kewajaran</a:t>
                      </a:r>
                      <a:r>
                        <a:rPr sz="1400" b="1" spc="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 </a:t>
                      </a:r>
                      <a:r>
                        <a:rPr lang="en-US" sz="1400" b="1" spc="50" baseline="0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                                      </a:t>
                      </a:r>
                      <a:r>
                        <a:rPr sz="1400" b="1" spc="50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&amp;</a:t>
                      </a:r>
                      <a:r>
                        <a:rPr sz="1400" b="1" spc="265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jasa	</a:t>
                      </a:r>
                      <a:r>
                        <a:rPr sz="2100" b="1" spc="112" baseline="1984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pelanggan	</a:t>
                      </a:r>
                      <a:r>
                        <a:rPr sz="2100" baseline="1984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• </a:t>
                      </a:r>
                      <a:r>
                        <a:rPr sz="1400" b="1" spc="75" dirty="0" err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Pelanggan</a:t>
                      </a:r>
                      <a:r>
                        <a:rPr sz="1400" b="1" spc="-5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60" dirty="0" err="1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teta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1365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>
                        <a:alpha val="67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4" name="object 44"/>
          <p:cNvSpPr/>
          <p:nvPr/>
        </p:nvSpPr>
        <p:spPr>
          <a:xfrm>
            <a:off x="2777489" y="3267709"/>
            <a:ext cx="85090" cy="85090"/>
          </a:xfrm>
          <a:custGeom>
            <a:avLst/>
            <a:gdLst/>
            <a:ahLst/>
            <a:cxnLst/>
            <a:rect l="l" t="t" r="r" b="b"/>
            <a:pathLst>
              <a:path w="85089" h="85089">
                <a:moveTo>
                  <a:pt x="85090" y="0"/>
                </a:moveTo>
                <a:lnTo>
                  <a:pt x="0" y="0"/>
                </a:lnTo>
                <a:lnTo>
                  <a:pt x="41910" y="85089"/>
                </a:lnTo>
                <a:lnTo>
                  <a:pt x="85090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TextBox 44"/>
          <p:cNvSpPr txBox="1"/>
          <p:nvPr/>
        </p:nvSpPr>
        <p:spPr>
          <a:xfrm>
            <a:off x="7088429" y="6581001"/>
            <a:ext cx="2055571" cy="276999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hlinkClick r:id="rId4"/>
              </a:rPr>
              <a:t>https://www.esaunggul.ac.id/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564191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6000" b="1" dirty="0" err="1" smtClean="0"/>
              <a:t>Buatlah</a:t>
            </a:r>
            <a:r>
              <a:rPr lang="en-US" sz="6000" b="1" dirty="0" smtClean="0"/>
              <a:t> 1 </a:t>
            </a:r>
            <a:r>
              <a:rPr lang="en-US" sz="6000" b="1" dirty="0" err="1" smtClean="0"/>
              <a:t>kamus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Indikator</a:t>
            </a:r>
            <a:r>
              <a:rPr lang="en-US" sz="6000" b="1" dirty="0" smtClean="0"/>
              <a:t> yang </a:t>
            </a:r>
            <a:r>
              <a:rPr lang="en-US" sz="6000" b="1" dirty="0" err="1" smtClean="0"/>
              <a:t>ada</a:t>
            </a:r>
            <a:r>
              <a:rPr lang="en-US" sz="6000" b="1" dirty="0" smtClean="0"/>
              <a:t> di Unit RMIK!</a:t>
            </a:r>
            <a:endParaRPr lang="id-ID" sz="60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TextBox 4"/>
          <p:cNvSpPr txBox="1"/>
          <p:nvPr/>
        </p:nvSpPr>
        <p:spPr>
          <a:xfrm>
            <a:off x="7088429" y="6581001"/>
            <a:ext cx="2055571" cy="276999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hlinkClick r:id="rId4"/>
              </a:rPr>
              <a:t>https://www.esaunggul.ac.id/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775925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Konsep</a:t>
            </a:r>
            <a:r>
              <a:rPr lang="en-US" sz="3200" dirty="0" smtClean="0">
                <a:latin typeface="Arial" charset="0"/>
                <a:cs typeface="Arial" charset="0"/>
              </a:rPr>
              <a:t> PDSA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0" t="31674" r="50950" b="11023"/>
          <a:stretch/>
        </p:blipFill>
        <p:spPr bwMode="auto">
          <a:xfrm>
            <a:off x="1676400" y="1600200"/>
            <a:ext cx="6108192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88429" y="6581001"/>
            <a:ext cx="2055571" cy="276999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hlinkClick r:id="rId5"/>
              </a:rPr>
              <a:t>https://www.esaunggul.ac.id/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636556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Dimensi Mutu (Zeithaml, 1990)</a:t>
            </a:r>
            <a:endParaRPr lang="id-ID" smtClean="0"/>
          </a:p>
        </p:txBody>
      </p:sp>
      <p:sp>
        <p:nvSpPr>
          <p:cNvPr id="12292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i="1" smtClean="0"/>
              <a:t>Tangibles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i="1" smtClean="0"/>
              <a:t>Reliability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i="1" smtClean="0"/>
              <a:t>Responsiveness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i="1" smtClean="0"/>
              <a:t>Competence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i="1" smtClean="0"/>
              <a:t>Courtesy</a:t>
            </a:r>
            <a:endParaRPr lang="id-ID" i="1" smtClean="0"/>
          </a:p>
        </p:txBody>
      </p:sp>
      <p:sp>
        <p:nvSpPr>
          <p:cNvPr id="12293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 startAt="6"/>
            </a:pPr>
            <a:r>
              <a:rPr lang="en-US" i="1" smtClean="0"/>
              <a:t>Crediblity</a:t>
            </a:r>
          </a:p>
          <a:p>
            <a:pPr marL="514350" indent="-514350">
              <a:buFont typeface="Calibri" pitchFamily="34" charset="0"/>
              <a:buAutoNum type="arabicPeriod" startAt="6"/>
            </a:pPr>
            <a:r>
              <a:rPr lang="en-US" i="1" smtClean="0"/>
              <a:t>Security</a:t>
            </a:r>
          </a:p>
          <a:p>
            <a:pPr marL="514350" indent="-514350">
              <a:buFont typeface="Calibri" pitchFamily="34" charset="0"/>
              <a:buAutoNum type="arabicPeriod" startAt="6"/>
            </a:pPr>
            <a:r>
              <a:rPr lang="en-US" i="1" smtClean="0"/>
              <a:t>Acess</a:t>
            </a:r>
          </a:p>
          <a:p>
            <a:pPr marL="514350" indent="-514350">
              <a:buFont typeface="Calibri" pitchFamily="34" charset="0"/>
              <a:buAutoNum type="arabicPeriod" startAt="6"/>
            </a:pPr>
            <a:r>
              <a:rPr lang="en-US" i="1" smtClean="0"/>
              <a:t>Communication</a:t>
            </a:r>
          </a:p>
          <a:p>
            <a:pPr marL="514350" indent="-514350">
              <a:buFont typeface="Calibri" pitchFamily="34" charset="0"/>
              <a:buAutoNum type="arabicPeriod" startAt="6"/>
            </a:pPr>
            <a:r>
              <a:rPr lang="en-US" i="1" smtClean="0"/>
              <a:t>Understanding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1600200"/>
            <a:ext cx="3429000" cy="457200"/>
          </a:xfrm>
          <a:prstGeom prst="rect">
            <a:avLst/>
          </a:prstGeom>
          <a:solidFill>
            <a:srgbClr val="4BACC6">
              <a:alpha val="21176"/>
            </a:srgb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304800" y="2133600"/>
            <a:ext cx="3429000" cy="457200"/>
          </a:xfrm>
          <a:prstGeom prst="rect">
            <a:avLst/>
          </a:prstGeom>
          <a:solidFill>
            <a:srgbClr val="F79646">
              <a:alpha val="9020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304800" y="2667000"/>
            <a:ext cx="3429000" cy="457200"/>
          </a:xfrm>
          <a:prstGeom prst="rect">
            <a:avLst/>
          </a:prstGeom>
          <a:solidFill>
            <a:srgbClr val="FFFFFF">
              <a:alpha val="41176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312738" y="3200400"/>
            <a:ext cx="3878262" cy="990600"/>
          </a:xfrm>
          <a:prstGeom prst="rect">
            <a:avLst/>
          </a:prstGeom>
          <a:solidFill>
            <a:srgbClr val="F79646">
              <a:alpha val="45098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2" name="Rectangle 11"/>
          <p:cNvSpPr/>
          <p:nvPr/>
        </p:nvSpPr>
        <p:spPr>
          <a:xfrm>
            <a:off x="4038600" y="1600200"/>
            <a:ext cx="4122738" cy="2095500"/>
          </a:xfrm>
          <a:prstGeom prst="rect">
            <a:avLst/>
          </a:prstGeom>
          <a:solidFill>
            <a:srgbClr val="F79646">
              <a:alpha val="45098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3" name="Rectangle 12"/>
          <p:cNvSpPr/>
          <p:nvPr/>
        </p:nvSpPr>
        <p:spPr>
          <a:xfrm>
            <a:off x="4537842" y="3695700"/>
            <a:ext cx="3623441" cy="571500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9" name="Down Arrow 8"/>
          <p:cNvSpPr/>
          <p:nvPr/>
        </p:nvSpPr>
        <p:spPr>
          <a:xfrm>
            <a:off x="4191000" y="4495800"/>
            <a:ext cx="1066800" cy="609600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4" name="TextBox 13"/>
          <p:cNvSpPr txBox="1"/>
          <p:nvPr/>
        </p:nvSpPr>
        <p:spPr>
          <a:xfrm>
            <a:off x="685800" y="5365750"/>
            <a:ext cx="8077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i="1" dirty="0">
                <a:solidFill>
                  <a:schemeClr val="accent1"/>
                </a:solidFill>
              </a:rPr>
              <a:t>TANGIBLES</a:t>
            </a:r>
            <a:r>
              <a:rPr lang="en-US" b="1" i="1" dirty="0"/>
              <a:t>, </a:t>
            </a:r>
            <a:r>
              <a:rPr lang="en-US" b="1" i="1" dirty="0">
                <a:solidFill>
                  <a:srgbClr val="FFC000"/>
                </a:solidFill>
              </a:rPr>
              <a:t>RELIABILITY</a:t>
            </a:r>
            <a:r>
              <a:rPr lang="en-US" b="1" i="1" dirty="0"/>
              <a:t>, </a:t>
            </a:r>
            <a:r>
              <a:rPr lang="en-US" b="1" i="1" dirty="0">
                <a:solidFill>
                  <a:srgbClr val="C00000"/>
                </a:solidFill>
              </a:rPr>
              <a:t>RESPONSIVENESS</a:t>
            </a:r>
            <a:r>
              <a:rPr lang="en-US" b="1" i="1" dirty="0"/>
              <a:t>, 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ASSURANCE</a:t>
            </a:r>
            <a:r>
              <a:rPr lang="en-US" b="1" i="1" dirty="0"/>
              <a:t>, </a:t>
            </a:r>
            <a:r>
              <a:rPr lang="en-US" b="1" i="1" dirty="0">
                <a:solidFill>
                  <a:schemeClr val="accent4"/>
                </a:solidFill>
              </a:rPr>
              <a:t>EMPATHY</a:t>
            </a:r>
            <a:endParaRPr lang="id-ID" b="1" i="1" dirty="0">
              <a:solidFill>
                <a:schemeClr val="accent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88429" y="6581001"/>
            <a:ext cx="2055571" cy="276999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hlinkClick r:id="rId4"/>
              </a:rPr>
              <a:t>https://www.esaunggul.ac.id/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103535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99</Words>
  <Application>Microsoft Office PowerPoint</Application>
  <PresentationFormat>On-screen Show (4:3)</PresentationFormat>
  <Paragraphs>40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KEMAMPUAN AKHIR YANG DIHARAPKAN</vt:lpstr>
      <vt:lpstr>PowerPoint Presentation</vt:lpstr>
      <vt:lpstr>PowerPoint Presentation</vt:lpstr>
      <vt:lpstr>Konsep PDSA</vt:lpstr>
      <vt:lpstr>Dimensi Mutu (Zeithaml, 1990)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</dc:title>
  <dc:creator>Staff</dc:creator>
  <cp:lastModifiedBy>BPISTI2008</cp:lastModifiedBy>
  <cp:revision>8</cp:revision>
  <dcterms:created xsi:type="dcterms:W3CDTF">2017-10-27T04:04:42Z</dcterms:created>
  <dcterms:modified xsi:type="dcterms:W3CDTF">2019-05-07T07:34:18Z</dcterms:modified>
</cp:coreProperties>
</file>