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454" r:id="rId8"/>
    <p:sldId id="455" r:id="rId9"/>
    <p:sldId id="456" r:id="rId10"/>
    <p:sldId id="266" r:id="rId11"/>
    <p:sldId id="457" r:id="rId12"/>
    <p:sldId id="268" r:id="rId13"/>
    <p:sldId id="458" r:id="rId14"/>
    <p:sldId id="270" r:id="rId15"/>
    <p:sldId id="459" r:id="rId16"/>
    <p:sldId id="273" r:id="rId17"/>
    <p:sldId id="460" r:id="rId18"/>
    <p:sldId id="461" r:id="rId19"/>
    <p:sldId id="463" r:id="rId20"/>
    <p:sldId id="462" r:id="rId21"/>
    <p:sldId id="275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A6201-B6CD-4965-8E3A-2B048F45BEF0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342CC6D-FB81-48C2-AD40-8D2D90A92C68}">
      <dgm:prSet phldrT="[Text]"/>
      <dgm:spPr/>
      <dgm:t>
        <a:bodyPr/>
        <a:lstStyle/>
        <a:p>
          <a:r>
            <a:rPr lang="en-US" b="1" dirty="0" err="1"/>
            <a:t>Pelaku</a:t>
          </a:r>
          <a:r>
            <a:rPr lang="en-US" b="1" dirty="0"/>
            <a:t> </a:t>
          </a:r>
          <a:r>
            <a:rPr lang="en-US" b="1" dirty="0" err="1"/>
            <a:t>Evaluasi</a:t>
          </a:r>
          <a:r>
            <a:rPr lang="en-US" b="1" dirty="0"/>
            <a:t> SIM</a:t>
          </a:r>
        </a:p>
      </dgm:t>
    </dgm:pt>
    <dgm:pt modelId="{A0F6872B-6E23-42C4-A46B-137539ACEA5D}" type="parTrans" cxnId="{2F489640-4024-41FB-A106-818D15E9BC69}">
      <dgm:prSet/>
      <dgm:spPr/>
      <dgm:t>
        <a:bodyPr/>
        <a:lstStyle/>
        <a:p>
          <a:endParaRPr lang="en-US"/>
        </a:p>
      </dgm:t>
    </dgm:pt>
    <dgm:pt modelId="{3DBF5FE1-8EC1-486C-B0E2-7E5F7EE24E78}" type="sibTrans" cxnId="{2F489640-4024-41FB-A106-818D15E9BC69}">
      <dgm:prSet/>
      <dgm:spPr/>
      <dgm:t>
        <a:bodyPr/>
        <a:lstStyle/>
        <a:p>
          <a:endParaRPr lang="en-US"/>
        </a:p>
      </dgm:t>
    </dgm:pt>
    <dgm:pt modelId="{6B1D3AF3-82AD-452E-9AC4-A8025CE8C82B}">
      <dgm:prSet phldrT="[Text]" custT="1"/>
      <dgm:spPr/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Tim Audit </a:t>
          </a:r>
          <a:r>
            <a:rPr lang="en-US" sz="2200" b="1" dirty="0" err="1">
              <a:solidFill>
                <a:schemeClr val="tx1"/>
              </a:solidFill>
            </a:rPr>
            <a:t>Khusus</a:t>
          </a:r>
          <a:endParaRPr lang="en-US" sz="2200" b="1" dirty="0">
            <a:solidFill>
              <a:schemeClr val="tx1"/>
            </a:solidFill>
          </a:endParaRPr>
        </a:p>
      </dgm:t>
    </dgm:pt>
    <dgm:pt modelId="{580E3FFD-34B2-40DB-A86A-AC1AA60560F2}" type="parTrans" cxnId="{0728A89D-3529-49AD-BA9D-AA7AAC1D473C}">
      <dgm:prSet/>
      <dgm:spPr/>
      <dgm:t>
        <a:bodyPr/>
        <a:lstStyle/>
        <a:p>
          <a:endParaRPr lang="en-US"/>
        </a:p>
      </dgm:t>
    </dgm:pt>
    <dgm:pt modelId="{B3DD44D0-5AB7-4F79-8D8B-AAB309F30DBA}" type="sibTrans" cxnId="{0728A89D-3529-49AD-BA9D-AA7AAC1D473C}">
      <dgm:prSet/>
      <dgm:spPr/>
      <dgm:t>
        <a:bodyPr/>
        <a:lstStyle/>
        <a:p>
          <a:endParaRPr lang="en-US"/>
        </a:p>
      </dgm:t>
    </dgm:pt>
    <dgm:pt modelId="{8B34A48D-C279-41A8-BF16-3D74680BE8CF}">
      <dgm:prSet phldrT="[Text]" custT="1"/>
      <dgm:spPr/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Tim Audit Internal</a:t>
          </a:r>
        </a:p>
      </dgm:t>
    </dgm:pt>
    <dgm:pt modelId="{7DEE9CEC-75AC-4D3E-8FF9-70861D903F41}" type="parTrans" cxnId="{ABAFE63B-6F51-4803-86D7-D491844079D0}">
      <dgm:prSet/>
      <dgm:spPr/>
      <dgm:t>
        <a:bodyPr/>
        <a:lstStyle/>
        <a:p>
          <a:endParaRPr lang="en-US"/>
        </a:p>
      </dgm:t>
    </dgm:pt>
    <dgm:pt modelId="{DB9EE9F1-D669-4E15-82D3-45B4E937D401}" type="sibTrans" cxnId="{ABAFE63B-6F51-4803-86D7-D491844079D0}">
      <dgm:prSet/>
      <dgm:spPr/>
      <dgm:t>
        <a:bodyPr/>
        <a:lstStyle/>
        <a:p>
          <a:endParaRPr lang="en-US"/>
        </a:p>
      </dgm:t>
    </dgm:pt>
    <dgm:pt modelId="{8FF0B7E7-C161-4672-840F-C6955541710E}">
      <dgm:prSet phldrT="[Text]" custT="1"/>
      <dgm:spPr/>
      <dgm:t>
        <a:bodyPr/>
        <a:lstStyle/>
        <a:p>
          <a:r>
            <a:rPr lang="en-US" sz="2200" b="1" dirty="0" err="1">
              <a:solidFill>
                <a:schemeClr val="tx1"/>
              </a:solidFill>
            </a:rPr>
            <a:t>Organisasi</a:t>
          </a:r>
          <a:r>
            <a:rPr lang="en-US" sz="2200" b="1" dirty="0">
              <a:solidFill>
                <a:schemeClr val="tx1"/>
              </a:solidFill>
            </a:rPr>
            <a:t>/ </a:t>
          </a:r>
          <a:r>
            <a:rPr lang="en-US" sz="2200" b="1" dirty="0" err="1">
              <a:solidFill>
                <a:schemeClr val="tx1"/>
              </a:solidFill>
            </a:rPr>
            <a:t>konsultan</a:t>
          </a:r>
          <a:endParaRPr lang="en-US" sz="2200" b="1" dirty="0">
            <a:solidFill>
              <a:schemeClr val="tx1"/>
            </a:solidFill>
          </a:endParaRPr>
        </a:p>
      </dgm:t>
    </dgm:pt>
    <dgm:pt modelId="{57F4813F-6CA3-455E-8739-61EF6213DF5E}" type="parTrans" cxnId="{C28A3505-B790-4B8E-8C1C-7B47B40FDDB9}">
      <dgm:prSet/>
      <dgm:spPr/>
      <dgm:t>
        <a:bodyPr/>
        <a:lstStyle/>
        <a:p>
          <a:endParaRPr lang="en-US"/>
        </a:p>
      </dgm:t>
    </dgm:pt>
    <dgm:pt modelId="{12660EBB-FEB7-432F-A42A-492B149E8B1F}" type="sibTrans" cxnId="{C28A3505-B790-4B8E-8C1C-7B47B40FDDB9}">
      <dgm:prSet/>
      <dgm:spPr/>
      <dgm:t>
        <a:bodyPr/>
        <a:lstStyle/>
        <a:p>
          <a:endParaRPr lang="en-US"/>
        </a:p>
      </dgm:t>
    </dgm:pt>
    <dgm:pt modelId="{05C98AB6-AF94-447E-BF28-0BF55C26BFDB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Peneliti</a:t>
          </a:r>
          <a:endParaRPr lang="en-US" b="1" dirty="0">
            <a:solidFill>
              <a:schemeClr val="tx1"/>
            </a:solidFill>
          </a:endParaRPr>
        </a:p>
      </dgm:t>
    </dgm:pt>
    <dgm:pt modelId="{9E568DE4-C485-4899-9E31-2B096B3344FC}" type="parTrans" cxnId="{E538296A-5DCB-4F66-B2C6-7B4FF05BEEEB}">
      <dgm:prSet/>
      <dgm:spPr/>
      <dgm:t>
        <a:bodyPr/>
        <a:lstStyle/>
        <a:p>
          <a:endParaRPr lang="en-US"/>
        </a:p>
      </dgm:t>
    </dgm:pt>
    <dgm:pt modelId="{97B95B04-1AEB-4C2A-83CD-872F90981B01}" type="sibTrans" cxnId="{E538296A-5DCB-4F66-B2C6-7B4FF05BEEEB}">
      <dgm:prSet/>
      <dgm:spPr/>
      <dgm:t>
        <a:bodyPr/>
        <a:lstStyle/>
        <a:p>
          <a:endParaRPr lang="en-US"/>
        </a:p>
      </dgm:t>
    </dgm:pt>
    <dgm:pt modelId="{730F1E17-C90B-480C-BF59-516CAC3B308E}">
      <dgm:prSet phldrT="[Text]"/>
      <dgm:spPr/>
      <dgm:t>
        <a:bodyPr/>
        <a:lstStyle/>
        <a:p>
          <a:endParaRPr lang="en-US" dirty="0"/>
        </a:p>
      </dgm:t>
    </dgm:pt>
    <dgm:pt modelId="{5C76BE23-FA30-4365-AC80-A957BA61E1A4}" type="parTrans" cxnId="{AC958A05-12EA-4103-871B-6D47A48403C1}">
      <dgm:prSet/>
      <dgm:spPr/>
      <dgm:t>
        <a:bodyPr/>
        <a:lstStyle/>
        <a:p>
          <a:endParaRPr lang="en-US"/>
        </a:p>
      </dgm:t>
    </dgm:pt>
    <dgm:pt modelId="{64C56905-3B88-48E2-921E-22A2B326DC9F}" type="sibTrans" cxnId="{AC958A05-12EA-4103-871B-6D47A48403C1}">
      <dgm:prSet/>
      <dgm:spPr/>
      <dgm:t>
        <a:bodyPr/>
        <a:lstStyle/>
        <a:p>
          <a:endParaRPr lang="en-US"/>
        </a:p>
      </dgm:t>
    </dgm:pt>
    <dgm:pt modelId="{6BFAD4DA-3989-4E8C-AC1D-07238DA2CD54}">
      <dgm:prSet phldrT="[Text]" phldr="1"/>
      <dgm:spPr/>
      <dgm:t>
        <a:bodyPr/>
        <a:lstStyle/>
        <a:p>
          <a:endParaRPr lang="en-US"/>
        </a:p>
      </dgm:t>
    </dgm:pt>
    <dgm:pt modelId="{223FAA00-25A9-4140-B6BD-0A180356B824}" type="parTrans" cxnId="{104924F7-7FAA-42F2-93EC-946C6E85E8A3}">
      <dgm:prSet/>
      <dgm:spPr/>
      <dgm:t>
        <a:bodyPr/>
        <a:lstStyle/>
        <a:p>
          <a:endParaRPr lang="en-US"/>
        </a:p>
      </dgm:t>
    </dgm:pt>
    <dgm:pt modelId="{45EF5876-C2BE-4E6E-B450-9EE3A9FA5A68}" type="sibTrans" cxnId="{104924F7-7FAA-42F2-93EC-946C6E85E8A3}">
      <dgm:prSet/>
      <dgm:spPr/>
      <dgm:t>
        <a:bodyPr/>
        <a:lstStyle/>
        <a:p>
          <a:endParaRPr lang="en-US"/>
        </a:p>
      </dgm:t>
    </dgm:pt>
    <dgm:pt modelId="{120EEFCA-9498-45E0-8730-A3BF759E445D}" type="pres">
      <dgm:prSet presAssocID="{ADDA6201-B6CD-4965-8E3A-2B048F45BE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C096FEC-1EA6-49C4-B8CD-CCE26564E1CC}" type="pres">
      <dgm:prSet presAssocID="{6342CC6D-FB81-48C2-AD40-8D2D90A92C68}" presName="Parent" presStyleLbl="node0" presStyleIdx="0" presStyleCnt="1" custScaleX="113064" custScaleY="119634">
        <dgm:presLayoutVars>
          <dgm:chMax val="6"/>
          <dgm:chPref val="6"/>
        </dgm:presLayoutVars>
      </dgm:prSet>
      <dgm:spPr/>
    </dgm:pt>
    <dgm:pt modelId="{B5963043-2AA9-443B-92C3-59F410C10C68}" type="pres">
      <dgm:prSet presAssocID="{6B1D3AF3-82AD-452E-9AC4-A8025CE8C82B}" presName="Accent1" presStyleCnt="0"/>
      <dgm:spPr/>
    </dgm:pt>
    <dgm:pt modelId="{A243C8F0-3ED8-44DA-9178-6B189134F6D7}" type="pres">
      <dgm:prSet presAssocID="{6B1D3AF3-82AD-452E-9AC4-A8025CE8C82B}" presName="Accent" presStyleLbl="bgShp" presStyleIdx="0" presStyleCnt="4"/>
      <dgm:spPr/>
    </dgm:pt>
    <dgm:pt modelId="{FDDCC4BD-E5CE-4047-8169-7249F4893CD1}" type="pres">
      <dgm:prSet presAssocID="{6B1D3AF3-82AD-452E-9AC4-A8025CE8C82B}" presName="Child1" presStyleLbl="node1" presStyleIdx="0" presStyleCnt="4" custScaleX="116437" custScaleY="108483" custLinFactNeighborX="747">
        <dgm:presLayoutVars>
          <dgm:chMax val="0"/>
          <dgm:chPref val="0"/>
          <dgm:bulletEnabled val="1"/>
        </dgm:presLayoutVars>
      </dgm:prSet>
      <dgm:spPr/>
    </dgm:pt>
    <dgm:pt modelId="{930E0DC2-6995-496B-B476-816643E87454}" type="pres">
      <dgm:prSet presAssocID="{8B34A48D-C279-41A8-BF16-3D74680BE8CF}" presName="Accent2" presStyleCnt="0"/>
      <dgm:spPr/>
    </dgm:pt>
    <dgm:pt modelId="{F6FB589B-3825-481B-B219-AE30F8C7B43B}" type="pres">
      <dgm:prSet presAssocID="{8B34A48D-C279-41A8-BF16-3D74680BE8CF}" presName="Accent" presStyleLbl="bgShp" presStyleIdx="1" presStyleCnt="4"/>
      <dgm:spPr/>
    </dgm:pt>
    <dgm:pt modelId="{EFD24159-6852-4B23-ABD5-D33D96C1EDDE}" type="pres">
      <dgm:prSet presAssocID="{8B34A48D-C279-41A8-BF16-3D74680BE8CF}" presName="Child2" presStyleLbl="node1" presStyleIdx="1" presStyleCnt="4" custScaleX="127093" custScaleY="119698" custLinFactNeighborX="-790" custLinFactNeighborY="68">
        <dgm:presLayoutVars>
          <dgm:chMax val="0"/>
          <dgm:chPref val="0"/>
          <dgm:bulletEnabled val="1"/>
        </dgm:presLayoutVars>
      </dgm:prSet>
      <dgm:spPr/>
    </dgm:pt>
    <dgm:pt modelId="{D234F211-C858-4127-8BCE-54255587F41D}" type="pres">
      <dgm:prSet presAssocID="{8FF0B7E7-C161-4672-840F-C6955541710E}" presName="Accent3" presStyleCnt="0"/>
      <dgm:spPr/>
    </dgm:pt>
    <dgm:pt modelId="{7ABF61F9-45B1-46FA-8D87-6FBFDD4A9667}" type="pres">
      <dgm:prSet presAssocID="{8FF0B7E7-C161-4672-840F-C6955541710E}" presName="Accent" presStyleLbl="bgShp" presStyleIdx="2" presStyleCnt="4"/>
      <dgm:spPr/>
    </dgm:pt>
    <dgm:pt modelId="{5C061FD2-D424-4714-959D-2AC4700C7FA4}" type="pres">
      <dgm:prSet presAssocID="{8FF0B7E7-C161-4672-840F-C6955541710E}" presName="Child3" presStyleLbl="node1" presStyleIdx="2" presStyleCnt="4" custScaleX="123052" custScaleY="121996">
        <dgm:presLayoutVars>
          <dgm:chMax val="0"/>
          <dgm:chPref val="0"/>
          <dgm:bulletEnabled val="1"/>
        </dgm:presLayoutVars>
      </dgm:prSet>
      <dgm:spPr/>
    </dgm:pt>
    <dgm:pt modelId="{66909257-D1B4-4251-9F76-A9582D53B179}" type="pres">
      <dgm:prSet presAssocID="{05C98AB6-AF94-447E-BF28-0BF55C26BFDB}" presName="Accent4" presStyleCnt="0"/>
      <dgm:spPr/>
    </dgm:pt>
    <dgm:pt modelId="{0BDF395D-C4C0-4D2F-AD72-92DB4C0FF8F4}" type="pres">
      <dgm:prSet presAssocID="{05C98AB6-AF94-447E-BF28-0BF55C26BFDB}" presName="Accent" presStyleLbl="bgShp" presStyleIdx="3" presStyleCnt="4"/>
      <dgm:spPr/>
    </dgm:pt>
    <dgm:pt modelId="{D85A080E-7AC0-405A-89D6-6C62659A8A6D}" type="pres">
      <dgm:prSet presAssocID="{05C98AB6-AF94-447E-BF28-0BF55C26BFDB}" presName="Child4" presStyleLbl="node1" presStyleIdx="3" presStyleCnt="4" custScaleX="128297" custScaleY="106183" custLinFactNeighborX="-1085" custLinFactNeighborY="971">
        <dgm:presLayoutVars>
          <dgm:chMax val="0"/>
          <dgm:chPref val="0"/>
          <dgm:bulletEnabled val="1"/>
        </dgm:presLayoutVars>
      </dgm:prSet>
      <dgm:spPr/>
    </dgm:pt>
  </dgm:ptLst>
  <dgm:cxnLst>
    <dgm:cxn modelId="{C28A3505-B790-4B8E-8C1C-7B47B40FDDB9}" srcId="{6342CC6D-FB81-48C2-AD40-8D2D90A92C68}" destId="{8FF0B7E7-C161-4672-840F-C6955541710E}" srcOrd="2" destOrd="0" parTransId="{57F4813F-6CA3-455E-8739-61EF6213DF5E}" sibTransId="{12660EBB-FEB7-432F-A42A-492B149E8B1F}"/>
    <dgm:cxn modelId="{AC958A05-12EA-4103-871B-6D47A48403C1}" srcId="{ADDA6201-B6CD-4965-8E3A-2B048F45BEF0}" destId="{730F1E17-C90B-480C-BF59-516CAC3B308E}" srcOrd="1" destOrd="0" parTransId="{5C76BE23-FA30-4365-AC80-A957BA61E1A4}" sibTransId="{64C56905-3B88-48E2-921E-22A2B326DC9F}"/>
    <dgm:cxn modelId="{BB45402E-53D8-4737-A16D-9ECA3B494C26}" type="presOf" srcId="{8B34A48D-C279-41A8-BF16-3D74680BE8CF}" destId="{EFD24159-6852-4B23-ABD5-D33D96C1EDDE}" srcOrd="0" destOrd="0" presId="urn:microsoft.com/office/officeart/2011/layout/HexagonRadial"/>
    <dgm:cxn modelId="{ABAFE63B-6F51-4803-86D7-D491844079D0}" srcId="{6342CC6D-FB81-48C2-AD40-8D2D90A92C68}" destId="{8B34A48D-C279-41A8-BF16-3D74680BE8CF}" srcOrd="1" destOrd="0" parTransId="{7DEE9CEC-75AC-4D3E-8FF9-70861D903F41}" sibTransId="{DB9EE9F1-D669-4E15-82D3-45B4E937D401}"/>
    <dgm:cxn modelId="{2F489640-4024-41FB-A106-818D15E9BC69}" srcId="{ADDA6201-B6CD-4965-8E3A-2B048F45BEF0}" destId="{6342CC6D-FB81-48C2-AD40-8D2D90A92C68}" srcOrd="0" destOrd="0" parTransId="{A0F6872B-6E23-42C4-A46B-137539ACEA5D}" sibTransId="{3DBF5FE1-8EC1-486C-B0E2-7E5F7EE24E78}"/>
    <dgm:cxn modelId="{E538296A-5DCB-4F66-B2C6-7B4FF05BEEEB}" srcId="{6342CC6D-FB81-48C2-AD40-8D2D90A92C68}" destId="{05C98AB6-AF94-447E-BF28-0BF55C26BFDB}" srcOrd="3" destOrd="0" parTransId="{9E568DE4-C485-4899-9E31-2B096B3344FC}" sibTransId="{97B95B04-1AEB-4C2A-83CD-872F90981B01}"/>
    <dgm:cxn modelId="{0728A89D-3529-49AD-BA9D-AA7AAC1D473C}" srcId="{6342CC6D-FB81-48C2-AD40-8D2D90A92C68}" destId="{6B1D3AF3-82AD-452E-9AC4-A8025CE8C82B}" srcOrd="0" destOrd="0" parTransId="{580E3FFD-34B2-40DB-A86A-AC1AA60560F2}" sibTransId="{B3DD44D0-5AB7-4F79-8D8B-AAB309F30DBA}"/>
    <dgm:cxn modelId="{16B58A9F-C6F0-474E-80F1-36455D75F5B4}" type="presOf" srcId="{8FF0B7E7-C161-4672-840F-C6955541710E}" destId="{5C061FD2-D424-4714-959D-2AC4700C7FA4}" srcOrd="0" destOrd="0" presId="urn:microsoft.com/office/officeart/2011/layout/HexagonRadial"/>
    <dgm:cxn modelId="{2A4BC2A4-7BC0-4EC2-8BBE-402AEE57E1C7}" type="presOf" srcId="{6B1D3AF3-82AD-452E-9AC4-A8025CE8C82B}" destId="{FDDCC4BD-E5CE-4047-8169-7249F4893CD1}" srcOrd="0" destOrd="0" presId="urn:microsoft.com/office/officeart/2011/layout/HexagonRadial"/>
    <dgm:cxn modelId="{3AE9F9CD-F32E-4CF6-83EB-7843ABF68721}" type="presOf" srcId="{ADDA6201-B6CD-4965-8E3A-2B048F45BEF0}" destId="{120EEFCA-9498-45E0-8730-A3BF759E445D}" srcOrd="0" destOrd="0" presId="urn:microsoft.com/office/officeart/2011/layout/HexagonRadial"/>
    <dgm:cxn modelId="{104924F7-7FAA-42F2-93EC-946C6E85E8A3}" srcId="{730F1E17-C90B-480C-BF59-516CAC3B308E}" destId="{6BFAD4DA-3989-4E8C-AC1D-07238DA2CD54}" srcOrd="0" destOrd="0" parTransId="{223FAA00-25A9-4140-B6BD-0A180356B824}" sibTransId="{45EF5876-C2BE-4E6E-B450-9EE3A9FA5A68}"/>
    <dgm:cxn modelId="{5E61B1FA-E588-4421-9291-483251843EFF}" type="presOf" srcId="{05C98AB6-AF94-447E-BF28-0BF55C26BFDB}" destId="{D85A080E-7AC0-405A-89D6-6C62659A8A6D}" srcOrd="0" destOrd="0" presId="urn:microsoft.com/office/officeart/2011/layout/HexagonRadial"/>
    <dgm:cxn modelId="{CDDBC9FF-288B-4A76-AB6F-012B3E42C069}" type="presOf" srcId="{6342CC6D-FB81-48C2-AD40-8D2D90A92C68}" destId="{7C096FEC-1EA6-49C4-B8CD-CCE26564E1CC}" srcOrd="0" destOrd="0" presId="urn:microsoft.com/office/officeart/2011/layout/HexagonRadial"/>
    <dgm:cxn modelId="{9EAC44BA-558B-4590-BCCB-63EE1B5F28A5}" type="presParOf" srcId="{120EEFCA-9498-45E0-8730-A3BF759E445D}" destId="{7C096FEC-1EA6-49C4-B8CD-CCE26564E1CC}" srcOrd="0" destOrd="0" presId="urn:microsoft.com/office/officeart/2011/layout/HexagonRadial"/>
    <dgm:cxn modelId="{0228AF8A-D457-43E0-B189-87AAD2521A15}" type="presParOf" srcId="{120EEFCA-9498-45E0-8730-A3BF759E445D}" destId="{B5963043-2AA9-443B-92C3-59F410C10C68}" srcOrd="1" destOrd="0" presId="urn:microsoft.com/office/officeart/2011/layout/HexagonRadial"/>
    <dgm:cxn modelId="{956B172E-2FF4-4263-B2ED-58F43C4850A5}" type="presParOf" srcId="{B5963043-2AA9-443B-92C3-59F410C10C68}" destId="{A243C8F0-3ED8-44DA-9178-6B189134F6D7}" srcOrd="0" destOrd="0" presId="urn:microsoft.com/office/officeart/2011/layout/HexagonRadial"/>
    <dgm:cxn modelId="{FE7F7B82-E068-4ECD-95C1-5272EB6DF6CF}" type="presParOf" srcId="{120EEFCA-9498-45E0-8730-A3BF759E445D}" destId="{FDDCC4BD-E5CE-4047-8169-7249F4893CD1}" srcOrd="2" destOrd="0" presId="urn:microsoft.com/office/officeart/2011/layout/HexagonRadial"/>
    <dgm:cxn modelId="{8CE40076-1AE4-4D08-83D2-AB40863C45CD}" type="presParOf" srcId="{120EEFCA-9498-45E0-8730-A3BF759E445D}" destId="{930E0DC2-6995-496B-B476-816643E87454}" srcOrd="3" destOrd="0" presId="urn:microsoft.com/office/officeart/2011/layout/HexagonRadial"/>
    <dgm:cxn modelId="{3E61683E-7C6B-481C-860F-B95551526D4E}" type="presParOf" srcId="{930E0DC2-6995-496B-B476-816643E87454}" destId="{F6FB589B-3825-481B-B219-AE30F8C7B43B}" srcOrd="0" destOrd="0" presId="urn:microsoft.com/office/officeart/2011/layout/HexagonRadial"/>
    <dgm:cxn modelId="{79034171-C0A3-4D07-ABA3-E3F665E6652A}" type="presParOf" srcId="{120EEFCA-9498-45E0-8730-A3BF759E445D}" destId="{EFD24159-6852-4B23-ABD5-D33D96C1EDDE}" srcOrd="4" destOrd="0" presId="urn:microsoft.com/office/officeart/2011/layout/HexagonRadial"/>
    <dgm:cxn modelId="{1B076269-A708-4445-B291-DCE8F55D0BEE}" type="presParOf" srcId="{120EEFCA-9498-45E0-8730-A3BF759E445D}" destId="{D234F211-C858-4127-8BCE-54255587F41D}" srcOrd="5" destOrd="0" presId="urn:microsoft.com/office/officeart/2011/layout/HexagonRadial"/>
    <dgm:cxn modelId="{AB4EDDCA-E94F-4B1D-8AED-C14BD11F6C36}" type="presParOf" srcId="{D234F211-C858-4127-8BCE-54255587F41D}" destId="{7ABF61F9-45B1-46FA-8D87-6FBFDD4A9667}" srcOrd="0" destOrd="0" presId="urn:microsoft.com/office/officeart/2011/layout/HexagonRadial"/>
    <dgm:cxn modelId="{7F2B26A2-9B41-44E2-9E0B-E43B6850336A}" type="presParOf" srcId="{120EEFCA-9498-45E0-8730-A3BF759E445D}" destId="{5C061FD2-D424-4714-959D-2AC4700C7FA4}" srcOrd="6" destOrd="0" presId="urn:microsoft.com/office/officeart/2011/layout/HexagonRadial"/>
    <dgm:cxn modelId="{34D5498E-B291-45BF-85F5-C7B1F3522ACE}" type="presParOf" srcId="{120EEFCA-9498-45E0-8730-A3BF759E445D}" destId="{66909257-D1B4-4251-9F76-A9582D53B179}" srcOrd="7" destOrd="0" presId="urn:microsoft.com/office/officeart/2011/layout/HexagonRadial"/>
    <dgm:cxn modelId="{8AFF7F8C-2D30-45F2-8FB3-FAB846774B99}" type="presParOf" srcId="{66909257-D1B4-4251-9F76-A9582D53B179}" destId="{0BDF395D-C4C0-4D2F-AD72-92DB4C0FF8F4}" srcOrd="0" destOrd="0" presId="urn:microsoft.com/office/officeart/2011/layout/HexagonRadial"/>
    <dgm:cxn modelId="{55AC1FB9-B6BA-434F-91B3-296960D28960}" type="presParOf" srcId="{120EEFCA-9498-45E0-8730-A3BF759E445D}" destId="{D85A080E-7AC0-405A-89D6-6C62659A8A6D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96FEC-1EA6-49C4-B8CD-CCE26564E1CC}">
      <dsp:nvSpPr>
        <dsp:cNvPr id="0" name=""/>
        <dsp:cNvSpPr/>
      </dsp:nvSpPr>
      <dsp:spPr>
        <a:xfrm>
          <a:off x="2141822" y="1455705"/>
          <a:ext cx="2331840" cy="213409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/>
            <a:t>Pelaku</a:t>
          </a:r>
          <a:r>
            <a:rPr lang="en-US" sz="3000" b="1" kern="1200" dirty="0"/>
            <a:t> </a:t>
          </a:r>
          <a:r>
            <a:rPr lang="en-US" sz="3000" b="1" kern="1200" dirty="0" err="1"/>
            <a:t>Evaluasi</a:t>
          </a:r>
          <a:r>
            <a:rPr lang="en-US" sz="3000" b="1" kern="1200" dirty="0"/>
            <a:t> SIM</a:t>
          </a:r>
        </a:p>
      </dsp:txBody>
      <dsp:txXfrm>
        <a:off x="2543838" y="1823630"/>
        <a:ext cx="1527808" cy="1398249"/>
      </dsp:txXfrm>
    </dsp:sp>
    <dsp:sp modelId="{F6FB589B-3825-481B-B219-AE30F8C7B43B}">
      <dsp:nvSpPr>
        <dsp:cNvPr id="0" name=""/>
        <dsp:cNvSpPr/>
      </dsp:nvSpPr>
      <dsp:spPr>
        <a:xfrm>
          <a:off x="3567901" y="777371"/>
          <a:ext cx="778247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CC4BD-E5CE-4047-8169-7249F4893CD1}">
      <dsp:nvSpPr>
        <dsp:cNvPr id="0" name=""/>
        <dsp:cNvSpPr/>
      </dsp:nvSpPr>
      <dsp:spPr>
        <a:xfrm>
          <a:off x="2340293" y="-53603"/>
          <a:ext cx="1967690" cy="1586008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Tim Audit </a:t>
          </a:r>
          <a:r>
            <a:rPr lang="en-US" sz="2200" b="1" kern="1200" dirty="0" err="1">
              <a:solidFill>
                <a:schemeClr val="tx1"/>
              </a:solidFill>
            </a:rPr>
            <a:t>Khusus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655308" y="200307"/>
        <a:ext cx="1337660" cy="1078188"/>
      </dsp:txXfrm>
    </dsp:sp>
    <dsp:sp modelId="{7ABF61F9-45B1-46FA-8D87-6FBFDD4A9667}">
      <dsp:nvSpPr>
        <dsp:cNvPr id="0" name=""/>
        <dsp:cNvSpPr/>
      </dsp:nvSpPr>
      <dsp:spPr>
        <a:xfrm>
          <a:off x="4476142" y="2030647"/>
          <a:ext cx="778247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24159-6852-4B23-ABD5-D33D96C1EDDE}">
      <dsp:nvSpPr>
        <dsp:cNvPr id="0" name=""/>
        <dsp:cNvSpPr/>
      </dsp:nvSpPr>
      <dsp:spPr>
        <a:xfrm>
          <a:off x="3774258" y="764630"/>
          <a:ext cx="2147768" cy="174997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Tim Audit Internal</a:t>
          </a:r>
        </a:p>
      </dsp:txBody>
      <dsp:txXfrm>
        <a:off x="4119894" y="1046249"/>
        <a:ext cx="1456496" cy="1186732"/>
      </dsp:txXfrm>
    </dsp:sp>
    <dsp:sp modelId="{0BDF395D-C4C0-4D2F-AD72-92DB4C0FF8F4}">
      <dsp:nvSpPr>
        <dsp:cNvPr id="0" name=""/>
        <dsp:cNvSpPr/>
      </dsp:nvSpPr>
      <dsp:spPr>
        <a:xfrm>
          <a:off x="3845038" y="3445361"/>
          <a:ext cx="778247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61FD2-D424-4714-959D-2AC4700C7FA4}">
      <dsp:nvSpPr>
        <dsp:cNvPr id="0" name=""/>
        <dsp:cNvSpPr/>
      </dsp:nvSpPr>
      <dsp:spPr>
        <a:xfrm>
          <a:off x="3821754" y="2514601"/>
          <a:ext cx="2079478" cy="178356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tx1"/>
              </a:solidFill>
            </a:rPr>
            <a:t>Organisasi</a:t>
          </a:r>
          <a:r>
            <a:rPr lang="en-US" sz="2200" b="1" kern="1200" dirty="0">
              <a:solidFill>
                <a:schemeClr val="tx1"/>
              </a:solidFill>
            </a:rPr>
            <a:t>/ </a:t>
          </a:r>
          <a:r>
            <a:rPr lang="en-US" sz="2200" b="1" kern="1200" dirty="0" err="1">
              <a:solidFill>
                <a:schemeClr val="tx1"/>
              </a:solidFill>
            </a:rPr>
            <a:t>konsultan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164899" y="2808916"/>
        <a:ext cx="1393188" cy="1194937"/>
      </dsp:txXfrm>
    </dsp:sp>
    <dsp:sp modelId="{D85A080E-7AC0-405A-89D6-6C62659A8A6D}">
      <dsp:nvSpPr>
        <dsp:cNvPr id="0" name=""/>
        <dsp:cNvSpPr/>
      </dsp:nvSpPr>
      <dsp:spPr>
        <a:xfrm>
          <a:off x="2209122" y="3530420"/>
          <a:ext cx="2168115" cy="155238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solidFill>
                <a:schemeClr val="tx1"/>
              </a:solidFill>
            </a:rPr>
            <a:t>Peneliti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2537637" y="3765639"/>
        <a:ext cx="1511085" cy="1081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DFA77-C241-4A0B-B246-83B28489CB71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D0C4C-4F5C-446C-9671-C1AEFA1A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0FCD2B5-09B8-431A-8E1E-3AF6AC9267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B294BA-8029-4569-9B2B-B130D5F8A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A368D8-8791-4397-985F-D59AFA0CC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16D455-DD4B-4B7D-B723-4F8DE4B5CFEA}" type="slidenum">
              <a:rPr lang="id-ID" altLang="en-US" smtClean="0"/>
              <a:pPr>
                <a:spcBef>
                  <a:spcPct val="0"/>
                </a:spcBef>
              </a:pPr>
              <a:t>7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9151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0FCD2B5-09B8-431A-8E1E-3AF6AC9267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B294BA-8029-4569-9B2B-B130D5F8A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A368D8-8791-4397-985F-D59AFA0CC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16D455-DD4B-4B7D-B723-4F8DE4B5CFEA}" type="slidenum">
              <a:rPr lang="id-ID" altLang="en-US" smtClean="0"/>
              <a:pPr>
                <a:spcBef>
                  <a:spcPct val="0"/>
                </a:spcBef>
              </a:pPr>
              <a:t>8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827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0FCD2B5-09B8-431A-8E1E-3AF6AC9267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B294BA-8029-4569-9B2B-B130D5F8A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A368D8-8791-4397-985F-D59AFA0CC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16D455-DD4B-4B7D-B723-4F8DE4B5CFEA}" type="slidenum">
              <a:rPr lang="id-ID" altLang="en-US" smtClean="0"/>
              <a:pPr>
                <a:spcBef>
                  <a:spcPct val="0"/>
                </a:spcBef>
              </a:pPr>
              <a:t>9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298809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0FCD2B5-09B8-431A-8E1E-3AF6AC9267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B294BA-8029-4569-9B2B-B130D5F8A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A368D8-8791-4397-985F-D59AFA0CC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16D455-DD4B-4B7D-B723-4F8DE4B5CFEA}" type="slidenum">
              <a:rPr lang="id-ID" altLang="en-US" smtClean="0"/>
              <a:pPr>
                <a:spcBef>
                  <a:spcPct val="0"/>
                </a:spcBef>
              </a:pPr>
              <a:t>11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6664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0FCD2B5-09B8-431A-8E1E-3AF6AC9267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B294BA-8029-4569-9B2B-B130D5F8A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A368D8-8791-4397-985F-D59AFA0CC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16D455-DD4B-4B7D-B723-4F8DE4B5CFEA}" type="slidenum">
              <a:rPr lang="id-ID" altLang="en-US" smtClean="0"/>
              <a:pPr>
                <a:spcBef>
                  <a:spcPct val="0"/>
                </a:spcBef>
              </a:pPr>
              <a:t>13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50815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0FCD2B5-09B8-431A-8E1E-3AF6AC9267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B294BA-8029-4569-9B2B-B130D5F8A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A368D8-8791-4397-985F-D59AFA0CC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16D455-DD4B-4B7D-B723-4F8DE4B5CFEA}" type="slidenum">
              <a:rPr lang="id-ID" altLang="en-US" smtClean="0"/>
              <a:pPr>
                <a:spcBef>
                  <a:spcPct val="0"/>
                </a:spcBef>
              </a:pPr>
              <a:t>15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80232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0FCD2B5-09B8-431A-8E1E-3AF6AC9267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B294BA-8029-4569-9B2B-B130D5F8A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A368D8-8791-4397-985F-D59AFA0CC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16D455-DD4B-4B7D-B723-4F8DE4B5CFEA}" type="slidenum">
              <a:rPr lang="id-ID" altLang="en-US" smtClean="0"/>
              <a:pPr>
                <a:spcBef>
                  <a:spcPct val="0"/>
                </a:spcBef>
              </a:pPr>
              <a:t>17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615798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0FCD2B5-09B8-431A-8E1E-3AF6AC9267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B294BA-8029-4569-9B2B-B130D5F8A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A368D8-8791-4397-985F-D59AFA0CC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16D455-DD4B-4B7D-B723-4F8DE4B5CFEA}" type="slidenum">
              <a:rPr lang="id-ID" altLang="en-US" smtClean="0"/>
              <a:pPr>
                <a:spcBef>
                  <a:spcPct val="0"/>
                </a:spcBef>
              </a:pPr>
              <a:t>19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10346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A576A-5D46-4C1E-BEBC-9FC86AF6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AF8EC-BE92-4206-8B0D-51AF21F7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334B-D753-44AC-BD64-96437C4C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8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7476F-4B59-436D-884E-EC51EF0E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1334-9484-4EBE-82F4-FD4EF074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E5D5B-5584-4FD5-9B9C-0597096B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62A57-6A95-462E-8018-BAF086E4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FC5D7-7076-4DC0-88EE-634166EF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55115-C94F-4360-981F-760E6430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3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33ED4-F805-4045-8D83-1EA254EF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F7442-BAAF-4697-9084-46FB210C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94EE0-C901-4913-A9F2-56BE2975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0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16813-01F0-406C-9B55-6D6FFE5B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68680-E3DF-4976-9A42-C6B93EDB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14BD5-F5EE-46CD-9DE7-3A972A67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6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E0D814-0DE3-4FD7-8507-B2DCD2B3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5E85E-2CDE-4699-9387-352C059F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30DBA5-CCB5-412A-BC80-EB1E24E7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6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C5AADA-2A4C-476B-8A09-5B6ACE27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4CCE5B-A76D-492C-B67F-1655F704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97E2BA-9C88-4E68-9C82-0981A217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3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DE9585-AF52-4717-968F-066CFA38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53F41B-AE19-4966-AA13-B3BF03B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AAB3A3-391C-4A5B-A439-B6E48B11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A54BEC-884F-490C-8F77-FD75C625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5F4FB5-7A6A-4A0C-A950-B067DEB3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3DFD4F-0DB8-4FD5-A6AE-DDEE907F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2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29C846-509C-45D3-BD33-DCF57B89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5E7583-735F-4BF5-9B20-526C84F8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EF1B63-ADD9-4892-A6BA-B5643411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3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A668F3-6031-4979-B905-F38A109B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6755B3-7E73-49BC-94EE-160B6306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26E425-B345-4FAE-8DC7-F78622AE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6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E63CAC68-566E-4526-9B6C-29EEE371BB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6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.jpg">
            <a:extLst>
              <a:ext uri="{FF2B5EF4-FFF2-40B4-BE49-F238E27FC236}">
                <a16:creationId xmlns:a16="http://schemas.microsoft.com/office/drawing/2014/main" id="{CE257955-ACDB-491F-8D00-A454DE2E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3724964"/>
            <a:ext cx="45815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bg1"/>
                </a:solidFill>
                <a:latin typeface="Georgia"/>
                <a:cs typeface="Georgia"/>
              </a:rPr>
              <a:t>EVALUASI  SISTEM</a:t>
            </a:r>
            <a:r>
              <a:rPr sz="2000" b="1" spc="-7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Georgia"/>
                <a:cs typeface="Georgia"/>
              </a:rPr>
              <a:t>INFORMASI</a:t>
            </a:r>
            <a:endParaRPr sz="20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0" y="4724400"/>
            <a:ext cx="4419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i="1" spc="-5" dirty="0">
                <a:solidFill>
                  <a:schemeClr val="bg1"/>
                </a:solidFill>
                <a:latin typeface="Arial"/>
                <a:cs typeface="Arial"/>
              </a:rPr>
              <a:t>TRIA SARAS PERTIWI</a:t>
            </a:r>
            <a:r>
              <a:rPr sz="1800" b="1" i="1" spc="-5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1800" b="1" i="1" dirty="0">
                <a:solidFill>
                  <a:schemeClr val="bg1"/>
                </a:solidFill>
                <a:latin typeface="Arial"/>
                <a:cs typeface="Arial"/>
              </a:rPr>
              <a:t>S.KM.,</a:t>
            </a:r>
            <a:r>
              <a:rPr sz="1800" b="1" i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bg1"/>
                </a:solidFill>
                <a:latin typeface="Arial"/>
                <a:cs typeface="Arial"/>
              </a:rPr>
              <a:t>MPH.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3962400"/>
            <a:ext cx="42672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1.jpeg">
            <a:extLst>
              <a:ext uri="{FF2B5EF4-FFF2-40B4-BE49-F238E27FC236}">
                <a16:creationId xmlns:a16="http://schemas.microsoft.com/office/drawing/2014/main" id="{7ADF0A8B-54D7-4FE4-B7E5-EAAEDE0B599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188" y="1219200"/>
            <a:ext cx="5581412" cy="2590800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574C374-0E40-4A1A-B640-9012EEF97D8B}"/>
              </a:ext>
            </a:extLst>
          </p:cNvPr>
          <p:cNvSpPr txBox="1">
            <a:spLocks/>
          </p:cNvSpPr>
          <p:nvPr/>
        </p:nvSpPr>
        <p:spPr>
          <a:xfrm>
            <a:off x="381000" y="685800"/>
            <a:ext cx="8534400" cy="56358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GAMBAR MODEL TAM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>
            <a:extLst>
              <a:ext uri="{FF2B5EF4-FFF2-40B4-BE49-F238E27FC236}">
                <a16:creationId xmlns:a16="http://schemas.microsoft.com/office/drawing/2014/main" id="{B2CEB5A4-BB78-4C69-A70E-CF918DD7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>
            <a:extLst>
              <a:ext uri="{FF2B5EF4-FFF2-40B4-BE49-F238E27FC236}">
                <a16:creationId xmlns:a16="http://schemas.microsoft.com/office/drawing/2014/main" id="{C90DAFED-85F9-4000-B719-9B5B9F08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TTF</a:t>
            </a:r>
          </a:p>
        </p:txBody>
      </p:sp>
      <p:sp>
        <p:nvSpPr>
          <p:cNvPr id="6148" name="Content Placeholder 1">
            <a:extLst>
              <a:ext uri="{FF2B5EF4-FFF2-40B4-BE49-F238E27FC236}">
                <a16:creationId xmlns:a16="http://schemas.microsoft.com/office/drawing/2014/main" id="{B0E80113-8A75-4F9D-B18F-FF271F44D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3" y="1752600"/>
            <a:ext cx="8077200" cy="4038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61963" marR="5715" indent="-457200" algn="just">
              <a:lnSpc>
                <a:spcPct val="80000"/>
              </a:lnSpc>
              <a:spcBef>
                <a:spcPts val="585"/>
              </a:spcBef>
            </a:pPr>
            <a:r>
              <a:rPr lang="ca-ES" sz="2500" dirty="0"/>
              <a:t>Oleh </a:t>
            </a:r>
            <a:r>
              <a:rPr lang="ca-ES" sz="2500" b="1" dirty="0"/>
              <a:t>Goodhue dan Thompson </a:t>
            </a:r>
            <a:r>
              <a:rPr lang="ca-ES" sz="2500" dirty="0"/>
              <a:t>th. 1995</a:t>
            </a:r>
          </a:p>
          <a:p>
            <a:pPr marL="461963" marR="5715" indent="-457200" algn="just">
              <a:lnSpc>
                <a:spcPct val="80000"/>
              </a:lnSpc>
              <a:spcBef>
                <a:spcPts val="585"/>
              </a:spcBef>
            </a:pPr>
            <a:r>
              <a:rPr lang="ca-ES" sz="2500" dirty="0"/>
              <a:t>Kesesuaian dr </a:t>
            </a:r>
            <a:r>
              <a:rPr lang="ca-ES" sz="2500" b="1" dirty="0">
                <a:solidFill>
                  <a:srgbClr val="0070C0"/>
                </a:solidFill>
              </a:rPr>
              <a:t>kapabilitas teknologi</a:t>
            </a:r>
            <a:r>
              <a:rPr lang="ca-ES" sz="2500" dirty="0"/>
              <a:t> utk kebutuhan tgs dlm pekerjaan yaitu </a:t>
            </a:r>
            <a:r>
              <a:rPr lang="ca-ES" sz="2500" b="1" dirty="0">
                <a:solidFill>
                  <a:srgbClr val="0070C0"/>
                </a:solidFill>
              </a:rPr>
              <a:t>kemampuan TI utk memberikan dukungan terhadap pekerjaan</a:t>
            </a:r>
          </a:p>
          <a:p>
            <a:pPr marL="461963" marR="5715" indent="-457200" algn="just">
              <a:lnSpc>
                <a:spcPct val="80000"/>
              </a:lnSpc>
              <a:spcBef>
                <a:spcPts val="585"/>
              </a:spcBef>
            </a:pPr>
            <a:r>
              <a:rPr lang="ca-ES" sz="2500" dirty="0"/>
              <a:t>Memiliki 4 konstruk kunci: </a:t>
            </a:r>
            <a:r>
              <a:rPr lang="ca-ES" sz="2500" b="1" i="1" dirty="0">
                <a:solidFill>
                  <a:srgbClr val="FF0000"/>
                </a:solidFill>
              </a:rPr>
              <a:t>Task Characteristics, Technology Characteristics</a:t>
            </a:r>
            <a:r>
              <a:rPr lang="ca-ES" sz="2500" dirty="0">
                <a:solidFill>
                  <a:srgbClr val="FF0000"/>
                </a:solidFill>
              </a:rPr>
              <a:t>,</a:t>
            </a:r>
            <a:r>
              <a:rPr lang="ca-ES" sz="2500" dirty="0"/>
              <a:t> yg bersama2 mempengaruhi konstruk ketiga TTF yg balik mempengaruhi </a:t>
            </a:r>
            <a:r>
              <a:rPr lang="ca-ES" sz="2500" b="1" dirty="0"/>
              <a:t>variabel outcome</a:t>
            </a:r>
            <a:r>
              <a:rPr lang="ca-ES" sz="2500" dirty="0"/>
              <a:t> yaitu </a:t>
            </a:r>
            <a:r>
              <a:rPr lang="ca-ES" sz="2500" b="1" dirty="0">
                <a:solidFill>
                  <a:srgbClr val="FF0000"/>
                </a:solidFill>
              </a:rPr>
              <a:t>Performance</a:t>
            </a:r>
            <a:r>
              <a:rPr lang="ca-ES" sz="2500" dirty="0"/>
              <a:t> atau </a:t>
            </a:r>
            <a:r>
              <a:rPr lang="ca-ES" sz="2500" b="1" dirty="0">
                <a:solidFill>
                  <a:srgbClr val="FF0000"/>
                </a:solidFill>
              </a:rPr>
              <a:t>Utilization</a:t>
            </a:r>
            <a:r>
              <a:rPr lang="ca-ES" sz="2500" dirty="0"/>
              <a:t> (Gambar Model TTF).</a:t>
            </a:r>
          </a:p>
          <a:p>
            <a:pPr marL="461963" marR="5715" indent="-457200" algn="just">
              <a:lnSpc>
                <a:spcPct val="80000"/>
              </a:lnSpc>
              <a:spcBef>
                <a:spcPts val="585"/>
              </a:spcBef>
            </a:pPr>
            <a:r>
              <a:rPr lang="ca-ES" sz="2500" dirty="0"/>
              <a:t>Model TTF menempatkan bahwa </a:t>
            </a:r>
            <a:r>
              <a:rPr lang="ca-ES" sz="2500" b="1" dirty="0"/>
              <a:t>TI hanya akan digunakan jika fungsi &amp; manfaatnya tersedia utk mendukung aktivitas </a:t>
            </a:r>
            <a:r>
              <a:rPr lang="ca-ES" sz="2500" b="1" i="1" dirty="0"/>
              <a:t>user</a:t>
            </a:r>
            <a:r>
              <a:rPr lang="ca-ES" sz="2500" dirty="0"/>
              <a:t>.</a:t>
            </a:r>
            <a:endParaRPr lang="en-US" sz="2500" b="1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592982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3962400"/>
            <a:ext cx="4191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97E3E57-8FEF-4F29-A5F9-DBAE28DEFB51}"/>
              </a:ext>
            </a:extLst>
          </p:cNvPr>
          <p:cNvSpPr txBox="1">
            <a:spLocks/>
          </p:cNvSpPr>
          <p:nvPr/>
        </p:nvSpPr>
        <p:spPr>
          <a:xfrm>
            <a:off x="381000" y="685800"/>
            <a:ext cx="8382000" cy="55768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GAMBAR MODEL TTF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image3.jpeg">
            <a:extLst>
              <a:ext uri="{FF2B5EF4-FFF2-40B4-BE49-F238E27FC236}">
                <a16:creationId xmlns:a16="http://schemas.microsoft.com/office/drawing/2014/main" id="{71009122-0646-4634-9EC4-3B6C9B65171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537" y="1371600"/>
            <a:ext cx="4805463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>
            <a:extLst>
              <a:ext uri="{FF2B5EF4-FFF2-40B4-BE49-F238E27FC236}">
                <a16:creationId xmlns:a16="http://schemas.microsoft.com/office/drawing/2014/main" id="{B2CEB5A4-BB78-4C69-A70E-CF918DD7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>
            <a:extLst>
              <a:ext uri="{FF2B5EF4-FFF2-40B4-BE49-F238E27FC236}">
                <a16:creationId xmlns:a16="http://schemas.microsoft.com/office/drawing/2014/main" id="{C90DAFED-85F9-4000-B719-9B5B9F08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 EUC</a:t>
            </a:r>
          </a:p>
        </p:txBody>
      </p:sp>
      <p:sp>
        <p:nvSpPr>
          <p:cNvPr id="6148" name="Content Placeholder 1">
            <a:extLst>
              <a:ext uri="{FF2B5EF4-FFF2-40B4-BE49-F238E27FC236}">
                <a16:creationId xmlns:a16="http://schemas.microsoft.com/office/drawing/2014/main" id="{B0E80113-8A75-4F9D-B18F-FF271F44D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3" y="1752600"/>
            <a:ext cx="8077200" cy="4038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47663" marR="5715" algn="just">
              <a:lnSpc>
                <a:spcPct val="80000"/>
              </a:lnSpc>
              <a:spcBef>
                <a:spcPts val="585"/>
              </a:spcBef>
            </a:pPr>
            <a:r>
              <a:rPr lang="ca-ES" sz="2800" dirty="0"/>
              <a:t>Oleh </a:t>
            </a:r>
            <a:r>
              <a:rPr lang="ca-ES" sz="2800" b="1" dirty="0">
                <a:solidFill>
                  <a:srgbClr val="FF0000"/>
                </a:solidFill>
              </a:rPr>
              <a:t>Doll &amp; Torkzadeh</a:t>
            </a:r>
            <a:r>
              <a:rPr lang="ca-ES" sz="2800" dirty="0"/>
              <a:t>. (1995)</a:t>
            </a:r>
          </a:p>
          <a:p>
            <a:pPr marL="347663" marR="5715" algn="just">
              <a:lnSpc>
                <a:spcPct val="80000"/>
              </a:lnSpc>
              <a:spcBef>
                <a:spcPts val="585"/>
              </a:spcBef>
            </a:pPr>
            <a:r>
              <a:rPr lang="ca-ES" sz="2800" dirty="0"/>
              <a:t>Lebih </a:t>
            </a:r>
            <a:r>
              <a:rPr lang="ca-ES" sz="2800" b="1" dirty="0">
                <a:solidFill>
                  <a:srgbClr val="FF0000"/>
                </a:solidFill>
              </a:rPr>
              <a:t>menekankan kepuasan (satisfaction)</a:t>
            </a:r>
            <a:r>
              <a:rPr lang="ca-ES" sz="2800" dirty="0"/>
              <a:t> pengguna akhir terhadap aspek teknologi, dgn menilai isi, keakuratan, format, waktu &amp; kemudahan penggunaan dari sistem.</a:t>
            </a:r>
          </a:p>
          <a:p>
            <a:pPr marL="347663" marR="5715" algn="just">
              <a:lnSpc>
                <a:spcPct val="80000"/>
              </a:lnSpc>
              <a:spcBef>
                <a:spcPts val="585"/>
              </a:spcBef>
            </a:pPr>
            <a:r>
              <a:rPr lang="ca-ES" sz="2800" dirty="0"/>
              <a:t>Kelemahan: Telah banyak diujicobakan oleh peneliti lain utk menguji reliabilitasnya &amp; hasilnya menunjukkan </a:t>
            </a:r>
            <a:r>
              <a:rPr lang="ca-ES" sz="2800" b="1" dirty="0">
                <a:solidFill>
                  <a:srgbClr val="FF0000"/>
                </a:solidFill>
              </a:rPr>
              <a:t>tidak ada perbedaan bermakna</a:t>
            </a:r>
            <a:r>
              <a:rPr lang="ca-ES" sz="2800" dirty="0"/>
              <a:t> meskipun instrumen ini diterjemahkan dlm berbagai bahasa yg berbeda.</a:t>
            </a:r>
            <a:endParaRPr lang="en-US" sz="2000" b="1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771654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3733800"/>
            <a:ext cx="4343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1E07B3A-9322-4C6D-95FF-343C8921932A}"/>
              </a:ext>
            </a:extLst>
          </p:cNvPr>
          <p:cNvSpPr txBox="1">
            <a:spLocks/>
          </p:cNvSpPr>
          <p:nvPr/>
        </p:nvSpPr>
        <p:spPr>
          <a:xfrm>
            <a:off x="381000" y="838200"/>
            <a:ext cx="8382000" cy="5424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GAMBAR MODEL EUC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0C6AB89F-EB0B-442F-8141-9F6B53CCDE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1" y="1524001"/>
            <a:ext cx="39624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>
            <a:extLst>
              <a:ext uri="{FF2B5EF4-FFF2-40B4-BE49-F238E27FC236}">
                <a16:creationId xmlns:a16="http://schemas.microsoft.com/office/drawing/2014/main" id="{B2CEB5A4-BB78-4C69-A70E-CF918DD7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>
            <a:extLst>
              <a:ext uri="{FF2B5EF4-FFF2-40B4-BE49-F238E27FC236}">
                <a16:creationId xmlns:a16="http://schemas.microsoft.com/office/drawing/2014/main" id="{C90DAFED-85F9-4000-B719-9B5B9F08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HOT-fit</a:t>
            </a:r>
          </a:p>
        </p:txBody>
      </p:sp>
      <p:sp>
        <p:nvSpPr>
          <p:cNvPr id="6148" name="Content Placeholder 1">
            <a:extLst>
              <a:ext uri="{FF2B5EF4-FFF2-40B4-BE49-F238E27FC236}">
                <a16:creationId xmlns:a16="http://schemas.microsoft.com/office/drawing/2014/main" id="{B0E80113-8A75-4F9D-B18F-FF271F44D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752600"/>
            <a:ext cx="8077200" cy="40386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461963" marR="5715" indent="-457200" algn="just">
              <a:lnSpc>
                <a:spcPct val="80000"/>
              </a:lnSpc>
              <a:spcBef>
                <a:spcPts val="585"/>
              </a:spcBef>
            </a:pPr>
            <a:r>
              <a:rPr lang="en-US" sz="2500" dirty="0">
                <a:cs typeface="Arial"/>
              </a:rPr>
              <a:t>Yusof et al. (2006)</a:t>
            </a:r>
          </a:p>
          <a:p>
            <a:pPr marL="461963" marR="5715" indent="-457200" algn="just">
              <a:lnSpc>
                <a:spcPct val="80000"/>
              </a:lnSpc>
              <a:spcBef>
                <a:spcPts val="585"/>
              </a:spcBef>
            </a:pPr>
            <a:r>
              <a:rPr lang="en-US" sz="2500" dirty="0" err="1">
                <a:cs typeface="Arial"/>
              </a:rPr>
              <a:t>komponen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penting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dlm</a:t>
            </a:r>
            <a:r>
              <a:rPr lang="en-US" sz="2500" dirty="0">
                <a:cs typeface="Arial"/>
              </a:rPr>
              <a:t> SI: </a:t>
            </a:r>
            <a:r>
              <a:rPr lang="en-US" sz="2500" b="1" dirty="0" err="1">
                <a:solidFill>
                  <a:srgbClr val="FF0000"/>
                </a:solidFill>
                <a:cs typeface="Arial"/>
              </a:rPr>
              <a:t>Manusia</a:t>
            </a:r>
            <a:r>
              <a:rPr lang="en-US" sz="2500" b="1" dirty="0">
                <a:solidFill>
                  <a:srgbClr val="FF0000"/>
                </a:solidFill>
                <a:cs typeface="Arial"/>
              </a:rPr>
              <a:t> (Human), </a:t>
            </a:r>
            <a:r>
              <a:rPr lang="en-US" sz="2500" b="1" dirty="0" err="1">
                <a:solidFill>
                  <a:srgbClr val="00B050"/>
                </a:solidFill>
                <a:cs typeface="Arial"/>
              </a:rPr>
              <a:t>Organisasi</a:t>
            </a:r>
            <a:r>
              <a:rPr lang="en-US" sz="2500" b="1" dirty="0">
                <a:solidFill>
                  <a:srgbClr val="00B050"/>
                </a:solidFill>
                <a:cs typeface="Arial"/>
              </a:rPr>
              <a:t> (Organization) </a:t>
            </a:r>
            <a:r>
              <a:rPr lang="en-US" sz="2500" b="1" dirty="0">
                <a:cs typeface="Arial"/>
              </a:rPr>
              <a:t>dan </a:t>
            </a:r>
            <a:r>
              <a:rPr lang="en-US" sz="2500" b="1" dirty="0" err="1">
                <a:solidFill>
                  <a:srgbClr val="7030A0"/>
                </a:solidFill>
                <a:cs typeface="Arial"/>
              </a:rPr>
              <a:t>Teknologi</a:t>
            </a:r>
            <a:r>
              <a:rPr lang="en-US" sz="2500" b="1" dirty="0">
                <a:solidFill>
                  <a:srgbClr val="7030A0"/>
                </a:solidFill>
                <a:cs typeface="Arial"/>
              </a:rPr>
              <a:t> (Technology) </a:t>
            </a:r>
            <a:r>
              <a:rPr lang="en-US" sz="2500" dirty="0">
                <a:cs typeface="Arial"/>
              </a:rPr>
              <a:t>&amp; dan </a:t>
            </a:r>
            <a:r>
              <a:rPr lang="en-US" sz="2500" dirty="0" err="1">
                <a:cs typeface="Arial"/>
              </a:rPr>
              <a:t>kesesuaian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hubungan</a:t>
            </a:r>
            <a:r>
              <a:rPr lang="en-US" sz="2500" dirty="0">
                <a:cs typeface="Arial"/>
              </a:rPr>
              <a:t> di </a:t>
            </a:r>
            <a:r>
              <a:rPr lang="en-US" sz="2500" dirty="0" err="1">
                <a:cs typeface="Arial"/>
              </a:rPr>
              <a:t>antaranya</a:t>
            </a:r>
            <a:r>
              <a:rPr lang="en-US" sz="2500" dirty="0">
                <a:cs typeface="Arial"/>
              </a:rPr>
              <a:t>.</a:t>
            </a:r>
          </a:p>
          <a:p>
            <a:pPr marL="461963" marR="5715" indent="-457200" algn="just">
              <a:lnSpc>
                <a:spcPct val="80000"/>
              </a:lnSpc>
              <a:spcBef>
                <a:spcPts val="585"/>
              </a:spcBef>
            </a:pPr>
            <a:r>
              <a:rPr lang="en-US" sz="2500" b="1" dirty="0" err="1">
                <a:cs typeface="Arial"/>
              </a:rPr>
              <a:t>Komponen</a:t>
            </a:r>
            <a:r>
              <a:rPr lang="en-US" sz="2500" b="1" dirty="0">
                <a:cs typeface="Arial"/>
              </a:rPr>
              <a:t> </a:t>
            </a:r>
            <a:r>
              <a:rPr lang="en-US" sz="2500" b="1" dirty="0" err="1">
                <a:cs typeface="Arial"/>
              </a:rPr>
              <a:t>Manusia</a:t>
            </a:r>
            <a:r>
              <a:rPr lang="en-US" sz="2500" b="1" dirty="0">
                <a:cs typeface="Arial"/>
              </a:rPr>
              <a:t> (Human) </a:t>
            </a:r>
            <a:r>
              <a:rPr lang="en-US" sz="2500" dirty="0" err="1">
                <a:cs typeface="Arial"/>
              </a:rPr>
              <a:t>menilai</a:t>
            </a:r>
            <a:r>
              <a:rPr lang="en-US" sz="2500" dirty="0">
                <a:cs typeface="Arial"/>
              </a:rPr>
              <a:t> SI </a:t>
            </a:r>
            <a:r>
              <a:rPr lang="en-US" sz="2500" dirty="0" err="1">
                <a:cs typeface="Arial"/>
              </a:rPr>
              <a:t>dari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sisi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penggunaan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sistem</a:t>
            </a:r>
            <a:r>
              <a:rPr lang="en-US" sz="2500" dirty="0">
                <a:cs typeface="Arial"/>
              </a:rPr>
              <a:t> (system use) pd </a:t>
            </a:r>
            <a:r>
              <a:rPr lang="en-US" sz="2500" dirty="0" err="1">
                <a:cs typeface="Arial"/>
              </a:rPr>
              <a:t>frekwensi</a:t>
            </a:r>
            <a:r>
              <a:rPr lang="en-US" sz="2500" dirty="0">
                <a:cs typeface="Arial"/>
              </a:rPr>
              <a:t> &amp; </a:t>
            </a:r>
            <a:r>
              <a:rPr lang="en-US" sz="2500" dirty="0" err="1">
                <a:cs typeface="Arial"/>
              </a:rPr>
              <a:t>luasnya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fungsi</a:t>
            </a:r>
            <a:r>
              <a:rPr lang="en-US" sz="2500" dirty="0">
                <a:cs typeface="Arial"/>
              </a:rPr>
              <a:t> &amp; </a:t>
            </a:r>
            <a:r>
              <a:rPr lang="en-US" sz="2500" dirty="0" err="1">
                <a:cs typeface="Arial"/>
              </a:rPr>
              <a:t>penyelidikan</a:t>
            </a:r>
            <a:r>
              <a:rPr lang="en-US" sz="2500" dirty="0">
                <a:cs typeface="Arial"/>
              </a:rPr>
              <a:t> SI. </a:t>
            </a:r>
            <a:r>
              <a:rPr lang="en-US" sz="2500" dirty="0" err="1">
                <a:cs typeface="Arial"/>
              </a:rPr>
              <a:t>Komponen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ini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jg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menilai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sistem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dari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aspek</a:t>
            </a:r>
            <a:r>
              <a:rPr lang="en-US" sz="2500" dirty="0">
                <a:cs typeface="Arial"/>
              </a:rPr>
              <a:t> </a:t>
            </a:r>
            <a:r>
              <a:rPr lang="en-US" sz="2500" b="1" dirty="0" err="1">
                <a:cs typeface="Arial"/>
              </a:rPr>
              <a:t>kepuasan</a:t>
            </a:r>
            <a:r>
              <a:rPr lang="en-US" sz="2500" b="1" dirty="0">
                <a:cs typeface="Arial"/>
              </a:rPr>
              <a:t> </a:t>
            </a:r>
            <a:r>
              <a:rPr lang="en-US" sz="2500" b="1" dirty="0" err="1">
                <a:cs typeface="Arial"/>
              </a:rPr>
              <a:t>pengguna</a:t>
            </a:r>
            <a:r>
              <a:rPr lang="en-US" sz="2500" b="1" dirty="0">
                <a:cs typeface="Arial"/>
              </a:rPr>
              <a:t> (user satisfaction)</a:t>
            </a:r>
            <a:r>
              <a:rPr lang="en-US" sz="2500" dirty="0">
                <a:cs typeface="Arial"/>
              </a:rPr>
              <a:t>. </a:t>
            </a:r>
          </a:p>
          <a:p>
            <a:pPr marL="461963" marR="5715" indent="-457200" algn="just">
              <a:lnSpc>
                <a:spcPct val="80000"/>
              </a:lnSpc>
              <a:spcBef>
                <a:spcPts val="585"/>
              </a:spcBef>
            </a:pPr>
            <a:r>
              <a:rPr lang="en-US" sz="2500" b="1" dirty="0" err="1">
                <a:cs typeface="Arial"/>
              </a:rPr>
              <a:t>Komponen</a:t>
            </a:r>
            <a:r>
              <a:rPr lang="en-US" sz="2500" b="1" dirty="0">
                <a:cs typeface="Arial"/>
              </a:rPr>
              <a:t> </a:t>
            </a:r>
            <a:r>
              <a:rPr lang="en-US" sz="2500" b="1" dirty="0" err="1">
                <a:cs typeface="Arial"/>
              </a:rPr>
              <a:t>Organisasi</a:t>
            </a:r>
            <a:r>
              <a:rPr lang="en-US" sz="2500" b="1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menilai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sistem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dr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aspek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struktur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organisasi</a:t>
            </a:r>
            <a:r>
              <a:rPr lang="en-US" sz="2500" dirty="0">
                <a:cs typeface="Arial"/>
              </a:rPr>
              <a:t> &amp; </a:t>
            </a:r>
            <a:r>
              <a:rPr lang="en-US" sz="2500" dirty="0" err="1">
                <a:cs typeface="Arial"/>
              </a:rPr>
              <a:t>lingkungan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organisasi</a:t>
            </a:r>
            <a:r>
              <a:rPr lang="en-US" sz="2500" dirty="0">
                <a:cs typeface="Arial"/>
              </a:rPr>
              <a:t>. </a:t>
            </a:r>
          </a:p>
          <a:p>
            <a:pPr marL="461963" marR="5715" indent="-457200" algn="just">
              <a:lnSpc>
                <a:spcPct val="80000"/>
              </a:lnSpc>
              <a:spcBef>
                <a:spcPts val="585"/>
              </a:spcBef>
            </a:pPr>
            <a:r>
              <a:rPr lang="en-US" sz="2500" b="1" dirty="0" err="1">
                <a:cs typeface="Arial"/>
              </a:rPr>
              <a:t>Komponen</a:t>
            </a:r>
            <a:r>
              <a:rPr lang="en-US" sz="2500" b="1" dirty="0">
                <a:cs typeface="Arial"/>
              </a:rPr>
              <a:t> </a:t>
            </a:r>
            <a:r>
              <a:rPr lang="en-US" sz="2500" b="1" dirty="0" err="1">
                <a:cs typeface="Arial"/>
              </a:rPr>
              <a:t>teknologi</a:t>
            </a:r>
            <a:r>
              <a:rPr lang="en-US" sz="2500" b="1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terdiri</a:t>
            </a:r>
            <a:r>
              <a:rPr lang="en-US" sz="2500" dirty="0">
                <a:cs typeface="Arial"/>
              </a:rPr>
              <a:t> </a:t>
            </a:r>
            <a:r>
              <a:rPr lang="en-US" sz="2500" dirty="0" err="1">
                <a:cs typeface="Arial"/>
              </a:rPr>
              <a:t>dr</a:t>
            </a:r>
            <a:r>
              <a:rPr lang="en-US" sz="2500" dirty="0">
                <a:cs typeface="Arial"/>
              </a:rPr>
              <a:t> </a:t>
            </a:r>
            <a:r>
              <a:rPr lang="en-US" sz="2500" i="1" dirty="0">
                <a:cs typeface="Arial"/>
              </a:rPr>
              <a:t>system quality</a:t>
            </a:r>
            <a:r>
              <a:rPr lang="en-US" sz="2500" dirty="0">
                <a:cs typeface="Arial"/>
              </a:rPr>
              <a:t>, </a:t>
            </a:r>
            <a:r>
              <a:rPr lang="en-US" sz="2500" i="1" dirty="0">
                <a:cs typeface="Arial"/>
              </a:rPr>
              <a:t>information quality</a:t>
            </a:r>
            <a:r>
              <a:rPr lang="en-US" sz="2500" dirty="0">
                <a:cs typeface="Arial"/>
              </a:rPr>
              <a:t>, &amp; </a:t>
            </a:r>
            <a:r>
              <a:rPr lang="en-US" sz="2500" i="1" dirty="0">
                <a:cs typeface="Arial"/>
              </a:rPr>
              <a:t>service quality</a:t>
            </a:r>
            <a:r>
              <a:rPr lang="en-US" sz="2500" dirty="0">
                <a:cs typeface="Arial"/>
              </a:rPr>
              <a:t>.</a:t>
            </a:r>
          </a:p>
          <a:p>
            <a:pPr marL="461963" marR="5715" indent="-457200" algn="just">
              <a:lnSpc>
                <a:spcPct val="80000"/>
              </a:lnSpc>
              <a:spcBef>
                <a:spcPts val="585"/>
              </a:spcBef>
            </a:pPr>
            <a:endParaRPr lang="en-US" sz="25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89502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FA4C9-E0D0-4BD7-9DFF-AC21EBFB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83" y="1905000"/>
            <a:ext cx="7895233" cy="3376906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09C3765-235B-4343-83D1-79969EDDE8E8}"/>
              </a:ext>
            </a:extLst>
          </p:cNvPr>
          <p:cNvSpPr txBox="1">
            <a:spLocks/>
          </p:cNvSpPr>
          <p:nvPr/>
        </p:nvSpPr>
        <p:spPr>
          <a:xfrm>
            <a:off x="609600" y="1066800"/>
            <a:ext cx="8077200" cy="47386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GAMBAR MODEL HOT-FIT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>
            <a:extLst>
              <a:ext uri="{FF2B5EF4-FFF2-40B4-BE49-F238E27FC236}">
                <a16:creationId xmlns:a16="http://schemas.microsoft.com/office/drawing/2014/main" id="{B2CEB5A4-BB78-4C69-A70E-CF918DD7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>
            <a:extLst>
              <a:ext uri="{FF2B5EF4-FFF2-40B4-BE49-F238E27FC236}">
                <a16:creationId xmlns:a16="http://schemas.microsoft.com/office/drawing/2014/main" id="{C90DAFED-85F9-4000-B719-9B5B9F08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5. UTAUT</a:t>
            </a:r>
          </a:p>
        </p:txBody>
      </p:sp>
      <p:sp>
        <p:nvSpPr>
          <p:cNvPr id="6148" name="Content Placeholder 1">
            <a:extLst>
              <a:ext uri="{FF2B5EF4-FFF2-40B4-BE49-F238E27FC236}">
                <a16:creationId xmlns:a16="http://schemas.microsoft.com/office/drawing/2014/main" id="{B0E80113-8A75-4F9D-B18F-FF271F44D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752600"/>
            <a:ext cx="8077200" cy="40386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461963" marR="5715" indent="-457200" algn="just">
              <a:lnSpc>
                <a:spcPct val="90000"/>
              </a:lnSpc>
              <a:spcBef>
                <a:spcPts val="585"/>
              </a:spcBef>
              <a:spcAft>
                <a:spcPts val="600"/>
              </a:spcAft>
            </a:pPr>
            <a:r>
              <a:rPr lang="en-US" sz="2200" spc="-5" dirty="0" err="1">
                <a:latin typeface="Georgia"/>
                <a:cs typeface="Arial"/>
              </a:rPr>
              <a:t>Dikembangkan</a:t>
            </a:r>
            <a:r>
              <a:rPr lang="en-US" sz="2200" spc="-5" dirty="0">
                <a:latin typeface="Georgia"/>
                <a:cs typeface="Arial"/>
              </a:rPr>
              <a:t> oleh </a:t>
            </a:r>
            <a:r>
              <a:rPr lang="en-US" sz="2200" b="1" spc="-5" dirty="0" err="1">
                <a:solidFill>
                  <a:srgbClr val="FF0000"/>
                </a:solidFill>
                <a:latin typeface="Georgia"/>
                <a:cs typeface="Arial"/>
              </a:rPr>
              <a:t>Vankatesh</a:t>
            </a:r>
            <a:r>
              <a:rPr lang="en-US" sz="2200" b="1" spc="-5" dirty="0">
                <a:solidFill>
                  <a:srgbClr val="FF0000"/>
                </a:solidFill>
                <a:latin typeface="Georgia"/>
                <a:cs typeface="Arial"/>
              </a:rPr>
              <a:t> </a:t>
            </a:r>
            <a:r>
              <a:rPr lang="en-US" sz="2200" b="1" spc="-5" dirty="0" err="1">
                <a:solidFill>
                  <a:srgbClr val="FF0000"/>
                </a:solidFill>
                <a:latin typeface="Georgia"/>
                <a:cs typeface="Arial"/>
              </a:rPr>
              <a:t>th.</a:t>
            </a:r>
            <a:r>
              <a:rPr lang="en-US" sz="2200" b="1" spc="-5" dirty="0">
                <a:solidFill>
                  <a:srgbClr val="FF0000"/>
                </a:solidFill>
                <a:latin typeface="Georgia"/>
                <a:cs typeface="Arial"/>
              </a:rPr>
              <a:t> 2003</a:t>
            </a:r>
          </a:p>
          <a:p>
            <a:pPr marL="461963" marR="5715" indent="-457200" algn="just">
              <a:lnSpc>
                <a:spcPct val="90000"/>
              </a:lnSpc>
              <a:spcBef>
                <a:spcPts val="585"/>
              </a:spcBef>
              <a:spcAft>
                <a:spcPts val="600"/>
              </a:spcAft>
            </a:pPr>
            <a:r>
              <a:rPr lang="en-US" sz="2200" spc="-5" dirty="0" err="1">
                <a:latin typeface="Georgia"/>
                <a:cs typeface="Arial"/>
              </a:rPr>
              <a:t>Disusun</a:t>
            </a:r>
            <a:r>
              <a:rPr lang="en-US" sz="2200" spc="-5" dirty="0">
                <a:latin typeface="Georgia"/>
                <a:cs typeface="Arial"/>
              </a:rPr>
              <a:t> </a:t>
            </a:r>
            <a:r>
              <a:rPr lang="en-US" sz="2200" spc="-5" dirty="0" err="1">
                <a:latin typeface="Georgia"/>
                <a:cs typeface="Arial"/>
              </a:rPr>
              <a:t>berdasarkan</a:t>
            </a:r>
            <a:r>
              <a:rPr lang="en-US" sz="2200" spc="-5" dirty="0">
                <a:latin typeface="Georgia"/>
                <a:cs typeface="Arial"/>
              </a:rPr>
              <a:t> model </a:t>
            </a:r>
            <a:r>
              <a:rPr lang="en-US" sz="2200" spc="-5" dirty="0" err="1">
                <a:latin typeface="Georgia"/>
                <a:cs typeface="Arial"/>
              </a:rPr>
              <a:t>teori</a:t>
            </a:r>
            <a:r>
              <a:rPr lang="en-US" sz="2200" spc="-5" dirty="0">
                <a:latin typeface="Georgia"/>
                <a:cs typeface="Arial"/>
              </a:rPr>
              <a:t> </a:t>
            </a:r>
            <a:r>
              <a:rPr lang="en-US" sz="2200" spc="-5" dirty="0" err="1">
                <a:latin typeface="Georgia"/>
                <a:cs typeface="Arial"/>
              </a:rPr>
              <a:t>sebelumnya</a:t>
            </a:r>
            <a:r>
              <a:rPr lang="en-US" sz="2200" spc="-5" dirty="0">
                <a:latin typeface="Georgia"/>
                <a:cs typeface="Arial"/>
              </a:rPr>
              <a:t>/</a:t>
            </a:r>
            <a:r>
              <a:rPr lang="en-US" sz="2200" b="1" spc="-5" dirty="0" err="1">
                <a:solidFill>
                  <a:srgbClr val="0070C0"/>
                </a:solidFill>
                <a:latin typeface="Georgia"/>
                <a:cs typeface="Arial"/>
              </a:rPr>
              <a:t>sistesis</a:t>
            </a:r>
            <a:r>
              <a:rPr lang="en-US" sz="2200" b="1" spc="-5" dirty="0">
                <a:solidFill>
                  <a:srgbClr val="0070C0"/>
                </a:solidFill>
                <a:latin typeface="Georgia"/>
                <a:cs typeface="Arial"/>
              </a:rPr>
              <a:t> </a:t>
            </a:r>
            <a:r>
              <a:rPr lang="en-US" sz="2200" b="1" spc="-5" dirty="0" err="1">
                <a:solidFill>
                  <a:srgbClr val="0070C0"/>
                </a:solidFill>
                <a:latin typeface="Georgia"/>
                <a:cs typeface="Arial"/>
              </a:rPr>
              <a:t>dr</a:t>
            </a:r>
            <a:r>
              <a:rPr lang="en-US" sz="2200" b="1" spc="-5" dirty="0">
                <a:solidFill>
                  <a:srgbClr val="0070C0"/>
                </a:solidFill>
                <a:latin typeface="Georgia"/>
                <a:cs typeface="Arial"/>
              </a:rPr>
              <a:t> model </a:t>
            </a:r>
            <a:r>
              <a:rPr lang="en-US" sz="2200" b="1" spc="-5" dirty="0" err="1">
                <a:solidFill>
                  <a:srgbClr val="0070C0"/>
                </a:solidFill>
                <a:latin typeface="Georgia"/>
                <a:cs typeface="Arial"/>
              </a:rPr>
              <a:t>seblumnya</a:t>
            </a:r>
            <a:r>
              <a:rPr lang="en-US" sz="2200" spc="-5" dirty="0">
                <a:latin typeface="Georgia"/>
                <a:cs typeface="Arial"/>
              </a:rPr>
              <a:t> (TRA, TTF, TAM)</a:t>
            </a:r>
          </a:p>
          <a:p>
            <a:pPr marL="461963" marR="5715" indent="-457200" algn="just">
              <a:lnSpc>
                <a:spcPct val="90000"/>
              </a:lnSpc>
              <a:spcBef>
                <a:spcPts val="585"/>
              </a:spcBef>
              <a:spcAft>
                <a:spcPts val="600"/>
              </a:spcAft>
            </a:pPr>
            <a:r>
              <a:rPr lang="en-US" sz="2200" spc="-5" dirty="0">
                <a:latin typeface="Georgia"/>
                <a:cs typeface="Arial"/>
              </a:rPr>
              <a:t>4 </a:t>
            </a:r>
            <a:r>
              <a:rPr lang="en-US" sz="2200" spc="-5" dirty="0" err="1">
                <a:latin typeface="Georgia"/>
                <a:cs typeface="Arial"/>
              </a:rPr>
              <a:t>konstruk</a:t>
            </a:r>
            <a:r>
              <a:rPr lang="en-US" sz="2200" spc="-5" dirty="0">
                <a:latin typeface="Georgia"/>
                <a:cs typeface="Arial"/>
              </a:rPr>
              <a:t> </a:t>
            </a:r>
            <a:r>
              <a:rPr lang="en-US" sz="2200" spc="-5" dirty="0" err="1">
                <a:latin typeface="Georgia"/>
                <a:cs typeface="Arial"/>
              </a:rPr>
              <a:t>utama</a:t>
            </a:r>
            <a:r>
              <a:rPr lang="en-US" sz="2200" spc="-5" dirty="0">
                <a:latin typeface="Georgia"/>
                <a:cs typeface="Arial"/>
              </a:rPr>
              <a:t>: </a:t>
            </a:r>
            <a:r>
              <a:rPr lang="en-US" sz="2200" b="1" spc="-5" dirty="0">
                <a:solidFill>
                  <a:srgbClr val="FF0000"/>
                </a:solidFill>
                <a:latin typeface="Georgia"/>
                <a:cs typeface="Arial"/>
              </a:rPr>
              <a:t>performance expectancy, effort expectancy, social influence, </a:t>
            </a:r>
            <a:r>
              <a:rPr lang="en-US" sz="2200" spc="-5" dirty="0">
                <a:solidFill>
                  <a:srgbClr val="FF0000"/>
                </a:solidFill>
                <a:latin typeface="Georgia"/>
                <a:cs typeface="Arial"/>
              </a:rPr>
              <a:t>&amp; </a:t>
            </a:r>
            <a:r>
              <a:rPr lang="en-US" sz="2200" b="1" spc="-5" dirty="0">
                <a:solidFill>
                  <a:srgbClr val="FF0000"/>
                </a:solidFill>
                <a:latin typeface="Georgia"/>
                <a:cs typeface="Arial"/>
              </a:rPr>
              <a:t>facilitating conditions</a:t>
            </a:r>
          </a:p>
          <a:p>
            <a:pPr marL="461963" marR="5715" indent="-457200" algn="just">
              <a:lnSpc>
                <a:spcPct val="90000"/>
              </a:lnSpc>
              <a:spcBef>
                <a:spcPts val="585"/>
              </a:spcBef>
              <a:spcAft>
                <a:spcPts val="600"/>
              </a:spcAft>
            </a:pPr>
            <a:r>
              <a:rPr lang="en-US" sz="2200" spc="-5" dirty="0">
                <a:latin typeface="Georgia"/>
                <a:cs typeface="Arial"/>
              </a:rPr>
              <a:t>5 </a:t>
            </a:r>
            <a:r>
              <a:rPr lang="en-US" sz="2200" spc="-5" dirty="0" err="1">
                <a:latin typeface="Georgia"/>
                <a:cs typeface="Arial"/>
              </a:rPr>
              <a:t>konstruk</a:t>
            </a:r>
            <a:r>
              <a:rPr lang="en-US" sz="2200" spc="-5" dirty="0">
                <a:latin typeface="Georgia"/>
                <a:cs typeface="Arial"/>
              </a:rPr>
              <a:t> </a:t>
            </a:r>
            <a:r>
              <a:rPr lang="en-US" sz="2200" spc="-5" dirty="0" err="1">
                <a:latin typeface="Georgia"/>
                <a:cs typeface="Arial"/>
              </a:rPr>
              <a:t>tambahan</a:t>
            </a:r>
            <a:r>
              <a:rPr lang="en-US" sz="2200" spc="-5" dirty="0">
                <a:latin typeface="Georgia"/>
                <a:cs typeface="Arial"/>
              </a:rPr>
              <a:t>: Gender, Age, Experience, Facilitating Conditions, Habit</a:t>
            </a:r>
          </a:p>
          <a:p>
            <a:pPr marL="461963" marR="5715" indent="-457200" algn="just">
              <a:lnSpc>
                <a:spcPct val="90000"/>
              </a:lnSpc>
              <a:spcBef>
                <a:spcPts val="585"/>
              </a:spcBef>
              <a:spcAft>
                <a:spcPts val="600"/>
              </a:spcAft>
            </a:pPr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88958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09C3765-235B-4343-83D1-79969EDDE8E8}"/>
              </a:ext>
            </a:extLst>
          </p:cNvPr>
          <p:cNvSpPr txBox="1">
            <a:spLocks/>
          </p:cNvSpPr>
          <p:nvPr/>
        </p:nvSpPr>
        <p:spPr>
          <a:xfrm>
            <a:off x="609600" y="1066800"/>
            <a:ext cx="8077200" cy="47386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GAMBAR MODEL UTAUT</a:t>
            </a:r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7A932A99-08B1-4D23-8B5D-6C9E2733A0A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362200"/>
            <a:ext cx="609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3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>
            <a:extLst>
              <a:ext uri="{FF2B5EF4-FFF2-40B4-BE49-F238E27FC236}">
                <a16:creationId xmlns:a16="http://schemas.microsoft.com/office/drawing/2014/main" id="{B2CEB5A4-BB78-4C69-A70E-CF918DD7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>
            <a:extLst>
              <a:ext uri="{FF2B5EF4-FFF2-40B4-BE49-F238E27FC236}">
                <a16:creationId xmlns:a16="http://schemas.microsoft.com/office/drawing/2014/main" id="{C90DAFED-85F9-4000-B719-9B5B9F08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solidFill>
            <a:srgbClr val="F9F8D8"/>
          </a:solidFill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3600" b="1" spc="-5" dirty="0" err="1">
                <a:latin typeface="Georgia"/>
                <a:cs typeface="Georgia"/>
              </a:rPr>
              <a:t>Delone</a:t>
            </a:r>
            <a:r>
              <a:rPr lang="en-US" sz="3600" b="1" spc="-70" dirty="0">
                <a:latin typeface="Georgia"/>
                <a:cs typeface="Georgia"/>
              </a:rPr>
              <a:t> </a:t>
            </a:r>
            <a:r>
              <a:rPr lang="en-US" sz="3600" b="1" spc="-5" dirty="0" err="1">
                <a:latin typeface="Georgia"/>
                <a:cs typeface="Georgia"/>
              </a:rPr>
              <a:t>Mcclean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Content Placeholder 1">
            <a:extLst>
              <a:ext uri="{FF2B5EF4-FFF2-40B4-BE49-F238E27FC236}">
                <a16:creationId xmlns:a16="http://schemas.microsoft.com/office/drawing/2014/main" id="{B0E80113-8A75-4F9D-B18F-FF271F44D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752600"/>
            <a:ext cx="8077200" cy="4038600"/>
          </a:xfrm>
          <a:solidFill>
            <a:srgbClr val="F9F8D8"/>
          </a:solidFill>
        </p:spPr>
        <p:txBody>
          <a:bodyPr/>
          <a:lstStyle/>
          <a:p>
            <a:pPr marL="287020" marR="6985" indent="-274320" algn="just">
              <a:lnSpc>
                <a:spcPts val="2920"/>
              </a:lnSpc>
              <a:spcBef>
                <a:spcPts val="600"/>
              </a:spcBef>
              <a:spcAft>
                <a:spcPts val="600"/>
              </a:spcAft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lang="en-US" sz="2200" spc="-10" dirty="0" err="1">
                <a:latin typeface="Georgia"/>
                <a:cs typeface="Georgia"/>
              </a:rPr>
              <a:t>DeLone</a:t>
            </a:r>
            <a:r>
              <a:rPr lang="en-US" sz="2200" spc="-10" dirty="0">
                <a:latin typeface="Georgia"/>
                <a:cs typeface="Georgia"/>
              </a:rPr>
              <a:t> </a:t>
            </a:r>
            <a:r>
              <a:rPr lang="en-US" sz="2200" spc="-5" dirty="0">
                <a:latin typeface="Georgia"/>
                <a:cs typeface="Georgia"/>
              </a:rPr>
              <a:t>dan McLean (1992): Model of  Information System Success </a:t>
            </a:r>
            <a:r>
              <a:rPr lang="en-US" sz="2200" dirty="0">
                <a:latin typeface="Georgia"/>
                <a:cs typeface="Georgia"/>
              </a:rPr>
              <a:t>(D&amp;M IS</a:t>
            </a:r>
            <a:r>
              <a:rPr lang="en-US" sz="2200" spc="-60" dirty="0">
                <a:latin typeface="Georgia"/>
                <a:cs typeface="Georgia"/>
              </a:rPr>
              <a:t> </a:t>
            </a:r>
            <a:r>
              <a:rPr lang="en-US" sz="2200" spc="-10" dirty="0">
                <a:latin typeface="Georgia"/>
                <a:cs typeface="Georgia"/>
              </a:rPr>
              <a:t>Success).</a:t>
            </a:r>
            <a:endParaRPr lang="en-US" sz="2200" dirty="0">
              <a:latin typeface="Georgia"/>
              <a:cs typeface="Georgia"/>
            </a:endParaRPr>
          </a:p>
          <a:p>
            <a:pPr marL="287020" marR="5080" indent="-27432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lang="en-US" sz="2200" spc="-5" dirty="0" err="1">
                <a:latin typeface="Georgia"/>
                <a:cs typeface="Georgia"/>
              </a:rPr>
              <a:t>Menggambarkan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kesuksesan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pengembangan</a:t>
            </a:r>
            <a:r>
              <a:rPr lang="en-US" sz="2200" spc="-5" dirty="0">
                <a:latin typeface="Georgia"/>
                <a:cs typeface="Georgia"/>
              </a:rPr>
              <a:t>  </a:t>
            </a:r>
            <a:r>
              <a:rPr lang="en-US" sz="2200" spc="-5" dirty="0" err="1">
                <a:latin typeface="Georgia"/>
                <a:cs typeface="Georgia"/>
              </a:rPr>
              <a:t>sistem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yg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10" dirty="0" err="1">
                <a:latin typeface="Georgia"/>
                <a:cs typeface="Georgia"/>
              </a:rPr>
              <a:t>diproksi</a:t>
            </a:r>
            <a:r>
              <a:rPr lang="en-US" sz="2200" spc="-10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dgn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b="1" dirty="0">
                <a:latin typeface="Georgia"/>
                <a:cs typeface="Georgia"/>
              </a:rPr>
              <a:t>2 </a:t>
            </a:r>
            <a:r>
              <a:rPr lang="en-US" sz="2200" b="1" spc="-5" dirty="0" err="1">
                <a:latin typeface="Georgia"/>
                <a:cs typeface="Georgia"/>
              </a:rPr>
              <a:t>variabel</a:t>
            </a:r>
            <a:r>
              <a:rPr lang="en-US" sz="2200" b="1" spc="-5" dirty="0">
                <a:solidFill>
                  <a:srgbClr val="0070C0"/>
                </a:solidFill>
                <a:latin typeface="Georgia"/>
                <a:cs typeface="Georgia"/>
              </a:rPr>
              <a:t>:  </a:t>
            </a:r>
            <a:r>
              <a:rPr lang="en-US" sz="2200" b="1" dirty="0" err="1">
                <a:solidFill>
                  <a:srgbClr val="0070C0"/>
                </a:solidFill>
                <a:latin typeface="Georgia"/>
                <a:cs typeface="Georgia"/>
              </a:rPr>
              <a:t>intensitas</a:t>
            </a:r>
            <a:r>
              <a:rPr lang="en-US" sz="2200" b="1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en-US" sz="2200" b="1" spc="-5" dirty="0" err="1">
                <a:solidFill>
                  <a:srgbClr val="0070C0"/>
                </a:solidFill>
                <a:latin typeface="Georgia"/>
                <a:cs typeface="Georgia"/>
              </a:rPr>
              <a:t>penggunaan</a:t>
            </a:r>
            <a:r>
              <a:rPr lang="en-US" sz="2200" b="1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en-US" sz="2200" b="1" spc="-5" dirty="0" err="1">
                <a:solidFill>
                  <a:srgbClr val="0070C0"/>
                </a:solidFill>
                <a:latin typeface="Georgia"/>
                <a:cs typeface="Georgia"/>
              </a:rPr>
              <a:t>sistem</a:t>
            </a:r>
            <a:r>
              <a:rPr lang="en-US" sz="2200" spc="-5" dirty="0">
                <a:latin typeface="Georgia"/>
                <a:cs typeface="Georgia"/>
              </a:rPr>
              <a:t> &amp; </a:t>
            </a:r>
            <a:r>
              <a:rPr lang="en-US" sz="2200" b="1" spc="-5" dirty="0" err="1">
                <a:solidFill>
                  <a:srgbClr val="FF0000"/>
                </a:solidFill>
                <a:latin typeface="Georgia"/>
                <a:cs typeface="Georgia"/>
              </a:rPr>
              <a:t>kepuasan</a:t>
            </a:r>
            <a:r>
              <a:rPr lang="en-US" sz="2200" b="1" spc="-5" dirty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r>
              <a:rPr lang="en-US" sz="2200" b="1" spc="-5" dirty="0" err="1">
                <a:solidFill>
                  <a:srgbClr val="FF0000"/>
                </a:solidFill>
                <a:latin typeface="Georgia"/>
                <a:cs typeface="Georgia"/>
              </a:rPr>
              <a:t>pengguna</a:t>
            </a:r>
            <a:r>
              <a:rPr lang="en-US" sz="2200" spc="-5" dirty="0">
                <a:latin typeface="Georgia"/>
                <a:cs typeface="Georgia"/>
              </a:rPr>
              <a:t> SI </a:t>
            </a:r>
            <a:r>
              <a:rPr lang="en-US" sz="2200" spc="-5" dirty="0" err="1">
                <a:latin typeface="Georgia"/>
                <a:cs typeface="Georgia"/>
              </a:rPr>
              <a:t>yg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bersangkutan</a:t>
            </a:r>
            <a:r>
              <a:rPr lang="en-US" sz="2200" spc="-5" dirty="0">
                <a:latin typeface="Georgia"/>
                <a:cs typeface="Georgia"/>
              </a:rPr>
              <a:t>.  </a:t>
            </a:r>
          </a:p>
          <a:p>
            <a:pPr marL="287020" marR="5080" indent="-27432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lang="en-US" sz="2200" spc="-5" dirty="0" err="1">
                <a:latin typeface="Georgia"/>
                <a:cs typeface="Georgia"/>
              </a:rPr>
              <a:t>Variabel-variabel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yg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mempengaruhi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kesuksesan</a:t>
            </a:r>
            <a:r>
              <a:rPr lang="en-US" sz="2200" spc="-5" dirty="0">
                <a:latin typeface="Georgia"/>
                <a:cs typeface="Georgia"/>
              </a:rPr>
              <a:t>  SI:</a:t>
            </a:r>
            <a:r>
              <a:rPr lang="en-US" sz="2200" dirty="0">
                <a:latin typeface="Georgia"/>
                <a:cs typeface="Georgia"/>
              </a:rPr>
              <a:t> </a:t>
            </a:r>
            <a:r>
              <a:rPr lang="en-US" sz="2200" dirty="0" err="1">
                <a:latin typeface="Georgia"/>
                <a:cs typeface="Georgia"/>
              </a:rPr>
              <a:t>kualitas</a:t>
            </a:r>
            <a:r>
              <a:rPr lang="en-US" sz="2200" dirty="0">
                <a:latin typeface="Georgia"/>
                <a:cs typeface="Georgia"/>
              </a:rPr>
              <a:t> </a:t>
            </a:r>
            <a:r>
              <a:rPr lang="en-US" sz="2200" dirty="0" err="1">
                <a:latin typeface="Georgia"/>
                <a:cs typeface="Georgia"/>
              </a:rPr>
              <a:t>informasi</a:t>
            </a:r>
            <a:r>
              <a:rPr lang="en-US" sz="2200" dirty="0">
                <a:latin typeface="Georgia"/>
                <a:cs typeface="Georgia"/>
              </a:rPr>
              <a:t> (</a:t>
            </a:r>
            <a:r>
              <a:rPr lang="en-US" sz="2200" spc="-5" dirty="0">
                <a:latin typeface="Georgia"/>
                <a:cs typeface="Georgia"/>
              </a:rPr>
              <a:t>output </a:t>
            </a:r>
            <a:r>
              <a:rPr lang="en-US" sz="2200" spc="-10" dirty="0" err="1">
                <a:latin typeface="Georgia"/>
                <a:cs typeface="Georgia"/>
              </a:rPr>
              <a:t>sistem</a:t>
            </a:r>
            <a:r>
              <a:rPr lang="en-US" sz="2200" spc="-10" dirty="0">
                <a:latin typeface="Georgia"/>
                <a:cs typeface="Georgia"/>
              </a:rPr>
              <a:t>) </a:t>
            </a:r>
            <a:r>
              <a:rPr lang="en-US" sz="2200" spc="-5" dirty="0">
                <a:latin typeface="Georgia"/>
                <a:cs typeface="Georgia"/>
              </a:rPr>
              <a:t>&amp; </a:t>
            </a:r>
            <a:r>
              <a:rPr lang="en-US" sz="2200" dirty="0" err="1">
                <a:latin typeface="Georgia"/>
                <a:cs typeface="Georgia"/>
              </a:rPr>
              <a:t>kualitas</a:t>
            </a:r>
            <a:r>
              <a:rPr lang="en-US" sz="2200" dirty="0">
                <a:latin typeface="Georgia"/>
                <a:cs typeface="Georgia"/>
              </a:rPr>
              <a:t> </a:t>
            </a:r>
            <a:r>
              <a:rPr lang="en-US" sz="2200" spc="-5" dirty="0">
                <a:latin typeface="Georgia"/>
                <a:cs typeface="Georgia"/>
              </a:rPr>
              <a:t>SI.</a:t>
            </a:r>
            <a:endParaRPr lang="en-US" sz="2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6789267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3447" y="717422"/>
            <a:ext cx="550735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latin typeface="Arial Black" panose="020B0A04020102020204" pitchFamily="34" charset="0"/>
                <a:cs typeface="Georgia"/>
              </a:rPr>
              <a:t>DEFINSI</a:t>
            </a:r>
            <a:endParaRPr sz="4000" b="1" dirty="0">
              <a:latin typeface="Arial Black" panose="020B0A04020102020204" pitchFamily="34" charset="0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591" y="1319783"/>
            <a:ext cx="8513064" cy="3813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19" y="2214372"/>
            <a:ext cx="7755635" cy="165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371600"/>
            <a:ext cx="8382000" cy="3657600"/>
          </a:xfrm>
          <a:custGeom>
            <a:avLst/>
            <a:gdLst/>
            <a:ahLst/>
            <a:cxnLst/>
            <a:rect l="l" t="t" r="r" b="b"/>
            <a:pathLst>
              <a:path w="8382000" h="3657600">
                <a:moveTo>
                  <a:pt x="6553200" y="0"/>
                </a:moveTo>
                <a:lnTo>
                  <a:pt x="6553200" y="914400"/>
                </a:lnTo>
                <a:lnTo>
                  <a:pt x="0" y="914400"/>
                </a:lnTo>
                <a:lnTo>
                  <a:pt x="0" y="2743200"/>
                </a:lnTo>
                <a:lnTo>
                  <a:pt x="6553200" y="2743200"/>
                </a:lnTo>
                <a:lnTo>
                  <a:pt x="6553200" y="3657600"/>
                </a:lnTo>
                <a:lnTo>
                  <a:pt x="8382000" y="1828800"/>
                </a:lnTo>
                <a:lnTo>
                  <a:pt x="65532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1371600"/>
            <a:ext cx="8382000" cy="3657600"/>
          </a:xfrm>
          <a:custGeom>
            <a:avLst/>
            <a:gdLst/>
            <a:ahLst/>
            <a:cxnLst/>
            <a:rect l="l" t="t" r="r" b="b"/>
            <a:pathLst>
              <a:path w="8382000" h="3657600">
                <a:moveTo>
                  <a:pt x="0" y="914400"/>
                </a:moveTo>
                <a:lnTo>
                  <a:pt x="6553200" y="914400"/>
                </a:lnTo>
                <a:lnTo>
                  <a:pt x="6553200" y="0"/>
                </a:lnTo>
                <a:lnTo>
                  <a:pt x="8382000" y="1828800"/>
                </a:lnTo>
                <a:lnTo>
                  <a:pt x="6553200" y="3657600"/>
                </a:lnTo>
                <a:lnTo>
                  <a:pt x="6553200" y="2743200"/>
                </a:lnTo>
                <a:lnTo>
                  <a:pt x="0" y="2743200"/>
                </a:lnTo>
                <a:lnTo>
                  <a:pt x="0" y="914400"/>
                </a:lnTo>
                <a:close/>
              </a:path>
            </a:pathLst>
          </a:custGeom>
          <a:ln w="19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340" y="2310510"/>
            <a:ext cx="2086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9515" algn="l"/>
              </a:tabLst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Suat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u	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proses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6330" y="2310510"/>
            <a:ext cx="1810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menjelaskan,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9621" y="2310510"/>
            <a:ext cx="2649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6615" algn="l"/>
              </a:tabLst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memp</a:t>
            </a:r>
            <a:r>
              <a:rPr sz="2400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roleh	dan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2676271"/>
            <a:ext cx="7312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menyediakan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data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berguna, untuk menilai</a:t>
            </a:r>
            <a:r>
              <a:rPr sz="2400" spc="48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suatu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9478" y="3041980"/>
            <a:ext cx="4039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0560" algn="l"/>
                <a:tab pos="3355340" algn="l"/>
              </a:tabLst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pelak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naan	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progra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m	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telah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340" y="3041980"/>
            <a:ext cx="3048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8595" algn="l"/>
                <a:tab pos="2296160" algn="l"/>
              </a:tabLst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ti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daka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n	atau	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berjalan.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09C3765-235B-4343-83D1-79969EDDE8E8}"/>
              </a:ext>
            </a:extLst>
          </p:cNvPr>
          <p:cNvSpPr txBox="1">
            <a:spLocks/>
          </p:cNvSpPr>
          <p:nvPr/>
        </p:nvSpPr>
        <p:spPr>
          <a:xfrm>
            <a:off x="609600" y="1066800"/>
            <a:ext cx="8077200" cy="47386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GAMBAR MODEL DELONE &amp; MCLEAN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145F579-171D-45D1-B17B-64311D9E6B7B}"/>
              </a:ext>
            </a:extLst>
          </p:cNvPr>
          <p:cNvSpPr/>
          <p:nvPr/>
        </p:nvSpPr>
        <p:spPr>
          <a:xfrm>
            <a:off x="990600" y="1828800"/>
            <a:ext cx="71628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45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" y="762000"/>
            <a:ext cx="8305799" cy="5476499"/>
          </a:xfrm>
          <a:prstGeom prst="rect">
            <a:avLst/>
          </a:prstGeom>
          <a:solidFill>
            <a:srgbClr val="F9F8D8"/>
          </a:solidFill>
        </p:spPr>
        <p:txBody>
          <a:bodyPr vert="horz" wrap="square" lIns="0" tIns="59055" rIns="0" bIns="0" rtlCol="0">
            <a:spAutoFit/>
          </a:bodyPr>
          <a:lstStyle/>
          <a:p>
            <a:pPr marL="285750" marR="7620" indent="-52388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>
                <a:latin typeface="Georgia"/>
                <a:cs typeface="Georgia"/>
              </a:rPr>
              <a:t>DO/</a:t>
            </a:r>
            <a:r>
              <a:rPr sz="2000" b="1" spc="-5" dirty="0" err="1">
                <a:latin typeface="Georgia"/>
                <a:cs typeface="Georgia"/>
              </a:rPr>
              <a:t>faktor-faktor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b="1" spc="-5" dirty="0" err="1">
                <a:latin typeface="Georgia"/>
                <a:cs typeface="Georgia"/>
              </a:rPr>
              <a:t>kesuksesan</a:t>
            </a:r>
            <a:r>
              <a:rPr lang="en-US" sz="2000" b="1" spc="-5" dirty="0">
                <a:latin typeface="Georgia"/>
                <a:cs typeface="Georgia"/>
              </a:rPr>
              <a:t> SI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:</a:t>
            </a:r>
          </a:p>
          <a:p>
            <a:pPr marL="3556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sz="2000" b="1" spc="-10" dirty="0" err="1">
                <a:solidFill>
                  <a:srgbClr val="0070C0"/>
                </a:solidFill>
                <a:latin typeface="Georgia"/>
                <a:cs typeface="Georgia"/>
              </a:rPr>
              <a:t>Kualitas</a:t>
            </a:r>
            <a:r>
              <a:rPr sz="2000" b="1" spc="-1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Georgia"/>
                <a:cs typeface="Georgia"/>
              </a:rPr>
              <a:t>Sistem </a:t>
            </a:r>
            <a:r>
              <a:rPr sz="2000" b="1" dirty="0">
                <a:solidFill>
                  <a:srgbClr val="0070C0"/>
                </a:solidFill>
                <a:latin typeface="Georgia"/>
                <a:cs typeface="Georgia"/>
              </a:rPr>
              <a:t>(System</a:t>
            </a:r>
            <a:r>
              <a:rPr sz="2000" b="1" spc="-1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Georgia"/>
                <a:cs typeface="Georgia"/>
              </a:rPr>
              <a:t>Quality)</a:t>
            </a:r>
            <a:endParaRPr sz="2000" b="1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339725" marR="508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 err="1">
                <a:latin typeface="Georgia"/>
                <a:cs typeface="Georgia"/>
              </a:rPr>
              <a:t>K</a:t>
            </a:r>
            <a:r>
              <a:rPr sz="2000" spc="-5" dirty="0" err="1">
                <a:latin typeface="Georgia"/>
                <a:cs typeface="Georgia"/>
              </a:rPr>
              <a:t>ualitas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 err="1">
                <a:latin typeface="Georgia"/>
                <a:cs typeface="Georgia"/>
              </a:rPr>
              <a:t>d</a:t>
            </a:r>
            <a:r>
              <a:rPr lang="en-US" sz="2000" dirty="0" err="1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kombinasi  </a:t>
            </a:r>
            <a:r>
              <a:rPr sz="2000" b="1" spc="-5" dirty="0">
                <a:latin typeface="Georgia"/>
                <a:cs typeface="Georgia"/>
              </a:rPr>
              <a:t>hardware </a:t>
            </a:r>
            <a:r>
              <a:rPr lang="en-US" sz="2000" b="1" spc="-5" dirty="0">
                <a:latin typeface="Georgia"/>
                <a:cs typeface="Georgia"/>
              </a:rPr>
              <a:t>&amp;</a:t>
            </a:r>
            <a:r>
              <a:rPr sz="2000" b="1" spc="-5" dirty="0">
                <a:latin typeface="Georgia"/>
                <a:cs typeface="Georgia"/>
              </a:rPr>
              <a:t> software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5" dirty="0" err="1">
                <a:latin typeface="Georgia"/>
                <a:cs typeface="Georgia"/>
              </a:rPr>
              <a:t>d</a:t>
            </a:r>
            <a:r>
              <a:rPr lang="en-US" sz="2000" spc="-5" dirty="0" err="1">
                <a:latin typeface="Georgia"/>
                <a:cs typeface="Georgia"/>
              </a:rPr>
              <a:t>l</a:t>
            </a:r>
            <a:r>
              <a:rPr sz="2000" spc="-5" dirty="0" err="1">
                <a:latin typeface="Georgia"/>
                <a:cs typeface="Georgia"/>
              </a:rPr>
              <a:t>m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lang="en-US" sz="2000" spc="-5" dirty="0">
                <a:latin typeface="Georgia"/>
                <a:cs typeface="Georgia"/>
              </a:rPr>
              <a:t>SI</a:t>
            </a:r>
            <a:r>
              <a:rPr sz="2000" spc="-5" dirty="0">
                <a:latin typeface="Georgia"/>
                <a:cs typeface="Georgia"/>
              </a:rPr>
              <a:t>.</a:t>
            </a:r>
            <a:endParaRPr lang="en-US" sz="2000" dirty="0">
              <a:latin typeface="Georgia"/>
              <a:cs typeface="Georgia"/>
            </a:endParaRPr>
          </a:p>
          <a:p>
            <a:pPr marL="342900" marR="508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2000" b="1" spc="-10" dirty="0" err="1">
                <a:solidFill>
                  <a:srgbClr val="0070C0"/>
                </a:solidFill>
                <a:latin typeface="Georgia"/>
                <a:cs typeface="Georgia"/>
              </a:rPr>
              <a:t>Kualitas</a:t>
            </a:r>
            <a:r>
              <a:rPr sz="2000" b="1" spc="-1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Georgia"/>
                <a:cs typeface="Georgia"/>
              </a:rPr>
              <a:t>Informasi (Information</a:t>
            </a:r>
            <a:r>
              <a:rPr sz="2000" b="1" spc="1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Georgia"/>
                <a:cs typeface="Georgia"/>
              </a:rPr>
              <a:t>Quality)</a:t>
            </a:r>
            <a:endParaRPr sz="2000" b="1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339725" marR="762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pc="-10" dirty="0" err="1">
                <a:latin typeface="Georgia"/>
                <a:cs typeface="Georgia"/>
              </a:rPr>
              <a:t>M</a:t>
            </a:r>
            <a:r>
              <a:rPr sz="2000" b="1" spc="-10" dirty="0" err="1">
                <a:latin typeface="Georgia"/>
                <a:cs typeface="Georgia"/>
              </a:rPr>
              <a:t>erujuk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pada output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lang="en-US" sz="2000" spc="-5" dirty="0">
                <a:latin typeface="Georgia"/>
                <a:cs typeface="Georgia"/>
              </a:rPr>
              <a:t>SI</a:t>
            </a:r>
            <a:r>
              <a:rPr sz="2000" spc="-5" dirty="0">
                <a:latin typeface="Georgia"/>
                <a:cs typeface="Georgia"/>
              </a:rPr>
              <a:t>, menyangkut </a:t>
            </a:r>
            <a:r>
              <a:rPr sz="2000" dirty="0">
                <a:latin typeface="Georgia"/>
                <a:cs typeface="Georgia"/>
              </a:rPr>
              <a:t>nilai, manfaat,  </a:t>
            </a:r>
            <a:r>
              <a:rPr sz="2000" spc="-5" dirty="0">
                <a:latin typeface="Georgia"/>
                <a:cs typeface="Georgia"/>
              </a:rPr>
              <a:t>relevansi, </a:t>
            </a:r>
            <a:r>
              <a:rPr lang="en-US" sz="2000" spc="-5" dirty="0">
                <a:latin typeface="Georgia"/>
                <a:cs typeface="Georgia"/>
              </a:rPr>
              <a:t>&amp;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5" dirty="0" err="1">
                <a:latin typeface="Georgia"/>
                <a:cs typeface="Georgia"/>
              </a:rPr>
              <a:t>urgensi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lang="en-US" sz="2000" spc="-10" dirty="0" err="1">
                <a:latin typeface="Georgia"/>
                <a:cs typeface="Georgia"/>
              </a:rPr>
              <a:t>dr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 err="1">
                <a:latin typeface="Georgia"/>
                <a:cs typeface="Georgia"/>
              </a:rPr>
              <a:t>informasi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5" dirty="0" err="1">
                <a:latin typeface="Georgia"/>
                <a:cs typeface="Georgia"/>
              </a:rPr>
              <a:t>yg</a:t>
            </a:r>
            <a:r>
              <a:rPr sz="2000" spc="-5" dirty="0">
                <a:latin typeface="Georgia"/>
                <a:cs typeface="Georgia"/>
              </a:rPr>
              <a:t>  </a:t>
            </a:r>
            <a:r>
              <a:rPr sz="2000" spc="-5" dirty="0" err="1">
                <a:latin typeface="Georgia"/>
                <a:cs typeface="Georgia"/>
              </a:rPr>
              <a:t>dihasilkan</a:t>
            </a:r>
            <a:r>
              <a:rPr sz="2000" spc="-5" dirty="0">
                <a:latin typeface="Georgia"/>
                <a:cs typeface="Georgia"/>
              </a:rPr>
              <a:t>.</a:t>
            </a:r>
            <a:endParaRPr lang="en-US" sz="2000" spc="-5" dirty="0">
              <a:latin typeface="Georgia"/>
              <a:cs typeface="Georgia"/>
            </a:endParaRPr>
          </a:p>
          <a:p>
            <a:pPr marL="339725" marR="7620" indent="-339725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  <a:latin typeface="Georgia"/>
                <a:cs typeface="Georgia"/>
              </a:rPr>
              <a:t>Intensistas</a:t>
            </a:r>
            <a:r>
              <a:rPr lang="en-US" sz="2000" b="1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en-US" sz="2000" b="1" spc="-5" dirty="0" err="1">
                <a:solidFill>
                  <a:srgbClr val="0070C0"/>
                </a:solidFill>
                <a:latin typeface="Georgia"/>
                <a:cs typeface="Georgia"/>
              </a:rPr>
              <a:t>Penggunaan</a:t>
            </a:r>
            <a:r>
              <a:rPr lang="en-US" sz="2000" b="1" spc="-5" dirty="0">
                <a:solidFill>
                  <a:srgbClr val="0070C0"/>
                </a:solidFill>
                <a:latin typeface="Georgia"/>
                <a:cs typeface="Georgia"/>
              </a:rPr>
              <a:t> SI</a:t>
            </a:r>
          </a:p>
          <a:p>
            <a:pPr marL="339725" marR="762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 err="1">
                <a:latin typeface="Georgia"/>
                <a:cs typeface="Georgia"/>
              </a:rPr>
              <a:t>Seberapa</a:t>
            </a:r>
            <a:r>
              <a:rPr lang="en-US" sz="2000" spc="-5" dirty="0">
                <a:latin typeface="Georgia"/>
                <a:cs typeface="Georgia"/>
              </a:rPr>
              <a:t> </a:t>
            </a:r>
            <a:r>
              <a:rPr lang="en-US" sz="2000" spc="-5" dirty="0" err="1">
                <a:latin typeface="Georgia"/>
                <a:cs typeface="Georgia"/>
              </a:rPr>
              <a:t>sering</a:t>
            </a:r>
            <a:r>
              <a:rPr lang="en-US" sz="2000" spc="-5" dirty="0">
                <a:latin typeface="Georgia"/>
                <a:cs typeface="Georgia"/>
              </a:rPr>
              <a:t> user </a:t>
            </a:r>
            <a:r>
              <a:rPr lang="en-US" sz="2000" spc="-5" dirty="0" err="1">
                <a:latin typeface="Georgia"/>
                <a:cs typeface="Georgia"/>
              </a:rPr>
              <a:t>meggunakan</a:t>
            </a:r>
            <a:r>
              <a:rPr lang="en-US" sz="2000" spc="-5" dirty="0">
                <a:latin typeface="Georgia"/>
                <a:cs typeface="Georgia"/>
              </a:rPr>
              <a:t> </a:t>
            </a:r>
            <a:r>
              <a:rPr lang="en-US" sz="2000" spc="-5" dirty="0" err="1">
                <a:latin typeface="Georgia"/>
                <a:cs typeface="Georgia"/>
              </a:rPr>
              <a:t>sistem</a:t>
            </a:r>
            <a:endParaRPr lang="en-US" sz="2000" spc="-5" dirty="0">
              <a:latin typeface="Georgia"/>
              <a:cs typeface="Georgia"/>
            </a:endParaRPr>
          </a:p>
          <a:p>
            <a:pPr marL="339725" marR="7620" indent="-339725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Georgia"/>
                <a:cs typeface="Georgia"/>
              </a:rPr>
              <a:t>User Satisfaction</a:t>
            </a:r>
          </a:p>
          <a:p>
            <a:pPr marL="339725" marR="762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Georgia"/>
                <a:cs typeface="Georgia"/>
              </a:rPr>
              <a:t>Respon</a:t>
            </a:r>
            <a:r>
              <a:rPr lang="en-US" sz="2000" dirty="0">
                <a:latin typeface="Georgia"/>
                <a:cs typeface="Georgia"/>
              </a:rPr>
              <a:t>/feedback user </a:t>
            </a:r>
            <a:r>
              <a:rPr lang="en-US" sz="2000" dirty="0" err="1">
                <a:latin typeface="Georgia"/>
                <a:cs typeface="Georgia"/>
              </a:rPr>
              <a:t>setelah</a:t>
            </a:r>
            <a:r>
              <a:rPr lang="en-US" sz="2000" dirty="0">
                <a:latin typeface="Georgia"/>
                <a:cs typeface="Georgia"/>
              </a:rPr>
              <a:t> </a:t>
            </a:r>
            <a:r>
              <a:rPr lang="en-US" sz="2000" dirty="0" err="1">
                <a:latin typeface="Georgia"/>
                <a:cs typeface="Georgia"/>
              </a:rPr>
              <a:t>memakai</a:t>
            </a:r>
            <a:r>
              <a:rPr lang="en-US" sz="2000" dirty="0">
                <a:latin typeface="Georgia"/>
                <a:cs typeface="Georgia"/>
              </a:rPr>
              <a:t> system (</a:t>
            </a:r>
            <a:r>
              <a:rPr lang="en-US" sz="2000" dirty="0" err="1">
                <a:latin typeface="Georgia"/>
                <a:cs typeface="Georgia"/>
              </a:rPr>
              <a:t>kepuasan</a:t>
            </a:r>
            <a:r>
              <a:rPr lang="en-US" sz="2000" dirty="0">
                <a:latin typeface="Georgia"/>
                <a:cs typeface="Georgia"/>
              </a:rPr>
              <a:t>)</a:t>
            </a:r>
          </a:p>
          <a:p>
            <a:pPr marL="342900" marR="762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Georgia"/>
                <a:cs typeface="Georgia"/>
              </a:rPr>
              <a:t>Individual impact</a:t>
            </a:r>
          </a:p>
          <a:p>
            <a:pPr marL="339725" marR="762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Georgia"/>
                <a:cs typeface="Georgia"/>
              </a:rPr>
              <a:t>pengaruh</a:t>
            </a:r>
            <a:r>
              <a:rPr lang="en-US" sz="2000" dirty="0">
                <a:latin typeface="Georgia"/>
                <a:cs typeface="Georgia"/>
              </a:rPr>
              <a:t> </a:t>
            </a:r>
            <a:r>
              <a:rPr lang="en-US" sz="2000" dirty="0" err="1">
                <a:latin typeface="Georgia"/>
                <a:cs typeface="Georgia"/>
              </a:rPr>
              <a:t>keberadaan</a:t>
            </a:r>
            <a:r>
              <a:rPr lang="en-US" sz="2000" dirty="0">
                <a:latin typeface="Georgia"/>
                <a:cs typeface="Georgia"/>
              </a:rPr>
              <a:t> &amp; </a:t>
            </a:r>
            <a:r>
              <a:rPr lang="en-US" sz="2000" dirty="0" err="1">
                <a:latin typeface="Georgia"/>
                <a:cs typeface="Georgia"/>
              </a:rPr>
              <a:t>pemakaian</a:t>
            </a:r>
            <a:r>
              <a:rPr lang="en-US" sz="2000" dirty="0">
                <a:latin typeface="Georgia"/>
                <a:cs typeface="Georgia"/>
              </a:rPr>
              <a:t> SI </a:t>
            </a:r>
            <a:r>
              <a:rPr lang="en-US" sz="2000" dirty="0" err="1">
                <a:latin typeface="Georgia"/>
                <a:cs typeface="Georgia"/>
              </a:rPr>
              <a:t>terhadap</a:t>
            </a:r>
            <a:r>
              <a:rPr lang="en-US" sz="2000" dirty="0">
                <a:latin typeface="Georgia"/>
                <a:cs typeface="Georgia"/>
              </a:rPr>
              <a:t> </a:t>
            </a:r>
            <a:r>
              <a:rPr lang="en-US" sz="2000" b="1" dirty="0" err="1">
                <a:latin typeface="Georgia"/>
                <a:cs typeface="Georgia"/>
              </a:rPr>
              <a:t>kualitas</a:t>
            </a:r>
            <a:r>
              <a:rPr lang="en-US" sz="2000" b="1" dirty="0">
                <a:latin typeface="Georgia"/>
                <a:cs typeface="Georgia"/>
              </a:rPr>
              <a:t>  </a:t>
            </a:r>
            <a:r>
              <a:rPr lang="en-US" sz="2000" b="1" dirty="0" err="1">
                <a:latin typeface="Georgia"/>
                <a:cs typeface="Georgia"/>
              </a:rPr>
              <a:t>kinerja</a:t>
            </a:r>
            <a:r>
              <a:rPr lang="en-US" sz="2000" b="1" dirty="0">
                <a:latin typeface="Georgia"/>
                <a:cs typeface="Georgia"/>
              </a:rPr>
              <a:t> </a:t>
            </a:r>
            <a:r>
              <a:rPr lang="en-US" sz="2000" b="1" i="1" dirty="0">
                <a:latin typeface="Georgia"/>
                <a:cs typeface="Georgia"/>
              </a:rPr>
              <a:t>user</a:t>
            </a:r>
            <a:r>
              <a:rPr lang="en-US" sz="2000" b="1" dirty="0">
                <a:latin typeface="Georgia"/>
                <a:cs typeface="Georgia"/>
              </a:rPr>
              <a:t> </a:t>
            </a:r>
            <a:r>
              <a:rPr lang="en-US" sz="2000" b="1" dirty="0" err="1">
                <a:latin typeface="Georgia"/>
                <a:cs typeface="Georgia"/>
              </a:rPr>
              <a:t>scr</a:t>
            </a:r>
            <a:r>
              <a:rPr lang="en-US" sz="2000" b="1" dirty="0">
                <a:latin typeface="Georgia"/>
                <a:cs typeface="Georgia"/>
              </a:rPr>
              <a:t> individual</a:t>
            </a:r>
            <a:r>
              <a:rPr lang="en-US" sz="2000" dirty="0">
                <a:latin typeface="Georgia"/>
                <a:cs typeface="Georgia"/>
              </a:rPr>
              <a:t> </a:t>
            </a:r>
            <a:r>
              <a:rPr lang="en-US" sz="2000" dirty="0" err="1">
                <a:latin typeface="Georgia"/>
                <a:cs typeface="Georgia"/>
              </a:rPr>
              <a:t>termasuk</a:t>
            </a:r>
            <a:r>
              <a:rPr lang="en-US" sz="2000" dirty="0">
                <a:latin typeface="Georgia"/>
                <a:cs typeface="Georgia"/>
              </a:rPr>
              <a:t> </a:t>
            </a:r>
            <a:r>
              <a:rPr lang="en-US" sz="2000" dirty="0" err="1">
                <a:latin typeface="Georgia"/>
                <a:cs typeface="Georgia"/>
              </a:rPr>
              <a:t>produktivitas</a:t>
            </a:r>
            <a:r>
              <a:rPr lang="en-US" sz="2000" dirty="0">
                <a:latin typeface="Georgia"/>
                <a:cs typeface="Georgia"/>
              </a:rPr>
              <a:t>, </a:t>
            </a:r>
            <a:r>
              <a:rPr lang="en-US" sz="2000" dirty="0" err="1">
                <a:latin typeface="Georgia"/>
                <a:cs typeface="Georgia"/>
              </a:rPr>
              <a:t>efisiensi</a:t>
            </a:r>
            <a:r>
              <a:rPr lang="en-US" sz="2000" dirty="0">
                <a:latin typeface="Georgia"/>
                <a:cs typeface="Georgia"/>
              </a:rPr>
              <a:t> &amp; </a:t>
            </a:r>
            <a:r>
              <a:rPr lang="en-US" sz="2000" dirty="0" err="1">
                <a:latin typeface="Georgia"/>
                <a:cs typeface="Georgia"/>
              </a:rPr>
              <a:t>efektivitas</a:t>
            </a:r>
            <a:r>
              <a:rPr lang="en-US" sz="2000" dirty="0">
                <a:latin typeface="Georgia"/>
                <a:cs typeface="Georgia"/>
              </a:rPr>
              <a:t>  </a:t>
            </a:r>
            <a:r>
              <a:rPr lang="en-US" sz="2000" dirty="0" err="1">
                <a:latin typeface="Georgia"/>
                <a:cs typeface="Georgia"/>
              </a:rPr>
              <a:t>kinerja</a:t>
            </a:r>
            <a:r>
              <a:rPr lang="en-US" sz="2000" dirty="0">
                <a:latin typeface="Georgia"/>
                <a:cs typeface="Georgia"/>
              </a:rPr>
              <a:t>.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244" y="914400"/>
            <a:ext cx="725550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Georgia"/>
                <a:cs typeface="Georgia"/>
              </a:rPr>
              <a:t>TEKNIK PENELITIAN </a:t>
            </a:r>
            <a:r>
              <a:rPr sz="2800" b="1" spc="-5" dirty="0">
                <a:latin typeface="Georgia"/>
                <a:cs typeface="Georgia"/>
              </a:rPr>
              <a:t>“EVALUASI-</a:t>
            </a:r>
            <a:r>
              <a:rPr sz="2800" b="1" spc="-70" dirty="0"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SI”</a:t>
            </a:r>
            <a:endParaRPr sz="2800" b="1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244" y="1905000"/>
            <a:ext cx="4923155" cy="117403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3200" b="1" spc="-10" dirty="0">
                <a:latin typeface="Georgia"/>
                <a:cs typeface="Georgia"/>
              </a:rPr>
              <a:t>Metode</a:t>
            </a:r>
            <a:r>
              <a:rPr sz="3200" b="1" spc="-20" dirty="0">
                <a:latin typeface="Georgia"/>
                <a:cs typeface="Georgia"/>
              </a:rPr>
              <a:t> </a:t>
            </a:r>
            <a:r>
              <a:rPr sz="3200" b="1" spc="-10" dirty="0">
                <a:latin typeface="Georgia"/>
                <a:cs typeface="Georgia"/>
              </a:rPr>
              <a:t>Kuantitatif</a:t>
            </a:r>
            <a:endParaRPr sz="3200" b="1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3200" b="1" spc="-10" dirty="0">
                <a:latin typeface="Georgia"/>
                <a:cs typeface="Georgia"/>
              </a:rPr>
              <a:t>Metode Kualitatif</a:t>
            </a:r>
            <a:endParaRPr sz="3200" b="1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824772"/>
            <a:ext cx="55359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Georgia"/>
                <a:cs typeface="Georgia"/>
              </a:rPr>
              <a:t>METODE</a:t>
            </a:r>
            <a:r>
              <a:rPr sz="3200" b="1" spc="-80" dirty="0">
                <a:latin typeface="Georgia"/>
                <a:cs typeface="Georgia"/>
              </a:rPr>
              <a:t> </a:t>
            </a:r>
            <a:r>
              <a:rPr sz="3200" b="1" spc="-5" dirty="0">
                <a:latin typeface="Georgia"/>
                <a:cs typeface="Georgia"/>
              </a:rPr>
              <a:t>KUANTITATIF</a:t>
            </a:r>
            <a:endParaRPr sz="3200" b="1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6830" y="1775586"/>
            <a:ext cx="1304290" cy="807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22860">
              <a:lnSpc>
                <a:spcPts val="2920"/>
              </a:lnSpc>
              <a:spcBef>
                <a:spcPts val="459"/>
              </a:spcBef>
            </a:pP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10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istik  Variabel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98516" y="1775586"/>
            <a:ext cx="3481704" cy="807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42545">
              <a:lnSpc>
                <a:spcPts val="2920"/>
              </a:lnSpc>
              <a:spcBef>
                <a:spcPts val="459"/>
              </a:spcBef>
              <a:tabLst>
                <a:tab pos="1330325" algn="l"/>
                <a:tab pos="2198370" algn="l"/>
              </a:tabLst>
            </a:pPr>
            <a:r>
              <a:rPr sz="2700" spc="-5" dirty="0">
                <a:latin typeface="Georgia"/>
                <a:cs typeface="Georgia"/>
              </a:rPr>
              <a:t>Untu</a:t>
            </a:r>
            <a:r>
              <a:rPr sz="2700" dirty="0">
                <a:latin typeface="Georgia"/>
                <a:cs typeface="Georgia"/>
              </a:rPr>
              <a:t>k	</a:t>
            </a:r>
            <a:r>
              <a:rPr sz="2700" spc="-5" dirty="0">
                <a:latin typeface="Georgia"/>
                <a:cs typeface="Georgia"/>
              </a:rPr>
              <a:t>Memb</a:t>
            </a:r>
            <a:r>
              <a:rPr sz="2700" spc="-15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k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ikan  </a:t>
            </a:r>
            <a:r>
              <a:rPr sz="2700" spc="-5" dirty="0">
                <a:latin typeface="Georgia"/>
                <a:cs typeface="Georgia"/>
              </a:rPr>
              <a:t>Di</a:t>
            </a:r>
            <a:r>
              <a:rPr sz="2700" spc="-1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en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ar</a:t>
            </a:r>
            <a:r>
              <a:rPr sz="2700" spc="-15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h</a:t>
            </a:r>
            <a:r>
              <a:rPr sz="2700" dirty="0">
                <a:latin typeface="Georgia"/>
                <a:cs typeface="Georgia"/>
              </a:rPr>
              <a:t>i	Va</a:t>
            </a:r>
            <a:r>
              <a:rPr sz="2700" spc="-10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iabel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1110" y="2969133"/>
            <a:ext cx="50787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8955" algn="l"/>
                <a:tab pos="2804795" algn="l"/>
                <a:tab pos="4065270" algn="l"/>
              </a:tabLst>
            </a:pPr>
            <a:r>
              <a:rPr sz="2700" spc="-5" dirty="0">
                <a:latin typeface="Georgia"/>
                <a:cs typeface="Georgia"/>
              </a:rPr>
              <a:t>Ku</a:t>
            </a:r>
            <a:r>
              <a:rPr sz="2700" spc="5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sio</a:t>
            </a:r>
            <a:r>
              <a:rPr sz="2700" spc="-2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e</a:t>
            </a:r>
            <a:r>
              <a:rPr sz="2700" dirty="0">
                <a:latin typeface="Georgia"/>
                <a:cs typeface="Georgia"/>
              </a:rPr>
              <a:t>r	</a:t>
            </a:r>
            <a:r>
              <a:rPr sz="2700" spc="-5" dirty="0">
                <a:latin typeface="Georgia"/>
                <a:cs typeface="Georgia"/>
              </a:rPr>
              <a:t>Y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ng	</a:t>
            </a:r>
            <a:r>
              <a:rPr sz="2700" spc="-5" dirty="0">
                <a:latin typeface="Georgia"/>
                <a:cs typeface="Georgia"/>
              </a:rPr>
              <a:t>Di</a:t>
            </a:r>
            <a:r>
              <a:rPr sz="2700" spc="10" dirty="0">
                <a:latin typeface="Georgia"/>
                <a:cs typeface="Georgia"/>
              </a:rPr>
              <a:t>o</a:t>
            </a:r>
            <a:r>
              <a:rPr sz="2700" spc="-5" dirty="0">
                <a:latin typeface="Georgia"/>
                <a:cs typeface="Georgia"/>
              </a:rPr>
              <a:t>l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h	</a:t>
            </a:r>
            <a:r>
              <a:rPr sz="2700" spc="-5" dirty="0">
                <a:latin typeface="Georgia"/>
                <a:cs typeface="Georgia"/>
              </a:rPr>
              <a:t>Secara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1775586"/>
            <a:ext cx="2479040" cy="20008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7020" marR="5080" indent="-274320" algn="just">
              <a:lnSpc>
                <a:spcPts val="2920"/>
              </a:lnSpc>
              <a:spcBef>
                <a:spcPts val="459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Menggunakan  </a:t>
            </a:r>
            <a:r>
              <a:rPr sz="2700" dirty="0">
                <a:latin typeface="Georgia"/>
                <a:cs typeface="Georgia"/>
              </a:rPr>
              <a:t>Bahwa </a:t>
            </a:r>
            <a:r>
              <a:rPr sz="2700" spc="-5" dirty="0">
                <a:latin typeface="Georgia"/>
                <a:cs typeface="Georgia"/>
              </a:rPr>
              <a:t>Suatu  Yang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Lain</a:t>
            </a:r>
          </a:p>
          <a:p>
            <a:pPr marL="287020" marR="16510" indent="-274320" algn="just">
              <a:lnSpc>
                <a:spcPts val="2920"/>
              </a:lnSpc>
              <a:spcBef>
                <a:spcPts val="64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enggun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kan  </a:t>
            </a:r>
            <a:r>
              <a:rPr sz="2700" spc="-5" dirty="0">
                <a:latin typeface="Georgia"/>
                <a:cs typeface="Georgia"/>
              </a:rPr>
              <a:t>Kuantitatif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3751045"/>
            <a:ext cx="6416675" cy="470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Kekuatannya Terletak Pada </a:t>
            </a:r>
            <a:r>
              <a:rPr sz="2700" dirty="0" err="1">
                <a:latin typeface="Georgia"/>
                <a:cs typeface="Georgia"/>
              </a:rPr>
              <a:t>Tes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 err="1">
                <a:latin typeface="Georgia"/>
                <a:cs typeface="Georgia"/>
              </a:rPr>
              <a:t>Stati</a:t>
            </a:r>
            <a:r>
              <a:rPr lang="en-US" sz="2700" spc="-5" dirty="0" err="1">
                <a:latin typeface="Georgia"/>
                <a:cs typeface="Georgia"/>
              </a:rPr>
              <a:t>stik</a:t>
            </a:r>
            <a:endParaRPr sz="2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914400"/>
            <a:ext cx="5050473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latin typeface="Georgia"/>
                <a:cs typeface="Georgia"/>
              </a:rPr>
              <a:t>METODE</a:t>
            </a:r>
            <a:r>
              <a:rPr sz="3300" b="1" spc="-95" dirty="0">
                <a:latin typeface="Georgia"/>
                <a:cs typeface="Georgia"/>
              </a:rPr>
              <a:t> </a:t>
            </a:r>
            <a:r>
              <a:rPr sz="3300" b="1" spc="-5" dirty="0">
                <a:latin typeface="Georgia"/>
                <a:cs typeface="Georgia"/>
              </a:rPr>
              <a:t>KUALITATIF</a:t>
            </a:r>
            <a:endParaRPr sz="3300" b="1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752600"/>
            <a:ext cx="6092190" cy="20015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Menggunakan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Wawancara</a:t>
            </a:r>
            <a:endParaRPr sz="2700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  <a:tab pos="3258820" algn="l"/>
              </a:tabLst>
            </a:pPr>
            <a:r>
              <a:rPr sz="2700" spc="-5" dirty="0">
                <a:latin typeface="Georgia"/>
                <a:cs typeface="Georgia"/>
              </a:rPr>
              <a:t>Tidak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 err="1">
                <a:latin typeface="Georgia"/>
                <a:cs typeface="Georgia"/>
              </a:rPr>
              <a:t>Harus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 err="1">
                <a:latin typeface="Georgia"/>
                <a:cs typeface="Georgia"/>
              </a:rPr>
              <a:t>Pakai</a:t>
            </a:r>
            <a:r>
              <a:rPr lang="en-US" sz="270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Data Statistik</a:t>
            </a:r>
            <a:endParaRPr sz="2700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Untuk Obyektif Dilakukan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Triangulasi</a:t>
            </a:r>
            <a:endParaRPr sz="2700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Wawasan Komprehensif Dan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Luas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819423"/>
            <a:ext cx="8229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</a:pPr>
            <a:r>
              <a:rPr sz="4000" b="1" spc="-5" dirty="0"/>
              <a:t>Pendekatan </a:t>
            </a:r>
            <a:r>
              <a:rPr sz="4000" b="1" dirty="0"/>
              <a:t>Dalam Evaluasi</a:t>
            </a:r>
            <a:r>
              <a:rPr sz="4000" b="1" spc="-120" dirty="0"/>
              <a:t> </a:t>
            </a:r>
            <a:r>
              <a:rPr sz="4000" b="1" dirty="0"/>
              <a:t>SI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xfrm>
            <a:off x="457200" y="3473875"/>
            <a:ext cx="82296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16248"/>
              </a:buClr>
              <a:buSzPct val="84782"/>
              <a:buAutoNum type="arabicPeriod" startAt="3"/>
              <a:tabLst>
                <a:tab pos="287020" algn="l"/>
              </a:tabLst>
            </a:pPr>
            <a:r>
              <a:rPr sz="2500" spc="-5" dirty="0" err="1">
                <a:latin typeface="Arial Narrow" panose="020B0606020202030204" pitchFamily="34" charset="0"/>
              </a:rPr>
              <a:t>Menyelidiki</a:t>
            </a:r>
            <a:r>
              <a:rPr sz="2500" spc="-5" dirty="0">
                <a:latin typeface="Arial Narrow" panose="020B0606020202030204" pitchFamily="34" charset="0"/>
              </a:rPr>
              <a:t> proses </a:t>
            </a:r>
            <a:r>
              <a:rPr sz="2500" dirty="0">
                <a:latin typeface="Arial Narrow" panose="020B0606020202030204" pitchFamily="34" charset="0"/>
              </a:rPr>
              <a:t>sebab</a:t>
            </a:r>
            <a:r>
              <a:rPr sz="2500" spc="-75" dirty="0">
                <a:latin typeface="Arial Narrow" panose="020B0606020202030204" pitchFamily="34" charset="0"/>
              </a:rPr>
              <a:t> </a:t>
            </a:r>
            <a:r>
              <a:rPr sz="2500" dirty="0">
                <a:latin typeface="Arial Narrow" panose="020B0606020202030204" pitchFamily="34" charset="0"/>
              </a:rPr>
              <a:t>akibat.</a:t>
            </a:r>
          </a:p>
          <a:p>
            <a:pPr marL="287020" marR="5080" indent="-274320" algn="just">
              <a:lnSpc>
                <a:spcPct val="80000"/>
              </a:lnSpc>
              <a:spcBef>
                <a:spcPts val="555"/>
              </a:spcBef>
              <a:buClr>
                <a:srgbClr val="D16248"/>
              </a:buClr>
              <a:buSzPct val="84782"/>
              <a:buAutoNum type="arabicPeriod" startAt="3"/>
              <a:tabLst>
                <a:tab pos="287020" algn="l"/>
              </a:tabLst>
            </a:pPr>
            <a:r>
              <a:rPr sz="2500" spc="-5" dirty="0">
                <a:latin typeface="Arial Narrow" panose="020B0606020202030204" pitchFamily="34" charset="0"/>
              </a:rPr>
              <a:t>Memberikan evaluasi formatif (</a:t>
            </a:r>
            <a:r>
              <a:rPr sz="2500" spc="-5" dirty="0" err="1">
                <a:latin typeface="Arial Narrow" panose="020B0606020202030204" pitchFamily="34" charset="0"/>
              </a:rPr>
              <a:t>evaluasi</a:t>
            </a:r>
            <a:r>
              <a:rPr sz="2500" spc="-5" dirty="0">
                <a:latin typeface="Arial Narrow" panose="020B0606020202030204" pitchFamily="34" charset="0"/>
              </a:rPr>
              <a:t> </a:t>
            </a:r>
            <a:r>
              <a:rPr sz="2500" spc="-5" dirty="0" err="1">
                <a:latin typeface="Arial Narrow" panose="020B0606020202030204" pitchFamily="34" charset="0"/>
              </a:rPr>
              <a:t>yg</a:t>
            </a:r>
            <a:r>
              <a:rPr sz="2500" spc="-5" dirty="0">
                <a:latin typeface="Arial Narrow" panose="020B0606020202030204" pitchFamily="34" charset="0"/>
              </a:rPr>
              <a:t> </a:t>
            </a:r>
            <a:r>
              <a:rPr sz="2500" spc="-5" dirty="0" err="1">
                <a:latin typeface="Arial Narrow" panose="020B0606020202030204" pitchFamily="34" charset="0"/>
              </a:rPr>
              <a:t>bertujuan</a:t>
            </a:r>
            <a:r>
              <a:rPr sz="2500" spc="-5" dirty="0">
                <a:latin typeface="Arial Narrow" panose="020B0606020202030204" pitchFamily="34" charset="0"/>
              </a:rPr>
              <a:t> </a:t>
            </a:r>
            <a:r>
              <a:rPr sz="2500" spc="-5" dirty="0" err="1">
                <a:latin typeface="Arial Narrow" panose="020B0606020202030204" pitchFamily="34" charset="0"/>
              </a:rPr>
              <a:t>u</a:t>
            </a:r>
            <a:r>
              <a:rPr lang="en-US" sz="2500" spc="-5" dirty="0" err="1">
                <a:latin typeface="Arial Narrow" panose="020B0606020202030204" pitchFamily="34" charset="0"/>
              </a:rPr>
              <a:t>tk</a:t>
            </a:r>
            <a:r>
              <a:rPr sz="2500" spc="-5" dirty="0">
                <a:latin typeface="Arial Narrow" panose="020B0606020202030204" pitchFamily="34" charset="0"/>
              </a:rPr>
              <a:t> memperbaiki  </a:t>
            </a:r>
            <a:r>
              <a:rPr sz="2500" spc="-5" dirty="0" err="1">
                <a:latin typeface="Arial Narrow" panose="020B0606020202030204" pitchFamily="34" charset="0"/>
              </a:rPr>
              <a:t>sistem</a:t>
            </a:r>
            <a:r>
              <a:rPr sz="2500" spc="-5" dirty="0">
                <a:latin typeface="Arial Narrow" panose="020B0606020202030204" pitchFamily="34" charset="0"/>
              </a:rPr>
              <a:t> </a:t>
            </a:r>
            <a:r>
              <a:rPr sz="2500" spc="-5" dirty="0" err="1">
                <a:latin typeface="Arial Narrow" panose="020B0606020202030204" pitchFamily="34" charset="0"/>
              </a:rPr>
              <a:t>yg</a:t>
            </a:r>
            <a:r>
              <a:rPr sz="2500" spc="-5" dirty="0">
                <a:latin typeface="Arial Narrow" panose="020B0606020202030204" pitchFamily="34" charset="0"/>
              </a:rPr>
              <a:t> </a:t>
            </a:r>
            <a:r>
              <a:rPr sz="2500" spc="-5" dirty="0" err="1">
                <a:latin typeface="Arial Narrow" panose="020B0606020202030204" pitchFamily="34" charset="0"/>
              </a:rPr>
              <a:t>s</a:t>
            </a:r>
            <a:r>
              <a:rPr lang="en-US" sz="2500" spc="-5" dirty="0" err="1">
                <a:latin typeface="Arial Narrow" panose="020B0606020202030204" pitchFamily="34" charset="0"/>
              </a:rPr>
              <a:t>dg</a:t>
            </a:r>
            <a:r>
              <a:rPr sz="2500" spc="-5" dirty="0">
                <a:latin typeface="Arial Narrow" panose="020B0606020202030204" pitchFamily="34" charset="0"/>
              </a:rPr>
              <a:t> dalam tahap pengembangan) dibandingkan hanya  </a:t>
            </a:r>
            <a:r>
              <a:rPr sz="2500" dirty="0">
                <a:latin typeface="Arial Narrow" panose="020B0606020202030204" pitchFamily="34" charset="0"/>
              </a:rPr>
              <a:t>sekedar melakukan</a:t>
            </a:r>
            <a:r>
              <a:rPr sz="2500" spc="-90" dirty="0">
                <a:latin typeface="Arial Narrow" panose="020B0606020202030204" pitchFamily="34" charset="0"/>
              </a:rPr>
              <a:t> </a:t>
            </a:r>
            <a:r>
              <a:rPr sz="2500" dirty="0">
                <a:latin typeface="Arial Narrow" panose="020B0606020202030204" pitchFamily="34" charset="0"/>
              </a:rPr>
              <a:t>pengkajian.</a:t>
            </a:r>
          </a:p>
          <a:p>
            <a:pPr marL="287020" indent="-274320">
              <a:lnSpc>
                <a:spcPct val="100000"/>
              </a:lnSpc>
              <a:buClr>
                <a:srgbClr val="D16248"/>
              </a:buClr>
              <a:buSzPct val="84782"/>
              <a:buAutoNum type="arabicPeriod" startAt="3"/>
              <a:tabLst>
                <a:tab pos="287020" algn="l"/>
              </a:tabLst>
            </a:pPr>
            <a:r>
              <a:rPr sz="2500" spc="-5" dirty="0">
                <a:latin typeface="Arial Narrow" panose="020B0606020202030204" pitchFamily="34" charset="0"/>
              </a:rPr>
              <a:t>Meningkatkan </a:t>
            </a:r>
            <a:r>
              <a:rPr sz="2500" spc="-5" dirty="0" err="1">
                <a:latin typeface="Arial Narrow" panose="020B0606020202030204" pitchFamily="34" charset="0"/>
              </a:rPr>
              <a:t>utilisasi</a:t>
            </a:r>
            <a:r>
              <a:rPr sz="2500" spc="-5" dirty="0">
                <a:latin typeface="Arial Narrow" panose="020B0606020202030204" pitchFamily="34" charset="0"/>
              </a:rPr>
              <a:t> </a:t>
            </a:r>
            <a:r>
              <a:rPr sz="2500" dirty="0" err="1">
                <a:latin typeface="Arial Narrow" panose="020B0606020202030204" pitchFamily="34" charset="0"/>
              </a:rPr>
              <a:t>d</a:t>
            </a:r>
            <a:r>
              <a:rPr lang="en-US" sz="2500" dirty="0" err="1">
                <a:latin typeface="Arial Narrow" panose="020B0606020202030204" pitchFamily="34" charset="0"/>
              </a:rPr>
              <a:t>r</a:t>
            </a:r>
            <a:r>
              <a:rPr sz="2500" dirty="0">
                <a:latin typeface="Arial Narrow" panose="020B0606020202030204" pitchFamily="34" charset="0"/>
              </a:rPr>
              <a:t> </a:t>
            </a:r>
            <a:r>
              <a:rPr sz="2500" spc="-5" dirty="0">
                <a:latin typeface="Arial Narrow" panose="020B0606020202030204" pitchFamily="34" charset="0"/>
              </a:rPr>
              <a:t>hasil</a:t>
            </a:r>
            <a:r>
              <a:rPr sz="2500" spc="-60" dirty="0">
                <a:latin typeface="Arial Narrow" panose="020B0606020202030204" pitchFamily="34" charset="0"/>
              </a:rPr>
              <a:t> </a:t>
            </a:r>
            <a:r>
              <a:rPr sz="2500" dirty="0">
                <a:latin typeface="Arial Narrow" panose="020B0606020202030204" pitchFamily="34" charset="0"/>
              </a:rPr>
              <a:t>evaluasi.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752600"/>
            <a:ext cx="8224520" cy="1180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9725" indent="-327025" algn="just">
              <a:lnSpc>
                <a:spcPct val="100000"/>
              </a:lnSpc>
              <a:spcBef>
                <a:spcPts val="105"/>
              </a:spcBef>
              <a:tabLst>
                <a:tab pos="1115695" algn="l"/>
              </a:tabLst>
            </a:pPr>
            <a:r>
              <a:rPr sz="2500" spc="-5" dirty="0">
                <a:solidFill>
                  <a:srgbClr val="D16248"/>
                </a:solidFill>
                <a:latin typeface="Arial Narrow"/>
                <a:cs typeface="Arial Narrow"/>
              </a:rPr>
              <a:t>1.</a:t>
            </a:r>
            <a:r>
              <a:rPr sz="2500" spc="390" dirty="0">
                <a:solidFill>
                  <a:srgbClr val="D16248"/>
                </a:solidFill>
                <a:latin typeface="Arial Narrow"/>
                <a:cs typeface="Arial Narrow"/>
              </a:rPr>
              <a:t> </a:t>
            </a:r>
            <a:r>
              <a:rPr sz="2500" spc="-5" dirty="0" err="1">
                <a:latin typeface="Arial Narrow"/>
                <a:cs typeface="Arial Narrow"/>
              </a:rPr>
              <a:t>U</a:t>
            </a:r>
            <a:r>
              <a:rPr lang="en-US" sz="2500" spc="-5" dirty="0" err="1">
                <a:latin typeface="Arial Narrow"/>
                <a:cs typeface="Arial Narrow"/>
              </a:rPr>
              <a:t>tk</a:t>
            </a:r>
            <a:r>
              <a:rPr sz="2500" spc="-5" dirty="0">
                <a:latin typeface="Arial Narrow"/>
                <a:cs typeface="Arial Narrow"/>
              </a:rPr>
              <a:t>	</a:t>
            </a:r>
            <a:r>
              <a:rPr sz="2500" spc="-5" dirty="0" err="1">
                <a:latin typeface="Arial Narrow"/>
                <a:cs typeface="Arial Narrow"/>
              </a:rPr>
              <a:t>memahami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bgmn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pengguna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mengenai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persepsi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sistem</a:t>
            </a:r>
            <a:r>
              <a:rPr lang="en-US" sz="2500" spc="-5" dirty="0">
                <a:latin typeface="Arial Narrow"/>
                <a:cs typeface="Arial Narrow"/>
              </a:rPr>
              <a:t>, </a:t>
            </a:r>
            <a:r>
              <a:rPr lang="en-US" sz="2500" spc="-5" dirty="0" err="1">
                <a:latin typeface="Arial Narrow"/>
                <a:cs typeface="Arial Narrow"/>
              </a:rPr>
              <a:t>mengevaluasi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sistem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serta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makna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dr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sistem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bagi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pengguna</a:t>
            </a:r>
            <a:endParaRPr lang="en-US" sz="2500" spc="-5" dirty="0">
              <a:latin typeface="Arial Narrow"/>
              <a:cs typeface="Arial Narrow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  <a:tabLst>
                <a:tab pos="1115695" algn="l"/>
              </a:tabLst>
            </a:pPr>
            <a:endParaRPr lang="en-US" sz="2500" spc="-5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371" y="2270002"/>
            <a:ext cx="6601459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latin typeface="Arial Narrow"/>
                <a:cs typeface="Arial Narrow"/>
              </a:rPr>
              <a:t>.</a:t>
            </a:r>
            <a:endParaRPr sz="23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39" y="2619882"/>
            <a:ext cx="8224521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9725" indent="-327025" algn="just">
              <a:spcBef>
                <a:spcPts val="105"/>
              </a:spcBef>
              <a:tabLst>
                <a:tab pos="1191895" algn="l"/>
                <a:tab pos="2656840" algn="l"/>
              </a:tabLst>
            </a:pPr>
            <a:r>
              <a:rPr sz="2500" spc="-5" dirty="0">
                <a:solidFill>
                  <a:srgbClr val="D16248"/>
                </a:solidFill>
                <a:latin typeface="Arial Narrow"/>
                <a:cs typeface="Arial Narrow"/>
              </a:rPr>
              <a:t>2.</a:t>
            </a:r>
            <a:r>
              <a:rPr sz="2500" spc="390" dirty="0">
                <a:solidFill>
                  <a:srgbClr val="D16248"/>
                </a:solidFill>
                <a:latin typeface="Arial Narrow"/>
                <a:cs typeface="Arial Narrow"/>
              </a:rPr>
              <a:t> </a:t>
            </a:r>
            <a:r>
              <a:rPr sz="2500" spc="-5" dirty="0" err="1">
                <a:latin typeface="Arial Narrow"/>
                <a:cs typeface="Arial Narrow"/>
              </a:rPr>
              <a:t>U</a:t>
            </a:r>
            <a:r>
              <a:rPr lang="en-US" sz="2500" spc="-5" dirty="0" err="1">
                <a:latin typeface="Arial Narrow"/>
                <a:cs typeface="Arial Narrow"/>
              </a:rPr>
              <a:t>tk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sz="2500" spc="-5" dirty="0" err="1">
                <a:latin typeface="Arial Narrow"/>
                <a:cs typeface="Arial Narrow"/>
              </a:rPr>
              <a:t>memahami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sz="2500" spc="-5" dirty="0" err="1">
                <a:latin typeface="Arial Narrow"/>
                <a:cs typeface="Arial Narrow"/>
              </a:rPr>
              <a:t>pengaruh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sosial</a:t>
            </a:r>
            <a:r>
              <a:rPr lang="en-US" sz="2500" spc="-5" dirty="0">
                <a:latin typeface="Arial Narrow"/>
                <a:cs typeface="Arial Narrow"/>
              </a:rPr>
              <a:t> &amp; </a:t>
            </a:r>
            <a:r>
              <a:rPr lang="en-US" sz="2500" spc="-5" dirty="0" err="1">
                <a:latin typeface="Arial Narrow"/>
                <a:cs typeface="Arial Narrow"/>
              </a:rPr>
              <a:t>organisasional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terhadap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penggunaan</a:t>
            </a:r>
            <a:r>
              <a:rPr lang="en-US" sz="2500" spc="-5" dirty="0">
                <a:latin typeface="Arial Narrow"/>
                <a:cs typeface="Arial Narrow"/>
              </a:rPr>
              <a:t> </a:t>
            </a:r>
            <a:r>
              <a:rPr lang="en-US" sz="2500" spc="-5" dirty="0" err="1">
                <a:latin typeface="Arial Narrow"/>
                <a:cs typeface="Arial Narrow"/>
              </a:rPr>
              <a:t>sistem</a:t>
            </a:r>
            <a:endParaRPr lang="en-US" sz="25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8479" y="3995624"/>
            <a:ext cx="224873" cy="22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717" y="2977007"/>
            <a:ext cx="4293387" cy="1296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1800" y="1371600"/>
            <a:ext cx="1411540" cy="1481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392" y="1143000"/>
            <a:ext cx="565721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 err="1">
                <a:latin typeface="Georgia"/>
                <a:cs typeface="Georgia"/>
              </a:rPr>
              <a:t>Evaluasi</a:t>
            </a:r>
            <a:r>
              <a:rPr sz="3300" b="1" spc="-5" dirty="0">
                <a:latin typeface="Georgia"/>
                <a:cs typeface="Georgia"/>
              </a:rPr>
              <a:t> S</a:t>
            </a:r>
            <a:r>
              <a:rPr lang="en-US" sz="3300" b="1" spc="-5" dirty="0">
                <a:latin typeface="Georgia"/>
                <a:cs typeface="Georgia"/>
              </a:rPr>
              <a:t>I</a:t>
            </a:r>
            <a:endParaRPr sz="3300" b="1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811" y="2667000"/>
            <a:ext cx="8073390" cy="1872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Georgia"/>
                <a:cs typeface="Georgia"/>
              </a:rPr>
              <a:t>Evaluasi </a:t>
            </a:r>
            <a:r>
              <a:rPr sz="2700" spc="-5" dirty="0">
                <a:latin typeface="Georgia"/>
                <a:cs typeface="Georgia"/>
              </a:rPr>
              <a:t>sistem informasi (SI) dapat dilakukan  dengan </a:t>
            </a:r>
            <a:r>
              <a:rPr sz="2700" dirty="0">
                <a:latin typeface="Georgia"/>
                <a:cs typeface="Georgia"/>
              </a:rPr>
              <a:t>cara </a:t>
            </a:r>
            <a:r>
              <a:rPr sz="2700" spc="-5" dirty="0">
                <a:latin typeface="Georgia"/>
                <a:cs typeface="Georgia"/>
              </a:rPr>
              <a:t>berbeda </a:t>
            </a:r>
            <a:r>
              <a:rPr sz="2700" dirty="0">
                <a:latin typeface="Georgia"/>
                <a:cs typeface="Georgia"/>
              </a:rPr>
              <a:t>dan pada </a:t>
            </a:r>
            <a:r>
              <a:rPr sz="2700" spc="-5" dirty="0">
                <a:latin typeface="Georgia"/>
                <a:cs typeface="Georgia"/>
              </a:rPr>
              <a:t>tingkatan bebeda,  </a:t>
            </a:r>
            <a:r>
              <a:rPr lang="en-US" sz="2700" b="1" spc="-5" dirty="0" err="1">
                <a:latin typeface="Georgia"/>
                <a:cs typeface="Georgia"/>
              </a:rPr>
              <a:t>tergantung</a:t>
            </a:r>
            <a:r>
              <a:rPr lang="en-US" sz="2700" b="1" spc="-5" dirty="0">
                <a:latin typeface="Georgia"/>
                <a:cs typeface="Georgia"/>
              </a:rPr>
              <a:t> pada </a:t>
            </a:r>
            <a:r>
              <a:rPr lang="en-US" sz="2700" b="1" spc="-5" dirty="0" err="1">
                <a:latin typeface="Georgia"/>
                <a:cs typeface="Georgia"/>
              </a:rPr>
              <a:t>tujuan</a:t>
            </a:r>
            <a:r>
              <a:rPr lang="en-US" sz="2700" b="1" dirty="0">
                <a:latin typeface="Georgia"/>
                <a:cs typeface="Georgia"/>
              </a:rPr>
              <a:t> </a:t>
            </a:r>
            <a:r>
              <a:rPr lang="en-US" sz="2700" b="1" spc="-5" dirty="0" err="1">
                <a:latin typeface="Georgia"/>
                <a:cs typeface="Georgia"/>
              </a:rPr>
              <a:t>evaluasi</a:t>
            </a:r>
            <a:r>
              <a:rPr sz="2700" spc="-5" dirty="0">
                <a:latin typeface="Georgia"/>
                <a:cs typeface="Georgia"/>
              </a:rPr>
              <a:t>.</a:t>
            </a:r>
            <a:endParaRPr sz="27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838200"/>
            <a:ext cx="75946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latin typeface="Georgia"/>
                <a:cs typeface="Georgia"/>
              </a:rPr>
              <a:t>Lingkup </a:t>
            </a:r>
            <a:r>
              <a:rPr sz="3300" b="1" spc="-5" dirty="0" err="1">
                <a:latin typeface="Georgia"/>
                <a:cs typeface="Georgia"/>
              </a:rPr>
              <a:t>Evaluasi</a:t>
            </a:r>
            <a:r>
              <a:rPr sz="3300" b="1" spc="-5" dirty="0">
                <a:latin typeface="Georgia"/>
                <a:cs typeface="Georgia"/>
              </a:rPr>
              <a:t> </a:t>
            </a:r>
            <a:r>
              <a:rPr lang="en-US" sz="3300" b="1" spc="-5" dirty="0">
                <a:latin typeface="Georgia"/>
                <a:cs typeface="Georgia"/>
              </a:rPr>
              <a:t>SI</a:t>
            </a:r>
            <a:endParaRPr sz="3300" b="1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752600"/>
            <a:ext cx="6477509" cy="2115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400" b="1" spc="-10" dirty="0" err="1">
                <a:latin typeface="Georgia"/>
                <a:cs typeface="Georgia"/>
              </a:rPr>
              <a:t>Aplikasi</a:t>
            </a:r>
            <a:endParaRPr sz="2400" dirty="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400" b="1" spc="-5" dirty="0">
                <a:latin typeface="Georgia"/>
                <a:cs typeface="Georgia"/>
              </a:rPr>
              <a:t>Informasi</a:t>
            </a:r>
            <a:endParaRPr sz="2400" dirty="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400" b="1" spc="-5" dirty="0">
                <a:latin typeface="Georgia"/>
                <a:cs typeface="Georgia"/>
              </a:rPr>
              <a:t>Infrastruktur</a:t>
            </a:r>
            <a:endParaRPr sz="2400" dirty="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400" b="1" spc="-10" dirty="0">
                <a:latin typeface="Georgia"/>
                <a:cs typeface="Georgia"/>
              </a:rPr>
              <a:t>Human </a:t>
            </a:r>
            <a:r>
              <a:rPr sz="2400" b="1" spc="-5" dirty="0">
                <a:latin typeface="Georgia"/>
                <a:cs typeface="Georgia"/>
              </a:rPr>
              <a:t>Resource</a:t>
            </a:r>
            <a:r>
              <a:rPr sz="2400" b="1" spc="3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(SDM)</a:t>
            </a:r>
            <a:endParaRPr sz="2400" dirty="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400" b="1" spc="-5" dirty="0">
                <a:latin typeface="Georgia"/>
                <a:cs typeface="Georgia"/>
              </a:rPr>
              <a:t>Organisasi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7DF02BF-40FC-44C7-88BC-250497C6C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038650"/>
              </p:ext>
            </p:extLst>
          </p:nvPr>
        </p:nvGraphicFramePr>
        <p:xfrm>
          <a:off x="762000" y="1066800"/>
          <a:ext cx="807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112" y="690245"/>
            <a:ext cx="505777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latin typeface="Georgia"/>
                <a:cs typeface="Georgia"/>
              </a:rPr>
              <a:t>M</a:t>
            </a:r>
            <a:r>
              <a:rPr lang="en-US" sz="3300" b="1" spc="-5" dirty="0">
                <a:latin typeface="Georgia"/>
                <a:cs typeface="Georgia"/>
              </a:rPr>
              <a:t>ODEL</a:t>
            </a:r>
            <a:r>
              <a:rPr sz="3300" b="1" spc="-5" dirty="0">
                <a:latin typeface="Georgia"/>
                <a:cs typeface="Georgia"/>
              </a:rPr>
              <a:t> </a:t>
            </a:r>
            <a:r>
              <a:rPr sz="3300" b="1" dirty="0">
                <a:latin typeface="Georgia"/>
                <a:cs typeface="Georgia"/>
              </a:rPr>
              <a:t>EVALUASI</a:t>
            </a:r>
            <a:r>
              <a:rPr sz="3300" b="1" spc="-125" dirty="0">
                <a:latin typeface="Georgia"/>
                <a:cs typeface="Georgia"/>
              </a:rPr>
              <a:t> </a:t>
            </a:r>
            <a:r>
              <a:rPr sz="3300" b="1" spc="-5" dirty="0">
                <a:latin typeface="Georgia"/>
                <a:cs typeface="Georgia"/>
              </a:rPr>
              <a:t>SI</a:t>
            </a:r>
            <a:endParaRPr sz="3300" b="1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171" y="1676400"/>
            <a:ext cx="8415655" cy="334899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77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Georgia"/>
                <a:cs typeface="Georgia"/>
              </a:rPr>
              <a:t>Technology Acceptance Model (</a:t>
            </a:r>
            <a:r>
              <a:rPr sz="2600" b="1" spc="-5" dirty="0">
                <a:solidFill>
                  <a:srgbClr val="FF0000"/>
                </a:solidFill>
                <a:latin typeface="Georgia"/>
                <a:cs typeface="Georgia"/>
              </a:rPr>
              <a:t>TAM</a:t>
            </a:r>
            <a:r>
              <a:rPr sz="2600" spc="-5" dirty="0">
                <a:latin typeface="Georgia"/>
                <a:cs typeface="Georgia"/>
              </a:rPr>
              <a:t>)</a:t>
            </a:r>
            <a:endParaRPr sz="2600" dirty="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spcBef>
                <a:spcPts val="670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Georgia"/>
                <a:cs typeface="Georgia"/>
              </a:rPr>
              <a:t>Task Technology Fit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</a:t>
            </a:r>
            <a:r>
              <a:rPr sz="2600" b="1" spc="-5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TTF</a:t>
            </a:r>
            <a:r>
              <a:rPr sz="2600" spc="-5" dirty="0">
                <a:latin typeface="Georgia"/>
                <a:cs typeface="Georgia"/>
              </a:rPr>
              <a:t>)</a:t>
            </a:r>
            <a:endParaRPr sz="2600" dirty="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spcBef>
                <a:spcPts val="67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Georgia"/>
                <a:cs typeface="Georgia"/>
              </a:rPr>
              <a:t>End User </a:t>
            </a:r>
            <a:r>
              <a:rPr sz="2600" spc="-5" dirty="0">
                <a:latin typeface="Georgia"/>
                <a:cs typeface="Georgia"/>
              </a:rPr>
              <a:t>Computing (</a:t>
            </a:r>
            <a:r>
              <a:rPr sz="2600" b="1" spc="-5" dirty="0">
                <a:solidFill>
                  <a:srgbClr val="00B050"/>
                </a:solidFill>
                <a:latin typeface="Georgia"/>
                <a:cs typeface="Georgia"/>
              </a:rPr>
              <a:t>EUC</a:t>
            </a:r>
            <a:r>
              <a:rPr sz="2600" spc="-5" dirty="0">
                <a:latin typeface="Georgia"/>
                <a:cs typeface="Georgia"/>
              </a:rPr>
              <a:t>)</a:t>
            </a:r>
            <a:r>
              <a:rPr sz="2600" spc="2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Satisfaction</a:t>
            </a:r>
            <a:endParaRPr sz="2600" dirty="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spcBef>
                <a:spcPts val="670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Georgia"/>
                <a:cs typeface="Georgia"/>
              </a:rPr>
              <a:t>Human, </a:t>
            </a:r>
            <a:r>
              <a:rPr sz="2600" spc="-10" dirty="0">
                <a:latin typeface="Georgia"/>
                <a:cs typeface="Georgia"/>
              </a:rPr>
              <a:t>Organization </a:t>
            </a:r>
            <a:r>
              <a:rPr sz="2600" spc="-5" dirty="0">
                <a:latin typeface="Georgia"/>
                <a:cs typeface="Georgia"/>
              </a:rPr>
              <a:t>And Technology Fit</a:t>
            </a:r>
            <a:r>
              <a:rPr sz="2600" spc="5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</a:t>
            </a:r>
            <a:r>
              <a:rPr sz="2600" b="1" spc="-5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Hot-Fit</a:t>
            </a:r>
            <a:r>
              <a:rPr sz="2600" spc="-5" dirty="0">
                <a:latin typeface="Georgia"/>
                <a:cs typeface="Georgia"/>
              </a:rPr>
              <a:t>)</a:t>
            </a:r>
            <a:endParaRPr lang="en-US" sz="2600" spc="-5" dirty="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spcBef>
                <a:spcPts val="670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lang="en-US" sz="2600" dirty="0">
                <a:latin typeface="Georgia"/>
                <a:cs typeface="Georgia"/>
              </a:rPr>
              <a:t>Unified  Theory  of  Acceptance &amp; Use of Technology  (</a:t>
            </a:r>
            <a:r>
              <a:rPr lang="en-US" sz="2600" b="1" dirty="0">
                <a:solidFill>
                  <a:srgbClr val="00B0F0"/>
                </a:solidFill>
                <a:latin typeface="Georgia"/>
                <a:cs typeface="Georgia"/>
              </a:rPr>
              <a:t>UTAUT</a:t>
            </a:r>
            <a:r>
              <a:rPr lang="en-US" sz="2600" dirty="0">
                <a:latin typeface="Georgia"/>
                <a:cs typeface="Georgia"/>
              </a:rPr>
              <a:t>) </a:t>
            </a:r>
            <a:endParaRPr sz="2600" dirty="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spcBef>
                <a:spcPts val="67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600" spc="-5" dirty="0" err="1">
                <a:latin typeface="Georgia"/>
                <a:cs typeface="Georgia"/>
              </a:rPr>
              <a:t>Delone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Mcclean</a:t>
            </a:r>
            <a:endParaRPr sz="2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>
            <a:extLst>
              <a:ext uri="{FF2B5EF4-FFF2-40B4-BE49-F238E27FC236}">
                <a16:creationId xmlns:a16="http://schemas.microsoft.com/office/drawing/2014/main" id="{B2CEB5A4-BB78-4C69-A70E-CF918DD7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>
            <a:extLst>
              <a:ext uri="{FF2B5EF4-FFF2-40B4-BE49-F238E27FC236}">
                <a16:creationId xmlns:a16="http://schemas.microsoft.com/office/drawing/2014/main" id="{C90DAFED-85F9-4000-B719-9B5B9F08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TAM</a:t>
            </a:r>
          </a:p>
        </p:txBody>
      </p:sp>
      <p:sp>
        <p:nvSpPr>
          <p:cNvPr id="6148" name="Content Placeholder 1">
            <a:extLst>
              <a:ext uri="{FF2B5EF4-FFF2-40B4-BE49-F238E27FC236}">
                <a16:creationId xmlns:a16="http://schemas.microsoft.com/office/drawing/2014/main" id="{B0E80113-8A75-4F9D-B18F-FF271F44D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038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347663" marR="5715" algn="just">
              <a:lnSpc>
                <a:spcPct val="80000"/>
              </a:lnSpc>
              <a:spcBef>
                <a:spcPts val="600"/>
              </a:spcBef>
            </a:pPr>
            <a:r>
              <a:rPr lang="en-US" sz="2200" spc="-5" dirty="0" err="1"/>
              <a:t>Dikembangkan</a:t>
            </a:r>
            <a:r>
              <a:rPr lang="en-US" sz="2200" spc="-5" dirty="0"/>
              <a:t> </a:t>
            </a:r>
            <a:r>
              <a:rPr lang="en-US" sz="2200" dirty="0"/>
              <a:t>oleh </a:t>
            </a:r>
            <a:r>
              <a:rPr lang="en-US" sz="2200" spc="-5" dirty="0"/>
              <a:t>Davis (</a:t>
            </a:r>
            <a:r>
              <a:rPr lang="en-US" sz="2200" spc="-20" dirty="0" err="1"/>
              <a:t>th.</a:t>
            </a:r>
            <a:r>
              <a:rPr lang="en-US" sz="2200" spc="-20" dirty="0"/>
              <a:t> 1989) </a:t>
            </a:r>
            <a:r>
              <a:rPr lang="en-US" sz="2200" spc="-20" dirty="0" err="1"/>
              <a:t>hasil</a:t>
            </a:r>
            <a:r>
              <a:rPr lang="en-US" sz="2200" spc="-20" dirty="0"/>
              <a:t> </a:t>
            </a:r>
            <a:r>
              <a:rPr lang="en-US" sz="2200" spc="-20" dirty="0" err="1"/>
              <a:t>adaptasi</a:t>
            </a:r>
            <a:r>
              <a:rPr lang="en-US" sz="2200" spc="-20" dirty="0"/>
              <a:t> </a:t>
            </a:r>
            <a:r>
              <a:rPr lang="en-US" sz="2200" spc="-20" dirty="0" err="1"/>
              <a:t>dr</a:t>
            </a:r>
            <a:r>
              <a:rPr lang="en-US" sz="2200" spc="-20" dirty="0"/>
              <a:t> TRA -&gt; TAB -&gt; TAM</a:t>
            </a:r>
          </a:p>
          <a:p>
            <a:pPr marL="347663" marR="5715" algn="just">
              <a:lnSpc>
                <a:spcPct val="80000"/>
              </a:lnSpc>
              <a:spcBef>
                <a:spcPts val="600"/>
              </a:spcBef>
            </a:pPr>
            <a:r>
              <a:rPr lang="en-US" sz="2200" dirty="0" err="1"/>
              <a:t>Kontrsuk</a:t>
            </a:r>
            <a:r>
              <a:rPr lang="en-US" sz="2200" dirty="0"/>
              <a:t>: </a:t>
            </a:r>
            <a:r>
              <a:rPr lang="en-US" sz="2200" b="1" dirty="0"/>
              <a:t>Perceived usefulness, Perceived ease of use, behavior intention to use, &amp; actual system</a:t>
            </a:r>
            <a:endParaRPr lang="en-US" sz="2200" dirty="0"/>
          </a:p>
          <a:p>
            <a:pPr marL="347663" marR="5080" algn="just">
              <a:lnSpc>
                <a:spcPct val="80000"/>
              </a:lnSpc>
              <a:spcBef>
                <a:spcPts val="600"/>
              </a:spcBef>
            </a:pPr>
            <a:r>
              <a:rPr lang="en-US" sz="2200" spc="-5" dirty="0" err="1"/>
              <a:t>Lebih</a:t>
            </a:r>
            <a:r>
              <a:rPr lang="en-US" sz="2200" spc="-5" dirty="0"/>
              <a:t> </a:t>
            </a:r>
            <a:r>
              <a:rPr lang="en-US" sz="2200" spc="-5" dirty="0" err="1"/>
              <a:t>diusulkan</a:t>
            </a:r>
            <a:r>
              <a:rPr lang="en-US" sz="2200" spc="-5" dirty="0"/>
              <a:t> </a:t>
            </a:r>
            <a:r>
              <a:rPr lang="en-US" sz="2200" spc="-5" dirty="0" err="1"/>
              <a:t>ketika</a:t>
            </a:r>
            <a:r>
              <a:rPr lang="en-US" sz="2200" spc="-5" dirty="0"/>
              <a:t> </a:t>
            </a:r>
            <a:r>
              <a:rPr lang="en-US" sz="2200" i="1" dirty="0"/>
              <a:t>user</a:t>
            </a:r>
            <a:r>
              <a:rPr lang="en-US" sz="2200" dirty="0"/>
              <a:t> </a:t>
            </a:r>
            <a:r>
              <a:rPr lang="en-US" sz="2200" dirty="0" err="1"/>
              <a:t>ditawarkan</a:t>
            </a:r>
            <a:r>
              <a:rPr lang="en-US" sz="2200" dirty="0"/>
              <a:t> </a:t>
            </a:r>
            <a:r>
              <a:rPr lang="en-US" sz="2200" spc="-5" dirty="0" err="1"/>
              <a:t>utk</a:t>
            </a:r>
            <a:r>
              <a:rPr lang="en-US" sz="2200" spc="-5" dirty="0"/>
              <a:t> </a:t>
            </a:r>
            <a:r>
              <a:rPr lang="en-US" sz="2200" spc="-5" dirty="0" err="1"/>
              <a:t>menggunakan</a:t>
            </a:r>
            <a:r>
              <a:rPr lang="en-US" sz="2200" spc="-5" dirty="0"/>
              <a:t> </a:t>
            </a:r>
            <a:r>
              <a:rPr lang="en-US" sz="2200" spc="-5" dirty="0" err="1"/>
              <a:t>suatu</a:t>
            </a:r>
            <a:r>
              <a:rPr lang="en-US" sz="2200" spc="-5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spc="-5" dirty="0" err="1"/>
              <a:t>yg</a:t>
            </a:r>
            <a:r>
              <a:rPr lang="en-US" sz="2200" spc="-5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,  </a:t>
            </a:r>
            <a:r>
              <a:rPr lang="en-US" sz="2200" b="1" dirty="0" err="1">
                <a:solidFill>
                  <a:srgbClr val="FF0000"/>
                </a:solidFill>
              </a:rPr>
              <a:t>sejumlah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spc="-5" dirty="0" err="1">
                <a:solidFill>
                  <a:srgbClr val="FF0000"/>
                </a:solidFill>
              </a:rPr>
              <a:t>faktor</a:t>
            </a:r>
            <a:r>
              <a:rPr lang="en-US" sz="2200" b="1" spc="-5" dirty="0">
                <a:solidFill>
                  <a:srgbClr val="FF0000"/>
                </a:solidFill>
              </a:rPr>
              <a:t> </a:t>
            </a:r>
            <a:r>
              <a:rPr lang="en-US" sz="2200" b="1" spc="-5" dirty="0" err="1">
                <a:solidFill>
                  <a:srgbClr val="FF0000"/>
                </a:solidFill>
              </a:rPr>
              <a:t>mempengaruhi</a:t>
            </a:r>
            <a:r>
              <a:rPr lang="en-US" sz="2200" b="1" spc="-5" dirty="0">
                <a:solidFill>
                  <a:srgbClr val="FF0000"/>
                </a:solidFill>
              </a:rPr>
              <a:t> </a:t>
            </a:r>
            <a:r>
              <a:rPr lang="en-US" sz="2200" b="1" spc="-5" dirty="0" err="1">
                <a:solidFill>
                  <a:srgbClr val="FF0000"/>
                </a:solidFill>
              </a:rPr>
              <a:t>keputusan</a:t>
            </a:r>
            <a:r>
              <a:rPr lang="en-US" sz="2200" b="1" spc="-5" dirty="0">
                <a:solidFill>
                  <a:srgbClr val="FF0000"/>
                </a:solidFill>
              </a:rPr>
              <a:t> </a:t>
            </a:r>
            <a:r>
              <a:rPr lang="en-US" sz="2200" spc="-5" dirty="0" err="1"/>
              <a:t>mereka</a:t>
            </a:r>
            <a:r>
              <a:rPr lang="en-US" sz="2200" spc="-5" dirty="0"/>
              <a:t> </a:t>
            </a:r>
            <a:r>
              <a:rPr lang="en-US" sz="2200" spc="-5" dirty="0" err="1"/>
              <a:t>ttg</a:t>
            </a:r>
            <a:r>
              <a:rPr lang="en-US" sz="2200" spc="-5" dirty="0"/>
              <a:t>  </a:t>
            </a:r>
            <a:r>
              <a:rPr lang="en-US" sz="2200" b="1" dirty="0" err="1">
                <a:solidFill>
                  <a:srgbClr val="FF0000"/>
                </a:solidFill>
              </a:rPr>
              <a:t>bgmn</a:t>
            </a:r>
            <a:r>
              <a:rPr lang="en-US" sz="2200" b="1" dirty="0">
                <a:solidFill>
                  <a:srgbClr val="FF0000"/>
                </a:solidFill>
              </a:rPr>
              <a:t> &amp; </a:t>
            </a:r>
            <a:r>
              <a:rPr lang="en-US" sz="2200" b="1" dirty="0" err="1">
                <a:solidFill>
                  <a:srgbClr val="FF0000"/>
                </a:solidFill>
              </a:rPr>
              <a:t>kapan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spc="-5" dirty="0" err="1"/>
              <a:t>akan</a:t>
            </a:r>
            <a:r>
              <a:rPr lang="en-US" sz="2200" spc="-5" dirty="0"/>
              <a:t> </a:t>
            </a:r>
            <a:r>
              <a:rPr lang="en-US" sz="2200" spc="-5" dirty="0" err="1"/>
              <a:t>menggunakan</a:t>
            </a:r>
            <a:r>
              <a:rPr lang="en-US" sz="2200" spc="-5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spc="-5" dirty="0" err="1"/>
              <a:t>tsb</a:t>
            </a:r>
            <a:endParaRPr lang="en-US" sz="2200" spc="-5" dirty="0"/>
          </a:p>
          <a:p>
            <a:pPr marL="347663" marR="5080" algn="just">
              <a:lnSpc>
                <a:spcPct val="80000"/>
              </a:lnSpc>
              <a:spcBef>
                <a:spcPts val="600"/>
              </a:spcBef>
            </a:pPr>
            <a:r>
              <a:rPr lang="en-US" sz="2200" spc="-5" dirty="0" err="1"/>
              <a:t>K</a:t>
            </a:r>
            <a:r>
              <a:rPr lang="en-US" sz="2200" dirty="0" err="1"/>
              <a:t>hususnya</a:t>
            </a:r>
            <a:r>
              <a:rPr lang="en-US" sz="2200" dirty="0"/>
              <a:t>: </a:t>
            </a:r>
            <a:r>
              <a:rPr lang="en-US" sz="2200" b="1" i="1" spc="-5" dirty="0">
                <a:cs typeface="Arial"/>
              </a:rPr>
              <a:t>usefulness</a:t>
            </a:r>
            <a:r>
              <a:rPr lang="en-US" sz="2200" b="1" i="1" spc="-5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2200" i="1" dirty="0">
                <a:cs typeface="Arial"/>
              </a:rPr>
              <a:t>(user </a:t>
            </a:r>
            <a:r>
              <a:rPr lang="en-US" sz="2200" i="1" spc="-5" dirty="0" err="1">
                <a:cs typeface="Arial"/>
              </a:rPr>
              <a:t>yakin</a:t>
            </a:r>
            <a:r>
              <a:rPr lang="en-US" sz="2200" i="1" spc="-5" dirty="0">
                <a:cs typeface="Arial"/>
              </a:rPr>
              <a:t> </a:t>
            </a:r>
            <a:r>
              <a:rPr lang="en-US" sz="2200" i="1" dirty="0" err="1">
                <a:cs typeface="Arial"/>
              </a:rPr>
              <a:t>bahwa</a:t>
            </a:r>
            <a:r>
              <a:rPr lang="en-US" sz="2200" i="1" dirty="0">
                <a:cs typeface="Arial"/>
              </a:rPr>
              <a:t>  </a:t>
            </a:r>
            <a:r>
              <a:rPr lang="en-US" sz="2200" i="1" dirty="0" err="1">
                <a:cs typeface="Arial"/>
              </a:rPr>
              <a:t>dgn</a:t>
            </a:r>
            <a:r>
              <a:rPr lang="en-US" sz="2200" i="1" dirty="0">
                <a:cs typeface="Arial"/>
              </a:rPr>
              <a:t> </a:t>
            </a:r>
            <a:r>
              <a:rPr lang="en-US" sz="2200" i="1" dirty="0" err="1">
                <a:cs typeface="Arial"/>
              </a:rPr>
              <a:t>menggunakan</a:t>
            </a:r>
            <a:r>
              <a:rPr lang="en-US" sz="2200" i="1" dirty="0">
                <a:cs typeface="Arial"/>
              </a:rPr>
              <a:t> </a:t>
            </a:r>
            <a:r>
              <a:rPr lang="en-US" sz="2200" i="1" spc="-5" dirty="0" err="1">
                <a:cs typeface="Arial"/>
              </a:rPr>
              <a:t>sistem</a:t>
            </a:r>
            <a:r>
              <a:rPr lang="en-US" sz="2200" i="1" spc="-5" dirty="0">
                <a:cs typeface="Arial"/>
              </a:rPr>
              <a:t> </a:t>
            </a:r>
            <a:r>
              <a:rPr lang="en-US" sz="2200" i="1" spc="-10" dirty="0" err="1">
                <a:cs typeface="Arial"/>
              </a:rPr>
              <a:t>ini</a:t>
            </a:r>
            <a:r>
              <a:rPr lang="en-US" sz="2200" i="1" spc="-10" dirty="0">
                <a:cs typeface="Arial"/>
              </a:rPr>
              <a:t> </a:t>
            </a:r>
            <a:r>
              <a:rPr lang="en-US" sz="2200" i="1" dirty="0" err="1">
                <a:cs typeface="Arial"/>
              </a:rPr>
              <a:t>akan</a:t>
            </a:r>
            <a:r>
              <a:rPr lang="en-US" sz="2200" i="1" dirty="0">
                <a:cs typeface="Arial"/>
              </a:rPr>
              <a:t> </a:t>
            </a:r>
            <a:r>
              <a:rPr lang="en-US" sz="2200" i="1" spc="-5" dirty="0" err="1">
                <a:cs typeface="Arial"/>
              </a:rPr>
              <a:t>meningkatkan</a:t>
            </a:r>
            <a:r>
              <a:rPr lang="en-US" sz="2200" i="1" spc="-5" dirty="0">
                <a:cs typeface="Arial"/>
              </a:rPr>
              <a:t>  </a:t>
            </a:r>
            <a:r>
              <a:rPr lang="en-US" sz="2200" i="1" spc="-5" dirty="0" err="1">
                <a:cs typeface="Arial"/>
              </a:rPr>
              <a:t>kinerjanya</a:t>
            </a:r>
            <a:r>
              <a:rPr lang="en-US" sz="2200" i="1" spc="-5" dirty="0">
                <a:cs typeface="Arial"/>
              </a:rPr>
              <a:t>), </a:t>
            </a:r>
            <a:r>
              <a:rPr lang="en-US" sz="2200" b="1" i="1" dirty="0">
                <a:cs typeface="Arial"/>
              </a:rPr>
              <a:t>ease </a:t>
            </a:r>
            <a:r>
              <a:rPr lang="en-US" sz="2200" b="1" i="1" spc="-10" dirty="0">
                <a:cs typeface="Arial"/>
              </a:rPr>
              <a:t>of </a:t>
            </a:r>
            <a:r>
              <a:rPr lang="en-US" sz="2200" b="1" i="1" spc="-5" dirty="0">
                <a:cs typeface="Arial"/>
              </a:rPr>
              <a:t>use </a:t>
            </a:r>
            <a:r>
              <a:rPr lang="en-US" sz="2200" i="1" spc="-5" dirty="0">
                <a:cs typeface="Arial"/>
              </a:rPr>
              <a:t>(di mana </a:t>
            </a:r>
            <a:r>
              <a:rPr lang="en-US" sz="2200" i="1" dirty="0">
                <a:cs typeface="Arial"/>
              </a:rPr>
              <a:t>user </a:t>
            </a:r>
            <a:r>
              <a:rPr lang="en-US" sz="2200" i="1" spc="-5" dirty="0" err="1">
                <a:cs typeface="Arial"/>
              </a:rPr>
              <a:t>yakin</a:t>
            </a:r>
            <a:r>
              <a:rPr lang="en-US" sz="2200" i="1" spc="-5" dirty="0">
                <a:cs typeface="Arial"/>
              </a:rPr>
              <a:t> </a:t>
            </a:r>
            <a:r>
              <a:rPr lang="en-US" sz="2200" i="1" dirty="0" err="1">
                <a:cs typeface="Arial"/>
              </a:rPr>
              <a:t>bahwa</a:t>
            </a:r>
            <a:r>
              <a:rPr lang="en-US" sz="2200" i="1" dirty="0">
                <a:cs typeface="Arial"/>
              </a:rPr>
              <a:t>  </a:t>
            </a:r>
            <a:r>
              <a:rPr lang="en-US" sz="2200" i="1" dirty="0" err="1">
                <a:cs typeface="Arial"/>
              </a:rPr>
              <a:t>menggunakan</a:t>
            </a:r>
            <a:r>
              <a:rPr lang="en-US" sz="2200" i="1" dirty="0">
                <a:cs typeface="Arial"/>
              </a:rPr>
              <a:t> </a:t>
            </a:r>
            <a:r>
              <a:rPr lang="en-US" sz="2200" i="1" dirty="0" err="1">
                <a:cs typeface="Arial"/>
              </a:rPr>
              <a:t>sistem</a:t>
            </a:r>
            <a:r>
              <a:rPr lang="en-US" sz="2200" i="1" dirty="0">
                <a:cs typeface="Arial"/>
              </a:rPr>
              <a:t> </a:t>
            </a:r>
            <a:r>
              <a:rPr lang="en-US" sz="2200" i="1" spc="-10" dirty="0" err="1">
                <a:cs typeface="Arial"/>
              </a:rPr>
              <a:t>ini</a:t>
            </a:r>
            <a:r>
              <a:rPr lang="en-US" sz="2200" i="1" spc="-10" dirty="0">
                <a:cs typeface="Arial"/>
              </a:rPr>
              <a:t> </a:t>
            </a:r>
            <a:r>
              <a:rPr lang="en-US" sz="2200" i="1" dirty="0" err="1">
                <a:cs typeface="Arial"/>
              </a:rPr>
              <a:t>akan</a:t>
            </a:r>
            <a:r>
              <a:rPr lang="en-US" sz="2200" i="1" dirty="0">
                <a:cs typeface="Arial"/>
              </a:rPr>
              <a:t> </a:t>
            </a:r>
            <a:r>
              <a:rPr lang="en-US" sz="2200" i="1" dirty="0" err="1">
                <a:cs typeface="Arial"/>
              </a:rPr>
              <a:t>membebaskannya</a:t>
            </a:r>
            <a:r>
              <a:rPr lang="en-US" sz="2200" i="1" dirty="0">
                <a:cs typeface="Arial"/>
              </a:rPr>
              <a:t> </a:t>
            </a:r>
            <a:r>
              <a:rPr lang="en-US" sz="2200" i="1" dirty="0" err="1">
                <a:cs typeface="Arial"/>
              </a:rPr>
              <a:t>dari</a:t>
            </a:r>
            <a:r>
              <a:rPr lang="en-US" sz="2200" i="1" dirty="0">
                <a:cs typeface="Arial"/>
              </a:rPr>
              <a:t>  </a:t>
            </a:r>
            <a:r>
              <a:rPr lang="en-US" sz="2200" i="1" spc="-5" dirty="0" err="1">
                <a:cs typeface="Arial"/>
              </a:rPr>
              <a:t>kesulitan</a:t>
            </a:r>
            <a:r>
              <a:rPr lang="en-US" sz="2200" i="1" dirty="0">
                <a:cs typeface="Arial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1309178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>
            <a:extLst>
              <a:ext uri="{FF2B5EF4-FFF2-40B4-BE49-F238E27FC236}">
                <a16:creationId xmlns:a16="http://schemas.microsoft.com/office/drawing/2014/main" id="{B2CEB5A4-BB78-4C69-A70E-CF918DD7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>
            <a:extLst>
              <a:ext uri="{FF2B5EF4-FFF2-40B4-BE49-F238E27FC236}">
                <a16:creationId xmlns:a16="http://schemas.microsoft.com/office/drawing/2014/main" id="{C90DAFED-85F9-4000-B719-9B5B9F08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Content Placeholder 1">
            <a:extLst>
              <a:ext uri="{FF2B5EF4-FFF2-40B4-BE49-F238E27FC236}">
                <a16:creationId xmlns:a16="http://schemas.microsoft.com/office/drawing/2014/main" id="{B0E80113-8A75-4F9D-B18F-FF271F44D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038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en-US" sz="2200" dirty="0">
                <a:latin typeface="Georgia"/>
                <a:cs typeface="Georgia"/>
              </a:rPr>
              <a:t>TAM </a:t>
            </a:r>
            <a:r>
              <a:rPr lang="en-US" sz="2200" dirty="0" err="1">
                <a:latin typeface="Georgia"/>
                <a:cs typeface="Georgia"/>
              </a:rPr>
              <a:t>merupakan</a:t>
            </a:r>
            <a:r>
              <a:rPr lang="en-US" sz="2200" dirty="0">
                <a:latin typeface="Georgia"/>
                <a:cs typeface="Georgia"/>
              </a:rPr>
              <a:t> </a:t>
            </a:r>
            <a:r>
              <a:rPr lang="en-US" sz="2200" b="1" dirty="0">
                <a:latin typeface="Georgia"/>
                <a:cs typeface="Georgia"/>
              </a:rPr>
              <a:t>model </a:t>
            </a:r>
            <a:r>
              <a:rPr lang="en-US" sz="2200" b="1" dirty="0" err="1">
                <a:latin typeface="Georgia"/>
                <a:cs typeface="Georgia"/>
              </a:rPr>
              <a:t>perilaku</a:t>
            </a:r>
            <a:r>
              <a:rPr lang="en-US" sz="2200" b="1" dirty="0">
                <a:latin typeface="Georgia"/>
                <a:cs typeface="Georgia"/>
              </a:rPr>
              <a:t> </a:t>
            </a:r>
            <a:r>
              <a:rPr lang="en-US" sz="2200" b="1" i="1" spc="-5" dirty="0">
                <a:latin typeface="Georgia"/>
                <a:cs typeface="Georgia"/>
              </a:rPr>
              <a:t>(behavior) </a:t>
            </a:r>
            <a:r>
              <a:rPr lang="en-US" sz="2200" spc="-5" dirty="0" err="1">
                <a:latin typeface="Georgia"/>
                <a:cs typeface="Georgia"/>
              </a:rPr>
              <a:t>yg</a:t>
            </a:r>
            <a:r>
              <a:rPr lang="en-US" sz="2200" spc="-5" dirty="0">
                <a:latin typeface="Georgia"/>
                <a:cs typeface="Georgia"/>
              </a:rPr>
              <a:t>  </a:t>
            </a:r>
            <a:r>
              <a:rPr lang="en-US" sz="2200" spc="-5" dirty="0" err="1">
                <a:latin typeface="Georgia"/>
                <a:cs typeface="Georgia"/>
              </a:rPr>
              <a:t>bermanfaat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utk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menjawab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pertanyaan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b="1" dirty="0" err="1">
                <a:latin typeface="Georgia"/>
                <a:cs typeface="Georgia"/>
              </a:rPr>
              <a:t>mengapa</a:t>
            </a:r>
            <a:r>
              <a:rPr lang="en-US" sz="2200" b="1" dirty="0">
                <a:latin typeface="Georgia"/>
                <a:cs typeface="Georgia"/>
              </a:rPr>
              <a:t> </a:t>
            </a:r>
            <a:r>
              <a:rPr lang="en-US" sz="2200" b="1" dirty="0" err="1">
                <a:latin typeface="Georgia"/>
                <a:cs typeface="Georgia"/>
              </a:rPr>
              <a:t>banyak</a:t>
            </a:r>
            <a:r>
              <a:rPr lang="en-US" sz="2200" b="1" dirty="0">
                <a:latin typeface="Georgia"/>
                <a:cs typeface="Georgia"/>
              </a:rPr>
              <a:t>  </a:t>
            </a:r>
            <a:r>
              <a:rPr lang="en-US" sz="2200" b="1" spc="-5" dirty="0" err="1">
                <a:latin typeface="Georgia"/>
                <a:cs typeface="Georgia"/>
              </a:rPr>
              <a:t>sistem</a:t>
            </a:r>
            <a:r>
              <a:rPr lang="en-US" sz="2200" b="1" spc="-5" dirty="0">
                <a:latin typeface="Georgia"/>
                <a:cs typeface="Georgia"/>
              </a:rPr>
              <a:t> </a:t>
            </a:r>
            <a:r>
              <a:rPr lang="en-US" sz="2200" b="1" spc="-5" dirty="0" err="1">
                <a:latin typeface="Georgia"/>
                <a:cs typeface="Georgia"/>
              </a:rPr>
              <a:t>teknologi</a:t>
            </a:r>
            <a:r>
              <a:rPr lang="en-US" sz="2200" b="1" spc="-5" dirty="0">
                <a:latin typeface="Georgia"/>
                <a:cs typeface="Georgia"/>
              </a:rPr>
              <a:t> </a:t>
            </a:r>
            <a:r>
              <a:rPr lang="en-US" sz="2200" b="1" dirty="0" err="1">
                <a:latin typeface="Georgia"/>
                <a:cs typeface="Georgia"/>
              </a:rPr>
              <a:t>gagal</a:t>
            </a:r>
            <a:r>
              <a:rPr lang="en-US" sz="2200" b="1" dirty="0">
                <a:latin typeface="Georgia"/>
                <a:cs typeface="Georgia"/>
              </a:rPr>
              <a:t> </a:t>
            </a:r>
            <a:r>
              <a:rPr lang="en-US" sz="2200" b="1" spc="-5" dirty="0" err="1">
                <a:latin typeface="Georgia"/>
                <a:cs typeface="Georgia"/>
              </a:rPr>
              <a:t>diterapkan</a:t>
            </a:r>
            <a:r>
              <a:rPr lang="en-US" sz="2200" b="1" spc="-5" dirty="0">
                <a:latin typeface="Georgia"/>
                <a:cs typeface="Georgia"/>
              </a:rPr>
              <a:t>, </a:t>
            </a:r>
            <a:r>
              <a:rPr lang="en-US" sz="2200" dirty="0" err="1">
                <a:latin typeface="Georgia"/>
                <a:cs typeface="Georgia"/>
              </a:rPr>
              <a:t>krn</a:t>
            </a:r>
            <a:r>
              <a:rPr lang="en-US" sz="2200" dirty="0">
                <a:latin typeface="Georgia"/>
                <a:cs typeface="Georgia"/>
              </a:rPr>
              <a:t> </a:t>
            </a:r>
            <a:r>
              <a:rPr lang="en-US" sz="2200" dirty="0" err="1">
                <a:latin typeface="Georgia"/>
                <a:cs typeface="Georgia"/>
              </a:rPr>
              <a:t>pemakainya</a:t>
            </a:r>
            <a:r>
              <a:rPr lang="en-US" sz="2200" dirty="0">
                <a:latin typeface="Georgia"/>
                <a:cs typeface="Georgia"/>
              </a:rPr>
              <a:t> </a:t>
            </a:r>
            <a:r>
              <a:rPr lang="en-US" sz="2200" dirty="0" err="1">
                <a:latin typeface="Georgia"/>
                <a:cs typeface="Georgia"/>
              </a:rPr>
              <a:t>tdk</a:t>
            </a:r>
            <a:r>
              <a:rPr lang="en-US" sz="2200" dirty="0">
                <a:latin typeface="Georgia"/>
                <a:cs typeface="Georgia"/>
              </a:rPr>
              <a:t>  </a:t>
            </a:r>
            <a:r>
              <a:rPr lang="en-US" sz="2200" spc="-5" dirty="0" err="1">
                <a:latin typeface="Georgia"/>
                <a:cs typeface="Georgia"/>
              </a:rPr>
              <a:t>mempunyai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dirty="0" err="1">
                <a:latin typeface="Georgia"/>
                <a:cs typeface="Georgia"/>
              </a:rPr>
              <a:t>minat</a:t>
            </a:r>
            <a:r>
              <a:rPr lang="en-US" sz="2200" dirty="0">
                <a:latin typeface="Georgia"/>
                <a:cs typeface="Georgia"/>
              </a:rPr>
              <a:t> </a:t>
            </a:r>
            <a:r>
              <a:rPr lang="en-US" sz="2200" i="1" spc="-5" dirty="0">
                <a:latin typeface="Georgia"/>
                <a:cs typeface="Georgia"/>
              </a:rPr>
              <a:t>(intention) </a:t>
            </a:r>
            <a:r>
              <a:rPr lang="en-US" sz="2200" spc="-5" dirty="0" err="1">
                <a:latin typeface="Georgia"/>
                <a:cs typeface="Georgia"/>
              </a:rPr>
              <a:t>utk</a:t>
            </a:r>
            <a:r>
              <a:rPr lang="en-US" sz="2200" spc="-1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menggunakannya</a:t>
            </a:r>
            <a:r>
              <a:rPr lang="en-US" sz="2200" spc="-5" dirty="0">
                <a:latin typeface="Georgia"/>
                <a:cs typeface="Georgia"/>
              </a:rPr>
              <a:t>.</a:t>
            </a:r>
            <a:endParaRPr lang="en-US" sz="2200" dirty="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spcBef>
                <a:spcPts val="580"/>
              </a:spcBef>
              <a:buClr>
                <a:srgbClr val="D16248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n-US" sz="2200" dirty="0">
                <a:latin typeface="Georgia"/>
                <a:cs typeface="Georgia"/>
              </a:rPr>
              <a:t>TAM </a:t>
            </a:r>
            <a:r>
              <a:rPr lang="en-US" sz="2200" spc="-5" dirty="0" err="1">
                <a:latin typeface="Georgia"/>
                <a:cs typeface="Georgia"/>
              </a:rPr>
              <a:t>dibangun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spc="-5" dirty="0" err="1">
                <a:latin typeface="Georgia"/>
                <a:cs typeface="Georgia"/>
              </a:rPr>
              <a:t>dgn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b="1" spc="-5" dirty="0" err="1">
                <a:latin typeface="Georgia"/>
                <a:cs typeface="Georgia"/>
              </a:rPr>
              <a:t>dasar</a:t>
            </a:r>
            <a:r>
              <a:rPr lang="en-US" sz="2200" b="1" spc="-5" dirty="0">
                <a:latin typeface="Georgia"/>
                <a:cs typeface="Georgia"/>
              </a:rPr>
              <a:t> </a:t>
            </a:r>
            <a:r>
              <a:rPr lang="en-US" sz="2200" b="1" spc="-5" dirty="0" err="1">
                <a:latin typeface="Georgia"/>
                <a:cs typeface="Georgia"/>
              </a:rPr>
              <a:t>teori</a:t>
            </a:r>
            <a:r>
              <a:rPr lang="en-US" sz="2200" b="1" spc="-5" dirty="0">
                <a:latin typeface="Georgia"/>
                <a:cs typeface="Georgia"/>
              </a:rPr>
              <a:t> yang</a:t>
            </a:r>
            <a:r>
              <a:rPr lang="en-US" sz="2200" b="1" spc="-30" dirty="0">
                <a:latin typeface="Georgia"/>
                <a:cs typeface="Georgia"/>
              </a:rPr>
              <a:t> </a:t>
            </a:r>
            <a:r>
              <a:rPr lang="en-US" sz="2200" b="1" spc="-5" dirty="0" err="1">
                <a:latin typeface="Georgia"/>
                <a:cs typeface="Georgia"/>
              </a:rPr>
              <a:t>kuat</a:t>
            </a:r>
            <a:r>
              <a:rPr lang="en-US" sz="2200" spc="-5" dirty="0">
                <a:latin typeface="Georgia"/>
                <a:cs typeface="Georgia"/>
              </a:rPr>
              <a:t>.</a:t>
            </a:r>
            <a:endParaRPr lang="en-US" sz="2200" dirty="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n-US" sz="2200" dirty="0">
                <a:latin typeface="Georgia"/>
                <a:cs typeface="Georgia"/>
              </a:rPr>
              <a:t>TAM </a:t>
            </a:r>
            <a:r>
              <a:rPr lang="en-US" sz="2200" b="1" spc="-5" dirty="0" err="1">
                <a:latin typeface="Georgia"/>
                <a:cs typeface="Georgia"/>
              </a:rPr>
              <a:t>telah</a:t>
            </a:r>
            <a:r>
              <a:rPr lang="en-US" sz="2200" b="1" spc="-5" dirty="0">
                <a:latin typeface="Georgia"/>
                <a:cs typeface="Georgia"/>
              </a:rPr>
              <a:t> </a:t>
            </a:r>
            <a:r>
              <a:rPr lang="en-US" sz="2200" b="1" spc="-5" dirty="0" err="1">
                <a:latin typeface="Georgia"/>
                <a:cs typeface="Georgia"/>
              </a:rPr>
              <a:t>diuji</a:t>
            </a:r>
            <a:r>
              <a:rPr lang="en-US" sz="2200" b="1" spc="-5" dirty="0">
                <a:latin typeface="Georgia"/>
                <a:cs typeface="Georgia"/>
              </a:rPr>
              <a:t> </a:t>
            </a:r>
            <a:r>
              <a:rPr lang="en-US" sz="2200" b="1" spc="-5" dirty="0" err="1">
                <a:latin typeface="Georgia"/>
                <a:cs typeface="Georgia"/>
              </a:rPr>
              <a:t>dgn</a:t>
            </a:r>
            <a:r>
              <a:rPr lang="en-US" sz="2200" b="1" spc="-5" dirty="0">
                <a:latin typeface="Georgia"/>
                <a:cs typeface="Georgia"/>
              </a:rPr>
              <a:t> </a:t>
            </a:r>
            <a:r>
              <a:rPr lang="en-US" sz="2200" b="1" spc="-5" dirty="0" err="1">
                <a:latin typeface="Georgia"/>
                <a:cs typeface="Georgia"/>
              </a:rPr>
              <a:t>banyak</a:t>
            </a:r>
            <a:r>
              <a:rPr lang="en-US" sz="2200" b="1" spc="-30" dirty="0">
                <a:latin typeface="Georgia"/>
                <a:cs typeface="Georgia"/>
              </a:rPr>
              <a:t> </a:t>
            </a:r>
            <a:r>
              <a:rPr lang="en-US" sz="2200" b="1" spc="-5" dirty="0" err="1">
                <a:latin typeface="Georgia"/>
                <a:cs typeface="Georgia"/>
              </a:rPr>
              <a:t>penelitian</a:t>
            </a:r>
            <a:r>
              <a:rPr lang="en-US" sz="2200" spc="-5" dirty="0">
                <a:latin typeface="Georgia"/>
                <a:cs typeface="Georgia"/>
              </a:rPr>
              <a:t>.</a:t>
            </a:r>
            <a:endParaRPr lang="en-US" sz="2200" dirty="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  <a:tab pos="1166495" algn="l"/>
                <a:tab pos="2913380" algn="l"/>
                <a:tab pos="3959860" algn="l"/>
                <a:tab pos="4803140" algn="l"/>
                <a:tab pos="6383655" algn="l"/>
              </a:tabLst>
            </a:pPr>
            <a:r>
              <a:rPr lang="en-US" sz="2200" dirty="0">
                <a:latin typeface="Georgia"/>
                <a:cs typeface="Georgia"/>
              </a:rPr>
              <a:t>TAM	</a:t>
            </a:r>
            <a:r>
              <a:rPr lang="en-US" sz="2200" spc="-5" dirty="0" err="1">
                <a:latin typeface="Georgia"/>
                <a:cs typeface="Georgia"/>
              </a:rPr>
              <a:t>merupakan</a:t>
            </a:r>
            <a:r>
              <a:rPr lang="en-US" sz="2200" spc="-5" dirty="0">
                <a:latin typeface="Georgia"/>
                <a:cs typeface="Georgia"/>
              </a:rPr>
              <a:t>	</a:t>
            </a:r>
            <a:r>
              <a:rPr lang="en-US" sz="2200" b="1" dirty="0">
                <a:latin typeface="Georgia"/>
                <a:cs typeface="Georgia"/>
              </a:rPr>
              <a:t>model	</a:t>
            </a:r>
            <a:r>
              <a:rPr lang="en-US" sz="2200" b="1" spc="-5" dirty="0" err="1">
                <a:latin typeface="Georgia"/>
                <a:cs typeface="Georgia"/>
              </a:rPr>
              <a:t>yg</a:t>
            </a:r>
            <a:r>
              <a:rPr lang="en-US" sz="2200" b="1" spc="-5" dirty="0">
                <a:latin typeface="Georgia"/>
                <a:cs typeface="Georgia"/>
              </a:rPr>
              <a:t> parsimony </a:t>
            </a:r>
            <a:r>
              <a:rPr lang="en-US" sz="2200" i="1" spc="-5" dirty="0">
                <a:latin typeface="Georgia"/>
                <a:cs typeface="Georgia"/>
              </a:rPr>
              <a:t>(</a:t>
            </a:r>
            <a:r>
              <a:rPr lang="en-US" sz="2200" i="1" spc="-5" dirty="0" err="1">
                <a:latin typeface="Georgia"/>
                <a:cs typeface="Georgia"/>
              </a:rPr>
              <a:t>parsimonius</a:t>
            </a:r>
            <a:r>
              <a:rPr lang="en-US" sz="2200" i="1" spc="-5" dirty="0">
                <a:latin typeface="Georgia"/>
                <a:cs typeface="Georgia"/>
              </a:rPr>
              <a:t>) </a:t>
            </a:r>
            <a:r>
              <a:rPr lang="en-US" sz="2200" spc="-5" dirty="0" err="1">
                <a:latin typeface="Georgia"/>
                <a:cs typeface="Georgia"/>
              </a:rPr>
              <a:t>yaitu</a:t>
            </a:r>
            <a:r>
              <a:rPr lang="en-US" sz="2200" spc="-5" dirty="0">
                <a:latin typeface="Georgia"/>
                <a:cs typeface="Georgia"/>
              </a:rPr>
              <a:t> </a:t>
            </a:r>
            <a:r>
              <a:rPr lang="en-US" sz="2200" b="1" dirty="0">
                <a:latin typeface="Georgia"/>
                <a:cs typeface="Georgia"/>
              </a:rPr>
              <a:t>model </a:t>
            </a:r>
            <a:r>
              <a:rPr lang="en-US" sz="2200" b="1" spc="-5" dirty="0">
                <a:latin typeface="Georgia"/>
                <a:cs typeface="Georgia"/>
              </a:rPr>
              <a:t>yang </a:t>
            </a:r>
            <a:r>
              <a:rPr lang="en-US" sz="2200" b="1" spc="-5" dirty="0" err="1">
                <a:latin typeface="Georgia"/>
                <a:cs typeface="Georgia"/>
              </a:rPr>
              <a:t>sederhana</a:t>
            </a:r>
            <a:r>
              <a:rPr lang="en-US" sz="2200" b="1" spc="-5" dirty="0">
                <a:latin typeface="Georgia"/>
                <a:cs typeface="Georgia"/>
              </a:rPr>
              <a:t> </a:t>
            </a:r>
            <a:r>
              <a:rPr lang="en-US" sz="2200" b="1" dirty="0">
                <a:latin typeface="Georgia"/>
                <a:cs typeface="Georgia"/>
              </a:rPr>
              <a:t>dan</a:t>
            </a:r>
            <a:r>
              <a:rPr lang="en-US" sz="2200" b="1" spc="-20" dirty="0">
                <a:latin typeface="Georgia"/>
                <a:cs typeface="Georgia"/>
              </a:rPr>
              <a:t> </a:t>
            </a:r>
            <a:r>
              <a:rPr lang="en-US" sz="2200" b="1" spc="-5" dirty="0">
                <a:latin typeface="Georgia"/>
                <a:cs typeface="Georgia"/>
              </a:rPr>
              <a:t>valid.</a:t>
            </a:r>
            <a:endParaRPr lang="en-US" sz="22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4286469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>
            <a:extLst>
              <a:ext uri="{FF2B5EF4-FFF2-40B4-BE49-F238E27FC236}">
                <a16:creationId xmlns:a16="http://schemas.microsoft.com/office/drawing/2014/main" id="{B2CEB5A4-BB78-4C69-A70E-CF918DD7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>
            <a:extLst>
              <a:ext uri="{FF2B5EF4-FFF2-40B4-BE49-F238E27FC236}">
                <a16:creationId xmlns:a16="http://schemas.microsoft.com/office/drawing/2014/main" id="{C90DAFED-85F9-4000-B719-9B5B9F08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Content Placeholder 1">
            <a:extLst>
              <a:ext uri="{FF2B5EF4-FFF2-40B4-BE49-F238E27FC236}">
                <a16:creationId xmlns:a16="http://schemas.microsoft.com/office/drawing/2014/main" id="{B0E80113-8A75-4F9D-B18F-FF271F44D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038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lang="en-US" sz="2400" spc="-5" dirty="0" err="1">
                <a:latin typeface="Georgia"/>
                <a:cs typeface="Georgia"/>
              </a:rPr>
              <a:t>Hanya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memberikan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informasi</a:t>
            </a:r>
            <a:r>
              <a:rPr lang="en-US" sz="2400" spc="-5" dirty="0">
                <a:latin typeface="Georgia"/>
                <a:cs typeface="Georgia"/>
              </a:rPr>
              <a:t>/</a:t>
            </a:r>
            <a:r>
              <a:rPr lang="en-US" sz="2400" dirty="0" err="1">
                <a:latin typeface="Georgia"/>
                <a:cs typeface="Georgia"/>
              </a:rPr>
              <a:t>hasil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dirty="0" err="1">
                <a:latin typeface="Georgia"/>
                <a:cs typeface="Georgia"/>
              </a:rPr>
              <a:t>yg</a:t>
            </a:r>
            <a:r>
              <a:rPr lang="en-US" sz="2400" dirty="0">
                <a:latin typeface="Georgia"/>
                <a:cs typeface="Georgia"/>
              </a:rPr>
              <a:t>  </a:t>
            </a:r>
            <a:r>
              <a:rPr lang="en-US" sz="2400" spc="-5" dirty="0" err="1">
                <a:latin typeface="Georgia"/>
                <a:cs typeface="Georgia"/>
              </a:rPr>
              <a:t>sangat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umum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saja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dirty="0" err="1">
                <a:latin typeface="Georgia"/>
                <a:cs typeface="Georgia"/>
              </a:rPr>
              <a:t>ttg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b="1" dirty="0" err="1">
                <a:latin typeface="Georgia"/>
                <a:cs typeface="Georgia"/>
              </a:rPr>
              <a:t>minat</a:t>
            </a:r>
            <a:r>
              <a:rPr lang="en-US" sz="2400" b="1" dirty="0">
                <a:latin typeface="Georgia"/>
                <a:cs typeface="Georgia"/>
              </a:rPr>
              <a:t> </a:t>
            </a:r>
            <a:r>
              <a:rPr lang="en-US" sz="2400" b="1" spc="-5" dirty="0">
                <a:latin typeface="Georgia"/>
                <a:cs typeface="Georgia"/>
              </a:rPr>
              <a:t>&amp; </a:t>
            </a:r>
            <a:r>
              <a:rPr lang="en-US" sz="2400" b="1" spc="-5" dirty="0" err="1">
                <a:latin typeface="Georgia"/>
                <a:cs typeface="Georgia"/>
              </a:rPr>
              <a:t>perilaku</a:t>
            </a:r>
            <a:r>
              <a:rPr lang="en-US" sz="2400" b="1" spc="-5" dirty="0">
                <a:latin typeface="Georgia"/>
                <a:cs typeface="Georgia"/>
              </a:rPr>
              <a:t>  </a:t>
            </a:r>
            <a:r>
              <a:rPr lang="en-US" sz="2400" b="1" spc="-5" dirty="0" err="1">
                <a:latin typeface="Georgia"/>
                <a:cs typeface="Georgia"/>
              </a:rPr>
              <a:t>pemakai</a:t>
            </a:r>
            <a:r>
              <a:rPr lang="en-US" sz="2400" b="1" spc="-5" dirty="0">
                <a:latin typeface="Georgia"/>
                <a:cs typeface="Georgia"/>
              </a:rPr>
              <a:t> </a:t>
            </a:r>
            <a:r>
              <a:rPr lang="en-US" sz="2400" b="1" spc="-5" dirty="0" err="1">
                <a:latin typeface="Georgia"/>
                <a:cs typeface="Georgia"/>
              </a:rPr>
              <a:t>sistem</a:t>
            </a:r>
            <a:r>
              <a:rPr lang="en-US" sz="2400" b="1" spc="-5" dirty="0">
                <a:latin typeface="Georgia"/>
                <a:cs typeface="Georgia"/>
              </a:rPr>
              <a:t> </a:t>
            </a:r>
            <a:r>
              <a:rPr lang="en-US" sz="2400" b="1" spc="-5" dirty="0" err="1">
                <a:latin typeface="Georgia"/>
                <a:cs typeface="Georgia"/>
              </a:rPr>
              <a:t>dlm</a:t>
            </a:r>
            <a:r>
              <a:rPr lang="en-US" sz="2400" b="1" spc="-5" dirty="0">
                <a:latin typeface="Georgia"/>
                <a:cs typeface="Georgia"/>
              </a:rPr>
              <a:t> </a:t>
            </a:r>
            <a:r>
              <a:rPr lang="en-US" sz="2400" b="1" spc="-5" dirty="0" err="1">
                <a:latin typeface="Georgia"/>
                <a:cs typeface="Georgia"/>
              </a:rPr>
              <a:t>menerima</a:t>
            </a:r>
            <a:r>
              <a:rPr lang="en-US" sz="2400" b="1" spc="-5" dirty="0">
                <a:latin typeface="Georgia"/>
                <a:cs typeface="Georgia"/>
              </a:rPr>
              <a:t> </a:t>
            </a:r>
            <a:r>
              <a:rPr lang="en-US" sz="2400" b="1" spc="-10" dirty="0">
                <a:latin typeface="Georgia"/>
                <a:cs typeface="Georgia"/>
              </a:rPr>
              <a:t>SI</a:t>
            </a:r>
            <a:r>
              <a:rPr lang="en-US" sz="2400" b="1" spc="-5" dirty="0">
                <a:latin typeface="Georgia"/>
                <a:cs typeface="Georgia"/>
              </a:rPr>
              <a:t>.</a:t>
            </a:r>
          </a:p>
          <a:p>
            <a:pPr marL="287020" marR="5080" indent="-274320" algn="just"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lang="en-US" sz="2400" spc="-5" dirty="0" err="1">
                <a:latin typeface="Georgia"/>
                <a:cs typeface="Georgia"/>
              </a:rPr>
              <a:t>Han</a:t>
            </a:r>
            <a:r>
              <a:rPr lang="en-US" sz="2400" spc="5" dirty="0" err="1">
                <a:latin typeface="Georgia"/>
                <a:cs typeface="Georgia"/>
              </a:rPr>
              <a:t>y</a:t>
            </a:r>
            <a:r>
              <a:rPr lang="en-US" sz="2400" dirty="0" err="1">
                <a:latin typeface="Georgia"/>
                <a:cs typeface="Georgia"/>
              </a:rPr>
              <a:t>a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dirty="0" err="1">
                <a:latin typeface="Georgia"/>
                <a:cs typeface="Georgia"/>
              </a:rPr>
              <a:t>menj</a:t>
            </a:r>
            <a:r>
              <a:rPr lang="en-US" sz="2400" spc="5" dirty="0" err="1">
                <a:latin typeface="Georgia"/>
                <a:cs typeface="Georgia"/>
              </a:rPr>
              <a:t>e</a:t>
            </a:r>
            <a:r>
              <a:rPr lang="en-US" sz="2400" spc="-5" dirty="0" err="1">
                <a:latin typeface="Georgia"/>
                <a:cs typeface="Georgia"/>
              </a:rPr>
              <a:t>l</a:t>
            </a:r>
            <a:r>
              <a:rPr lang="en-US" sz="2400" spc="-10" dirty="0" err="1">
                <a:latin typeface="Georgia"/>
                <a:cs typeface="Georgia"/>
              </a:rPr>
              <a:t>a</a:t>
            </a:r>
            <a:r>
              <a:rPr lang="en-US" sz="2400" spc="-5" dirty="0" err="1">
                <a:latin typeface="Georgia"/>
                <a:cs typeface="Georgia"/>
              </a:rPr>
              <a:t>ska</a:t>
            </a:r>
            <a:r>
              <a:rPr lang="en-US" sz="2400" dirty="0" err="1">
                <a:latin typeface="Georgia"/>
                <a:cs typeface="Georgia"/>
              </a:rPr>
              <a:t>n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b="1" dirty="0" err="1">
                <a:latin typeface="Georgia"/>
                <a:cs typeface="Georgia"/>
              </a:rPr>
              <a:t>k</a:t>
            </a:r>
            <a:r>
              <a:rPr lang="en-US" sz="2400" b="1" spc="5" dirty="0" err="1">
                <a:latin typeface="Georgia"/>
                <a:cs typeface="Georgia"/>
              </a:rPr>
              <a:t>e</a:t>
            </a:r>
            <a:r>
              <a:rPr lang="en-US" sz="2400" b="1" spc="-5" dirty="0" err="1">
                <a:latin typeface="Georgia"/>
                <a:cs typeface="Georgia"/>
              </a:rPr>
              <a:t>perc</a:t>
            </a:r>
            <a:r>
              <a:rPr lang="en-US" sz="2400" b="1" spc="-30" dirty="0" err="1">
                <a:latin typeface="Georgia"/>
                <a:cs typeface="Georgia"/>
              </a:rPr>
              <a:t>a</a:t>
            </a:r>
            <a:r>
              <a:rPr lang="en-US" sz="2400" b="1" spc="-5" dirty="0" err="1">
                <a:latin typeface="Georgia"/>
                <a:cs typeface="Georgia"/>
              </a:rPr>
              <a:t>yaan</a:t>
            </a:r>
            <a:r>
              <a:rPr lang="en-US" sz="2400" b="1" spc="-5" dirty="0">
                <a:latin typeface="Georgia"/>
                <a:cs typeface="Georgia"/>
              </a:rPr>
              <a:t> </a:t>
            </a:r>
            <a:r>
              <a:rPr lang="en-US" sz="2400" b="1" i="1" spc="-5" dirty="0">
                <a:latin typeface="Georgia"/>
                <a:cs typeface="Georgia"/>
              </a:rPr>
              <a:t>(beliefs) </a:t>
            </a:r>
            <a:r>
              <a:rPr lang="en-US" sz="2400" dirty="0" err="1">
                <a:latin typeface="Georgia"/>
                <a:cs typeface="Georgia"/>
              </a:rPr>
              <a:t>mengapa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pemakai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mempunyai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dirty="0" err="1">
                <a:latin typeface="Georgia"/>
                <a:cs typeface="Georgia"/>
              </a:rPr>
              <a:t>minat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p</a:t>
            </a:r>
            <a:r>
              <a:rPr lang="en-US" sz="2400" spc="5" dirty="0" err="1">
                <a:latin typeface="Georgia"/>
                <a:cs typeface="Georgia"/>
              </a:rPr>
              <a:t>e</a:t>
            </a:r>
            <a:r>
              <a:rPr lang="en-US" sz="2400" spc="-20" dirty="0" err="1">
                <a:latin typeface="Georgia"/>
                <a:cs typeface="Georgia"/>
              </a:rPr>
              <a:t>r</a:t>
            </a:r>
            <a:r>
              <a:rPr lang="en-US" sz="2400" spc="-15" dirty="0" err="1">
                <a:latin typeface="Georgia"/>
                <a:cs typeface="Georgia"/>
              </a:rPr>
              <a:t>i</a:t>
            </a:r>
            <a:r>
              <a:rPr lang="en-US" sz="2400" spc="-5" dirty="0" err="1">
                <a:latin typeface="Georgia"/>
                <a:cs typeface="Georgia"/>
              </a:rPr>
              <a:t>l</a:t>
            </a:r>
            <a:r>
              <a:rPr lang="en-US" sz="2400" spc="-10" dirty="0" err="1">
                <a:latin typeface="Georgia"/>
                <a:cs typeface="Georgia"/>
              </a:rPr>
              <a:t>a</a:t>
            </a:r>
            <a:r>
              <a:rPr lang="en-US" sz="2400" spc="10" dirty="0" err="1">
                <a:latin typeface="Georgia"/>
                <a:cs typeface="Georgia"/>
              </a:rPr>
              <a:t>k</a:t>
            </a:r>
            <a:r>
              <a:rPr lang="en-US" sz="2400" dirty="0" err="1">
                <a:latin typeface="Georgia"/>
                <a:cs typeface="Georgia"/>
              </a:rPr>
              <a:t>u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dirty="0" err="1">
                <a:latin typeface="Georgia"/>
                <a:cs typeface="Georgia"/>
              </a:rPr>
              <a:t>menggunakan</a:t>
            </a:r>
            <a:r>
              <a:rPr lang="en-US" sz="2400" spc="-10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sistem</a:t>
            </a:r>
            <a:r>
              <a:rPr lang="en-US" sz="2400" spc="-5" dirty="0">
                <a:latin typeface="Georgia"/>
                <a:cs typeface="Georgia"/>
              </a:rPr>
              <a:t>.</a:t>
            </a:r>
          </a:p>
          <a:p>
            <a:pPr marL="287020" marR="5080" indent="-274320" algn="just"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lang="en-US" sz="2400" spc="-5" dirty="0" err="1">
                <a:latin typeface="Georgia"/>
                <a:cs typeface="Georgia"/>
              </a:rPr>
              <a:t>Belum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memberikan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informasi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menjelaskan</a:t>
            </a:r>
            <a:r>
              <a:rPr lang="en-US" sz="2400" spc="-5" dirty="0">
                <a:latin typeface="Georgia"/>
                <a:cs typeface="Georgia"/>
              </a:rPr>
              <a:t>  </a:t>
            </a:r>
            <a:r>
              <a:rPr lang="en-US" sz="2400" dirty="0" err="1">
                <a:latin typeface="Georgia"/>
                <a:cs typeface="Georgia"/>
              </a:rPr>
              <a:t>mengapa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pemakai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spc="-5" dirty="0" err="1">
                <a:latin typeface="Georgia"/>
                <a:cs typeface="Georgia"/>
              </a:rPr>
              <a:t>sistem</a:t>
            </a:r>
            <a:r>
              <a:rPr lang="en-US" sz="2400" spc="-5" dirty="0">
                <a:latin typeface="Georgia"/>
                <a:cs typeface="Georgia"/>
              </a:rPr>
              <a:t> </a:t>
            </a:r>
            <a:r>
              <a:rPr lang="en-US" sz="2400" spc="-10" dirty="0" err="1">
                <a:latin typeface="Georgia"/>
                <a:cs typeface="Georgia"/>
              </a:rPr>
              <a:t>mempunyai</a:t>
            </a:r>
            <a:r>
              <a:rPr lang="en-US" sz="2400" spc="-10" dirty="0">
                <a:latin typeface="Georgia"/>
                <a:cs typeface="Georgia"/>
              </a:rPr>
              <a:t> </a:t>
            </a:r>
            <a:r>
              <a:rPr lang="en-US" sz="2400" spc="-5" dirty="0">
                <a:latin typeface="Georgia"/>
                <a:cs typeface="Georgia"/>
              </a:rPr>
              <a:t>kepercayaan2 </a:t>
            </a:r>
            <a:r>
              <a:rPr lang="en-US" sz="2400" spc="-5" dirty="0" err="1">
                <a:latin typeface="Georgia"/>
                <a:cs typeface="Georgia"/>
              </a:rPr>
              <a:t>tsb</a:t>
            </a:r>
            <a:r>
              <a:rPr lang="en-US" sz="2400" spc="-5" dirty="0">
                <a:latin typeface="Georgia"/>
                <a:cs typeface="Georgia"/>
              </a:rPr>
              <a:t>.</a:t>
            </a:r>
            <a:endParaRPr lang="en-US" sz="2400" dirty="0">
              <a:latin typeface="Georgia"/>
              <a:cs typeface="Georgia"/>
            </a:endParaRPr>
          </a:p>
          <a:p>
            <a:pPr marL="12700" marR="5080" indent="0" algn="just">
              <a:spcBef>
                <a:spcPts val="100"/>
              </a:spcBef>
              <a:buClr>
                <a:srgbClr val="D16248"/>
              </a:buClr>
              <a:buSzPct val="85185"/>
              <a:buNone/>
              <a:tabLst>
                <a:tab pos="287020" algn="l"/>
              </a:tabLst>
            </a:pPr>
            <a:endParaRPr lang="en-US" sz="2400" dirty="0">
              <a:latin typeface="Georgia"/>
              <a:cs typeface="Georgia"/>
            </a:endParaRPr>
          </a:p>
          <a:p>
            <a:pPr marL="287020" marR="5080" indent="-274320" algn="just"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endParaRPr lang="en-US" sz="2400" dirty="0">
              <a:latin typeface="Georgia"/>
              <a:cs typeface="Georgia"/>
            </a:endParaRPr>
          </a:p>
          <a:p>
            <a:pPr marL="287020" marR="5080" indent="-274320" algn="just"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endParaRPr lang="en-US" sz="2400" dirty="0">
              <a:latin typeface="Georgia"/>
              <a:cs typeface="Georgia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endParaRPr lang="en-US"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2599214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C648EFF-E5E9-40EE-BB91-A1D1F6EE24C4}" vid="{1B21FFDD-9188-46C3-A207-8016745FE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1945</TotalTime>
  <Words>885</Words>
  <Application>Microsoft Office PowerPoint</Application>
  <PresentationFormat>On-screen Show (4:3)</PresentationFormat>
  <Paragraphs>117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Georgia</vt:lpstr>
      <vt:lpstr>Times New Roman</vt:lpstr>
      <vt:lpstr>Wingdings</vt:lpstr>
      <vt:lpstr>Wingdings 2</vt:lpstr>
      <vt:lpstr>Theme1</vt:lpstr>
      <vt:lpstr>EVALUASI  SISTEM INFORMASI</vt:lpstr>
      <vt:lpstr>DEFINSI</vt:lpstr>
      <vt:lpstr>Evaluasi SI</vt:lpstr>
      <vt:lpstr>Lingkup Evaluasi SI</vt:lpstr>
      <vt:lpstr>PowerPoint Presentation</vt:lpstr>
      <vt:lpstr>MODEL EVALUASI SI</vt:lpstr>
      <vt:lpstr>1. TAM</vt:lpstr>
      <vt:lpstr>Kelebihan</vt:lpstr>
      <vt:lpstr>Kekurangan</vt:lpstr>
      <vt:lpstr>PowerPoint Presentation</vt:lpstr>
      <vt:lpstr>2. TTF</vt:lpstr>
      <vt:lpstr>PowerPoint Presentation</vt:lpstr>
      <vt:lpstr>3. EUC</vt:lpstr>
      <vt:lpstr>PowerPoint Presentation</vt:lpstr>
      <vt:lpstr>4. HOT-fit</vt:lpstr>
      <vt:lpstr>PowerPoint Presentation</vt:lpstr>
      <vt:lpstr>5. UTAUT</vt:lpstr>
      <vt:lpstr>PowerPoint Presentation</vt:lpstr>
      <vt:lpstr>6. Delone Mcclean</vt:lpstr>
      <vt:lpstr>PowerPoint Presentation</vt:lpstr>
      <vt:lpstr>PowerPoint Presentation</vt:lpstr>
      <vt:lpstr>TEKNIK PENELITIAN “EVALUASI- SI”</vt:lpstr>
      <vt:lpstr>METODE KUANTITATIF</vt:lpstr>
      <vt:lpstr>METODE KUALITATIF</vt:lpstr>
      <vt:lpstr>Pendekatan Dalam Evaluasi 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Siklus, Metode dan Teknik Pengembangan Sistem Informasi</dc:title>
  <dc:creator>Agus Widarsono</dc:creator>
  <cp:lastModifiedBy>user</cp:lastModifiedBy>
  <cp:revision>31</cp:revision>
  <dcterms:created xsi:type="dcterms:W3CDTF">2018-05-22T05:48:36Z</dcterms:created>
  <dcterms:modified xsi:type="dcterms:W3CDTF">2018-07-04T14:03:25Z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2018-05-22T00:00:00Z</vt:filetime>
  </property>
</Properties>
</file>