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584" r:id="rId2"/>
    <p:sldId id="585" r:id="rId3"/>
    <p:sldId id="588" r:id="rId4"/>
    <p:sldId id="590" r:id="rId5"/>
    <p:sldId id="589" r:id="rId6"/>
    <p:sldId id="587" r:id="rId7"/>
    <p:sldId id="591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11" r:id="rId24"/>
    <p:sldId id="612" r:id="rId25"/>
    <p:sldId id="613" r:id="rId26"/>
    <p:sldId id="608" r:id="rId27"/>
    <p:sldId id="609" r:id="rId28"/>
    <p:sldId id="61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CC"/>
    <a:srgbClr val="FFFFCC"/>
    <a:srgbClr val="000000"/>
    <a:srgbClr val="CC6600"/>
    <a:srgbClr val="CCFF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E5C60-9B2C-420F-A941-D82100C8E7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76600" y="38100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</a:t>
            </a:r>
            <a:r>
              <a:rPr lang="en-US" sz="1400" b="1" dirty="0" smtClean="0">
                <a:solidFill>
                  <a:schemeClr val="bg1"/>
                </a:solidFill>
              </a:rPr>
              <a:t>S1 MANAJEMEN </a:t>
            </a:r>
            <a:r>
              <a:rPr lang="en-US" sz="1400" b="1" dirty="0" smtClean="0">
                <a:solidFill>
                  <a:schemeClr val="bg1"/>
                </a:solidFill>
              </a:rPr>
              <a:t>INFORMASI KESEHATAN 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FAKULTAS </a:t>
            </a:r>
            <a:r>
              <a:rPr lang="en-US" sz="1400" b="1" dirty="0" smtClean="0">
                <a:solidFill>
                  <a:schemeClr val="bg1"/>
                </a:solidFill>
              </a:rPr>
              <a:t>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</a:pP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Mawas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Diri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Diri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7413"/>
            <a:ext cx="7924800" cy="86518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 DIRI</a:t>
            </a:r>
            <a:endParaRPr lang="en-US" sz="54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4800" cy="40386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None/>
              <a:defRPr/>
            </a:pPr>
            <a:r>
              <a:rPr lang="en-US" sz="4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meninjau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hati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nurani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kita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guna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mengetahui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tidaknya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diambil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924800" cy="86518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 DIRI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7244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5800" u="sng" dirty="0" err="1" smtClean="0">
                <a:latin typeface="Tahoma" pitchFamily="34" charset="0"/>
                <a:cs typeface="Tahoma" pitchFamily="34" charset="0"/>
              </a:rPr>
              <a:t>Mengoreksi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jujur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introspeksi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diri</a:t>
            </a:r>
            <a:endParaRPr lang="en-US" sz="5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erat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5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</a:rPr>
              <a:t>terbuka</a:t>
            </a:r>
            <a:endParaRPr lang="en-US" sz="5800" u="sng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bersikap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terbuka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berarti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ia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bersikap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diri</a:t>
            </a:r>
            <a:endParaRPr lang="en-US" sz="5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akan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sadar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bahwa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diketahuinya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</a:rPr>
              <a:t>sangat</a:t>
            </a:r>
            <a:r>
              <a:rPr lang="en-US" sz="5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</a:rPr>
              <a:t>terbatas</a:t>
            </a:r>
            <a:r>
              <a:rPr lang="en-US" sz="4600" u="sng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Rectangle 2050"/>
          <p:cNvSpPr txBox="1">
            <a:spLocks noChangeArrowheads="1"/>
          </p:cNvSpPr>
          <p:nvPr/>
        </p:nvSpPr>
        <p:spPr>
          <a:xfrm>
            <a:off x="609600" y="838200"/>
            <a:ext cx="8001000" cy="52578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MAWAS DIRI…?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0" cap="none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INTROSPEKSI DIRI…?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2" name="Equal 11"/>
          <p:cNvSpPr/>
          <p:nvPr/>
        </p:nvSpPr>
        <p:spPr>
          <a:xfrm>
            <a:off x="4038600" y="2362200"/>
            <a:ext cx="990600" cy="3810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38862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None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KBBI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Edisi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2014:</a:t>
            </a:r>
          </a:p>
          <a:p>
            <a:pPr>
              <a:lnSpc>
                <a:spcPct val="130000"/>
              </a:lnSpc>
              <a:buNone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Introspeksi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peninjauan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koreksi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kelemahan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kesalahan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dsb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 DIRI </a:t>
            </a:r>
            <a:r>
              <a:rPr lang="en-US" sz="115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115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</a:br>
            <a:endParaRPr lang="en-US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305800" cy="3886200"/>
          </a:xfrm>
          <a:solidFill>
            <a:srgbClr val="0070C0"/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HANYA DILAKUKAN OLEH ORANG-ORANG YANG MEMPUNYAI PIKIRAN DEWASA (OBJEKTIF)</a:t>
            </a:r>
            <a:endParaRPr lang="en-US" sz="43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48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TIDAK DIPENGARUHI OLEH PERASAAN/EMOSI ATAU KEPENTINGAN DIRI SENDIRI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343400" y="19050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343400" y="40386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343400" y="40386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410200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ORANG-ORANG YANG SELALU MAWAS DIRI</a:t>
            </a:r>
            <a:endParaRPr lang="en-US" sz="43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48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TAMPAK DALAM PERILAKU SEHARI-HARI DIMANAPUN BERADA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AKAN SENANG MENGELUS DADA DARI PADA MENEPUK DADA 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419600" y="2133600"/>
            <a:ext cx="381000" cy="685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257800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JIWA BESAR DAN BERBUDI LUHUR HANYA DIMILIKI</a:t>
            </a:r>
          </a:p>
          <a:p>
            <a:pPr algn="ctr">
              <a:buNone/>
            </a:pP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en-US" sz="4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OLEH </a:t>
            </a:r>
          </a:p>
          <a:p>
            <a:pPr algn="ctr">
              <a:buNone/>
            </a:pPr>
            <a:endParaRPr lang="en-US" sz="43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ORANG-ORANG BERMAWAS DIRI</a:t>
            </a:r>
            <a:endParaRPr lang="en-US" sz="43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4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800600"/>
          </a:xfrm>
          <a:solidFill>
            <a:srgbClr val="0070C0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</a:p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6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AKUILAH SECARA JUJUR DLM BATIN, KELAKUAN-KELAKUAN DAN PERBUATAN YANG SELAMA INI &lt; BAIK, WALAUPUN PERASAAN MENENTANG</a:t>
            </a:r>
          </a:p>
          <a:p>
            <a:pPr algn="ctr">
              <a:buNone/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4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58813"/>
            <a:ext cx="7924800" cy="132238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ORANG MAWAS DIRI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DIBUKTIKAN:</a:t>
            </a:r>
            <a:endParaRPr lang="en-US" sz="48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924800" cy="43434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Rajin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</a:rPr>
              <a:t>mengevaluasi</a:t>
            </a:r>
            <a:r>
              <a:rPr lang="en-US" sz="5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kemampuan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seseorang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utk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mengevaluasi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diri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akan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membentuk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kepribadian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lebih</a:t>
            </a:r>
            <a:r>
              <a:rPr lang="en-US" sz="5800" u="sng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baik</a:t>
            </a:r>
            <a:endParaRPr lang="en-US" sz="5800" u="sng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Bersedia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u="sng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bercermin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kepada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sikap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orang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lainbelajar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dengan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orang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lain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memahami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sifat-sifatnya</a:t>
            </a:r>
            <a:r>
              <a:rPr lang="en-US" sz="5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1401762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HIKMAH ORANG YANG BERMAWAS DIRI</a:t>
            </a:r>
            <a:endParaRPr lang="en-US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kepercayaan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seseorang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bermawas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diri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akan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mengakui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segala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kekurangan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ada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dirinya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kredibilitas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Menjadikan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pibadi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kreatif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inovatif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0"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mendiskripsikan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      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upaya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Dasar-dasar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bersikap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berperilaku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 DIRI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PERBUATAN MULIA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115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115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</a:br>
            <a:endParaRPr lang="en-US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343400" y="19050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" y="2667000"/>
            <a:ext cx="8153400" cy="255454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SIAPA SEBENARNYA SAYA INI ?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APAKAH KEMAMPUAN YANG ADA </a:t>
            </a:r>
          </a:p>
          <a:p>
            <a:pPr lvl="0">
              <a:spcBef>
                <a:spcPct val="0"/>
              </a:spcBef>
              <a:defRPr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PADA DIRI SAYA ?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WAJARKAH HASIL-HASIL YANG </a:t>
            </a:r>
          </a:p>
          <a:p>
            <a:pPr lvl="0">
              <a:spcBef>
                <a:spcPct val="0"/>
              </a:spcBef>
              <a:defRPr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SAYA PEROLEH SELAMA INI ? </a:t>
            </a:r>
            <a:endParaRPr lang="en-US" sz="24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419600" y="31242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2438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BERSIKAP TERBUKA UNTUK MENINGKATKAN KUALITAS DIRI</a:t>
            </a:r>
            <a:r>
              <a:rPr kumimoji="0" lang="en-US" sz="3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3733800"/>
            <a:ext cx="8229600" cy="2286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DIDUKUNG DENGAN BERMAWAS DIRI DAN SIAP MELAKUKAN USAHA PERBAIKAN SEMAMPUNYA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343400"/>
          </a:xfrm>
          <a:solidFill>
            <a:srgbClr val="0070C0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</a:p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6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DENGAN MAWAS DIRI</a:t>
            </a:r>
            <a:r>
              <a:rPr lang="en-US" sz="6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SECARA BERANGSUR-ANGSUR PADA JIWA KITA AKAN TERTANAM RASA SOLIDARITAS, TOLERANSI, RENDAH DIRI DAN MENGHORMATI ORANG LAIN, DLL</a:t>
            </a:r>
            <a:r>
              <a:rPr lang="en-US" sz="6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8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4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Menyadari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kinerja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belajar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mengatasi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kelemahan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Komitmen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terus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belajar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kinerja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Menyadari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kekurangan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perlu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ditingkatkan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malu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bertanya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belajar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1173162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2. MEMPRAKTEKKAN BELAJAR SEPANJANG HAYAT</a:t>
            </a:r>
            <a:endParaRPr lang="en-US" sz="3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429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742950" lvl="0" indent="-742950">
              <a:buAutoNum type="arabicPeriod" startAt="2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Berperan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aktif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upaya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anggota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kepanitiaan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dll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Font typeface="Wingdings" pitchFamily="2" charset="2"/>
              <a:buChar char="§"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742950" lvl="0" indent="-742950">
              <a:buAutoNum type="arabicPeriod" startAt="2"/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742950" lvl="0" indent="-742950">
              <a:buAutoNum type="arabicPeriod" startAt="2"/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1173162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2. MEMPRAKTEKKAN BELAJAR SEPANJANG HAYAT</a:t>
            </a:r>
            <a:endParaRPr lang="en-US" sz="3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792162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3.MENGEMBANGKAN PENGETAHUAN</a:t>
            </a:r>
            <a:endParaRPr lang="en-US" sz="36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400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65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6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5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6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5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6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5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6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5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6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5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6500" dirty="0" smtClean="0">
                <a:latin typeface="Tahoma" pitchFamily="34" charset="0"/>
                <a:cs typeface="Tahoma" pitchFamily="34" charset="0"/>
              </a:rPr>
              <a:t> RMIK yang </a:t>
            </a:r>
            <a:r>
              <a:rPr lang="en-US" sz="6500" dirty="0" err="1" smtClean="0">
                <a:latin typeface="Tahoma" pitchFamily="34" charset="0"/>
                <a:cs typeface="Tahoma" pitchFamily="34" charset="0"/>
              </a:rPr>
              <a:t>diselenggarakan</a:t>
            </a:r>
            <a:r>
              <a:rPr lang="en-US" sz="65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5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65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pendaftaran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70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koding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tindakan</a:t>
            </a:r>
            <a:endParaRPr lang="en-US" sz="70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pendaftaran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70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70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persetujuan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kedokteran</a:t>
            </a:r>
            <a:endParaRPr lang="en-US" sz="70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Font typeface="Wingdings" pitchFamily="2" charset="2"/>
              <a:buChar char="§"/>
            </a:pP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pengisian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laporan</a:t>
            </a:r>
            <a:r>
              <a:rPr lang="en-US" sz="7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0" dirty="0" err="1" smtClean="0">
                <a:latin typeface="Tahoma" pitchFamily="34" charset="0"/>
                <a:cs typeface="Tahoma" pitchFamily="34" charset="0"/>
              </a:rPr>
              <a:t>operasi</a:t>
            </a:r>
            <a:endParaRPr lang="en-US" sz="70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1020762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3.MENGEMBANGKAN PENGETAHUAN</a:t>
            </a:r>
            <a:endParaRPr lang="en-US" sz="36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 startAt="2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ilmiah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MIK,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0"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458200" cy="1143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en-US" sz="6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 PMIK ?</a:t>
            </a:r>
            <a:endParaRPr lang="en-US" sz="6600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848600" cy="2971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selalu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mantap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disertai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bagian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mental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4343400" y="1981200"/>
            <a:ext cx="5334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KEPUSTAKAAN</a:t>
            </a:r>
            <a:endParaRPr lang="en-US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449580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Bertens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K.Gramedia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Pustaka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Utama,Jakarta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2002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i="1" dirty="0" smtClean="0">
                <a:latin typeface="Tahoma" pitchFamily="34" charset="0"/>
                <a:cs typeface="Tahoma" pitchFamily="34" charset="0"/>
              </a:rPr>
              <a:t>Life is Beautiful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Arvan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Pradiansyah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PT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Elex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Media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Komputindo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Gramedia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Jakarta, 2006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Cara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Sederhana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Unggul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, Toms,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Prestasi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Pustaka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Jakarta 2008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Alexandra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Indriyanti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Dewi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Pustaka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Book Publisher, Yogyakarta, 2008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i="1" dirty="0" smtClean="0">
                <a:latin typeface="Tahoma" pitchFamily="34" charset="0"/>
                <a:cs typeface="Tahoma" pitchFamily="34" charset="0"/>
              </a:rPr>
              <a:t>Wisdom &amp; Success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Andrie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Wongso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AW Publishing, 2010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Membangkitkan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Etos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Andrias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Harefa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PT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Mitra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Pembelajar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n-US" sz="2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PEMBAHASAN</a:t>
            </a:r>
            <a:endParaRPr lang="en-US" sz="48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772400" cy="3124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diri</a:t>
            </a:r>
            <a:endParaRPr lang="en-US" sz="36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Bagaimana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sikap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diri</a:t>
            </a:r>
            <a:endParaRPr lang="en-US" sz="36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diri</a:t>
            </a:r>
            <a:endParaRPr lang="en-US" sz="36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Bagaimana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diri</a:t>
            </a:r>
            <a:endParaRPr lang="en-US" sz="36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28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6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6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Rectangle 2050"/>
          <p:cNvSpPr txBox="1">
            <a:spLocks noChangeArrowheads="1"/>
          </p:cNvSpPr>
          <p:nvPr/>
        </p:nvSpPr>
        <p:spPr>
          <a:xfrm>
            <a:off x="609600" y="609600"/>
            <a:ext cx="8001000" cy="5486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0" cap="none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MENGAPA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PEREKAM MEDIS DAN INFORMASI KESEHATAN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PENTING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0" cap="none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BERMAWAS DIRI…?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1828800" y="914400"/>
            <a:ext cx="5410200" cy="1905000"/>
          </a:xfrm>
          <a:prstGeom prst="downArrowCallout">
            <a:avLst>
              <a:gd name="adj1" fmla="val 71000"/>
              <a:gd name="adj2" fmla="val 71000"/>
              <a:gd name="adj3" fmla="val 16667"/>
              <a:gd name="adj4" fmla="val 66667"/>
            </a:avLst>
          </a:prstGeom>
          <a:solidFill>
            <a:schemeClr val="bg2"/>
          </a:solidFill>
          <a:ln w="76200" algn="ctr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4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914400" y="3124200"/>
            <a:ext cx="7315200" cy="2895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Kemampuan yang dimiliki seseorang tenaga kesehatan berdasarkan ilmu pengetahuan, keterampilan dan sikap profesional untuk dapat menjalankan praktik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(UU RI No.36/2014)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981200" y="381000"/>
            <a:ext cx="5181600" cy="16002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endParaRPr lang="id-ID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5626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TEK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NO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LO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GI</a:t>
            </a:r>
            <a:r>
              <a:rPr lang="id-ID" sz="1400" b="1" dirty="0" smtClean="0"/>
              <a:t> </a:t>
            </a:r>
            <a:endParaRPr lang="en-US" sz="1400" b="1" dirty="0" smtClean="0"/>
          </a:p>
          <a:p>
            <a:pPr algn="ctr">
              <a:spcAft>
                <a:spcPts val="1000"/>
              </a:spcAft>
            </a:pPr>
            <a:endParaRPr lang="en-US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YAN</a:t>
            </a:r>
            <a:endParaRPr lang="id-ID" sz="1400" b="1" dirty="0" smtClean="0"/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RM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 IK</a:t>
            </a:r>
            <a:endParaRPr lang="id-ID" sz="1400" b="1" dirty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3434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STA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TIS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TIK</a:t>
            </a:r>
          </a:p>
          <a:p>
            <a:pPr algn="ctr">
              <a:spcAft>
                <a:spcPts val="1000"/>
              </a:spcAft>
            </a:pPr>
            <a:endParaRPr lang="en-US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KE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SE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HAT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AN</a:t>
            </a:r>
            <a:endParaRPr lang="id-ID" sz="1400" b="1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9530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1400" b="1" dirty="0" smtClean="0"/>
              <a:t>MA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NA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JE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MEN</a:t>
            </a:r>
          </a:p>
          <a:p>
            <a:pPr algn="ctr">
              <a:spcAft>
                <a:spcPts val="600"/>
              </a:spcAft>
            </a:pP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OR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GA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NI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SA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SI</a:t>
            </a:r>
            <a:endParaRPr lang="id-ID" sz="1400" b="1" dirty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438400" y="5448300"/>
            <a:ext cx="4343400" cy="4191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b="1" dirty="0"/>
              <a:t>MAWAS DIRI DAN PENGEMBANGAN DIRI</a:t>
            </a:r>
            <a:endParaRPr lang="id-ID" dirty="0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2286000" y="5905500"/>
            <a:ext cx="4724400" cy="4191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sz="2000" b="1" dirty="0" smtClean="0">
                <a:solidFill>
                  <a:schemeClr val="bg1"/>
                </a:solidFill>
              </a:rPr>
              <a:t>PROFESIONALI</a:t>
            </a:r>
            <a:r>
              <a:rPr lang="en-US" sz="2000" b="1" dirty="0" smtClean="0">
                <a:solidFill>
                  <a:schemeClr val="bg1"/>
                </a:solidFill>
              </a:rPr>
              <a:t>SME</a:t>
            </a:r>
            <a:r>
              <a:rPr lang="id-ID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>
                <a:solidFill>
                  <a:schemeClr val="bg1"/>
                </a:solidFill>
              </a:rPr>
              <a:t>YANG LUHUR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37338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MA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JE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MEN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DA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TA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 smtClean="0"/>
              <a:t>K</a:t>
            </a:r>
            <a:r>
              <a:rPr lang="en-US" sz="1400" b="1" dirty="0" smtClean="0"/>
              <a:t>E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SE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HAT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AN</a:t>
            </a:r>
          </a:p>
          <a:p>
            <a:pPr algn="ctr">
              <a:spcAft>
                <a:spcPts val="1000"/>
              </a:spcAft>
            </a:pPr>
            <a:endParaRPr lang="id-ID" sz="1400" b="1" dirty="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 flipH="1">
            <a:off x="3048000" y="1981200"/>
            <a:ext cx="6858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KO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MU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NI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KA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SI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EF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EK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TIF</a:t>
            </a:r>
            <a:r>
              <a:rPr lang="id-ID" sz="1400" b="1" dirty="0" smtClean="0"/>
              <a:t> </a:t>
            </a:r>
            <a:endParaRPr lang="id-ID" sz="14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F2F5-85BB-4658-B88E-D454E76A23F9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848600" cy="1477962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KOMPONEN KOMPETENSI KE-2</a:t>
            </a:r>
            <a:endParaRPr lang="en-US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2895600"/>
            <a:ext cx="8686800" cy="3352800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AREA MAWAS DIRI </a:t>
            </a:r>
          </a:p>
          <a:p>
            <a:pPr lvl="0" algn="ctr">
              <a:buNone/>
            </a:pPr>
            <a:r>
              <a:rPr lang="en-US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 PENGEMBANGAN DIRI</a:t>
            </a:r>
            <a:endParaRPr lang="en-US" sz="4400" dirty="0" smtClean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ctr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Menerapkan mawas diri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 algn="ctr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Mempraktekan belajar sepanjang hayat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 algn="ctr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Mengembangkan pengetahuan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19600" y="2286000"/>
            <a:ext cx="3048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305800" cy="1173162"/>
          </a:xfr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1. MENERAPKAN SIKAP </a:t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 DIRI</a:t>
            </a:r>
            <a:endParaRPr lang="en-US" sz="4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05800" cy="38862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Mengenal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keterbatasan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Tanggap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tantangan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Menyadari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terbatasnya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berkonsultasi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Menerima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merespon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positif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umpan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balik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pihak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924800" cy="86518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 DIRI</a:t>
            </a:r>
            <a:endParaRPr lang="en-US" sz="54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4196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None/>
              <a:defRPr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KBBI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Edisi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kedua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1993:</a:t>
            </a:r>
          </a:p>
          <a:p>
            <a:pPr>
              <a:lnSpc>
                <a:spcPct val="130000"/>
              </a:lnSpc>
              <a:buNone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melihat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mengoreksi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jujur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introspeksi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kita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kesalahan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sama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3130</TotalTime>
  <Words>693</Words>
  <Application>Microsoft Office PowerPoint</Application>
  <PresentationFormat>On-screen Show (4:3)</PresentationFormat>
  <Paragraphs>270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KEMAMPUAN YANG DIHARAPKAN</vt:lpstr>
      <vt:lpstr>PEMBAHASAN</vt:lpstr>
      <vt:lpstr>Slide 4</vt:lpstr>
      <vt:lpstr>Slide 5</vt:lpstr>
      <vt:lpstr>Slide 6</vt:lpstr>
      <vt:lpstr>KOMPONEN KOMPETENSI KE-2</vt:lpstr>
      <vt:lpstr>1. MENERAPKAN SIKAP  MAWAS DIRI</vt:lpstr>
      <vt:lpstr>MAWAS DIRI</vt:lpstr>
      <vt:lpstr>MAWAS DIRI</vt:lpstr>
      <vt:lpstr>MAWAS DIRI</vt:lpstr>
      <vt:lpstr>Slide 12</vt:lpstr>
      <vt:lpstr>Slide 13</vt:lpstr>
      <vt:lpstr>  MAWAS DIRI  </vt:lpstr>
      <vt:lpstr>Slide 15</vt:lpstr>
      <vt:lpstr>Slide 16</vt:lpstr>
      <vt:lpstr>Slide 17</vt:lpstr>
      <vt:lpstr>ORANG MAWAS DIRIDIBUKTIKAN:</vt:lpstr>
      <vt:lpstr>HIKMAH ORANG YANG BERMAWAS DIRI</vt:lpstr>
      <vt:lpstr>  MAWAS DIRIPERBUATAN MULIA  </vt:lpstr>
      <vt:lpstr>Slide 21</vt:lpstr>
      <vt:lpstr>Slide 22</vt:lpstr>
      <vt:lpstr>2. MEMPRAKTEKKAN BELAJAR SEPANJANG HAYAT</vt:lpstr>
      <vt:lpstr>2. MEMPRAKTEKKAN BELAJAR SEPANJANG HAYAT</vt:lpstr>
      <vt:lpstr>3.MENGEMBANGKAN PENGETAHUAN</vt:lpstr>
      <vt:lpstr>3.MENGEMBANGKAN PENGETAHUAN</vt:lpstr>
      <vt:lpstr>PROFESI PMIK ?</vt:lpstr>
      <vt:lpstr> KEPUSTAKAAN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Siswati</cp:lastModifiedBy>
  <cp:revision>454</cp:revision>
  <dcterms:created xsi:type="dcterms:W3CDTF">2016-01-19T16:14:04Z</dcterms:created>
  <dcterms:modified xsi:type="dcterms:W3CDTF">2019-05-21T00:06:00Z</dcterms:modified>
</cp:coreProperties>
</file>