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9"/>
  </p:notesMasterIdLst>
  <p:sldIdLst>
    <p:sldId id="577" r:id="rId2"/>
    <p:sldId id="578" r:id="rId3"/>
    <p:sldId id="583" r:id="rId4"/>
    <p:sldId id="584" r:id="rId5"/>
    <p:sldId id="579" r:id="rId6"/>
    <p:sldId id="585" r:id="rId7"/>
    <p:sldId id="586" r:id="rId8"/>
    <p:sldId id="587" r:id="rId9"/>
    <p:sldId id="588" r:id="rId10"/>
    <p:sldId id="589" r:id="rId11"/>
    <p:sldId id="590" r:id="rId12"/>
    <p:sldId id="591" r:id="rId13"/>
    <p:sldId id="592" r:id="rId14"/>
    <p:sldId id="593" r:id="rId15"/>
    <p:sldId id="594" r:id="rId16"/>
    <p:sldId id="595" r:id="rId17"/>
    <p:sldId id="596" r:id="rId18"/>
    <p:sldId id="597" r:id="rId19"/>
    <p:sldId id="598" r:id="rId20"/>
    <p:sldId id="599" r:id="rId21"/>
    <p:sldId id="600" r:id="rId22"/>
    <p:sldId id="602" r:id="rId23"/>
    <p:sldId id="603" r:id="rId24"/>
    <p:sldId id="606" r:id="rId25"/>
    <p:sldId id="607" r:id="rId26"/>
    <p:sldId id="604" r:id="rId27"/>
    <p:sldId id="60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0000"/>
    <a:srgbClr val="CC6600"/>
    <a:srgbClr val="CCFFFF"/>
    <a:srgbClr val="FF3300"/>
    <a:srgbClr val="99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C6E4D6-EC32-468B-A684-615F31F4EE4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653180-E494-4626-A65E-7E6A32122488}">
      <dgm:prSet phldrT="[Text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1</a:t>
          </a:r>
          <a:endParaRPr lang="en-US" b="1" dirty="0">
            <a:solidFill>
              <a:schemeClr val="tx1"/>
            </a:solidFill>
          </a:endParaRPr>
        </a:p>
      </dgm:t>
    </dgm:pt>
    <dgm:pt modelId="{31ED4A31-27C4-463E-8CA9-344725EC74D1}" type="parTrans" cxnId="{18EF2DCB-CE86-42C4-A504-4C883B767059}">
      <dgm:prSet/>
      <dgm:spPr/>
      <dgm:t>
        <a:bodyPr/>
        <a:lstStyle/>
        <a:p>
          <a:endParaRPr lang="en-US"/>
        </a:p>
      </dgm:t>
    </dgm:pt>
    <dgm:pt modelId="{9B77CDC4-2583-48F0-A1B0-9C80BB2BBA32}" type="sibTrans" cxnId="{18EF2DCB-CE86-42C4-A504-4C883B767059}">
      <dgm:prSet/>
      <dgm:spPr/>
      <dgm:t>
        <a:bodyPr/>
        <a:lstStyle/>
        <a:p>
          <a:endParaRPr lang="en-US"/>
        </a:p>
      </dgm:t>
    </dgm:pt>
    <dgm:pt modelId="{F704A260-3521-433C-96F9-6B428932F358}">
      <dgm:prSet phldrT="[Text]" custT="1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en-US" sz="2800" dirty="0" err="1" smtClean="0">
              <a:latin typeface="Tahoma" pitchFamily="34" charset="0"/>
              <a:cs typeface="Tahoma" pitchFamily="34" charset="0"/>
            </a:rPr>
            <a:t>Pemberian</a:t>
          </a:r>
          <a:r>
            <a:rPr lang="en-US" sz="2800" dirty="0" smtClean="0">
              <a:latin typeface="Tahoma" pitchFamily="34" charset="0"/>
              <a:cs typeface="Tahoma" pitchFamily="34" charset="0"/>
            </a:rPr>
            <a:t> </a:t>
          </a:r>
          <a:r>
            <a:rPr lang="en-US" sz="2800" dirty="0" err="1" smtClean="0">
              <a:latin typeface="Tahoma" pitchFamily="34" charset="0"/>
              <a:cs typeface="Tahoma" pitchFamily="34" charset="0"/>
            </a:rPr>
            <a:t>informasi</a:t>
          </a:r>
          <a:r>
            <a:rPr lang="en-US" sz="2800" dirty="0" smtClean="0">
              <a:latin typeface="Tahoma" pitchFamily="34" charset="0"/>
              <a:cs typeface="Tahoma" pitchFamily="34" charset="0"/>
            </a:rPr>
            <a:t> </a:t>
          </a:r>
          <a:r>
            <a:rPr lang="en-US" sz="2800" dirty="0" smtClean="0">
              <a:latin typeface="Tahoma" pitchFamily="34" charset="0"/>
              <a:cs typeface="Tahoma" pitchFamily="34" charset="0"/>
              <a:sym typeface="Wingdings" pitchFamily="2" charset="2"/>
            </a:rPr>
            <a:t></a:t>
          </a:r>
          <a:r>
            <a:rPr lang="en-US" sz="2800" dirty="0" smtClean="0">
              <a:latin typeface="Tahoma" pitchFamily="34" charset="0"/>
              <a:cs typeface="Tahoma" pitchFamily="34" charset="0"/>
            </a:rPr>
            <a:t> </a:t>
          </a:r>
          <a:r>
            <a:rPr lang="en-US" sz="2800" dirty="0" err="1" smtClean="0">
              <a:latin typeface="Tahoma" pitchFamily="34" charset="0"/>
              <a:cs typeface="Tahoma" pitchFamily="34" charset="0"/>
            </a:rPr>
            <a:t>tata</a:t>
          </a:r>
          <a:r>
            <a:rPr lang="en-US" sz="2800" dirty="0" smtClean="0">
              <a:latin typeface="Tahoma" pitchFamily="34" charset="0"/>
              <a:cs typeface="Tahoma" pitchFamily="34" charset="0"/>
            </a:rPr>
            <a:t> </a:t>
          </a:r>
          <a:r>
            <a:rPr lang="en-US" sz="2800" dirty="0" err="1" smtClean="0">
              <a:latin typeface="Tahoma" pitchFamily="34" charset="0"/>
              <a:cs typeface="Tahoma" pitchFamily="34" charset="0"/>
            </a:rPr>
            <a:t>tertib</a:t>
          </a:r>
          <a:r>
            <a:rPr lang="en-US" sz="2800" dirty="0" smtClean="0">
              <a:latin typeface="Tahoma" pitchFamily="34" charset="0"/>
              <a:cs typeface="Tahoma" pitchFamily="34" charset="0"/>
            </a:rPr>
            <a:t> RS, </a:t>
          </a:r>
          <a:r>
            <a:rPr lang="en-US" sz="2800" dirty="0" err="1" smtClean="0">
              <a:latin typeface="Tahoma" pitchFamily="34" charset="0"/>
              <a:cs typeface="Tahoma" pitchFamily="34" charset="0"/>
            </a:rPr>
            <a:t>asesmen</a:t>
          </a:r>
          <a:r>
            <a:rPr lang="en-US" sz="2800" dirty="0" smtClean="0">
              <a:latin typeface="Tahoma" pitchFamily="34" charset="0"/>
              <a:cs typeface="Tahoma" pitchFamily="34" charset="0"/>
            </a:rPr>
            <a:t> </a:t>
          </a:r>
          <a:r>
            <a:rPr lang="en-US" sz="2800" dirty="0" err="1" smtClean="0">
              <a:latin typeface="Tahoma" pitchFamily="34" charset="0"/>
              <a:cs typeface="Tahoma" pitchFamily="34" charset="0"/>
            </a:rPr>
            <a:t>pasien</a:t>
          </a:r>
          <a:r>
            <a:rPr lang="en-US" sz="2800" dirty="0" smtClean="0">
              <a:latin typeface="Tahoma" pitchFamily="34" charset="0"/>
              <a:cs typeface="Tahoma" pitchFamily="34" charset="0"/>
            </a:rPr>
            <a:t> </a:t>
          </a:r>
          <a:r>
            <a:rPr lang="en-US" sz="2800" dirty="0" err="1" smtClean="0">
              <a:latin typeface="Tahoma" pitchFamily="34" charset="0"/>
              <a:cs typeface="Tahoma" pitchFamily="34" charset="0"/>
            </a:rPr>
            <a:t>baru</a:t>
          </a:r>
          <a:r>
            <a:rPr lang="en-US" sz="2800" dirty="0" smtClean="0">
              <a:latin typeface="Tahoma" pitchFamily="34" charset="0"/>
              <a:cs typeface="Tahoma" pitchFamily="34" charset="0"/>
            </a:rPr>
            <a:t>, </a:t>
          </a:r>
          <a:r>
            <a:rPr lang="en-US" sz="2800" dirty="0" err="1" smtClean="0">
              <a:latin typeface="Tahoma" pitchFamily="34" charset="0"/>
              <a:cs typeface="Tahoma" pitchFamily="34" charset="0"/>
            </a:rPr>
            <a:t>hak</a:t>
          </a:r>
          <a:r>
            <a:rPr lang="en-US" sz="2800" dirty="0" smtClean="0">
              <a:latin typeface="Tahoma" pitchFamily="34" charset="0"/>
              <a:cs typeface="Tahoma" pitchFamily="34" charset="0"/>
            </a:rPr>
            <a:t> </a:t>
          </a:r>
          <a:r>
            <a:rPr lang="en-US" sz="2800" dirty="0" err="1" smtClean="0">
              <a:latin typeface="Tahoma" pitchFamily="34" charset="0"/>
              <a:cs typeface="Tahoma" pitchFamily="34" charset="0"/>
            </a:rPr>
            <a:t>pasien</a:t>
          </a:r>
          <a:r>
            <a:rPr lang="en-US" sz="2800" dirty="0" smtClean="0">
              <a:latin typeface="Tahoma" pitchFamily="34" charset="0"/>
              <a:cs typeface="Tahoma" pitchFamily="34" charset="0"/>
            </a:rPr>
            <a:t>, general consent, </a:t>
          </a:r>
          <a:r>
            <a:rPr lang="en-US" sz="2800" dirty="0" err="1" smtClean="0">
              <a:latin typeface="Tahoma" pitchFamily="34" charset="0"/>
              <a:cs typeface="Tahoma" pitchFamily="34" charset="0"/>
            </a:rPr>
            <a:t>dll</a:t>
          </a:r>
          <a:r>
            <a:rPr lang="en-US" sz="2800" dirty="0" smtClean="0">
              <a:latin typeface="Tahoma" pitchFamily="34" charset="0"/>
              <a:cs typeface="Tahoma" pitchFamily="34" charset="0"/>
            </a:rPr>
            <a:t> </a:t>
          </a:r>
          <a:endParaRPr lang="en-US" sz="2800" dirty="0">
            <a:latin typeface="Tahoma" pitchFamily="34" charset="0"/>
            <a:cs typeface="Tahoma" pitchFamily="34" charset="0"/>
          </a:endParaRPr>
        </a:p>
      </dgm:t>
    </dgm:pt>
    <dgm:pt modelId="{6F80998F-1A11-4328-AD75-6FAC2246CEEA}" type="parTrans" cxnId="{E9F697FB-7ACB-4168-8662-0F3C27986D86}">
      <dgm:prSet/>
      <dgm:spPr/>
      <dgm:t>
        <a:bodyPr/>
        <a:lstStyle/>
        <a:p>
          <a:endParaRPr lang="en-US"/>
        </a:p>
      </dgm:t>
    </dgm:pt>
    <dgm:pt modelId="{E84A75BC-75D2-48E0-B950-06BC591DB484}" type="sibTrans" cxnId="{E9F697FB-7ACB-4168-8662-0F3C27986D86}">
      <dgm:prSet/>
      <dgm:spPr/>
      <dgm:t>
        <a:bodyPr/>
        <a:lstStyle/>
        <a:p>
          <a:endParaRPr lang="en-US"/>
        </a:p>
      </dgm:t>
    </dgm:pt>
    <dgm:pt modelId="{3F5B5AC3-E952-4794-A370-35D4C07E80E5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2</a:t>
          </a:r>
          <a:endParaRPr lang="en-US" b="1" dirty="0">
            <a:solidFill>
              <a:schemeClr val="tx1"/>
            </a:solidFill>
          </a:endParaRPr>
        </a:p>
      </dgm:t>
    </dgm:pt>
    <dgm:pt modelId="{30D5D789-9A4D-4BE1-BDD8-F4E4A60507E0}" type="parTrans" cxnId="{60AE8CC9-4721-4D1A-8C14-BC25169C9857}">
      <dgm:prSet/>
      <dgm:spPr/>
      <dgm:t>
        <a:bodyPr/>
        <a:lstStyle/>
        <a:p>
          <a:endParaRPr lang="en-US"/>
        </a:p>
      </dgm:t>
    </dgm:pt>
    <dgm:pt modelId="{B9F10565-8F2B-42AB-8D90-AFF013DA8EDA}" type="sibTrans" cxnId="{60AE8CC9-4721-4D1A-8C14-BC25169C9857}">
      <dgm:prSet/>
      <dgm:spPr/>
      <dgm:t>
        <a:bodyPr/>
        <a:lstStyle/>
        <a:p>
          <a:endParaRPr lang="en-US"/>
        </a:p>
      </dgm:t>
    </dgm:pt>
    <dgm:pt modelId="{E45FE9FF-2207-4384-8042-D49495B36892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2800" dirty="0" err="1" smtClean="0">
              <a:latin typeface="Tahoma" pitchFamily="34" charset="0"/>
              <a:cs typeface="Tahoma" pitchFamily="34" charset="0"/>
            </a:rPr>
            <a:t>Komunikasi</a:t>
          </a:r>
          <a:r>
            <a:rPr lang="en-US" sz="2800" dirty="0" smtClean="0">
              <a:latin typeface="Tahoma" pitchFamily="34" charset="0"/>
              <a:cs typeface="Tahoma" pitchFamily="34" charset="0"/>
            </a:rPr>
            <a:t> </a:t>
          </a:r>
          <a:r>
            <a:rPr lang="en-US" sz="2800" dirty="0" err="1" smtClean="0">
              <a:latin typeface="Tahoma" pitchFamily="34" charset="0"/>
              <a:cs typeface="Tahoma" pitchFamily="34" charset="0"/>
            </a:rPr>
            <a:t>dengan</a:t>
          </a:r>
          <a:r>
            <a:rPr lang="en-US" sz="2800" dirty="0" smtClean="0">
              <a:latin typeface="Tahoma" pitchFamily="34" charset="0"/>
              <a:cs typeface="Tahoma" pitchFamily="34" charset="0"/>
            </a:rPr>
            <a:t> </a:t>
          </a:r>
          <a:r>
            <a:rPr lang="en-US" sz="2800" dirty="0" err="1" smtClean="0">
              <a:latin typeface="Tahoma" pitchFamily="34" charset="0"/>
              <a:cs typeface="Tahoma" pitchFamily="34" charset="0"/>
            </a:rPr>
            <a:t>rekan</a:t>
          </a:r>
          <a:r>
            <a:rPr lang="en-US" sz="2800" dirty="0" smtClean="0">
              <a:latin typeface="Tahoma" pitchFamily="34" charset="0"/>
              <a:cs typeface="Tahoma" pitchFamily="34" charset="0"/>
            </a:rPr>
            <a:t> </a:t>
          </a:r>
          <a:r>
            <a:rPr lang="en-US" sz="2800" dirty="0" err="1" smtClean="0">
              <a:latin typeface="Tahoma" pitchFamily="34" charset="0"/>
              <a:cs typeface="Tahoma" pitchFamily="34" charset="0"/>
            </a:rPr>
            <a:t>seprofesi</a:t>
          </a:r>
          <a:r>
            <a:rPr lang="en-US" sz="2800" dirty="0" smtClean="0">
              <a:latin typeface="Tahoma" pitchFamily="34" charset="0"/>
              <a:cs typeface="Tahoma" pitchFamily="34" charset="0"/>
            </a:rPr>
            <a:t>, </a:t>
          </a:r>
          <a:r>
            <a:rPr lang="en-US" sz="2800" dirty="0" err="1" smtClean="0">
              <a:latin typeface="Tahoma" pitchFamily="34" charset="0"/>
              <a:cs typeface="Tahoma" pitchFamily="34" charset="0"/>
            </a:rPr>
            <a:t>profesi</a:t>
          </a:r>
          <a:r>
            <a:rPr lang="en-US" sz="2800" dirty="0" smtClean="0">
              <a:latin typeface="Tahoma" pitchFamily="34" charset="0"/>
              <a:cs typeface="Tahoma" pitchFamily="34" charset="0"/>
            </a:rPr>
            <a:t> </a:t>
          </a:r>
          <a:r>
            <a:rPr lang="en-US" sz="2800" dirty="0" err="1" smtClean="0">
              <a:latin typeface="Tahoma" pitchFamily="34" charset="0"/>
              <a:cs typeface="Tahoma" pitchFamily="34" charset="0"/>
            </a:rPr>
            <a:t>kesehatan</a:t>
          </a:r>
          <a:r>
            <a:rPr lang="en-US" sz="2800" dirty="0" smtClean="0">
              <a:latin typeface="Tahoma" pitchFamily="34" charset="0"/>
              <a:cs typeface="Tahoma" pitchFamily="34" charset="0"/>
            </a:rPr>
            <a:t> lain, </a:t>
          </a:r>
          <a:r>
            <a:rPr lang="en-US" sz="2800" dirty="0" err="1" smtClean="0">
              <a:latin typeface="Tahoma" pitchFamily="34" charset="0"/>
              <a:cs typeface="Tahoma" pitchFamily="34" charset="0"/>
            </a:rPr>
            <a:t>pasien</a:t>
          </a:r>
          <a:r>
            <a:rPr lang="en-US" sz="2800" dirty="0" smtClean="0">
              <a:latin typeface="Tahoma" pitchFamily="34" charset="0"/>
              <a:cs typeface="Tahoma" pitchFamily="34" charset="0"/>
            </a:rPr>
            <a:t>/</a:t>
          </a:r>
          <a:r>
            <a:rPr lang="en-US" sz="2800" dirty="0" err="1" smtClean="0">
              <a:latin typeface="Tahoma" pitchFamily="34" charset="0"/>
              <a:cs typeface="Tahoma" pitchFamily="34" charset="0"/>
            </a:rPr>
            <a:t>keluarga</a:t>
          </a:r>
          <a:r>
            <a:rPr lang="en-US" sz="2800" dirty="0" smtClean="0">
              <a:latin typeface="Tahoma" pitchFamily="34" charset="0"/>
              <a:cs typeface="Tahoma" pitchFamily="34" charset="0"/>
            </a:rPr>
            <a:t> </a:t>
          </a:r>
          <a:endParaRPr lang="en-US" sz="2800" dirty="0">
            <a:latin typeface="Tahoma" pitchFamily="34" charset="0"/>
            <a:cs typeface="Tahoma" pitchFamily="34" charset="0"/>
          </a:endParaRPr>
        </a:p>
      </dgm:t>
    </dgm:pt>
    <dgm:pt modelId="{CEF64267-5484-4D49-9DE4-E197BCF702BF}" type="parTrans" cxnId="{0DB466D8-ABA8-4EA0-9BEC-A73653B19464}">
      <dgm:prSet/>
      <dgm:spPr/>
      <dgm:t>
        <a:bodyPr/>
        <a:lstStyle/>
        <a:p>
          <a:endParaRPr lang="en-US"/>
        </a:p>
      </dgm:t>
    </dgm:pt>
    <dgm:pt modelId="{ACE941F9-C743-4E32-A53F-A735DF2F543B}" type="sibTrans" cxnId="{0DB466D8-ABA8-4EA0-9BEC-A73653B19464}">
      <dgm:prSet/>
      <dgm:spPr/>
      <dgm:t>
        <a:bodyPr/>
        <a:lstStyle/>
        <a:p>
          <a:endParaRPr lang="en-US"/>
        </a:p>
      </dgm:t>
    </dgm:pt>
    <dgm:pt modelId="{B5BBA711-8C91-42EC-A49D-5FC1E408A72E}">
      <dgm:prSet phldrT="[Text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3</a:t>
          </a:r>
          <a:endParaRPr lang="en-US" b="1" dirty="0">
            <a:solidFill>
              <a:schemeClr val="tx1"/>
            </a:solidFill>
          </a:endParaRPr>
        </a:p>
      </dgm:t>
    </dgm:pt>
    <dgm:pt modelId="{0155A14E-B659-473F-AEB3-4F59DBFB74C1}" type="parTrans" cxnId="{000CD61E-31E8-42FB-A405-ACE62C4F112E}">
      <dgm:prSet/>
      <dgm:spPr/>
      <dgm:t>
        <a:bodyPr/>
        <a:lstStyle/>
        <a:p>
          <a:endParaRPr lang="en-US"/>
        </a:p>
      </dgm:t>
    </dgm:pt>
    <dgm:pt modelId="{A9DDE503-B9E7-4814-886E-06F75E186E6C}" type="sibTrans" cxnId="{000CD61E-31E8-42FB-A405-ACE62C4F112E}">
      <dgm:prSet/>
      <dgm:spPr/>
      <dgm:t>
        <a:bodyPr/>
        <a:lstStyle/>
        <a:p>
          <a:endParaRPr lang="en-US"/>
        </a:p>
      </dgm:t>
    </dgm:pt>
    <dgm:pt modelId="{C076E568-16A6-4156-8B04-0AA25E547915}">
      <dgm:prSet phldrT="[Text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2800" dirty="0" err="1" smtClean="0">
              <a:latin typeface="Tahoma" pitchFamily="34" charset="0"/>
              <a:cs typeface="Tahoma" pitchFamily="34" charset="0"/>
            </a:rPr>
            <a:t>Edukasi</a:t>
          </a:r>
          <a:r>
            <a:rPr lang="en-US" sz="2800" dirty="0" smtClean="0">
              <a:latin typeface="Tahoma" pitchFamily="34" charset="0"/>
              <a:cs typeface="Tahoma" pitchFamily="34" charset="0"/>
            </a:rPr>
            <a:t> </a:t>
          </a:r>
          <a:r>
            <a:rPr lang="en-US" sz="2800" dirty="0" smtClean="0">
              <a:latin typeface="Tahoma" pitchFamily="34" charset="0"/>
              <a:cs typeface="Tahoma" pitchFamily="34" charset="0"/>
              <a:sym typeface="Wingdings" pitchFamily="2" charset="2"/>
            </a:rPr>
            <a:t></a:t>
          </a:r>
          <a:r>
            <a:rPr lang="en-US" sz="2800" dirty="0" err="1" smtClean="0">
              <a:latin typeface="Tahoma" pitchFamily="34" charset="0"/>
              <a:cs typeface="Tahoma" pitchFamily="34" charset="0"/>
            </a:rPr>
            <a:t>profesi</a:t>
          </a:r>
          <a:r>
            <a:rPr lang="en-US" sz="2800" dirty="0" smtClean="0">
              <a:latin typeface="Tahoma" pitchFamily="34" charset="0"/>
              <a:cs typeface="Tahoma" pitchFamily="34" charset="0"/>
            </a:rPr>
            <a:t> </a:t>
          </a:r>
          <a:r>
            <a:rPr lang="en-US" sz="2800" dirty="0" err="1" smtClean="0">
              <a:latin typeface="Tahoma" pitchFamily="34" charset="0"/>
              <a:cs typeface="Tahoma" pitchFamily="34" charset="0"/>
            </a:rPr>
            <a:t>kesehatan</a:t>
          </a:r>
          <a:r>
            <a:rPr lang="en-US" sz="2800" dirty="0" smtClean="0">
              <a:latin typeface="Tahoma" pitchFamily="34" charset="0"/>
              <a:cs typeface="Tahoma" pitchFamily="34" charset="0"/>
            </a:rPr>
            <a:t> lain </a:t>
          </a:r>
          <a:r>
            <a:rPr lang="en-US" sz="2800" dirty="0" err="1" smtClean="0">
              <a:latin typeface="Tahoma" pitchFamily="34" charset="0"/>
              <a:cs typeface="Tahoma" pitchFamily="34" charset="0"/>
            </a:rPr>
            <a:t>dan</a:t>
          </a:r>
          <a:r>
            <a:rPr lang="en-US" sz="2800" dirty="0" smtClean="0">
              <a:latin typeface="Tahoma" pitchFamily="34" charset="0"/>
              <a:cs typeface="Tahoma" pitchFamily="34" charset="0"/>
            </a:rPr>
            <a:t> </a:t>
          </a:r>
          <a:r>
            <a:rPr lang="en-US" sz="2800" dirty="0" err="1" smtClean="0">
              <a:latin typeface="Tahoma" pitchFamily="34" charset="0"/>
              <a:cs typeface="Tahoma" pitchFamily="34" charset="0"/>
            </a:rPr>
            <a:t>pasien</a:t>
          </a:r>
          <a:r>
            <a:rPr lang="en-US" sz="2800" dirty="0" smtClean="0">
              <a:latin typeface="Tahoma" pitchFamily="34" charset="0"/>
              <a:cs typeface="Tahoma" pitchFamily="34" charset="0"/>
            </a:rPr>
            <a:t>/</a:t>
          </a:r>
          <a:r>
            <a:rPr lang="en-US" sz="2800" dirty="0" err="1" smtClean="0">
              <a:latin typeface="Tahoma" pitchFamily="34" charset="0"/>
              <a:cs typeface="Tahoma" pitchFamily="34" charset="0"/>
            </a:rPr>
            <a:t>keluarga</a:t>
          </a:r>
          <a:endParaRPr lang="en-US" sz="2800" dirty="0">
            <a:latin typeface="Tahoma" pitchFamily="34" charset="0"/>
            <a:cs typeface="Tahoma" pitchFamily="34" charset="0"/>
          </a:endParaRPr>
        </a:p>
      </dgm:t>
    </dgm:pt>
    <dgm:pt modelId="{D02B9C9E-D27C-41EC-A7B0-436AD6D0B0E0}" type="parTrans" cxnId="{27E76421-AD89-47C5-AB79-596E32B47BE6}">
      <dgm:prSet/>
      <dgm:spPr/>
      <dgm:t>
        <a:bodyPr/>
        <a:lstStyle/>
        <a:p>
          <a:endParaRPr lang="en-US"/>
        </a:p>
      </dgm:t>
    </dgm:pt>
    <dgm:pt modelId="{967D183E-235F-495C-8914-9384A632A72E}" type="sibTrans" cxnId="{27E76421-AD89-47C5-AB79-596E32B47BE6}">
      <dgm:prSet/>
      <dgm:spPr/>
      <dgm:t>
        <a:bodyPr/>
        <a:lstStyle/>
        <a:p>
          <a:endParaRPr lang="en-US"/>
        </a:p>
      </dgm:t>
    </dgm:pt>
    <dgm:pt modelId="{38C801C6-DF1B-47DF-B34D-205FFE5AB1E7}" type="pres">
      <dgm:prSet presAssocID="{B4C6E4D6-EC32-468B-A684-615F31F4EE4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FF4E257-D814-49F4-AB24-D366E816C364}" type="pres">
      <dgm:prSet presAssocID="{3D653180-E494-4626-A65E-7E6A32122488}" presName="composite" presStyleCnt="0"/>
      <dgm:spPr/>
    </dgm:pt>
    <dgm:pt modelId="{11950B45-BCB8-49C9-BAE7-55D11DA96CDC}" type="pres">
      <dgm:prSet presAssocID="{3D653180-E494-4626-A65E-7E6A3212248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A598FC-C39D-49E6-82BD-044E6FB20184}" type="pres">
      <dgm:prSet presAssocID="{3D653180-E494-4626-A65E-7E6A32122488}" presName="descendantText" presStyleLbl="alignAcc1" presStyleIdx="0" presStyleCnt="3" custAng="20629399" custScaleY="120826" custLinFactNeighborY="-176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2D298B-D823-44C8-8ED1-D66900A8D7DA}" type="pres">
      <dgm:prSet presAssocID="{9B77CDC4-2583-48F0-A1B0-9C80BB2BBA32}" presName="sp" presStyleCnt="0"/>
      <dgm:spPr/>
    </dgm:pt>
    <dgm:pt modelId="{296CCC47-0010-4BDA-93F9-CFABD09BA68E}" type="pres">
      <dgm:prSet presAssocID="{3F5B5AC3-E952-4794-A370-35D4C07E80E5}" presName="composite" presStyleCnt="0"/>
      <dgm:spPr/>
    </dgm:pt>
    <dgm:pt modelId="{4F8A39BD-D8FE-42FF-BE3B-170F5B52F253}" type="pres">
      <dgm:prSet presAssocID="{3F5B5AC3-E952-4794-A370-35D4C07E80E5}" presName="parentText" presStyleLbl="alignNode1" presStyleIdx="1" presStyleCnt="3" custScaleY="12148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4AC3E3-C98A-4E7C-A404-44DD98B514C0}" type="pres">
      <dgm:prSet presAssocID="{3F5B5AC3-E952-4794-A370-35D4C07E80E5}" presName="descendantText" presStyleLbl="alignAcc1" presStyleIdx="1" presStyleCnt="3" custAng="21030951" custScaleY="1283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17D3E4-0EA6-4597-99A2-5F2D2C7A4DCF}" type="pres">
      <dgm:prSet presAssocID="{B9F10565-8F2B-42AB-8D90-AFF013DA8EDA}" presName="sp" presStyleCnt="0"/>
      <dgm:spPr/>
    </dgm:pt>
    <dgm:pt modelId="{77A9D8E3-8F3F-4553-986A-A19E407A5BAC}" type="pres">
      <dgm:prSet presAssocID="{B5BBA711-8C91-42EC-A49D-5FC1E408A72E}" presName="composite" presStyleCnt="0"/>
      <dgm:spPr/>
    </dgm:pt>
    <dgm:pt modelId="{D25E111D-F8F8-4CFA-AA5B-52EDA15AAAA1}" type="pres">
      <dgm:prSet presAssocID="{B5BBA711-8C91-42EC-A49D-5FC1E408A72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FA3932-3536-4C48-88B5-6016EA7C8DFC}" type="pres">
      <dgm:prSet presAssocID="{B5BBA711-8C91-42EC-A49D-5FC1E408A72E}" presName="descendantText" presStyleLbl="alignAcc1" presStyleIdx="2" presStyleCnt="3" custAng="20664260" custLinFactNeighborX="-178" custLinFactNeighborY="51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5669B6-D4E0-4DFA-B815-6343F53DC2F0}" type="presOf" srcId="{B4C6E4D6-EC32-468B-A684-615F31F4EE4D}" destId="{38C801C6-DF1B-47DF-B34D-205FFE5AB1E7}" srcOrd="0" destOrd="0" presId="urn:microsoft.com/office/officeart/2005/8/layout/chevron2"/>
    <dgm:cxn modelId="{0E096741-2ABD-46D0-8117-9E710948AE32}" type="presOf" srcId="{3F5B5AC3-E952-4794-A370-35D4C07E80E5}" destId="{4F8A39BD-D8FE-42FF-BE3B-170F5B52F253}" srcOrd="0" destOrd="0" presId="urn:microsoft.com/office/officeart/2005/8/layout/chevron2"/>
    <dgm:cxn modelId="{000CD61E-31E8-42FB-A405-ACE62C4F112E}" srcId="{B4C6E4D6-EC32-468B-A684-615F31F4EE4D}" destId="{B5BBA711-8C91-42EC-A49D-5FC1E408A72E}" srcOrd="2" destOrd="0" parTransId="{0155A14E-B659-473F-AEB3-4F59DBFB74C1}" sibTransId="{A9DDE503-B9E7-4814-886E-06F75E186E6C}"/>
    <dgm:cxn modelId="{18EF2DCB-CE86-42C4-A504-4C883B767059}" srcId="{B4C6E4D6-EC32-468B-A684-615F31F4EE4D}" destId="{3D653180-E494-4626-A65E-7E6A32122488}" srcOrd="0" destOrd="0" parTransId="{31ED4A31-27C4-463E-8CA9-344725EC74D1}" sibTransId="{9B77CDC4-2583-48F0-A1B0-9C80BB2BBA32}"/>
    <dgm:cxn modelId="{0DB466D8-ABA8-4EA0-9BEC-A73653B19464}" srcId="{3F5B5AC3-E952-4794-A370-35D4C07E80E5}" destId="{E45FE9FF-2207-4384-8042-D49495B36892}" srcOrd="0" destOrd="0" parTransId="{CEF64267-5484-4D49-9DE4-E197BCF702BF}" sibTransId="{ACE941F9-C743-4E32-A53F-A735DF2F543B}"/>
    <dgm:cxn modelId="{036F8832-A3E1-410F-A159-8AD9C5720034}" type="presOf" srcId="{F704A260-3521-433C-96F9-6B428932F358}" destId="{58A598FC-C39D-49E6-82BD-044E6FB20184}" srcOrd="0" destOrd="0" presId="urn:microsoft.com/office/officeart/2005/8/layout/chevron2"/>
    <dgm:cxn modelId="{9B9BA28C-D14E-46A7-8A1D-E4A85251D21D}" type="presOf" srcId="{3D653180-E494-4626-A65E-7E6A32122488}" destId="{11950B45-BCB8-49C9-BAE7-55D11DA96CDC}" srcOrd="0" destOrd="0" presId="urn:microsoft.com/office/officeart/2005/8/layout/chevron2"/>
    <dgm:cxn modelId="{294B51F2-A884-4518-9F94-22B874BFBF1A}" type="presOf" srcId="{B5BBA711-8C91-42EC-A49D-5FC1E408A72E}" destId="{D25E111D-F8F8-4CFA-AA5B-52EDA15AAAA1}" srcOrd="0" destOrd="0" presId="urn:microsoft.com/office/officeart/2005/8/layout/chevron2"/>
    <dgm:cxn modelId="{77882EB2-DAAB-4A82-B1A3-49E7C17D0966}" type="presOf" srcId="{C076E568-16A6-4156-8B04-0AA25E547915}" destId="{58FA3932-3536-4C48-88B5-6016EA7C8DFC}" srcOrd="0" destOrd="0" presId="urn:microsoft.com/office/officeart/2005/8/layout/chevron2"/>
    <dgm:cxn modelId="{27E76421-AD89-47C5-AB79-596E32B47BE6}" srcId="{B5BBA711-8C91-42EC-A49D-5FC1E408A72E}" destId="{C076E568-16A6-4156-8B04-0AA25E547915}" srcOrd="0" destOrd="0" parTransId="{D02B9C9E-D27C-41EC-A7B0-436AD6D0B0E0}" sibTransId="{967D183E-235F-495C-8914-9384A632A72E}"/>
    <dgm:cxn modelId="{E9F697FB-7ACB-4168-8662-0F3C27986D86}" srcId="{3D653180-E494-4626-A65E-7E6A32122488}" destId="{F704A260-3521-433C-96F9-6B428932F358}" srcOrd="0" destOrd="0" parTransId="{6F80998F-1A11-4328-AD75-6FAC2246CEEA}" sibTransId="{E84A75BC-75D2-48E0-B950-06BC591DB484}"/>
    <dgm:cxn modelId="{60AE8CC9-4721-4D1A-8C14-BC25169C9857}" srcId="{B4C6E4D6-EC32-468B-A684-615F31F4EE4D}" destId="{3F5B5AC3-E952-4794-A370-35D4C07E80E5}" srcOrd="1" destOrd="0" parTransId="{30D5D789-9A4D-4BE1-BDD8-F4E4A60507E0}" sibTransId="{B9F10565-8F2B-42AB-8D90-AFF013DA8EDA}"/>
    <dgm:cxn modelId="{35447F13-43E8-4157-B41A-B0A41CDF6913}" type="presOf" srcId="{E45FE9FF-2207-4384-8042-D49495B36892}" destId="{CC4AC3E3-C98A-4E7C-A404-44DD98B514C0}" srcOrd="0" destOrd="0" presId="urn:microsoft.com/office/officeart/2005/8/layout/chevron2"/>
    <dgm:cxn modelId="{EAAB24BC-C8A7-41FD-B884-29E51B0D4FFF}" type="presParOf" srcId="{38C801C6-DF1B-47DF-B34D-205FFE5AB1E7}" destId="{AFF4E257-D814-49F4-AB24-D366E816C364}" srcOrd="0" destOrd="0" presId="urn:microsoft.com/office/officeart/2005/8/layout/chevron2"/>
    <dgm:cxn modelId="{26979E79-0531-4377-AC6C-DF56E7562F9C}" type="presParOf" srcId="{AFF4E257-D814-49F4-AB24-D366E816C364}" destId="{11950B45-BCB8-49C9-BAE7-55D11DA96CDC}" srcOrd="0" destOrd="0" presId="urn:microsoft.com/office/officeart/2005/8/layout/chevron2"/>
    <dgm:cxn modelId="{6B0D6EFF-910E-4CBF-B9C9-766099847E48}" type="presParOf" srcId="{AFF4E257-D814-49F4-AB24-D366E816C364}" destId="{58A598FC-C39D-49E6-82BD-044E6FB20184}" srcOrd="1" destOrd="0" presId="urn:microsoft.com/office/officeart/2005/8/layout/chevron2"/>
    <dgm:cxn modelId="{AE39B99A-2267-4AA5-962E-631B1872B09E}" type="presParOf" srcId="{38C801C6-DF1B-47DF-B34D-205FFE5AB1E7}" destId="{932D298B-D823-44C8-8ED1-D66900A8D7DA}" srcOrd="1" destOrd="0" presId="urn:microsoft.com/office/officeart/2005/8/layout/chevron2"/>
    <dgm:cxn modelId="{3A67BC97-0CA0-424F-B23E-AEFA7BC07150}" type="presParOf" srcId="{38C801C6-DF1B-47DF-B34D-205FFE5AB1E7}" destId="{296CCC47-0010-4BDA-93F9-CFABD09BA68E}" srcOrd="2" destOrd="0" presId="urn:microsoft.com/office/officeart/2005/8/layout/chevron2"/>
    <dgm:cxn modelId="{432DEBEB-9686-4A24-A034-121AB4A66CC0}" type="presParOf" srcId="{296CCC47-0010-4BDA-93F9-CFABD09BA68E}" destId="{4F8A39BD-D8FE-42FF-BE3B-170F5B52F253}" srcOrd="0" destOrd="0" presId="urn:microsoft.com/office/officeart/2005/8/layout/chevron2"/>
    <dgm:cxn modelId="{D025ED22-CF03-4CEC-B54D-F1E9A295878F}" type="presParOf" srcId="{296CCC47-0010-4BDA-93F9-CFABD09BA68E}" destId="{CC4AC3E3-C98A-4E7C-A404-44DD98B514C0}" srcOrd="1" destOrd="0" presId="urn:microsoft.com/office/officeart/2005/8/layout/chevron2"/>
    <dgm:cxn modelId="{308A13A6-0DC2-47D0-ABE6-545AC2CB5CA4}" type="presParOf" srcId="{38C801C6-DF1B-47DF-B34D-205FFE5AB1E7}" destId="{8D17D3E4-0EA6-4597-99A2-5F2D2C7A4DCF}" srcOrd="3" destOrd="0" presId="urn:microsoft.com/office/officeart/2005/8/layout/chevron2"/>
    <dgm:cxn modelId="{45F04EB8-E2DD-428A-84B1-048ECB86B197}" type="presParOf" srcId="{38C801C6-DF1B-47DF-B34D-205FFE5AB1E7}" destId="{77A9D8E3-8F3F-4553-986A-A19E407A5BAC}" srcOrd="4" destOrd="0" presId="urn:microsoft.com/office/officeart/2005/8/layout/chevron2"/>
    <dgm:cxn modelId="{E1A5DBEF-BD7B-4A0F-A3B9-6DC878588087}" type="presParOf" srcId="{77A9D8E3-8F3F-4553-986A-A19E407A5BAC}" destId="{D25E111D-F8F8-4CFA-AA5B-52EDA15AAAA1}" srcOrd="0" destOrd="0" presId="urn:microsoft.com/office/officeart/2005/8/layout/chevron2"/>
    <dgm:cxn modelId="{BA1E6B0A-9C79-418E-83C9-A07AE6E23304}" type="presParOf" srcId="{77A9D8E3-8F3F-4553-986A-A19E407A5BAC}" destId="{58FA3932-3536-4C48-88B5-6016EA7C8DF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950B45-BCB8-49C9-BAE7-55D11DA96CDC}">
      <dsp:nvSpPr>
        <dsp:cNvPr id="0" name=""/>
        <dsp:cNvSpPr/>
      </dsp:nvSpPr>
      <dsp:spPr>
        <a:xfrm rot="5400000">
          <a:off x="-224139" y="333847"/>
          <a:ext cx="1494261" cy="1045983"/>
        </a:xfrm>
        <a:prstGeom prst="chevron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>
              <a:solidFill>
                <a:schemeClr val="tx1"/>
              </a:solidFill>
            </a:rPr>
            <a:t>1</a:t>
          </a:r>
          <a:endParaRPr lang="en-US" sz="2900" b="1" kern="1200" dirty="0">
            <a:solidFill>
              <a:schemeClr val="tx1"/>
            </a:solidFill>
          </a:endParaRPr>
        </a:p>
      </dsp:txBody>
      <dsp:txXfrm rot="5400000">
        <a:off x="-224139" y="333847"/>
        <a:ext cx="1494261" cy="1045983"/>
      </dsp:txXfrm>
    </dsp:sp>
    <dsp:sp modelId="{58A598FC-C39D-49E6-82BD-044E6FB20184}">
      <dsp:nvSpPr>
        <dsp:cNvPr id="0" name=""/>
        <dsp:cNvSpPr/>
      </dsp:nvSpPr>
      <dsp:spPr>
        <a:xfrm rot="4429399">
          <a:off x="3441418" y="-2558391"/>
          <a:ext cx="1173547" cy="5964416"/>
        </a:xfrm>
        <a:prstGeom prst="round2SameRect">
          <a:avLst/>
        </a:prstGeom>
        <a:solidFill>
          <a:schemeClr val="bg2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 smtClean="0">
              <a:latin typeface="Tahoma" pitchFamily="34" charset="0"/>
              <a:cs typeface="Tahoma" pitchFamily="34" charset="0"/>
            </a:rPr>
            <a:t>Pemberian</a:t>
          </a:r>
          <a:r>
            <a:rPr lang="en-US" sz="2800" kern="1200" dirty="0" smtClean="0">
              <a:latin typeface="Tahoma" pitchFamily="34" charset="0"/>
              <a:cs typeface="Tahoma" pitchFamily="34" charset="0"/>
            </a:rPr>
            <a:t> </a:t>
          </a:r>
          <a:r>
            <a:rPr lang="en-US" sz="2800" kern="1200" dirty="0" err="1" smtClean="0">
              <a:latin typeface="Tahoma" pitchFamily="34" charset="0"/>
              <a:cs typeface="Tahoma" pitchFamily="34" charset="0"/>
            </a:rPr>
            <a:t>informasi</a:t>
          </a:r>
          <a:r>
            <a:rPr lang="en-US" sz="2800" kern="1200" dirty="0" smtClean="0">
              <a:latin typeface="Tahoma" pitchFamily="34" charset="0"/>
              <a:cs typeface="Tahoma" pitchFamily="34" charset="0"/>
            </a:rPr>
            <a:t> </a:t>
          </a:r>
          <a:r>
            <a:rPr lang="en-US" sz="2800" kern="1200" dirty="0" smtClean="0">
              <a:latin typeface="Tahoma" pitchFamily="34" charset="0"/>
              <a:cs typeface="Tahoma" pitchFamily="34" charset="0"/>
              <a:sym typeface="Wingdings" pitchFamily="2" charset="2"/>
            </a:rPr>
            <a:t></a:t>
          </a:r>
          <a:r>
            <a:rPr lang="en-US" sz="2800" kern="1200" dirty="0" smtClean="0">
              <a:latin typeface="Tahoma" pitchFamily="34" charset="0"/>
              <a:cs typeface="Tahoma" pitchFamily="34" charset="0"/>
            </a:rPr>
            <a:t> </a:t>
          </a:r>
          <a:r>
            <a:rPr lang="en-US" sz="2800" kern="1200" dirty="0" err="1" smtClean="0">
              <a:latin typeface="Tahoma" pitchFamily="34" charset="0"/>
              <a:cs typeface="Tahoma" pitchFamily="34" charset="0"/>
            </a:rPr>
            <a:t>tata</a:t>
          </a:r>
          <a:r>
            <a:rPr lang="en-US" sz="2800" kern="1200" dirty="0" smtClean="0">
              <a:latin typeface="Tahoma" pitchFamily="34" charset="0"/>
              <a:cs typeface="Tahoma" pitchFamily="34" charset="0"/>
            </a:rPr>
            <a:t> </a:t>
          </a:r>
          <a:r>
            <a:rPr lang="en-US" sz="2800" kern="1200" dirty="0" err="1" smtClean="0">
              <a:latin typeface="Tahoma" pitchFamily="34" charset="0"/>
              <a:cs typeface="Tahoma" pitchFamily="34" charset="0"/>
            </a:rPr>
            <a:t>tertib</a:t>
          </a:r>
          <a:r>
            <a:rPr lang="en-US" sz="2800" kern="1200" dirty="0" smtClean="0">
              <a:latin typeface="Tahoma" pitchFamily="34" charset="0"/>
              <a:cs typeface="Tahoma" pitchFamily="34" charset="0"/>
            </a:rPr>
            <a:t> RS, </a:t>
          </a:r>
          <a:r>
            <a:rPr lang="en-US" sz="2800" kern="1200" dirty="0" err="1" smtClean="0">
              <a:latin typeface="Tahoma" pitchFamily="34" charset="0"/>
              <a:cs typeface="Tahoma" pitchFamily="34" charset="0"/>
            </a:rPr>
            <a:t>asesmen</a:t>
          </a:r>
          <a:r>
            <a:rPr lang="en-US" sz="2800" kern="1200" dirty="0" smtClean="0">
              <a:latin typeface="Tahoma" pitchFamily="34" charset="0"/>
              <a:cs typeface="Tahoma" pitchFamily="34" charset="0"/>
            </a:rPr>
            <a:t> </a:t>
          </a:r>
          <a:r>
            <a:rPr lang="en-US" sz="2800" kern="1200" dirty="0" err="1" smtClean="0">
              <a:latin typeface="Tahoma" pitchFamily="34" charset="0"/>
              <a:cs typeface="Tahoma" pitchFamily="34" charset="0"/>
            </a:rPr>
            <a:t>pasien</a:t>
          </a:r>
          <a:r>
            <a:rPr lang="en-US" sz="2800" kern="1200" dirty="0" smtClean="0">
              <a:latin typeface="Tahoma" pitchFamily="34" charset="0"/>
              <a:cs typeface="Tahoma" pitchFamily="34" charset="0"/>
            </a:rPr>
            <a:t> </a:t>
          </a:r>
          <a:r>
            <a:rPr lang="en-US" sz="2800" kern="1200" dirty="0" err="1" smtClean="0">
              <a:latin typeface="Tahoma" pitchFamily="34" charset="0"/>
              <a:cs typeface="Tahoma" pitchFamily="34" charset="0"/>
            </a:rPr>
            <a:t>baru</a:t>
          </a:r>
          <a:r>
            <a:rPr lang="en-US" sz="2800" kern="1200" dirty="0" smtClean="0">
              <a:latin typeface="Tahoma" pitchFamily="34" charset="0"/>
              <a:cs typeface="Tahoma" pitchFamily="34" charset="0"/>
            </a:rPr>
            <a:t>, </a:t>
          </a:r>
          <a:r>
            <a:rPr lang="en-US" sz="2800" kern="1200" dirty="0" err="1" smtClean="0">
              <a:latin typeface="Tahoma" pitchFamily="34" charset="0"/>
              <a:cs typeface="Tahoma" pitchFamily="34" charset="0"/>
            </a:rPr>
            <a:t>hak</a:t>
          </a:r>
          <a:r>
            <a:rPr lang="en-US" sz="2800" kern="1200" dirty="0" smtClean="0">
              <a:latin typeface="Tahoma" pitchFamily="34" charset="0"/>
              <a:cs typeface="Tahoma" pitchFamily="34" charset="0"/>
            </a:rPr>
            <a:t> </a:t>
          </a:r>
          <a:r>
            <a:rPr lang="en-US" sz="2800" kern="1200" dirty="0" err="1" smtClean="0">
              <a:latin typeface="Tahoma" pitchFamily="34" charset="0"/>
              <a:cs typeface="Tahoma" pitchFamily="34" charset="0"/>
            </a:rPr>
            <a:t>pasien</a:t>
          </a:r>
          <a:r>
            <a:rPr lang="en-US" sz="2800" kern="1200" dirty="0" smtClean="0">
              <a:latin typeface="Tahoma" pitchFamily="34" charset="0"/>
              <a:cs typeface="Tahoma" pitchFamily="34" charset="0"/>
            </a:rPr>
            <a:t>, general consent, </a:t>
          </a:r>
          <a:r>
            <a:rPr lang="en-US" sz="2800" kern="1200" dirty="0" err="1" smtClean="0">
              <a:latin typeface="Tahoma" pitchFamily="34" charset="0"/>
              <a:cs typeface="Tahoma" pitchFamily="34" charset="0"/>
            </a:rPr>
            <a:t>dll</a:t>
          </a:r>
          <a:r>
            <a:rPr lang="en-US" sz="2800" kern="1200" dirty="0" smtClean="0">
              <a:latin typeface="Tahoma" pitchFamily="34" charset="0"/>
              <a:cs typeface="Tahoma" pitchFamily="34" charset="0"/>
            </a:rPr>
            <a:t> </a:t>
          </a:r>
          <a:endParaRPr lang="en-US" sz="2800" kern="1200" dirty="0">
            <a:latin typeface="Tahoma" pitchFamily="34" charset="0"/>
            <a:cs typeface="Tahoma" pitchFamily="34" charset="0"/>
          </a:endParaRPr>
        </a:p>
      </dsp:txBody>
      <dsp:txXfrm rot="4429399">
        <a:off x="3441418" y="-2558391"/>
        <a:ext cx="1173547" cy="5964416"/>
      </dsp:txXfrm>
    </dsp:sp>
    <dsp:sp modelId="{4F8A39BD-D8FE-42FF-BE3B-170F5B52F253}">
      <dsp:nvSpPr>
        <dsp:cNvPr id="0" name=""/>
        <dsp:cNvSpPr/>
      </dsp:nvSpPr>
      <dsp:spPr>
        <a:xfrm rot="5400000">
          <a:off x="-384682" y="1813577"/>
          <a:ext cx="1815349" cy="1045983"/>
        </a:xfrm>
        <a:prstGeom prst="chevron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>
              <a:solidFill>
                <a:schemeClr val="tx1"/>
              </a:solidFill>
            </a:rPr>
            <a:t>2</a:t>
          </a:r>
          <a:endParaRPr lang="en-US" sz="2900" b="1" kern="1200" dirty="0">
            <a:solidFill>
              <a:schemeClr val="tx1"/>
            </a:solidFill>
          </a:endParaRPr>
        </a:p>
      </dsp:txBody>
      <dsp:txXfrm rot="5400000">
        <a:off x="-384682" y="1813577"/>
        <a:ext cx="1815349" cy="1045983"/>
      </dsp:txXfrm>
    </dsp:sp>
    <dsp:sp modelId="{CC4AC3E3-C98A-4E7C-A404-44DD98B514C0}">
      <dsp:nvSpPr>
        <dsp:cNvPr id="0" name=""/>
        <dsp:cNvSpPr/>
      </dsp:nvSpPr>
      <dsp:spPr>
        <a:xfrm rot="4830951">
          <a:off x="3404747" y="-907134"/>
          <a:ext cx="1246887" cy="5964416"/>
        </a:xfrm>
        <a:prstGeom prst="round2SameRect">
          <a:avLst/>
        </a:prstGeom>
        <a:solidFill>
          <a:schemeClr val="accent6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 smtClean="0">
              <a:latin typeface="Tahoma" pitchFamily="34" charset="0"/>
              <a:cs typeface="Tahoma" pitchFamily="34" charset="0"/>
            </a:rPr>
            <a:t>Komunikasi</a:t>
          </a:r>
          <a:r>
            <a:rPr lang="en-US" sz="2800" kern="1200" dirty="0" smtClean="0">
              <a:latin typeface="Tahoma" pitchFamily="34" charset="0"/>
              <a:cs typeface="Tahoma" pitchFamily="34" charset="0"/>
            </a:rPr>
            <a:t> </a:t>
          </a:r>
          <a:r>
            <a:rPr lang="en-US" sz="2800" kern="1200" dirty="0" err="1" smtClean="0">
              <a:latin typeface="Tahoma" pitchFamily="34" charset="0"/>
              <a:cs typeface="Tahoma" pitchFamily="34" charset="0"/>
            </a:rPr>
            <a:t>dengan</a:t>
          </a:r>
          <a:r>
            <a:rPr lang="en-US" sz="2800" kern="1200" dirty="0" smtClean="0">
              <a:latin typeface="Tahoma" pitchFamily="34" charset="0"/>
              <a:cs typeface="Tahoma" pitchFamily="34" charset="0"/>
            </a:rPr>
            <a:t> </a:t>
          </a:r>
          <a:r>
            <a:rPr lang="en-US" sz="2800" kern="1200" dirty="0" err="1" smtClean="0">
              <a:latin typeface="Tahoma" pitchFamily="34" charset="0"/>
              <a:cs typeface="Tahoma" pitchFamily="34" charset="0"/>
            </a:rPr>
            <a:t>rekan</a:t>
          </a:r>
          <a:r>
            <a:rPr lang="en-US" sz="2800" kern="1200" dirty="0" smtClean="0">
              <a:latin typeface="Tahoma" pitchFamily="34" charset="0"/>
              <a:cs typeface="Tahoma" pitchFamily="34" charset="0"/>
            </a:rPr>
            <a:t> </a:t>
          </a:r>
          <a:r>
            <a:rPr lang="en-US" sz="2800" kern="1200" dirty="0" err="1" smtClean="0">
              <a:latin typeface="Tahoma" pitchFamily="34" charset="0"/>
              <a:cs typeface="Tahoma" pitchFamily="34" charset="0"/>
            </a:rPr>
            <a:t>seprofesi</a:t>
          </a:r>
          <a:r>
            <a:rPr lang="en-US" sz="2800" kern="1200" dirty="0" smtClean="0">
              <a:latin typeface="Tahoma" pitchFamily="34" charset="0"/>
              <a:cs typeface="Tahoma" pitchFamily="34" charset="0"/>
            </a:rPr>
            <a:t>, </a:t>
          </a:r>
          <a:r>
            <a:rPr lang="en-US" sz="2800" kern="1200" dirty="0" err="1" smtClean="0">
              <a:latin typeface="Tahoma" pitchFamily="34" charset="0"/>
              <a:cs typeface="Tahoma" pitchFamily="34" charset="0"/>
            </a:rPr>
            <a:t>profesi</a:t>
          </a:r>
          <a:r>
            <a:rPr lang="en-US" sz="2800" kern="1200" dirty="0" smtClean="0">
              <a:latin typeface="Tahoma" pitchFamily="34" charset="0"/>
              <a:cs typeface="Tahoma" pitchFamily="34" charset="0"/>
            </a:rPr>
            <a:t> </a:t>
          </a:r>
          <a:r>
            <a:rPr lang="en-US" sz="2800" kern="1200" dirty="0" err="1" smtClean="0">
              <a:latin typeface="Tahoma" pitchFamily="34" charset="0"/>
              <a:cs typeface="Tahoma" pitchFamily="34" charset="0"/>
            </a:rPr>
            <a:t>kesehatan</a:t>
          </a:r>
          <a:r>
            <a:rPr lang="en-US" sz="2800" kern="1200" dirty="0" smtClean="0">
              <a:latin typeface="Tahoma" pitchFamily="34" charset="0"/>
              <a:cs typeface="Tahoma" pitchFamily="34" charset="0"/>
            </a:rPr>
            <a:t> lain, </a:t>
          </a:r>
          <a:r>
            <a:rPr lang="en-US" sz="2800" kern="1200" dirty="0" err="1" smtClean="0">
              <a:latin typeface="Tahoma" pitchFamily="34" charset="0"/>
              <a:cs typeface="Tahoma" pitchFamily="34" charset="0"/>
            </a:rPr>
            <a:t>pasien</a:t>
          </a:r>
          <a:r>
            <a:rPr lang="en-US" sz="2800" kern="1200" dirty="0" smtClean="0">
              <a:latin typeface="Tahoma" pitchFamily="34" charset="0"/>
              <a:cs typeface="Tahoma" pitchFamily="34" charset="0"/>
            </a:rPr>
            <a:t>/</a:t>
          </a:r>
          <a:r>
            <a:rPr lang="en-US" sz="2800" kern="1200" dirty="0" err="1" smtClean="0">
              <a:latin typeface="Tahoma" pitchFamily="34" charset="0"/>
              <a:cs typeface="Tahoma" pitchFamily="34" charset="0"/>
            </a:rPr>
            <a:t>keluarga</a:t>
          </a:r>
          <a:r>
            <a:rPr lang="en-US" sz="2800" kern="1200" dirty="0" smtClean="0">
              <a:latin typeface="Tahoma" pitchFamily="34" charset="0"/>
              <a:cs typeface="Tahoma" pitchFamily="34" charset="0"/>
            </a:rPr>
            <a:t> </a:t>
          </a:r>
          <a:endParaRPr lang="en-US" sz="2800" kern="1200" dirty="0">
            <a:latin typeface="Tahoma" pitchFamily="34" charset="0"/>
            <a:cs typeface="Tahoma" pitchFamily="34" charset="0"/>
          </a:endParaRPr>
        </a:p>
      </dsp:txBody>
      <dsp:txXfrm rot="4830951">
        <a:off x="3404747" y="-907134"/>
        <a:ext cx="1246887" cy="5964416"/>
      </dsp:txXfrm>
    </dsp:sp>
    <dsp:sp modelId="{D25E111D-F8F8-4CFA-AA5B-52EDA15AAAA1}">
      <dsp:nvSpPr>
        <dsp:cNvPr id="0" name=""/>
        <dsp:cNvSpPr/>
      </dsp:nvSpPr>
      <dsp:spPr>
        <a:xfrm rot="5400000">
          <a:off x="-224139" y="3293307"/>
          <a:ext cx="1494261" cy="1045983"/>
        </a:xfrm>
        <a:prstGeom prst="chevron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>
              <a:solidFill>
                <a:schemeClr val="tx1"/>
              </a:solidFill>
            </a:rPr>
            <a:t>3</a:t>
          </a:r>
          <a:endParaRPr lang="en-US" sz="2900" b="1" kern="1200" dirty="0">
            <a:solidFill>
              <a:schemeClr val="tx1"/>
            </a:solidFill>
          </a:endParaRPr>
        </a:p>
      </dsp:txBody>
      <dsp:txXfrm rot="5400000">
        <a:off x="-224139" y="3293307"/>
        <a:ext cx="1494261" cy="1045983"/>
      </dsp:txXfrm>
    </dsp:sp>
    <dsp:sp modelId="{58FA3932-3536-4C48-88B5-6016EA7C8DFC}">
      <dsp:nvSpPr>
        <dsp:cNvPr id="0" name=""/>
        <dsp:cNvSpPr/>
      </dsp:nvSpPr>
      <dsp:spPr>
        <a:xfrm rot="4464260">
          <a:off x="3531939" y="622275"/>
          <a:ext cx="971270" cy="5964416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 smtClean="0">
              <a:latin typeface="Tahoma" pitchFamily="34" charset="0"/>
              <a:cs typeface="Tahoma" pitchFamily="34" charset="0"/>
            </a:rPr>
            <a:t>Edukasi</a:t>
          </a:r>
          <a:r>
            <a:rPr lang="en-US" sz="2800" kern="1200" dirty="0" smtClean="0">
              <a:latin typeface="Tahoma" pitchFamily="34" charset="0"/>
              <a:cs typeface="Tahoma" pitchFamily="34" charset="0"/>
            </a:rPr>
            <a:t> </a:t>
          </a:r>
          <a:r>
            <a:rPr lang="en-US" sz="2800" kern="1200" dirty="0" smtClean="0">
              <a:latin typeface="Tahoma" pitchFamily="34" charset="0"/>
              <a:cs typeface="Tahoma" pitchFamily="34" charset="0"/>
              <a:sym typeface="Wingdings" pitchFamily="2" charset="2"/>
            </a:rPr>
            <a:t></a:t>
          </a:r>
          <a:r>
            <a:rPr lang="en-US" sz="2800" kern="1200" dirty="0" err="1" smtClean="0">
              <a:latin typeface="Tahoma" pitchFamily="34" charset="0"/>
              <a:cs typeface="Tahoma" pitchFamily="34" charset="0"/>
            </a:rPr>
            <a:t>profesi</a:t>
          </a:r>
          <a:r>
            <a:rPr lang="en-US" sz="2800" kern="1200" dirty="0" smtClean="0">
              <a:latin typeface="Tahoma" pitchFamily="34" charset="0"/>
              <a:cs typeface="Tahoma" pitchFamily="34" charset="0"/>
            </a:rPr>
            <a:t> </a:t>
          </a:r>
          <a:r>
            <a:rPr lang="en-US" sz="2800" kern="1200" dirty="0" err="1" smtClean="0">
              <a:latin typeface="Tahoma" pitchFamily="34" charset="0"/>
              <a:cs typeface="Tahoma" pitchFamily="34" charset="0"/>
            </a:rPr>
            <a:t>kesehatan</a:t>
          </a:r>
          <a:r>
            <a:rPr lang="en-US" sz="2800" kern="1200" dirty="0" smtClean="0">
              <a:latin typeface="Tahoma" pitchFamily="34" charset="0"/>
              <a:cs typeface="Tahoma" pitchFamily="34" charset="0"/>
            </a:rPr>
            <a:t> lain </a:t>
          </a:r>
          <a:r>
            <a:rPr lang="en-US" sz="2800" kern="1200" dirty="0" err="1" smtClean="0">
              <a:latin typeface="Tahoma" pitchFamily="34" charset="0"/>
              <a:cs typeface="Tahoma" pitchFamily="34" charset="0"/>
            </a:rPr>
            <a:t>dan</a:t>
          </a:r>
          <a:r>
            <a:rPr lang="en-US" sz="2800" kern="1200" dirty="0" smtClean="0">
              <a:latin typeface="Tahoma" pitchFamily="34" charset="0"/>
              <a:cs typeface="Tahoma" pitchFamily="34" charset="0"/>
            </a:rPr>
            <a:t> </a:t>
          </a:r>
          <a:r>
            <a:rPr lang="en-US" sz="2800" kern="1200" dirty="0" err="1" smtClean="0">
              <a:latin typeface="Tahoma" pitchFamily="34" charset="0"/>
              <a:cs typeface="Tahoma" pitchFamily="34" charset="0"/>
            </a:rPr>
            <a:t>pasien</a:t>
          </a:r>
          <a:r>
            <a:rPr lang="en-US" sz="2800" kern="1200" dirty="0" smtClean="0">
              <a:latin typeface="Tahoma" pitchFamily="34" charset="0"/>
              <a:cs typeface="Tahoma" pitchFamily="34" charset="0"/>
            </a:rPr>
            <a:t>/</a:t>
          </a:r>
          <a:r>
            <a:rPr lang="en-US" sz="2800" kern="1200" dirty="0" err="1" smtClean="0">
              <a:latin typeface="Tahoma" pitchFamily="34" charset="0"/>
              <a:cs typeface="Tahoma" pitchFamily="34" charset="0"/>
            </a:rPr>
            <a:t>keluarga</a:t>
          </a:r>
          <a:endParaRPr lang="en-US" sz="2800" kern="1200" dirty="0">
            <a:latin typeface="Tahoma" pitchFamily="34" charset="0"/>
            <a:cs typeface="Tahoma" pitchFamily="34" charset="0"/>
          </a:endParaRPr>
        </a:p>
      </dsp:txBody>
      <dsp:txXfrm rot="4464260">
        <a:off x="3531939" y="622275"/>
        <a:ext cx="971270" cy="59644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832923-9A22-4C3F-8F9B-A41325C41B21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52BE-3D38-4197-A263-C857CAD27E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52BE-3D38-4197-A263-C857CAD27E0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25</a:t>
            </a:fld>
            <a:endParaRPr lang="id-ID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26</a:t>
            </a:fld>
            <a:endParaRPr lang="id-ID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27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D87B-FFEC-467D-97C7-DAAC8ACBC20B}" type="datetime1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1176-AD31-4911-B9BF-CB02F294C7FB}" type="datetime1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B03C-602D-4420-A934-A0065D72B9D2}" type="datetime1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A948-4AB7-474A-81D8-16E471B099AD}" type="datetime1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D7B6-D337-41C5-BA0B-34E6D5BD3D3F}" type="datetime1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C87F-E323-41B8-9044-9608B207DC0F}" type="datetime1">
              <a:rPr lang="en-US" smtClean="0"/>
              <a:pPr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DBE2-05BB-4F26-844C-6481483620CB}" type="datetime1">
              <a:rPr lang="en-US" smtClean="0"/>
              <a:pPr/>
              <a:t>5/21/2019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860E-0C27-4C6B-8A92-C10C0350E2DF}" type="datetime1">
              <a:rPr lang="en-US" smtClean="0"/>
              <a:pPr/>
              <a:t>5/21/2019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F5F4-5A38-41A4-86D0-1F01DACB289D}" type="datetime1">
              <a:rPr lang="en-US" smtClean="0"/>
              <a:pPr/>
              <a:t>5/21/2019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18A6-55E0-450D-8841-6C40A77303F3}" type="datetime1">
              <a:rPr lang="en-US" smtClean="0"/>
              <a:pPr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9748-88DC-466D-900C-611483C9F5BD}" type="datetime1">
              <a:rPr lang="en-US" smtClean="0"/>
              <a:pPr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5C48C-6721-49FA-B1B6-DC1BED1C2F2D}" type="datetime1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zoom/>
  </p:transition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98462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76600" y="3886200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S1 </a:t>
            </a:r>
            <a:r>
              <a:rPr lang="en-US" sz="1400" b="1" dirty="0" smtClean="0">
                <a:solidFill>
                  <a:schemeClr val="bg1"/>
                </a:solidFill>
              </a:rPr>
              <a:t>MANAJEMEN INFORMASI </a:t>
            </a:r>
            <a:r>
              <a:rPr lang="en-US" sz="1400" b="1" dirty="0" smtClean="0">
                <a:solidFill>
                  <a:schemeClr val="bg1"/>
                </a:solidFill>
              </a:rPr>
              <a:t>KESEHATAN </a:t>
            </a:r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FAKULTAS </a:t>
            </a:r>
            <a:r>
              <a:rPr lang="en-US" sz="1400" b="1" dirty="0" smtClean="0">
                <a:solidFill>
                  <a:schemeClr val="bg1"/>
                </a:solidFill>
              </a:rPr>
              <a:t>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UNIVERSITAS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1524000"/>
            <a:ext cx="5791200" cy="21336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11</a:t>
            </a:r>
            <a:endParaRPr lang="en-US" sz="4300" b="1" dirty="0" smtClean="0">
              <a:solidFill>
                <a:schemeClr val="bg1"/>
              </a:solidFill>
            </a:endParaRPr>
          </a:p>
          <a:p>
            <a:pPr marL="609600" indent="-609600" algn="l" eaLnBrk="1" hangingPunct="1">
              <a:buClrTx/>
            </a:pP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Komunikasi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Efektif</a:t>
            </a:r>
            <a:endParaRPr lang="en-US" sz="33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endParaRPr lang="en-US" sz="33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eaLnBrk="1" hangingPunct="1">
              <a:buClrTx/>
            </a:pPr>
            <a:endParaRPr lang="en-US" sz="33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eaLnBrk="1" hangingPunct="1">
              <a:buClrTx/>
            </a:pP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E252E-AF45-4AEC-B615-DBFD8748CE48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811213"/>
            <a:ext cx="7010400" cy="941387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 algn="ctr"/>
            <a:r>
              <a:rPr lang="en-US" sz="5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KOMUNIKASI EFEKTIF</a:t>
            </a:r>
            <a:endParaRPr lang="en-US" sz="5400" dirty="0" smtClean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Content Placeholder 5"/>
          <p:cNvSpPr>
            <a:spLocks noGrp="1"/>
          </p:cNvSpPr>
          <p:nvPr>
            <p:ph idx="1"/>
          </p:nvPr>
        </p:nvSpPr>
        <p:spPr>
          <a:xfrm>
            <a:off x="990600" y="1905000"/>
            <a:ext cx="70104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sz="4000" u="sng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KOMUNIKATOR</a:t>
            </a:r>
            <a:r>
              <a:rPr lang="en-US" sz="40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DAN </a:t>
            </a:r>
            <a:r>
              <a:rPr lang="en-US" sz="4000" u="sng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KOMUNIKAN</a:t>
            </a:r>
            <a:r>
              <a:rPr lang="en-US" sz="40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SAMA-SAMA MEMILIKI </a:t>
            </a:r>
            <a:r>
              <a:rPr lang="en-US" sz="4000" u="sng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PENGERTIAN YANG SAMA</a:t>
            </a:r>
            <a:r>
              <a:rPr lang="en-US" sz="40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TENTANG </a:t>
            </a:r>
            <a:r>
              <a:rPr lang="en-US" sz="4000" u="sng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SUATU PESAN</a:t>
            </a:r>
          </a:p>
          <a:p>
            <a:r>
              <a:rPr lang="en-US" sz="4000" u="sng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KEDUA BELAH PIHAK </a:t>
            </a:r>
            <a:r>
              <a:rPr lang="en-US" sz="40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YANG BERKOMUNIKASI </a:t>
            </a:r>
            <a:r>
              <a:rPr lang="en-US" sz="4000" u="sng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SAMA-SAMA MENGERTI APA PESAN</a:t>
            </a:r>
            <a:r>
              <a:rPr lang="en-US" sz="40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YANG DISAMPAIKAN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811213"/>
            <a:ext cx="7010400" cy="941387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 algn="ctr"/>
            <a:r>
              <a:rPr lang="en-US" sz="5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KOMUNIKASI EFEKTIF</a:t>
            </a:r>
            <a:endParaRPr lang="en-US" sz="5400" dirty="0" smtClean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idx="1"/>
          </p:nvPr>
        </p:nvSpPr>
        <p:spPr>
          <a:xfrm>
            <a:off x="990600" y="1828800"/>
            <a:ext cx="7010400" cy="30480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None/>
            </a:pPr>
            <a:r>
              <a:rPr lang="en-US" sz="5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	</a:t>
            </a:r>
            <a:r>
              <a:rPr lang="en-US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Ditandai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dengan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adanya</a:t>
            </a:r>
            <a:r>
              <a:rPr lang="en-US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pengertian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, </a:t>
            </a:r>
            <a:r>
              <a:rPr lang="en-US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dapat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menimbulkan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kesenangan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, </a:t>
            </a:r>
            <a:r>
              <a:rPr lang="en-US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mempengaruhi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sikap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, </a:t>
            </a:r>
            <a:r>
              <a:rPr lang="en-US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meningkatkan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hubungan</a:t>
            </a:r>
            <a:r>
              <a:rPr lang="en-US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sosial</a:t>
            </a:r>
            <a:r>
              <a:rPr lang="en-US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yang </a:t>
            </a:r>
            <a:r>
              <a:rPr lang="en-US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baik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dan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akhirnya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menimbulkan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suatu</a:t>
            </a:r>
            <a:r>
              <a:rPr lang="en-US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tindakan</a:t>
            </a:r>
            <a:endParaRPr lang="en-US" sz="1800" u="sng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28600" y="685800"/>
            <a:ext cx="8686800" cy="68580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SYARAT BERKOMUNIKASI EFEKTIF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524000"/>
            <a:ext cx="8686800" cy="5791200"/>
          </a:xfrm>
        </p:spPr>
        <p:txBody>
          <a:bodyPr>
            <a:normAutofit/>
          </a:bodyPr>
          <a:lstStyle/>
          <a:p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Menciptakan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suasana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yang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menguntungkan</a:t>
            </a:r>
            <a:endParaRPr lang="en-US" sz="2800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Menggunakan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bahasa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yang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mudah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ditangkap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dimengerti</a:t>
            </a:r>
            <a:endParaRPr lang="en-US" sz="2800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Pesan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yg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disampaikan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dapat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menggugah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perhatian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atau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minat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di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pihak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komunikan</a:t>
            </a:r>
            <a:endParaRPr lang="en-US" sz="2800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Pesan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dapat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menggugah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kepentingan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komunikan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yg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menguntungkan</a:t>
            </a:r>
            <a:endParaRPr lang="en-US" sz="2800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Pesan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dapat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membuahkan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sesuatu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penghargaan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di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pihak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komunikan</a:t>
            </a:r>
            <a:r>
              <a:rPr lang="en-US" sz="2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811213"/>
            <a:ext cx="7010400" cy="941387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 algn="ctr"/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KETRAMPILAN KOMUNIKASI  </a:t>
            </a:r>
            <a:endParaRPr lang="en-US" sz="4000" dirty="0" smtClean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idx="1"/>
          </p:nvPr>
        </p:nvSpPr>
        <p:spPr>
          <a:xfrm>
            <a:off x="990600" y="1828800"/>
            <a:ext cx="7010400" cy="32004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>
              <a:defRPr/>
            </a:pP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untuk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terus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menerus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membangun</a:t>
            </a:r>
            <a:r>
              <a:rPr lang="en-US" sz="3600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kredibilitas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dapat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dipercayanya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segala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apa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yang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kita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komunikasikan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811213"/>
            <a:ext cx="7010400" cy="941387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 algn="ctr"/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MEMBANGUN KREDIBILITAS</a:t>
            </a:r>
            <a:endParaRPr lang="en-US" sz="4000" dirty="0" smtClean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idx="1"/>
          </p:nvPr>
        </p:nvSpPr>
        <p:spPr>
          <a:xfrm>
            <a:off x="990600" y="1828800"/>
            <a:ext cx="7010400" cy="32004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eaLnBrk="0" hangingPunct="0">
              <a:buFontTx/>
              <a:buChar char="•"/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Isi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pesan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jelas</a:t>
            </a:r>
            <a:endParaRPr lang="en-US" sz="3600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Suara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/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intonasi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dalam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    </a:t>
            </a:r>
          </a:p>
          <a:p>
            <a:pPr eaLnBrk="0" hangingPunct="0">
              <a:buNone/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  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menyampaikan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pesan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	</a:t>
            </a:r>
            <a:endParaRPr lang="en-US" sz="3600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Wahana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bagaimana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orang</a:t>
            </a: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</a:p>
          <a:p>
            <a:pPr eaLnBrk="0" hangingPunct="0">
              <a:buNone/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  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itu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menyampaikan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pesan</a:t>
            </a:r>
            <a:endParaRPr lang="en-US" sz="3600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811213"/>
            <a:ext cx="7010400" cy="941387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 algn="ctr"/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4000" dirty="0" smtClean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idx="1"/>
          </p:nvPr>
        </p:nvSpPr>
        <p:spPr>
          <a:xfrm>
            <a:off x="990600" y="1828800"/>
            <a:ext cx="7010400" cy="32004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lvl="0" indent="0" algn="ctr">
              <a:spcBef>
                <a:spcPct val="0"/>
              </a:spcBef>
              <a:buNone/>
              <a:defRPr/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SEMAKIN SESEORANG TIDAK KONSEKUEN DENGAN KETIGANYA </a:t>
            </a: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 AKAN MENENTUKAN KREDIBILITAS SESEORANG. </a:t>
            </a:r>
          </a:p>
        </p:txBody>
      </p:sp>
      <p:sp>
        <p:nvSpPr>
          <p:cNvPr id="7" name="Down Arrow 6"/>
          <p:cNvSpPr/>
          <p:nvPr/>
        </p:nvSpPr>
        <p:spPr>
          <a:xfrm>
            <a:off x="4267200" y="990600"/>
            <a:ext cx="533400" cy="6858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268413"/>
            <a:ext cx="7010400" cy="941387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 algn="ctr"/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4000" dirty="0" smtClean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idx="1"/>
          </p:nvPr>
        </p:nvSpPr>
        <p:spPr>
          <a:xfrm>
            <a:off x="990600" y="2438400"/>
            <a:ext cx="7010400" cy="25908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lvl="0" indent="0" algn="ctr">
              <a:spcBef>
                <a:spcPct val="0"/>
              </a:spcBef>
              <a:buNone/>
              <a:defRPr/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SEMAKIN TIDAK KONSEKUEN AKAN MENJADI SEMAKIN </a:t>
            </a:r>
            <a:r>
              <a:rPr lang="en-US" sz="4000" b="1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TIDAK DIPERCAYA</a:t>
            </a:r>
            <a:endParaRPr lang="en-US" sz="4000" u="sng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267200" y="1371600"/>
            <a:ext cx="533400" cy="6858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066800"/>
            <a:ext cx="7010400" cy="941387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 algn="ctr"/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BAGAIMANA CARANYA </a:t>
            </a:r>
            <a:endParaRPr lang="en-US" sz="4000" dirty="0" smtClean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idx="1"/>
          </p:nvPr>
        </p:nvSpPr>
        <p:spPr>
          <a:xfrm>
            <a:off x="1066800" y="2667000"/>
            <a:ext cx="7010400" cy="25908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pPr lvl="0" algn="ctr">
              <a:spcBef>
                <a:spcPct val="0"/>
              </a:spcBef>
              <a:buNone/>
              <a:defRPr/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BERKOMUNIKASI YANG BAIK ?, KOMUNIKASI DUA ARAH ? KOMUNIKASI YANG EFEKTIF ?</a:t>
            </a:r>
            <a:endParaRPr lang="en-US" sz="1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343400" y="1981200"/>
            <a:ext cx="533400" cy="6858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838200"/>
            <a:ext cx="7010400" cy="1169987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 algn="ctr"/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TIDAK DILAKUKAN DALAM BERKOMUNIKASI</a:t>
            </a:r>
            <a:endParaRPr lang="en-US" sz="4000" dirty="0" smtClean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idx="1"/>
          </p:nvPr>
        </p:nvSpPr>
        <p:spPr>
          <a:xfrm>
            <a:off x="2209800" y="2819400"/>
            <a:ext cx="4953000" cy="25908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 lvl="2"/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Menganalisa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lvl="2"/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Menyalahkan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lvl="2"/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Menghakimi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lvl="2"/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Menasehati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lvl="2"/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Menginterogasi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lvl="0" algn="ctr">
              <a:spcBef>
                <a:spcPct val="0"/>
              </a:spcBef>
              <a:buNone/>
              <a:defRPr/>
            </a:pPr>
            <a:endParaRPr lang="en-US" sz="1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343400" y="2133600"/>
            <a:ext cx="533400" cy="5334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0"/>
            <a:ext cx="7010400" cy="198120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 algn="ctr"/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KETRAMPILAN YANG HARUS DIKUASAI DALAM BERKOMUNIKASI EFEKTIF</a:t>
            </a:r>
            <a:endParaRPr lang="en-US" sz="4000" dirty="0" smtClean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idx="1"/>
          </p:nvPr>
        </p:nvSpPr>
        <p:spPr>
          <a:xfrm>
            <a:off x="1066800" y="3505200"/>
            <a:ext cx="7010400" cy="25908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MENDENGARKAN &amp; BERTANYA</a:t>
            </a:r>
            <a:endParaRPr lang="en-US" sz="40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>
              <a:buNone/>
            </a:pPr>
            <a:endParaRPr lang="en-US" sz="60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>
              <a:buNone/>
            </a:pPr>
            <a:r>
              <a:rPr lang="en-US" sz="4800" b="1" i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WIN </a:t>
            </a:r>
            <a:r>
              <a:rPr lang="en-US" sz="4800" b="1" i="1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WIN</a:t>
            </a:r>
            <a:r>
              <a:rPr lang="en-US" sz="4800" b="1" i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SOLUTION</a:t>
            </a:r>
            <a:endParaRPr lang="en-US" sz="1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191000" y="2819400"/>
            <a:ext cx="533400" cy="5334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9144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3600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9530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59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 </a:t>
            </a:r>
          </a:p>
          <a:p>
            <a:pPr>
              <a:buNone/>
            </a:pPr>
            <a:r>
              <a:rPr lang="en-US" sz="59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	</a:t>
            </a:r>
            <a:r>
              <a:rPr lang="en-US" sz="59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Mahasiswa</a:t>
            </a:r>
            <a:r>
              <a:rPr lang="en-US" sz="59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59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mampu</a:t>
            </a:r>
            <a:r>
              <a:rPr lang="en-US" sz="59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59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mendiskripsikan</a:t>
            </a:r>
            <a:r>
              <a:rPr lang="en-US" sz="59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59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pengertian</a:t>
            </a:r>
            <a:r>
              <a:rPr lang="en-US" sz="59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59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komunikasi</a:t>
            </a:r>
            <a:r>
              <a:rPr lang="en-US" sz="59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59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efektif</a:t>
            </a:r>
            <a:r>
              <a:rPr lang="en-US" sz="59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59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59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59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penerapannya</a:t>
            </a:r>
            <a:r>
              <a:rPr lang="en-US" sz="59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59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dalam</a:t>
            </a:r>
            <a:r>
              <a:rPr lang="en-US" sz="59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59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59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RMIK</a:t>
            </a:r>
            <a:r>
              <a:rPr lang="en-US" sz="59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buNone/>
            </a:pPr>
            <a:endParaRPr lang="en-US" sz="5100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FFC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51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sz="51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sz="51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30000"/>
              </a:lnSpc>
              <a:buFont typeface="Wingdings" pitchFamily="2" charset="2"/>
              <a:buChar char="Ø"/>
              <a:defRPr/>
            </a:pP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Peran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komunikasi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efektif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membangun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hubungan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sesama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antar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pihak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terkait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lainnya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u="sng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lnSpc>
                <a:spcPct val="130000"/>
              </a:lnSpc>
              <a:buFont typeface="Wingdings" pitchFamily="2" charset="2"/>
              <a:buChar char="Ø"/>
              <a:defRPr/>
            </a:pP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Peran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komunikasi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efektif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membangun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kredibilitas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dapat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dipercaya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segala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apa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dikomunikasikan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514350" indent="-514350"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0"/>
            <a:ext cx="7010400" cy="198120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 algn="ctr"/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TIDAK ADA SATUPUN ORANG YANG MAU DISALAHKAN</a:t>
            </a:r>
            <a:endParaRPr lang="en-US" sz="4000" dirty="0" smtClean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idx="1"/>
          </p:nvPr>
        </p:nvSpPr>
        <p:spPr>
          <a:xfrm>
            <a:off x="990600" y="3733800"/>
            <a:ext cx="7010400" cy="19812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en-US" sz="4000" b="1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KONSEP DASAR DARI KOMUNIKASI EFEKTIF</a:t>
            </a:r>
            <a:r>
              <a:rPr lang="en-US" sz="7000" b="1" i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23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191000" y="2819400"/>
            <a:ext cx="533400" cy="7620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4" descr="bs00975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2590800"/>
            <a:ext cx="1600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811213"/>
            <a:ext cx="7010400" cy="1703387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 algn="ctr"/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KOMUNIKASI EFEKTIF = DIPLOMASI</a:t>
            </a:r>
            <a:endParaRPr lang="en-US" sz="4800" dirty="0" smtClean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667000"/>
            <a:ext cx="8458200" cy="36576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Dilakukan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mendapatkan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kesamaan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keinginan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sebuah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disajikan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Tujuan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diinginkan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dapat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dilakukan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bersama-sama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4419600" y="4419600"/>
            <a:ext cx="228600" cy="6858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457200" y="990600"/>
            <a:ext cx="8229600" cy="47244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PEREKAM MEDIS DAN INFORMASI KESEHATAN BERLATIH TERUS MENERUS   </a:t>
            </a:r>
            <a:endParaRPr lang="en-US" sz="3600" b="1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ea typeface="+mj-ea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000" b="1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00B0F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ea typeface="+mj-ea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000" b="1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00B0F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ea typeface="+mj-ea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KESUKSESAN DALAM KEHIDUPAN PRIBADINYA &amp;</a:t>
            </a:r>
            <a:r>
              <a:rPr kumimoji="0" lang="en-US" sz="32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KARIERNYA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4000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chemeClr val="accent5">
                  <a:lumMod val="75000"/>
                </a:schemeClr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ea typeface="+mj-ea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4000" i="0" u="none" strike="noStrike" kern="10" cap="none" spc="0" normalizeH="0" baseline="0" noProof="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chemeClr val="accent5">
                  <a:lumMod val="75000"/>
                </a:schemeClr>
              </a:solidFill>
              <a:effectLst>
                <a:outerShdw dist="35921" dir="2700000" algn="ctr" rotWithShape="0">
                  <a:srgbClr val="990000"/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auto">
          <a:xfrm>
            <a:off x="4343400" y="3048000"/>
            <a:ext cx="533400" cy="685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04800" y="990600"/>
            <a:ext cx="8458200" cy="4876800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	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Dalam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kondisi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apapun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disarankan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agar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selalu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dapat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melakukan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komunikasi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secara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efektif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Dapat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menunjukkan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kepribadian</a:t>
            </a:r>
            <a:r>
              <a:rPr kumimoji="0" lang="en-US" sz="3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berkarakter</a:t>
            </a:r>
            <a:r>
              <a:rPr kumimoji="0" lang="en-US" sz="3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positi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f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membuka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diri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untuk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selalu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tumbuh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berkembang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  <a:sym typeface="Wingdings" pitchFamily="2" charset="2"/>
              </a:rPr>
              <a:t>kesuksesan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4419600" y="2971800"/>
            <a:ext cx="228600" cy="6858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685800" y="838200"/>
            <a:ext cx="7772400" cy="190500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PELAYANAN BERFOKUS PADA PASIEN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85800" y="3733800"/>
            <a:ext cx="7772400" cy="16764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PASIEN MENJADI PUSAT PELAYANAN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4267200" y="2895600"/>
            <a:ext cx="5334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57200" y="990600"/>
            <a:ext cx="8229600" cy="502920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kumimoji="0" lang="en-US" sz="36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PELAYANAN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YANG </a:t>
            </a:r>
            <a:r>
              <a:rPr kumimoji="0" lang="en-US" sz="3600" b="1" i="0" u="sng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MENGHORMATI DAN RESPONSIF TERHADAP PREFERENSI INDIVIDU PASIEN, </a:t>
            </a:r>
            <a:r>
              <a:rPr kumimoji="0" lang="en-US" sz="36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KEBUTUHAN DAN NILAI-NILAI, UNTUK MEMASTIKAN BAHWA NILAI-NILAI PASIEN MEMANDU SEMUA KEPUTUSAN KLINIS </a:t>
            </a:r>
            <a:r>
              <a:rPr kumimoji="0" lang="en-US" sz="20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38200"/>
            <a:ext cx="8382000" cy="1600200"/>
          </a:xfrm>
          <a:gradFill rotWithShape="0">
            <a:gsLst>
              <a:gs pos="0">
                <a:srgbClr val="3399FF"/>
              </a:gs>
              <a:gs pos="100000">
                <a:schemeClr val="bg1"/>
              </a:gs>
            </a:gsLst>
            <a:lin ang="5400000" scaled="1"/>
          </a:gradFill>
        </p:spPr>
        <p:txBody>
          <a:bodyPr>
            <a:noAutofit/>
          </a:bodyPr>
          <a:lstStyle/>
          <a:p>
            <a:r>
              <a:rPr lang="en-US" sz="48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CIRI-CIRI KOMUNIKASI EFEKTIF</a:t>
            </a:r>
            <a:r>
              <a:rPr lang="en-US" sz="40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48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2590800"/>
            <a:ext cx="8382000" cy="35052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</a:p>
          <a:p>
            <a:pPr marL="228600" indent="-228600" algn="ctr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4400" b="1" i="0" u="none" strike="noStrike" kern="10" cap="none" spc="0" normalizeH="0" baseline="0" noProof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ISTILAH</a:t>
            </a:r>
            <a:endParaRPr kumimoji="0" lang="en-US" sz="4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228600" indent="-228600" algn="ctr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4400" b="1" i="0" u="none" strike="noStrike" kern="10" cap="none" spc="0" normalizeH="0" baseline="0" noProof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SPESIFIK</a:t>
            </a:r>
            <a:endParaRPr kumimoji="0" lang="en-US" sz="4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228600" indent="-228600" algn="ctr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4400" b="1" i="0" u="none" strike="noStrike" kern="10" cap="none" spc="0" normalizeH="0" baseline="0" noProof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TERSUSUN BAIK</a:t>
            </a:r>
            <a:endParaRPr kumimoji="0" lang="en-US" sz="4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228600" indent="-228600" algn="ctr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4400" b="1" i="0" u="none" strike="noStrike" kern="10" cap="none" spc="0" normalizeH="0" baseline="0" noProof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OBJEKTIF</a:t>
            </a:r>
            <a:endParaRPr kumimoji="0" lang="en-US" sz="4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228600" indent="-228600" algn="ctr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4400" b="1" i="0" u="none" strike="noStrike" kern="10" cap="none" spc="0" normalizeH="0" baseline="0" noProof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EFISIEN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29540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CIRI-CIRI BERKOMUNIKASI TIDAK EFEKTIF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133600"/>
            <a:ext cx="4114800" cy="3276600"/>
          </a:xfrm>
        </p:spPr>
        <p:txBody>
          <a:bodyPr>
            <a:noAutofit/>
          </a:bodyPr>
          <a:lstStyle/>
          <a:p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BERTELE-TELE</a:t>
            </a:r>
          </a:p>
          <a:p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MALU-MALU</a:t>
            </a:r>
          </a:p>
          <a:p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MARAH-MARAH</a:t>
            </a:r>
          </a:p>
          <a:p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MAKSUD TIDAK JELAS</a:t>
            </a:r>
          </a:p>
          <a:p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MAKSUD TERSEMBUNYI</a:t>
            </a:r>
          </a:p>
          <a:p>
            <a:pPr>
              <a:buNone/>
            </a:pPr>
            <a:endParaRPr lang="en-US" sz="2000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953000" y="2209800"/>
            <a:ext cx="3733800" cy="3200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NON VERBAL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SATU ARAH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TIDAK RESPONSIF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TIDAK NYAMBUNG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TIDAK TERBUKA</a:t>
            </a:r>
            <a:r>
              <a:rPr kumimoji="0" lang="en-US" sz="2800" b="0" i="0" u="none" strike="noStrike" kern="10" cap="none" spc="0" normalizeH="0" baseline="0" noProof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762000"/>
            <a:ext cx="8001000" cy="10668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PEMBAHASAN  </a:t>
            </a:r>
            <a:endParaRPr lang="en-US" sz="54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19200" y="2133600"/>
            <a:ext cx="6858000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32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KOmunikasi</a:t>
            </a:r>
            <a:endParaRPr lang="en-US" sz="3200" kern="10" cap="all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00B0F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32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Komunikasi</a:t>
            </a:r>
            <a: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efektif</a:t>
            </a:r>
            <a:endParaRPr lang="en-US" sz="3200" kern="10" cap="all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00B0F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32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Komunikasi</a:t>
            </a:r>
            <a: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efektif</a:t>
            </a:r>
            <a: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di</a:t>
            </a:r>
            <a: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rmik</a:t>
            </a:r>
            <a:endParaRPr lang="en-US" sz="3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990600"/>
            <a:ext cx="8229600" cy="480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0" cap="none" spc="0" normalizeH="0" baseline="0" noProof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MENGAPA PROFESI PMIK HARUS MAMPU </a:t>
            </a:r>
            <a:br>
              <a:rPr kumimoji="0" lang="en-US" sz="4800" b="1" i="0" u="none" strike="noStrike" kern="10" cap="none" spc="0" normalizeH="0" baseline="0" noProof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</a:br>
            <a:r>
              <a:rPr kumimoji="0" lang="en-US" sz="4800" b="1" i="0" u="none" strike="noStrike" kern="10" cap="none" spc="0" normalizeH="0" baseline="0" noProof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  <a:br>
              <a:rPr kumimoji="0" lang="en-US" sz="4800" b="1" i="0" u="none" strike="noStrike" kern="10" cap="none" spc="0" normalizeH="0" baseline="0" noProof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</a:br>
            <a:r>
              <a:rPr kumimoji="0" lang="en-US" sz="4800" b="1" i="0" u="none" strike="noStrike" kern="10" cap="none" spc="0" normalizeH="0" baseline="0" noProof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BERKOMUNIKASI EFEKTIF…?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4343400" y="3124200"/>
            <a:ext cx="533400" cy="6858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BERKOMUNIKASI EFEKTIF  </a:t>
            </a:r>
            <a:endParaRPr lang="en-US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" y="1600200"/>
            <a:ext cx="8305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0" lvl="1" indent="-514350">
              <a:buFont typeface="+mj-lt"/>
              <a:buAutoNum type="arabicParenR"/>
            </a:pPr>
            <a:r>
              <a:rPr lang="id-ID" sz="28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ampu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u="sng" dirty="0" err="1" smtClean="0">
                <a:latin typeface="Tahoma" pitchFamily="34" charset="0"/>
                <a:cs typeface="Tahoma" pitchFamily="34" charset="0"/>
              </a:rPr>
              <a:t>berkolaborasi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antar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rekan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seprofesi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lain</a:t>
            </a:r>
          </a:p>
          <a:p>
            <a:pPr marL="971550" lvl="1" indent="-514350">
              <a:buFont typeface="+mj-lt"/>
              <a:buAutoNum type="arabicParenR"/>
            </a:pPr>
            <a:r>
              <a:rPr lang="id-ID" sz="2800" dirty="0" smtClean="0">
                <a:latin typeface="Tahoma" pitchFamily="34" charset="0"/>
                <a:cs typeface="Tahoma" pitchFamily="34" charset="0"/>
              </a:rPr>
              <a:t>Men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jaga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u="sng" dirty="0" err="1" smtClean="0">
                <a:latin typeface="Tahoma" pitchFamily="34" charset="0"/>
                <a:cs typeface="Tahoma" pitchFamily="34" charset="0"/>
              </a:rPr>
              <a:t>hubungan</a:t>
            </a:r>
            <a:r>
              <a:rPr lang="en-US" sz="28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u="sng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sz="28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rekan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seprofesi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pt-BR" sz="2800" dirty="0" smtClean="0">
                <a:latin typeface="Tahoma" pitchFamily="34" charset="0"/>
                <a:cs typeface="Tahoma" pitchFamily="34" charset="0"/>
              </a:rPr>
              <a:t> kesehatan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id-ID" sz="2800" dirty="0" smtClean="0">
                <a:latin typeface="Tahoma" pitchFamily="34" charset="0"/>
                <a:cs typeface="Tahoma" pitchFamily="34" charset="0"/>
              </a:rPr>
              <a:t>e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njaga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u="sng" dirty="0" err="1" smtClean="0">
                <a:latin typeface="Tahoma" pitchFamily="34" charset="0"/>
                <a:cs typeface="Tahoma" pitchFamily="34" charset="0"/>
              </a:rPr>
              <a:t>tutur</a:t>
            </a:r>
            <a:r>
              <a:rPr lang="en-US" sz="28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u="sng" dirty="0" err="1" smtClean="0">
                <a:latin typeface="Tahoma" pitchFamily="34" charset="0"/>
                <a:cs typeface="Tahoma" pitchFamily="34" charset="0"/>
              </a:rPr>
              <a:t>bahasa</a:t>
            </a:r>
            <a:r>
              <a:rPr lang="en-US" sz="28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u="sng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u="sng" dirty="0" err="1" smtClean="0">
                <a:latin typeface="Tahoma" pitchFamily="34" charset="0"/>
                <a:cs typeface="Tahoma" pitchFamily="34" charset="0"/>
              </a:rPr>
              <a:t>sikap</a:t>
            </a:r>
            <a:r>
              <a:rPr lang="en-US" sz="28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u="sng" dirty="0" err="1" smtClean="0">
                <a:latin typeface="Tahoma" pitchFamily="34" charset="0"/>
                <a:cs typeface="Tahoma" pitchFamily="34" charset="0"/>
              </a:rPr>
              <a:t>santun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berkomunikasi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id-ID" sz="2800" dirty="0" smtClean="0">
                <a:latin typeface="Tahoma" pitchFamily="34" charset="0"/>
                <a:cs typeface="Tahoma" pitchFamily="34" charset="0"/>
              </a:rPr>
              <a:t>Me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nggunakan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u="sng" dirty="0" err="1" smtClean="0">
                <a:latin typeface="Tahoma" pitchFamily="34" charset="0"/>
                <a:cs typeface="Tahoma" pitchFamily="34" charset="0"/>
              </a:rPr>
              <a:t>Bahasa</a:t>
            </a:r>
            <a:r>
              <a:rPr lang="en-US" sz="2800" u="sng" dirty="0" smtClean="0">
                <a:latin typeface="Tahoma" pitchFamily="34" charset="0"/>
                <a:cs typeface="Tahoma" pitchFamily="34" charset="0"/>
              </a:rPr>
              <a:t> Indonesia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yang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benar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0" y="609600"/>
            <a:ext cx="5181600" cy="10668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KOMUNIKASI PMIK</a:t>
            </a:r>
            <a:endParaRPr lang="en-US" sz="320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13" name="Content Placeholder 7"/>
          <p:cNvGraphicFramePr>
            <a:graphicFrameLocks noGrp="1"/>
          </p:cNvGraphicFramePr>
          <p:nvPr>
            <p:ph idx="1"/>
          </p:nvPr>
        </p:nvGraphicFramePr>
        <p:xfrm>
          <a:off x="1066800" y="1447800"/>
          <a:ext cx="7010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334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60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PMIK MEMILIKI KOMPETENSI</a:t>
            </a:r>
            <a:r>
              <a:rPr lang="en-US" sz="60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60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60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en-US" sz="60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60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BERKOMUNIKASI EFEKTIF</a:t>
            </a:r>
            <a:endParaRPr lang="en-US" sz="6000" b="1" dirty="0">
              <a:solidFill>
                <a:schemeClr val="accent6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4343400" y="3200400"/>
            <a:ext cx="533400" cy="6096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35013"/>
            <a:ext cx="7924800" cy="1322387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 algn="ctr"/>
            <a:r>
              <a:rPr lang="en-US" sz="6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KOMUNIKASI</a:t>
            </a:r>
            <a:endParaRPr lang="en-US" sz="66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133600"/>
            <a:ext cx="7924800" cy="4114800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>
            <a:normAutofit fontScale="77500" lnSpcReduction="20000"/>
          </a:bodyPr>
          <a:lstStyle/>
          <a:p>
            <a:pPr>
              <a:lnSpc>
                <a:spcPct val="130000"/>
              </a:lnSpc>
              <a:buNone/>
              <a:defRPr/>
            </a:pPr>
            <a:r>
              <a:rPr lang="en-US" sz="5200" dirty="0" smtClean="0">
                <a:latin typeface="Tahoma" pitchFamily="34" charset="0"/>
                <a:cs typeface="Tahoma" pitchFamily="34" charset="0"/>
              </a:rPr>
              <a:t>KBBI </a:t>
            </a:r>
            <a:r>
              <a:rPr lang="en-US" sz="5200" dirty="0" err="1" smtClean="0">
                <a:latin typeface="Tahoma" pitchFamily="34" charset="0"/>
                <a:cs typeface="Tahoma" pitchFamily="34" charset="0"/>
              </a:rPr>
              <a:t>Edisi</a:t>
            </a:r>
            <a:r>
              <a:rPr lang="en-US" sz="5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200" dirty="0" err="1" smtClean="0">
                <a:latin typeface="Tahoma" pitchFamily="34" charset="0"/>
                <a:cs typeface="Tahoma" pitchFamily="34" charset="0"/>
              </a:rPr>
              <a:t>keempat</a:t>
            </a:r>
            <a:r>
              <a:rPr lang="en-US" sz="5200" dirty="0" smtClean="0">
                <a:latin typeface="Tahoma" pitchFamily="34" charset="0"/>
                <a:cs typeface="Tahoma" pitchFamily="34" charset="0"/>
              </a:rPr>
              <a:t>, 2014:</a:t>
            </a:r>
          </a:p>
          <a:p>
            <a:pPr>
              <a:lnSpc>
                <a:spcPct val="130000"/>
              </a:lnSpc>
              <a:buNone/>
              <a:defRPr/>
            </a:pPr>
            <a:r>
              <a:rPr lang="en-US" sz="46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Komunikasi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pengiriman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penerimaan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pesan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berita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antara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dua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orang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atau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lebih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sehingga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pesan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dimaksud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dapat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dipahami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;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pesan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hubungan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sz="4600" dirty="0" err="1" smtClean="0">
                <a:latin typeface="Tahoma" pitchFamily="34" charset="0"/>
                <a:cs typeface="Tahoma" pitchFamily="34" charset="0"/>
              </a:rPr>
              <a:t>kontak</a:t>
            </a:r>
            <a:r>
              <a:rPr lang="en-US" sz="4600" dirty="0" smtClean="0">
                <a:latin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811213"/>
            <a:ext cx="7010400" cy="1322387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 algn="ctr"/>
            <a:r>
              <a:rPr lang="en-US" sz="6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KOMUNIKASI</a:t>
            </a:r>
            <a:endParaRPr lang="en-US" sz="66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90600" y="2209800"/>
            <a:ext cx="70104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	</a:t>
            </a:r>
            <a:r>
              <a:rPr kumimoji="0" lang="en-US" sz="40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SEBUAH KEGIATAN MENTRANSFER SEBUAH INFORMASI BAIK SECARA LISAN MAUPUN TULISAN</a:t>
            </a:r>
            <a:endParaRPr kumimoji="0" lang="en-US" sz="4000" b="0" i="0" u="none" strike="noStrike" kern="10" cap="none" spc="0" normalizeH="0" baseline="0" noProof="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00B0F0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0" cap="none" spc="0" normalizeH="0" baseline="0" noProof="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00B0F0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800" b="0" i="0" u="none" strike="noStrike" kern="10" cap="none" spc="0" normalizeH="0" baseline="0" noProof="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00B0F0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800" b="0" i="0" u="none" strike="noStrike" kern="10" cap="none" spc="0" normalizeH="0" baseline="0" noProof="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00B0F0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3600" b="0" i="0" u="none" strike="noStrike" kern="10" cap="all" spc="0" normalizeH="0" baseline="0" noProof="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00B0F0"/>
              </a:solidFill>
              <a:effectLst>
                <a:outerShdw dist="35921" dir="2700000" algn="ctr" rotWithShape="0">
                  <a:srgbClr val="990000"/>
                </a:outerShdw>
              </a:effectLst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3027</TotalTime>
  <Words>437</Words>
  <Application>Microsoft Office PowerPoint</Application>
  <PresentationFormat>On-screen Show (4:3)</PresentationFormat>
  <Paragraphs>193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KEMAMPUAN YANG DIHARAPKAN</vt:lpstr>
      <vt:lpstr>PEMBAHASAN  </vt:lpstr>
      <vt:lpstr>Slide 4</vt:lpstr>
      <vt:lpstr>BERKOMUNIKASI EFEKTIF  </vt:lpstr>
      <vt:lpstr>KOMUNIKASI PMIK</vt:lpstr>
      <vt:lpstr>PMIK MEMILIKI KOMPETENSI   BERKOMUNIKASI EFEKTIF</vt:lpstr>
      <vt:lpstr>KOMUNIKASI</vt:lpstr>
      <vt:lpstr>KOMUNIKASI</vt:lpstr>
      <vt:lpstr>KOMUNIKASI EFEKTIF</vt:lpstr>
      <vt:lpstr>KOMUNIKASI EFEKTIF</vt:lpstr>
      <vt:lpstr>Slide 12</vt:lpstr>
      <vt:lpstr>KETRAMPILAN KOMUNIKASI  </vt:lpstr>
      <vt:lpstr>MEMBANGUN KREDIBILITAS</vt:lpstr>
      <vt:lpstr> </vt:lpstr>
      <vt:lpstr> </vt:lpstr>
      <vt:lpstr>BAGAIMANA CARANYA </vt:lpstr>
      <vt:lpstr>TIDAK DILAKUKAN DALAM BERKOMUNIKASI</vt:lpstr>
      <vt:lpstr>KETRAMPILAN YANG HARUS DIKUASAI DALAM BERKOMUNIKASI EFEKTIF</vt:lpstr>
      <vt:lpstr>TIDAK ADA SATUPUN ORANG YANG MAU DISALAHKAN</vt:lpstr>
      <vt:lpstr>KOMUNIKASI EFEKTIF = DIPLOMASI</vt:lpstr>
      <vt:lpstr>Slide 22</vt:lpstr>
      <vt:lpstr>Slide 23</vt:lpstr>
      <vt:lpstr>Slide 24</vt:lpstr>
      <vt:lpstr>Slide 25</vt:lpstr>
      <vt:lpstr>CIRI-CIRI KOMUNIKASI EFEKTIF </vt:lpstr>
      <vt:lpstr>Slide 27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DHARMA LAMBOW</dc:title>
  <dc:creator>Siswati</dc:creator>
  <cp:lastModifiedBy>Siswati</cp:lastModifiedBy>
  <cp:revision>417</cp:revision>
  <dcterms:created xsi:type="dcterms:W3CDTF">2016-01-19T16:14:04Z</dcterms:created>
  <dcterms:modified xsi:type="dcterms:W3CDTF">2019-05-21T00:07:11Z</dcterms:modified>
</cp:coreProperties>
</file>