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1"/>
  </p:notesMasterIdLst>
  <p:sldIdLst>
    <p:sldId id="498" r:id="rId2"/>
    <p:sldId id="500" r:id="rId3"/>
    <p:sldId id="501" r:id="rId4"/>
    <p:sldId id="502" r:id="rId5"/>
    <p:sldId id="503" r:id="rId6"/>
    <p:sldId id="504" r:id="rId7"/>
    <p:sldId id="505" r:id="rId8"/>
    <p:sldId id="506" r:id="rId9"/>
    <p:sldId id="507" r:id="rId10"/>
    <p:sldId id="508" r:id="rId11"/>
    <p:sldId id="509" r:id="rId12"/>
    <p:sldId id="535" r:id="rId13"/>
    <p:sldId id="510" r:id="rId14"/>
    <p:sldId id="511" r:id="rId15"/>
    <p:sldId id="513" r:id="rId16"/>
    <p:sldId id="514" r:id="rId17"/>
    <p:sldId id="515" r:id="rId18"/>
    <p:sldId id="464" r:id="rId19"/>
    <p:sldId id="286" r:id="rId20"/>
    <p:sldId id="481" r:id="rId21"/>
    <p:sldId id="288" r:id="rId22"/>
    <p:sldId id="396" r:id="rId23"/>
    <p:sldId id="536" r:id="rId24"/>
    <p:sldId id="398" r:id="rId25"/>
    <p:sldId id="537" r:id="rId26"/>
    <p:sldId id="400" r:id="rId27"/>
    <p:sldId id="401" r:id="rId28"/>
    <p:sldId id="402" r:id="rId29"/>
    <p:sldId id="461" r:id="rId30"/>
    <p:sldId id="403" r:id="rId31"/>
    <p:sldId id="404" r:id="rId32"/>
    <p:sldId id="459" r:id="rId33"/>
    <p:sldId id="437" r:id="rId34"/>
    <p:sldId id="425" r:id="rId35"/>
    <p:sldId id="440" r:id="rId36"/>
    <p:sldId id="538" r:id="rId37"/>
    <p:sldId id="430" r:id="rId38"/>
    <p:sldId id="539" r:id="rId39"/>
    <p:sldId id="541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7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32923-9A22-4C3F-8F9B-A41325C41B21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52BE-3D38-4197-A263-C857CAD27E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3C6B5-2F32-41FD-B7C3-D634A9AB719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1637A-15CF-4CA1-A311-079D04AEF067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7A62CC-9A12-44DF-97A1-3FFC54DE2C0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CAC5E2-D40A-434C-9679-D89FCECC0CF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CAC5E2-D40A-434C-9679-D89FCECC0CF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7FDE2-DECB-4963-B7A0-586F31394A7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3C6B5-2F32-41FD-B7C3-D634A9AB719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E5C60-9B2C-420F-A941-D82100C8E75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E5C60-9B2C-420F-A941-D82100C8E75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ECB41-9028-4396-B30B-3B9896E6DA9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ECB41-9028-4396-B30B-3B9896E6DA9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ECB41-9028-4396-B30B-3B9896E6DA9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ECB41-9028-4396-B30B-3B9896E6DA9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ECB41-9028-4396-B30B-3B9896E6DA9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ECB41-9028-4396-B30B-3B9896E6DA9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F3DAD-DBB2-4EA1-B194-48E2099A7CD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F3DAD-DBB2-4EA1-B194-48E2099A7CD8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F3DAD-DBB2-4EA1-B194-48E2099A7CD8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F3DAD-DBB2-4EA1-B194-48E2099A7CD8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3C6B5-2F32-41FD-B7C3-D634A9AB7192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F3DAD-DBB2-4EA1-B194-48E2099A7CD8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3C6B5-2F32-41FD-B7C3-D634A9AB7192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39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D87B-FFEC-467D-97C7-DAAC8ACBC20B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1176-AD31-4911-B9BF-CB02F294C7FB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B03C-602D-4420-A934-A0065D72B9D2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A948-4AB7-474A-81D8-16E471B099AD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D7B6-D337-41C5-BA0B-34E6D5BD3D3F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C87F-E323-41B8-9044-9608B207DC0F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DBE2-05BB-4F26-844C-6481483620CB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860E-0C27-4C6B-8A92-C10C0350E2DF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F5F4-5A38-41A4-86D0-1F01DACB289D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18A6-55E0-450D-8841-6C40A77303F3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9748-88DC-466D-900C-611483C9F5BD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C48C-6721-49FA-B1B6-DC1BED1C2F2D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zoom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505200" y="3886200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791200" cy="2133600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3</a:t>
            </a:r>
            <a:endParaRPr lang="en-US" sz="4300" b="1" dirty="0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Standar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profesi</a:t>
            </a:r>
            <a:endParaRPr lang="en-US" sz="30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Standar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kompetensi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Perekam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Medis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Kesehatan</a:t>
            </a:r>
            <a:endParaRPr lang="en-US" sz="30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1430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 MEDIS DAN INFORMASI KESEHATAN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Rectangle 5"/>
          <p:cNvSpPr>
            <a:spLocks noRot="1" noChangeArrowheads="1"/>
          </p:cNvSpPr>
          <p:nvPr/>
        </p:nvSpPr>
        <p:spPr bwMode="auto">
          <a:xfrm>
            <a:off x="609600" y="2362200"/>
            <a:ext cx="7924800" cy="3886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dirty="0" err="1">
                <a:latin typeface="Tahoma" pitchFamily="34" charset="0"/>
              </a:rPr>
              <a:t>Pendidikan</a:t>
            </a:r>
            <a:r>
              <a:rPr lang="en-US" sz="3200" dirty="0">
                <a:latin typeface="Tahoma" pitchFamily="34" charset="0"/>
              </a:rPr>
              <a:t> formal </a:t>
            </a:r>
            <a:r>
              <a:rPr lang="en-US" sz="3200" dirty="0" err="1">
                <a:latin typeface="Tahoma" pitchFamily="34" charset="0"/>
              </a:rPr>
              <a:t>InfoKes</a:t>
            </a:r>
            <a:endParaRPr lang="en-US" sz="3200" dirty="0">
              <a:latin typeface="Tahoma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 dirty="0" err="1">
                <a:latin typeface="Tahoma" pitchFamily="34" charset="0"/>
              </a:rPr>
              <a:t>Diakui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Pemerintah</a:t>
            </a:r>
            <a:r>
              <a:rPr lang="en-US" sz="3200" dirty="0">
                <a:latin typeface="Tahoma" pitchFamily="34" charset="0"/>
              </a:rPr>
              <a:t> &amp; </a:t>
            </a:r>
            <a:r>
              <a:rPr lang="en-US" sz="3200" dirty="0" err="1">
                <a:latin typeface="Tahoma" pitchFamily="34" charset="0"/>
              </a:rPr>
              <a:t>Profesinya</a:t>
            </a:r>
            <a:endParaRPr lang="en-US" sz="3200" dirty="0">
              <a:latin typeface="Tahoma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 dirty="0" err="1">
                <a:latin typeface="Tahoma" pitchFamily="34" charset="0"/>
              </a:rPr>
              <a:t>Mampu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membiayai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hidupnya</a:t>
            </a:r>
            <a:r>
              <a:rPr lang="en-US" sz="3200" dirty="0">
                <a:latin typeface="Tahoma" pitchFamily="34" charset="0"/>
                <a:sym typeface="Wingdings" pitchFamily="2" charset="2"/>
              </a:rPr>
              <a:t></a:t>
            </a:r>
            <a:r>
              <a:rPr lang="en-US" sz="3200" dirty="0">
                <a:latin typeface="Tahoma" pitchFamily="34" charset="0"/>
              </a:rPr>
              <a:t> IPTEK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 dirty="0">
              <a:latin typeface="Tahoma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dirty="0" err="1" smtClean="0">
                <a:latin typeface="Tahoma" pitchFamily="34" charset="0"/>
              </a:rPr>
              <a:t>Pendidikan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khusus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2800" i="1" dirty="0">
                <a:latin typeface="Tahoma" pitchFamily="34" charset="0"/>
              </a:rPr>
              <a:t>(</a:t>
            </a:r>
            <a:r>
              <a:rPr lang="en-US" sz="2400" i="1" dirty="0">
                <a:latin typeface="Tahoma" pitchFamily="34" charset="0"/>
              </a:rPr>
              <a:t>Body of Knowledge )</a:t>
            </a:r>
            <a:endParaRPr lang="en-US" sz="2800" i="1" dirty="0">
              <a:latin typeface="Tahoma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dirty="0">
                <a:latin typeface="Tahoma" pitchFamily="34" charset="0"/>
                <a:sym typeface="Wingdings" pitchFamily="2" charset="2"/>
              </a:rPr>
              <a:t></a:t>
            </a:r>
            <a:r>
              <a:rPr lang="en-US" sz="3200" dirty="0" err="1">
                <a:latin typeface="Tahoma" pitchFamily="34" charset="0"/>
              </a:rPr>
              <a:t>Pelayanan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Komunitas</a:t>
            </a:r>
            <a:r>
              <a:rPr lang="en-US" sz="3200" dirty="0">
                <a:latin typeface="Tahoma" pitchFamily="34" charset="0"/>
              </a:rPr>
              <a:t>/</a:t>
            </a:r>
            <a:r>
              <a:rPr lang="en-US" sz="3200" dirty="0" err="1">
                <a:latin typeface="Tahoma" pitchFamily="34" charset="0"/>
              </a:rPr>
              <a:t>Organisasi</a:t>
            </a:r>
            <a:endParaRPr lang="en-US" sz="3600" dirty="0">
              <a:latin typeface="Tahoma" pitchFamily="34" charset="0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4267200" y="4267200"/>
            <a:ext cx="6096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4267200" y="1905000"/>
            <a:ext cx="6096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943088" cy="5181600"/>
          </a:xfrm>
        </p:spPr>
        <p:txBody>
          <a:bodyPr>
            <a:normAutofit lnSpcReduction="10000"/>
          </a:bodyPr>
          <a:lstStyle/>
          <a:p>
            <a:pPr lvl="0" algn="ctr">
              <a:buClrTx/>
              <a:buNone/>
            </a:pPr>
            <a:r>
              <a:rPr lang="en-US" sz="60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Perekam</a:t>
            </a:r>
            <a:r>
              <a:rPr lang="en-US" sz="60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lang="en-US" sz="60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medis</a:t>
            </a:r>
            <a:endParaRPr lang="en-US" sz="6000" b="1" kern="10" cap="all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ea typeface="+mn-ea"/>
              <a:cs typeface="Tahoma" pitchFamily="34" charset="0"/>
            </a:endParaRPr>
          </a:p>
          <a:p>
            <a:pPr lvl="0" algn="ctr">
              <a:buClrTx/>
              <a:buNone/>
            </a:pPr>
            <a:r>
              <a:rPr lang="en-US" sz="60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Seorang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>
                <a:latin typeface="Tahoma" pitchFamily="34" charset="0"/>
                <a:cs typeface="Tahoma" pitchFamily="34" charset="0"/>
              </a:rPr>
              <a:t>yang </a:t>
            </a:r>
            <a:r>
              <a:rPr lang="en-US" sz="4300" dirty="0" err="1">
                <a:latin typeface="Tahoma" pitchFamily="34" charset="0"/>
                <a:cs typeface="Tahoma" pitchFamily="34" charset="0"/>
              </a:rPr>
              <a:t>telah</a:t>
            </a:r>
            <a:r>
              <a:rPr lang="id-ID" sz="4300" dirty="0">
                <a:latin typeface="Tahoma" pitchFamily="34" charset="0"/>
                <a:cs typeface="Tahoma" pitchFamily="34" charset="0"/>
              </a:rPr>
              <a:t> lulus pendidikan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>
                <a:latin typeface="Tahoma" pitchFamily="34" charset="0"/>
                <a:cs typeface="Tahoma" pitchFamily="34" charset="0"/>
              </a:rPr>
              <a:t>ketentuan</a:t>
            </a:r>
            <a:r>
              <a:rPr lang="en-US" sz="4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>
                <a:latin typeface="Tahoma" pitchFamily="34" charset="0"/>
                <a:cs typeface="Tahoma" pitchFamily="34" charset="0"/>
              </a:rPr>
              <a:t>peraturan</a:t>
            </a:r>
            <a:r>
              <a:rPr lang="en-US" sz="4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>
                <a:latin typeface="Tahoma" pitchFamily="34" charset="0"/>
                <a:cs typeface="Tahoma" pitchFamily="34" charset="0"/>
              </a:rPr>
              <a:t>perundang</a:t>
            </a:r>
            <a:r>
              <a:rPr lang="en-US" sz="4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undangan</a:t>
            </a:r>
            <a:r>
              <a:rPr lang="en-US" sz="4300" dirty="0">
                <a:latin typeface="Tahoma" pitchFamily="34" charset="0"/>
                <a:cs typeface="Tahoma" pitchFamily="34" charset="0"/>
              </a:rPr>
              <a:t> </a:t>
            </a:r>
            <a:endParaRPr lang="en-US" sz="4300" dirty="0" smtClean="0">
              <a:latin typeface="Tahoma" pitchFamily="34" charset="0"/>
              <a:cs typeface="Tahoma" pitchFamily="34" charset="0"/>
            </a:endParaRPr>
          </a:p>
          <a:p>
            <a:pPr lvl="0" algn="ctr">
              <a:buClrTx/>
              <a:buNone/>
            </a:pPr>
            <a:r>
              <a:rPr lang="en-US" sz="43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Permenkes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No.55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Tahun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2013)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848600" cy="5257800"/>
          </a:xfrm>
          <a:solidFill>
            <a:schemeClr val="bg2"/>
          </a:solidFill>
          <a:ln>
            <a:solidFill>
              <a:schemeClr val="tx1"/>
            </a:solidFill>
            <a:prstDash val="sysDash"/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</a:t>
            </a:r>
            <a:r>
              <a:rPr lang="en-US" sz="48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8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medis</a:t>
            </a:r>
            <a:r>
              <a:rPr lang="en-US" sz="48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r>
              <a:rPr lang="en-US" sz="3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Pegawai</a:t>
            </a:r>
            <a:r>
              <a:rPr lang="en-US" sz="3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Negeri</a:t>
            </a:r>
            <a:r>
              <a:rPr lang="en-US" sz="3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Sipil</a:t>
            </a:r>
            <a:r>
              <a:rPr lang="en-US" sz="3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3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diberi</a:t>
            </a:r>
            <a:r>
              <a:rPr lang="en-US" sz="3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5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tugas</a:t>
            </a:r>
            <a:r>
              <a:rPr lang="en-US" sz="35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</a:p>
          <a:p>
            <a:pPr>
              <a:buNone/>
            </a:pPr>
            <a:r>
              <a:rPr lang="nl-NL" sz="35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tanggung jawab</a:t>
            </a:r>
            <a:r>
              <a:rPr lang="nl-NL" sz="3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nl-NL" sz="35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wewenang dan hak </a:t>
            </a:r>
          </a:p>
          <a:p>
            <a:pPr>
              <a:buNone/>
            </a:pPr>
            <a:r>
              <a:rPr lang="nl-NL" sz="35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secara penuh</a:t>
            </a:r>
            <a:r>
              <a:rPr lang="nl-NL" sz="3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oleh </a:t>
            </a:r>
            <a:r>
              <a:rPr lang="en-US" sz="3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pejabat</a:t>
            </a:r>
            <a:r>
              <a:rPr lang="en-US" sz="3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</a:p>
          <a:p>
            <a:pPr>
              <a:buNone/>
            </a:pPr>
            <a:r>
              <a:rPr lang="en-US" sz="3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berwenang</a:t>
            </a:r>
            <a:r>
              <a:rPr lang="en-US" sz="3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3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5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melakukan</a:t>
            </a:r>
            <a:r>
              <a:rPr lang="en-US" sz="35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5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kegiatan</a:t>
            </a:r>
            <a:r>
              <a:rPr lang="en-US" sz="35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r>
              <a:rPr lang="en-US" sz="35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US" sz="35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i-FI" sz="35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rekam medis informasi </a:t>
            </a:r>
          </a:p>
          <a:p>
            <a:pPr>
              <a:buNone/>
            </a:pPr>
            <a:r>
              <a:rPr lang="fi-FI" sz="35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 pada sarana kesehatan</a:t>
            </a:r>
            <a:r>
              <a:rPr lang="fi-FI" sz="3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35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1200" kern="10" cap="all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1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14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Peraturan</a:t>
            </a:r>
            <a:r>
              <a:rPr lang="en-US" sz="1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4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Bersama</a:t>
            </a:r>
            <a:r>
              <a:rPr lang="en-US" sz="1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4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MenKes</a:t>
            </a:r>
            <a:r>
              <a:rPr lang="en-US" sz="1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-Ka BKN RI No.48/2014 </a:t>
            </a:r>
            <a:r>
              <a:rPr lang="en-US" sz="14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1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No.22/2014 </a:t>
            </a:r>
            <a:r>
              <a:rPr lang="en-US" sz="14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Pasal</a:t>
            </a:r>
            <a:r>
              <a:rPr lang="en-US" sz="1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1)</a:t>
            </a:r>
            <a:endParaRPr lang="en-US" dirty="0" smtClean="0"/>
          </a:p>
          <a:p>
            <a:endParaRPr lang="en-SG" dirty="0" smtClean="0"/>
          </a:p>
          <a:p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E8EF-9700-4BCA-B3FC-27C278228DBE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3833-7463-418E-BD8B-F4F233FF315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Rectangle 2050"/>
          <p:cNvSpPr txBox="1">
            <a:spLocks noChangeArrowheads="1"/>
          </p:cNvSpPr>
          <p:nvPr/>
        </p:nvSpPr>
        <p:spPr>
          <a:xfrm>
            <a:off x="609600" y="762000"/>
            <a:ext cx="8001000" cy="12192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MENGAPA PEREKAM MEDIS DAN INFORMASI KESEHATAN PENTING …?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</a:p>
        </p:txBody>
      </p:sp>
      <p:sp>
        <p:nvSpPr>
          <p:cNvPr id="10" name="Rectangle 1027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8077200" cy="40386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REKAM MEDIS 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SUMBER INFORMASI KESEHATAN</a:t>
            </a:r>
          </a:p>
          <a:p>
            <a:pPr algn="ctr">
              <a:lnSpc>
                <a:spcPct val="120000"/>
              </a:lnSpc>
            </a:pPr>
            <a:endParaRPr lang="en-US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TENAGA PROFESIONAL HANDAL DALAM PENGOLAHAN DATA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 INFORMASI KESEHATAN</a:t>
            </a:r>
            <a:endParaRPr lang="en-US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648200" y="3352800"/>
            <a:ext cx="304800" cy="6858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 PMIK</a:t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8610600" cy="39624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Arial" charset="0"/>
              </a:rPr>
              <a:t>	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Harus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mempersiapkan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diri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peningkatan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profesionalisme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lebih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mandiri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mantap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disertai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bagian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sikap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mental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4343400" y="2057400"/>
            <a:ext cx="5334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838200"/>
            <a:ext cx="8001000" cy="7620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PROFESI</a:t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Batasan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kemampuan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minima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l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berupa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pengetahuan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ketrampilan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peilaku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profesional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harus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dikuasai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dimiliki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seorang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individu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dpt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profesionalnya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pd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masyarakat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mandiri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dibuat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bidang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(UU RI No.36/2014: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)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838200"/>
            <a:ext cx="8001000" cy="7620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PROFESI</a:t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572000"/>
          </a:xfrm>
        </p:spPr>
        <p:txBody>
          <a:bodyPr>
            <a:normAutofit/>
          </a:bodyPr>
          <a:lstStyle/>
          <a:p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acuan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bagi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PMIK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menjalankan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profesinya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Meningkatkan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kualitas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daya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memberikan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Indonesia</a:t>
            </a:r>
            <a:endParaRPr lang="en-US" sz="4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01000" cy="7620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 STANDAR PROFESI</a:t>
            </a: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96200" cy="4191000"/>
          </a:xfrm>
        </p:spPr>
        <p:txBody>
          <a:bodyPr>
            <a:normAutofit lnSpcReduction="10000"/>
          </a:bodyPr>
          <a:lstStyle/>
          <a:p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Meningkatnya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kualitas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PMIK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kompetensi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handal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sarana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Indonesia</a:t>
            </a:r>
            <a:endParaRPr lang="en-US" sz="4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u="sng" dirty="0" smtClean="0"/>
              <a:t> </a:t>
            </a:r>
            <a:endParaRPr lang="en-US" sz="2400" b="1" i="1" dirty="0" smtClean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AE874D-810A-474E-9F35-00E27F79526D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C5EEB-1850-47A0-9FAC-2E901866F22E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62000" y="1371600"/>
            <a:ext cx="2133600" cy="376103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endParaRPr lang="en-US" sz="2400" dirty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INPUT</a:t>
            </a:r>
            <a:endParaRPr lang="en-US" sz="2400" b="1" dirty="0">
              <a:solidFill>
                <a:srgbClr val="FFC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- </a:t>
            </a:r>
            <a:r>
              <a:rPr lang="en-US" sz="2000" b="1" dirty="0">
                <a:latin typeface="Arial" charset="0"/>
              </a:rPr>
              <a:t>DATA RM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- STRUKTUR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- PEDOMAN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- SARANA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- SDM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n-US" sz="2000" b="1" dirty="0">
                <a:latin typeface="Arial" charset="0"/>
              </a:rPr>
              <a:t> DLL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-"/>
            </a:pPr>
            <a:endParaRPr lang="en-US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352800" y="1371600"/>
            <a:ext cx="2438400" cy="271458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endParaRPr lang="en-US" sz="2400" dirty="0">
              <a:latin typeface="Times New Roman" pitchFamily="18" charset="0"/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PROSES</a:t>
            </a:r>
            <a:endParaRPr lang="en-US" sz="2400" dirty="0">
              <a:solidFill>
                <a:srgbClr val="FFC000"/>
              </a:solidFill>
              <a:latin typeface="Arial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- </a:t>
            </a:r>
            <a:r>
              <a:rPr lang="en-US" sz="2000" b="1" dirty="0">
                <a:latin typeface="Arial" charset="0"/>
              </a:rPr>
              <a:t>PENGUMPULAN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- PENGOLAHAN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- PENYAJIAN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en-US" sz="2000" b="1" dirty="0">
                <a:latin typeface="Arial" charset="0"/>
              </a:rPr>
              <a:t> ANALISIS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endParaRPr lang="en-US" sz="2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248400" y="2057400"/>
            <a:ext cx="2133600" cy="17851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OUTPUT</a:t>
            </a:r>
            <a:endParaRPr lang="en-US" sz="2400" b="1" u="sng" dirty="0">
              <a:solidFill>
                <a:srgbClr val="FFC000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INFORMASI KESEHATAN</a:t>
            </a:r>
          </a:p>
          <a:p>
            <a:pPr algn="ctr">
              <a:spcBef>
                <a:spcPct val="50000"/>
              </a:spcBef>
            </a:pPr>
            <a:endParaRPr lang="en-US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248400" y="4343400"/>
            <a:ext cx="2209800" cy="10350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PENGAMBILAN KEPUTUSAN MANAJEMEN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6" name="AutoShape 10"/>
          <p:cNvSpPr>
            <a:spLocks noChangeArrowheads="1"/>
          </p:cNvSpPr>
          <p:nvPr/>
        </p:nvSpPr>
        <p:spPr bwMode="auto">
          <a:xfrm>
            <a:off x="2895600" y="2286000"/>
            <a:ext cx="457200" cy="685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12297" name="AutoShape 11"/>
          <p:cNvSpPr>
            <a:spLocks noChangeArrowheads="1"/>
          </p:cNvSpPr>
          <p:nvPr/>
        </p:nvSpPr>
        <p:spPr bwMode="auto">
          <a:xfrm>
            <a:off x="5791200" y="2209800"/>
            <a:ext cx="457200" cy="762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AutoShape 12"/>
          <p:cNvSpPr>
            <a:spLocks noChangeArrowheads="1"/>
          </p:cNvSpPr>
          <p:nvPr/>
        </p:nvSpPr>
        <p:spPr bwMode="auto">
          <a:xfrm>
            <a:off x="6858000" y="3886200"/>
            <a:ext cx="9144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70C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12299" name="Text Box 16"/>
          <p:cNvSpPr txBox="1">
            <a:spLocks noChangeArrowheads="1"/>
          </p:cNvSpPr>
          <p:nvPr/>
        </p:nvSpPr>
        <p:spPr bwMode="auto">
          <a:xfrm>
            <a:off x="685800" y="5334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2300" name="AutoShape 26"/>
          <p:cNvSpPr>
            <a:spLocks noChangeArrowheads="1"/>
          </p:cNvSpPr>
          <p:nvPr/>
        </p:nvSpPr>
        <p:spPr bwMode="auto">
          <a:xfrm>
            <a:off x="3276600" y="3886200"/>
            <a:ext cx="2362200" cy="1752600"/>
          </a:xfrm>
          <a:prstGeom prst="upArrowCallout">
            <a:avLst>
              <a:gd name="adj1" fmla="val 29808"/>
              <a:gd name="adj2" fmla="val 29808"/>
              <a:gd name="adj3" fmla="val 16667"/>
              <a:gd name="adj4" fmla="val 6666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990000"/>
                </a:solidFill>
                <a:latin typeface="Arial" charset="0"/>
              </a:rPr>
              <a:t> </a:t>
            </a:r>
          </a:p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2301" name="Text Box 28"/>
          <p:cNvSpPr txBox="1">
            <a:spLocks noChangeArrowheads="1"/>
          </p:cNvSpPr>
          <p:nvPr/>
        </p:nvSpPr>
        <p:spPr bwMode="auto">
          <a:xfrm>
            <a:off x="3352800" y="4579203"/>
            <a:ext cx="2286000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KOMPETENSI PMIK</a:t>
            </a:r>
            <a:endParaRPr lang="en-US" sz="2400" b="1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Rectangle 2050"/>
          <p:cNvSpPr txBox="1">
            <a:spLocks noChangeArrowheads="1"/>
          </p:cNvSpPr>
          <p:nvPr/>
        </p:nvSpPr>
        <p:spPr>
          <a:xfrm>
            <a:off x="914400" y="152400"/>
            <a:ext cx="7391400" cy="11430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SISTEM REKAM MEDIS DAN INFORMASI KESEHATAN 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6"/>
          <p:cNvSpPr>
            <a:spLocks noGrp="1" noChangeArrowheads="1"/>
          </p:cNvSpPr>
          <p:nvPr>
            <p:ph idx="1"/>
          </p:nvPr>
        </p:nvSpPr>
        <p:spPr>
          <a:xfrm>
            <a:off x="304800" y="457200"/>
            <a:ext cx="8458200" cy="5943600"/>
          </a:xfrm>
          <a:noFill/>
        </p:spPr>
        <p:txBody>
          <a:bodyPr/>
          <a:lstStyle/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b="1" dirty="0" smtClean="0"/>
              <a:t> </a:t>
            </a:r>
            <a:endParaRPr lang="en-US" dirty="0" smtClean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4C3E9A-05C9-4E9C-82C8-B5AEFD4152F8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7D967-3801-4C3C-A4B8-4EE6E1FBC54A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533400" y="1132582"/>
            <a:ext cx="2895600" cy="1077218"/>
          </a:xfrm>
          <a:prstGeom prst="rect">
            <a:avLst/>
          </a:prstGeom>
          <a:solidFill>
            <a:srgbClr val="FFFFCC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iptek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kesehatan</a:t>
            </a:r>
            <a:endParaRPr lang="en-US" sz="2000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7" name="Oval 10"/>
          <p:cNvSpPr>
            <a:spLocks noChangeArrowheads="1"/>
          </p:cNvSpPr>
          <p:nvPr/>
        </p:nvSpPr>
        <p:spPr bwMode="auto">
          <a:xfrm>
            <a:off x="2971800" y="2438400"/>
            <a:ext cx="3352800" cy="2057400"/>
          </a:xfrm>
          <a:prstGeom prst="ellipse">
            <a:avLst/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Text Box 11"/>
          <p:cNvSpPr txBox="1">
            <a:spLocks noChangeArrowheads="1"/>
          </p:cNvSpPr>
          <p:nvPr/>
        </p:nvSpPr>
        <p:spPr bwMode="auto">
          <a:xfrm>
            <a:off x="2667000" y="2286000"/>
            <a:ext cx="38100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endParaRPr lang="en-US" sz="2400" b="1" dirty="0">
              <a:solidFill>
                <a:schemeClr val="bg1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8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perubahan</a:t>
            </a:r>
            <a:r>
              <a:rPr lang="en-US" sz="28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28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peran</a:t>
            </a:r>
            <a:r>
              <a:rPr lang="en-US" sz="28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&amp; </a:t>
            </a:r>
            <a:r>
              <a:rPr lang="en-US" sz="28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fungsi</a:t>
            </a:r>
            <a:r>
              <a:rPr lang="en-US" sz="28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</a:t>
            </a:r>
            <a:r>
              <a:rPr lang="en-US" sz="28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2800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9" name="Text Box 18"/>
          <p:cNvSpPr txBox="1">
            <a:spLocks noChangeArrowheads="1"/>
          </p:cNvSpPr>
          <p:nvPr/>
        </p:nvSpPr>
        <p:spPr bwMode="auto">
          <a:xfrm>
            <a:off x="5943600" y="1600200"/>
            <a:ext cx="2133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INFOKES YANG DIBUTUHKAN MANAJEMEN</a:t>
            </a:r>
            <a:r>
              <a:rPr lang="en-US" b="1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3320" name="Text Box 19"/>
          <p:cNvSpPr txBox="1">
            <a:spLocks noChangeArrowheads="1"/>
          </p:cNvSpPr>
          <p:nvPr/>
        </p:nvSpPr>
        <p:spPr bwMode="auto">
          <a:xfrm>
            <a:off x="2286000" y="5029200"/>
            <a:ext cx="4572000" cy="138499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kompetensi</a:t>
            </a:r>
            <a:r>
              <a:rPr lang="en-US" sz="28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</a:t>
            </a:r>
            <a:r>
              <a:rPr lang="en-US" sz="28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medis</a:t>
            </a:r>
            <a:r>
              <a:rPr lang="en-US" sz="28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28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21" name="Text Box 23"/>
          <p:cNvSpPr txBox="1">
            <a:spLocks noChangeArrowheads="1"/>
          </p:cNvSpPr>
          <p:nvPr/>
        </p:nvSpPr>
        <p:spPr bwMode="auto">
          <a:xfrm>
            <a:off x="5105400" y="901005"/>
            <a:ext cx="3657600" cy="1384995"/>
          </a:xfrm>
          <a:prstGeom prst="rect">
            <a:avLst/>
          </a:prstGeom>
          <a:solidFill>
            <a:srgbClr val="FFFFCC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28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dibutuhkan</a:t>
            </a:r>
            <a:r>
              <a:rPr lang="en-US" sz="28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</a:t>
            </a:r>
            <a:endParaRPr lang="en-US" sz="3200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22" name="Line 24"/>
          <p:cNvSpPr>
            <a:spLocks noChangeShapeType="1"/>
          </p:cNvSpPr>
          <p:nvPr/>
        </p:nvSpPr>
        <p:spPr bwMode="auto">
          <a:xfrm flipH="1">
            <a:off x="6172200" y="3352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25"/>
          <p:cNvSpPr>
            <a:spLocks noChangeShapeType="1"/>
          </p:cNvSpPr>
          <p:nvPr/>
        </p:nvSpPr>
        <p:spPr bwMode="auto">
          <a:xfrm>
            <a:off x="6934200" y="22860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Line 27"/>
          <p:cNvSpPr>
            <a:spLocks noChangeShapeType="1"/>
          </p:cNvSpPr>
          <p:nvPr/>
        </p:nvSpPr>
        <p:spPr bwMode="auto">
          <a:xfrm flipH="1">
            <a:off x="1981200" y="22098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28"/>
          <p:cNvSpPr>
            <a:spLocks noChangeShapeType="1"/>
          </p:cNvSpPr>
          <p:nvPr/>
        </p:nvSpPr>
        <p:spPr bwMode="auto">
          <a:xfrm>
            <a:off x="1981200" y="3352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AutoShape 29"/>
          <p:cNvSpPr>
            <a:spLocks noChangeArrowheads="1"/>
          </p:cNvSpPr>
          <p:nvPr/>
        </p:nvSpPr>
        <p:spPr bwMode="auto">
          <a:xfrm>
            <a:off x="4114800" y="4495800"/>
            <a:ext cx="9144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57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		   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		   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profesi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(PMIK)</a:t>
            </a: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828800"/>
            <a:ext cx="8610600" cy="3429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1" algn="ctr">
              <a:lnSpc>
                <a:spcPct val="90000"/>
              </a:lnSpc>
              <a:buNone/>
              <a:defRPr/>
            </a:pPr>
            <a:endParaRPr lang="en-US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lvl="1">
              <a:lnSpc>
                <a:spcPct val="90000"/>
              </a:lnSpc>
              <a:buNone/>
              <a:defRPr/>
            </a:pP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KEMAMPUAN YANG DIMILIKI SESEORANG TENAGA KESEHATAN BERDASARKAN ILMU PENGETAHUAN,  KETERAMPIL</a:t>
            </a:r>
            <a:r>
              <a:rPr lang="en-US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AN, SIKAP PROFESIONAL UNTUK DAPAT MENJALANKAN PRAKTIK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42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F2998854-B0AC-4559-B90B-019B10CF9292}" type="datetime1">
              <a:rPr lang="en-US" smtClean="0"/>
              <a:pPr/>
              <a:t>3/27/2019</a:t>
            </a:fld>
            <a:endParaRPr lang="en-US" smtClean="0"/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B40C68-F153-4415-8199-BB16B35CE28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457200"/>
            <a:ext cx="8153400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60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Kompetensi</a:t>
            </a:r>
            <a:r>
              <a:rPr lang="en-US" sz="7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4191000" y="1676400"/>
            <a:ext cx="838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66800" y="55626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UU RI NO. 36/2014: TENAGA KESEHATAN</a:t>
            </a:r>
            <a:endParaRPr lang="en-US" sz="24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610600" cy="4495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1" algn="ctr">
              <a:lnSpc>
                <a:spcPct val="90000"/>
              </a:lnSpc>
              <a:buNone/>
              <a:defRPr/>
            </a:pPr>
            <a:endParaRPr lang="en-US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lvl="1" algn="ctr">
              <a:lnSpc>
                <a:spcPct val="90000"/>
              </a:lnSpc>
              <a:buNone/>
              <a:defRPr/>
            </a:pP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PENGETAHUAN, PERILAKU, KETERAMPIL</a:t>
            </a:r>
            <a:r>
              <a:rPr lang="en-US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AN</a:t>
            </a:r>
          </a:p>
          <a:p>
            <a:pPr lvl="1" algn="ctr">
              <a:lnSpc>
                <a:spcPct val="90000"/>
              </a:lnSpc>
              <a:buNone/>
              <a:defRPr/>
            </a:pP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  <a:cs typeface="Tahoma" pitchFamily="34" charset="0"/>
            </a:endParaRPr>
          </a:p>
          <a:p>
            <a:pPr lvl="1" algn="ctr">
              <a:lnSpc>
                <a:spcPct val="90000"/>
              </a:lnSpc>
              <a:buNone/>
              <a:defRPr/>
            </a:pPr>
            <a:r>
              <a:rPr lang="en-US" sz="3600" dirty="0" err="1">
                <a:latin typeface="Tahoma" pitchFamily="34" charset="0"/>
                <a:cs typeface="Tahoma" pitchFamily="34" charset="0"/>
              </a:rPr>
              <a:t>H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arus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dimiliki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seorang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PMIK </a:t>
            </a:r>
          </a:p>
          <a:p>
            <a:pPr algn="ctr" eaLnBrk="1" hangingPunct="1">
              <a:lnSpc>
                <a:spcPct val="90000"/>
              </a:lnSpc>
              <a:buClrTx/>
              <a:defRPr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tugas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jawabnya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ClrTx/>
              <a:defRPr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Berbagai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tatanan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yankes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42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F2998854-B0AC-4559-B90B-019B10CF9292}" type="datetime1">
              <a:rPr lang="en-US" smtClean="0"/>
              <a:pPr/>
              <a:t>3/27/2019</a:t>
            </a:fld>
            <a:endParaRPr lang="en-US" smtClean="0"/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B40C68-F153-4415-8199-BB16B35CE28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4341" name="AutoShape 4"/>
          <p:cNvSpPr>
            <a:spLocks noChangeArrowheads="1"/>
          </p:cNvSpPr>
          <p:nvPr/>
        </p:nvSpPr>
        <p:spPr bwMode="auto">
          <a:xfrm>
            <a:off x="4191000" y="3505200"/>
            <a:ext cx="838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457200"/>
            <a:ext cx="8153400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60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kompetensi</a:t>
            </a:r>
            <a:r>
              <a:rPr lang="en-US" sz="60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60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pMIK</a:t>
            </a:r>
            <a:r>
              <a:rPr lang="en-US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3333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4191000" y="1676400"/>
            <a:ext cx="838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638800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sz="96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sz="9600" dirty="0" smtClean="0"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KEPUTUSAN MENTERI KESEHATAN RI NO.377/2007</a:t>
            </a:r>
            <a: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PERATURAN MENTERI KESEHATAN RI NO.55/2013</a:t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KOMPETENSI </a:t>
            </a:r>
            <a:b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 MEDIS DAN INFORMASI KESEHATAN </a:t>
            </a: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(KONGRES PORMIKI 2015)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latin typeface="Tahoma" pitchFamily="34" charset="0"/>
                <a:cs typeface="Tahoma" pitchFamily="34" charset="0"/>
              </a:rPr>
            </a:br>
            <a:r>
              <a:rPr lang="en-US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latin typeface="Tahoma" pitchFamily="34" charset="0"/>
                <a:cs typeface="Tahoma" pitchFamily="34" charset="0"/>
              </a:rPr>
            </a:b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1D23-3D93-49C0-A2DB-479507C3D9AB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258F-588C-45CB-BE7C-5CBC54F97619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6" name="Picture 4" descr="bs0097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971800"/>
            <a:ext cx="1600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own Arrow 6"/>
          <p:cNvSpPr/>
          <p:nvPr/>
        </p:nvSpPr>
        <p:spPr>
          <a:xfrm>
            <a:off x="4495800" y="1981200"/>
            <a:ext cx="304800" cy="609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4953000"/>
            <a:ext cx="7239000" cy="1077218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 MEDIS DAN INFORMASI KESEHATAN 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A003-C1B5-46AC-8D2E-A2FA774F9CD6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3833-7463-418E-BD8B-F4F233FF3151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0" name="Picture 2" descr="C:\Users\Akreditasi\Documents\SISWATI-2014\GAMBAR\komp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457200"/>
            <a:ext cx="4800600" cy="396240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6" name="Down Arrow 5"/>
          <p:cNvSpPr/>
          <p:nvPr/>
        </p:nvSpPr>
        <p:spPr>
          <a:xfrm>
            <a:off x="4495800" y="4343400"/>
            <a:ext cx="381000" cy="5334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1981200" y="381000"/>
            <a:ext cx="5181600" cy="1600200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2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KOMPETENSI</a:t>
            </a:r>
            <a:r>
              <a:rPr lang="en-US" sz="2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endParaRPr lang="id-ID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562600" y="1981200"/>
            <a:ext cx="609600" cy="34290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400" b="1" dirty="0" smtClean="0"/>
              <a:t>TEK</a:t>
            </a:r>
            <a:endParaRPr lang="id-ID" sz="1400" b="1" dirty="0" smtClean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NO</a:t>
            </a:r>
            <a:endParaRPr lang="id-ID" sz="1400" b="1" dirty="0" smtClean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LO</a:t>
            </a:r>
            <a:endParaRPr lang="id-ID" sz="1400" b="1" dirty="0" smtClean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GI</a:t>
            </a:r>
            <a:r>
              <a:rPr lang="id-ID" sz="1400" b="1" dirty="0" smtClean="0"/>
              <a:t> </a:t>
            </a:r>
            <a:endParaRPr lang="en-US" sz="1400" b="1" dirty="0" smtClean="0"/>
          </a:p>
          <a:p>
            <a:pPr algn="ctr">
              <a:spcAft>
                <a:spcPts val="1000"/>
              </a:spcAft>
            </a:pPr>
            <a:endParaRPr lang="en-US" sz="1400" b="1" dirty="0" smtClean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YAN</a:t>
            </a:r>
            <a:endParaRPr lang="id-ID" sz="1400" b="1" dirty="0" smtClean="0"/>
          </a:p>
          <a:p>
            <a:pPr>
              <a:spcAft>
                <a:spcPts val="1000"/>
              </a:spcAft>
            </a:pPr>
            <a:r>
              <a:rPr lang="en-US" sz="1400" b="1" dirty="0" smtClean="0"/>
              <a:t>  </a:t>
            </a:r>
          </a:p>
          <a:p>
            <a:pPr>
              <a:spcAft>
                <a:spcPts val="1000"/>
              </a:spcAft>
            </a:pPr>
            <a:r>
              <a:rPr lang="en-US" sz="1400" b="1" dirty="0" smtClean="0"/>
              <a:t>  RM</a:t>
            </a:r>
          </a:p>
          <a:p>
            <a:pPr>
              <a:spcAft>
                <a:spcPts val="1000"/>
              </a:spcAft>
            </a:pPr>
            <a:r>
              <a:rPr lang="en-US" sz="1400" b="1" dirty="0" smtClean="0"/>
              <a:t>   IK</a:t>
            </a:r>
            <a:endParaRPr lang="id-ID" sz="1400" b="1" dirty="0"/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4343400" y="1981200"/>
            <a:ext cx="609600" cy="34290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400" b="1" dirty="0" smtClean="0"/>
              <a:t>STA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TIS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TIK</a:t>
            </a:r>
          </a:p>
          <a:p>
            <a:pPr algn="ctr">
              <a:spcAft>
                <a:spcPts val="1000"/>
              </a:spcAft>
            </a:pPr>
            <a:endParaRPr lang="en-US" sz="1400" b="1" dirty="0" smtClean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KE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SE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HAT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AN</a:t>
            </a:r>
            <a:endParaRPr lang="id-ID" sz="1400" b="1" dirty="0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4953000" y="1981200"/>
            <a:ext cx="609600" cy="34290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en-US" sz="1400" b="1" dirty="0" smtClean="0"/>
              <a:t>MA</a:t>
            </a:r>
          </a:p>
          <a:p>
            <a:pPr algn="ctr">
              <a:spcAft>
                <a:spcPts val="600"/>
              </a:spcAft>
            </a:pPr>
            <a:r>
              <a:rPr lang="en-US" sz="1400" b="1" dirty="0" smtClean="0"/>
              <a:t>NA</a:t>
            </a:r>
            <a:endParaRPr lang="id-ID" sz="1400" b="1" dirty="0"/>
          </a:p>
          <a:p>
            <a:pPr algn="ctr">
              <a:spcAft>
                <a:spcPts val="600"/>
              </a:spcAft>
            </a:pPr>
            <a:r>
              <a:rPr lang="en-US" sz="1400" b="1" dirty="0" smtClean="0"/>
              <a:t>JE</a:t>
            </a:r>
            <a:endParaRPr lang="id-ID" sz="1400" b="1" dirty="0"/>
          </a:p>
          <a:p>
            <a:pPr algn="ctr">
              <a:spcAft>
                <a:spcPts val="600"/>
              </a:spcAft>
            </a:pPr>
            <a:r>
              <a:rPr lang="en-US" sz="1400" b="1" dirty="0" smtClean="0"/>
              <a:t>MEN</a:t>
            </a:r>
          </a:p>
          <a:p>
            <a:pPr algn="ctr">
              <a:spcAft>
                <a:spcPts val="600"/>
              </a:spcAft>
            </a:pPr>
            <a:endParaRPr lang="id-ID" sz="1400" b="1" dirty="0"/>
          </a:p>
          <a:p>
            <a:pPr algn="ctr">
              <a:spcAft>
                <a:spcPts val="600"/>
              </a:spcAft>
            </a:pPr>
            <a:r>
              <a:rPr lang="en-US" sz="1400" b="1" dirty="0" smtClean="0"/>
              <a:t>OR</a:t>
            </a:r>
            <a:endParaRPr lang="id-ID" sz="1400" b="1" dirty="0"/>
          </a:p>
          <a:p>
            <a:pPr algn="ctr">
              <a:spcAft>
                <a:spcPts val="600"/>
              </a:spcAft>
            </a:pPr>
            <a:r>
              <a:rPr lang="id-ID" sz="1400" b="1" dirty="0"/>
              <a:t> </a:t>
            </a:r>
            <a:r>
              <a:rPr lang="en-US" sz="1400" b="1" dirty="0" smtClean="0"/>
              <a:t>GA</a:t>
            </a:r>
            <a:r>
              <a:rPr lang="id-ID" sz="1400" b="1" dirty="0" smtClean="0"/>
              <a:t> </a:t>
            </a:r>
            <a:endParaRPr lang="id-ID" sz="1400" b="1" dirty="0"/>
          </a:p>
          <a:p>
            <a:pPr algn="ctr">
              <a:spcAft>
                <a:spcPts val="600"/>
              </a:spcAft>
            </a:pPr>
            <a:r>
              <a:rPr lang="id-ID" sz="1400" b="1" dirty="0"/>
              <a:t> </a:t>
            </a:r>
            <a:r>
              <a:rPr lang="en-US" sz="1400" b="1" dirty="0" smtClean="0"/>
              <a:t>NI</a:t>
            </a:r>
          </a:p>
          <a:p>
            <a:pPr algn="ctr">
              <a:spcAft>
                <a:spcPts val="600"/>
              </a:spcAft>
            </a:pPr>
            <a:r>
              <a:rPr lang="en-US" sz="1400" b="1" dirty="0" smtClean="0"/>
              <a:t>SA</a:t>
            </a:r>
          </a:p>
          <a:p>
            <a:pPr algn="ctr">
              <a:spcAft>
                <a:spcPts val="600"/>
              </a:spcAft>
            </a:pPr>
            <a:r>
              <a:rPr lang="en-US" sz="1400" b="1" dirty="0" smtClean="0"/>
              <a:t>SI</a:t>
            </a:r>
            <a:endParaRPr lang="id-ID" sz="1400" b="1" dirty="0"/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2438400" y="5448300"/>
            <a:ext cx="4343400" cy="419100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id-ID" b="1" dirty="0"/>
              <a:t>MAWAS DIRI DAN PENGEMBANGAN DIRI</a:t>
            </a:r>
            <a:endParaRPr lang="id-ID" dirty="0"/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2286000" y="5905500"/>
            <a:ext cx="4724400" cy="419100"/>
          </a:xfrm>
          <a:prstGeom prst="rect">
            <a:avLst/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id-ID" sz="2000" b="1" dirty="0" smtClean="0">
                <a:solidFill>
                  <a:schemeClr val="bg1"/>
                </a:solidFill>
              </a:rPr>
              <a:t>PROFESIONALI</a:t>
            </a:r>
            <a:r>
              <a:rPr lang="en-US" sz="2000" b="1" dirty="0" smtClean="0">
                <a:solidFill>
                  <a:schemeClr val="bg1"/>
                </a:solidFill>
              </a:rPr>
              <a:t>SME</a:t>
            </a:r>
            <a:r>
              <a:rPr lang="id-ID" sz="2000" b="1" dirty="0" smtClean="0">
                <a:solidFill>
                  <a:schemeClr val="bg1"/>
                </a:solidFill>
              </a:rPr>
              <a:t> </a:t>
            </a:r>
            <a:r>
              <a:rPr lang="id-ID" sz="2000" b="1" dirty="0">
                <a:solidFill>
                  <a:schemeClr val="bg1"/>
                </a:solidFill>
              </a:rPr>
              <a:t>YANG LUHUR</a:t>
            </a:r>
            <a:endParaRPr lang="id-ID" sz="2000" dirty="0">
              <a:solidFill>
                <a:schemeClr val="bg1"/>
              </a:solidFill>
            </a:endParaRPr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3733800" y="1981200"/>
            <a:ext cx="609600" cy="34290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id-ID" sz="1400" b="1" dirty="0"/>
              <a:t> </a:t>
            </a:r>
            <a:r>
              <a:rPr lang="en-US" sz="1400" b="1" dirty="0" smtClean="0"/>
              <a:t>MA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NA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id-ID" sz="1400" b="1" dirty="0"/>
              <a:t> </a:t>
            </a:r>
            <a:r>
              <a:rPr lang="en-US" sz="1400" b="1" dirty="0" smtClean="0"/>
              <a:t>JE</a:t>
            </a:r>
            <a:r>
              <a:rPr lang="id-ID" sz="1400" b="1" dirty="0" smtClean="0"/>
              <a:t> 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MEN</a:t>
            </a:r>
            <a:r>
              <a:rPr lang="id-ID" sz="1400" b="1" dirty="0" smtClean="0"/>
              <a:t> 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DA</a:t>
            </a:r>
            <a:r>
              <a:rPr lang="id-ID" sz="1400" b="1" dirty="0" smtClean="0"/>
              <a:t> 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id-ID" sz="1400" b="1" dirty="0"/>
              <a:t> </a:t>
            </a:r>
            <a:r>
              <a:rPr lang="en-US" sz="1400" b="1" dirty="0" smtClean="0"/>
              <a:t>TA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id-ID" sz="1400" b="1" dirty="0" smtClean="0"/>
              <a:t>K</a:t>
            </a:r>
            <a:r>
              <a:rPr lang="en-US" sz="1400" b="1" dirty="0" smtClean="0"/>
              <a:t>E</a:t>
            </a:r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SE</a:t>
            </a:r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HAT</a:t>
            </a:r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AN</a:t>
            </a:r>
          </a:p>
          <a:p>
            <a:pPr algn="ctr">
              <a:spcAft>
                <a:spcPts val="1000"/>
              </a:spcAft>
            </a:pPr>
            <a:endParaRPr lang="id-ID" sz="1400" b="1" dirty="0"/>
          </a:p>
        </p:txBody>
      </p:sp>
      <p:sp>
        <p:nvSpPr>
          <p:cNvPr id="7177" name="Rectangle 10"/>
          <p:cNvSpPr>
            <a:spLocks noChangeArrowheads="1"/>
          </p:cNvSpPr>
          <p:nvPr/>
        </p:nvSpPr>
        <p:spPr bwMode="auto">
          <a:xfrm flipH="1">
            <a:off x="3048000" y="1981200"/>
            <a:ext cx="685800" cy="34290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400" b="1" dirty="0" smtClean="0"/>
              <a:t>KO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MU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NI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KA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SI</a:t>
            </a:r>
            <a:r>
              <a:rPr lang="id-ID" sz="1400" b="1" dirty="0" smtClean="0"/>
              <a:t> 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EF</a:t>
            </a:r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EK</a:t>
            </a:r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TIF</a:t>
            </a:r>
            <a:r>
              <a:rPr lang="id-ID" sz="1400" b="1" dirty="0" smtClean="0"/>
              <a:t> </a:t>
            </a:r>
            <a:endParaRPr lang="id-ID" sz="1400" b="1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6E75-77C3-411A-9DAA-BFE6495EB146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1698-0567-4E75-8DC3-462DB4D6EC9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90600" y="350838"/>
            <a:ext cx="7315200" cy="639762"/>
          </a:xfrm>
        </p:spPr>
        <p:txBody>
          <a:bodyPr>
            <a:noAutofit/>
          </a:bodyPr>
          <a:lstStyle/>
          <a:p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KOMPETENSI PMIK</a:t>
            </a:r>
            <a:endParaRPr lang="id-ID" sz="3600" b="1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391400" cy="48006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 rtlCol="0">
            <a:normAutofit fontScale="92500"/>
          </a:bodyPr>
          <a:lstStyle/>
          <a:p>
            <a:pPr>
              <a:buNone/>
              <a:defRPr/>
            </a:pPr>
            <a:r>
              <a:rPr lang="en-US" sz="2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AREA:</a:t>
            </a:r>
            <a:endParaRPr lang="id-ID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latin typeface="Tahoma" pitchFamily="34" charset="0"/>
                <a:cs typeface="Tahoma" pitchFamily="34" charset="0"/>
              </a:rPr>
              <a:t>Profesionali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sme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 yang luhur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latin typeface="Tahoma" pitchFamily="34" charset="0"/>
                <a:cs typeface="Tahoma" pitchFamily="34" charset="0"/>
              </a:rPr>
              <a:t>Mawas diri dan pengembangan diri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Komunikasi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efektif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pt-BR" dirty="0" smtClean="0">
                <a:latin typeface="Tahoma" pitchFamily="34" charset="0"/>
                <a:cs typeface="Tahoma" pitchFamily="34" charset="0"/>
              </a:rPr>
              <a:t>anajemen data kesehatan</a:t>
            </a:r>
            <a:endParaRPr lang="id-ID" dirty="0" smtClean="0">
              <a:latin typeface="Tahoma" pitchFamily="34" charset="0"/>
              <a:cs typeface="Tahoma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Statistik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riset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biomedis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kualitas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endParaRPr lang="id-ID" dirty="0" smtClean="0">
              <a:latin typeface="Tahoma" pitchFamily="34" charset="0"/>
              <a:cs typeface="Tahoma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endParaRPr lang="id-ID" dirty="0" smtClean="0">
              <a:latin typeface="Tahoma" pitchFamily="34" charset="0"/>
              <a:cs typeface="Tahoma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Pemanfaatan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TI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RMIK </a:t>
            </a:r>
            <a:endParaRPr lang="id-ID" dirty="0" smtClean="0">
              <a:latin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8475-89CA-40CF-AE8F-4E8E6E873F3A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etika-komp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1698-0567-4E75-8DC3-462DB4D6EC9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KOMPONEN KOMPETENSI</a:t>
            </a:r>
            <a:endParaRPr lang="en-US" sz="4800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267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1. 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Area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p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rofesionali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sme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yang luhur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Berke-Tuhanan Yang Maha Esa/Yang Maha Kuasa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Bermoral, beretika dan disiplin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Sadar dan taat hukum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Berwawasan sosial dan budaya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Berperilaku profesional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27C8-6541-49E5-A124-77D6D2F045D3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1698-0567-4E75-8DC3-462DB4D6EC9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5908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2. 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Area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awas diri dan pengembangan diri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Menerapkan mawas diri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Mempraktekan belajar sepanjang hayat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Mengembangkan pengetahuan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45EC5-1AF1-4532-A7FD-883A9D5E93E4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1698-0567-4E75-8DC3-462DB4D6EC9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533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KOMPONEN KOMPETENSI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8768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3.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Komunikasi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Efektif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ampu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berkolaborasi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antar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rekan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seprofesi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lain</a:t>
            </a: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Men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jaga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hubungan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rekan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seprofesi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pt-BR" sz="3200" dirty="0" smtClean="0">
                <a:latin typeface="Tahoma" pitchFamily="34" charset="0"/>
                <a:cs typeface="Tahoma" pitchFamily="34" charset="0"/>
              </a:rPr>
              <a:t> kesehatan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id-ID" sz="3200" dirty="0" smtClean="0">
                <a:latin typeface="Tahoma" pitchFamily="34" charset="0"/>
                <a:cs typeface="Tahoma" pitchFamily="34" charset="0"/>
              </a:rPr>
              <a:t>e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njaga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tutur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bahasa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sikap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santun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berkomunikasi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Me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nggunakan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Bahasa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Indonesia yang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benar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F34EB-C6A2-44ED-8B93-84367C4BE844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1698-0567-4E75-8DC3-462DB4D6EC9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3810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KOMPONEN KOMPETENSI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958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3600" dirty="0" smtClean="0"/>
              <a:t>4. </a:t>
            </a:r>
            <a:r>
              <a:rPr lang="id-ID" sz="4100" dirty="0" smtClean="0">
                <a:latin typeface="Tahoma" pitchFamily="34" charset="0"/>
                <a:cs typeface="Tahoma" pitchFamily="34" charset="0"/>
              </a:rPr>
              <a:t>Area </a:t>
            </a:r>
            <a:r>
              <a:rPr lang="en-US" sz="41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pt-BR" sz="4100" dirty="0" smtClean="0">
                <a:latin typeface="Tahoma" pitchFamily="34" charset="0"/>
                <a:cs typeface="Tahoma" pitchFamily="34" charset="0"/>
              </a:rPr>
              <a:t>anajemen data kesehatan</a:t>
            </a:r>
            <a:endParaRPr lang="en-US" sz="41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1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pt-BR" sz="3100" dirty="0" smtClean="0">
                <a:latin typeface="Tahoma" pitchFamily="34" charset="0"/>
                <a:cs typeface="Tahoma" pitchFamily="34" charset="0"/>
              </a:rPr>
              <a:t>engelola struktur, isi dan standar data kesehatan</a:t>
            </a:r>
            <a:endParaRPr lang="en-US" sz="31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100" dirty="0" smtClean="0">
                <a:latin typeface="Tahoma" pitchFamily="34" charset="0"/>
                <a:cs typeface="Tahoma" pitchFamily="34" charset="0"/>
              </a:rPr>
              <a:t>Menyusun </a:t>
            </a:r>
            <a:r>
              <a:rPr lang="pt-BR" sz="3100" dirty="0" smtClean="0">
                <a:latin typeface="Tahoma" pitchFamily="34" charset="0"/>
                <a:cs typeface="Tahoma" pitchFamily="34" charset="0"/>
              </a:rPr>
              <a:t>standar dan persyaratan informasi pelayanan kesehatan</a:t>
            </a:r>
            <a:endParaRPr lang="en-US" sz="31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en-US" sz="31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id-ID" sz="3100" dirty="0" smtClean="0">
                <a:latin typeface="Tahoma" pitchFamily="34" charset="0"/>
                <a:cs typeface="Tahoma" pitchFamily="34" charset="0"/>
              </a:rPr>
              <a:t>erancang </a:t>
            </a:r>
            <a:r>
              <a:rPr lang="pt-BR" sz="3100" dirty="0" smtClean="0">
                <a:latin typeface="Tahoma" pitchFamily="34" charset="0"/>
                <a:cs typeface="Tahoma" pitchFamily="34" charset="0"/>
              </a:rPr>
              <a:t>sistem klasifikasi klinis</a:t>
            </a:r>
            <a:endParaRPr lang="en-US" sz="31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100" dirty="0" smtClean="0">
                <a:latin typeface="Tahoma" pitchFamily="34" charset="0"/>
                <a:cs typeface="Tahoma" pitchFamily="34" charset="0"/>
              </a:rPr>
              <a:t>Merancang </a:t>
            </a:r>
            <a:r>
              <a:rPr lang="pt-BR" sz="3100" dirty="0" smtClean="0">
                <a:latin typeface="Tahoma" pitchFamily="34" charset="0"/>
                <a:cs typeface="Tahoma" pitchFamily="34" charset="0"/>
              </a:rPr>
              <a:t>metodologi pembayaran pelayanan kesehatan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8962-0D89-4BA8-BBBA-B4C20BF241B1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1698-0567-4E75-8DC3-462DB4D6EC9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3048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KOMPONEN KOMPETENSI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7620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DASAR HUKUM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9530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lvl="0">
              <a:buClrTx/>
              <a:buFont typeface="Wingdings" pitchFamily="2" charset="2"/>
              <a:buChar char="Ø"/>
            </a:pPr>
            <a:r>
              <a:rPr lang="fi-FI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UU RI No.36/2009: Kesehatan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fi-FI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UU RI No.44/2009: Rumah Sakit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fi-FI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UU RI No.36/2014: Tenaga Kesehatan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fi-FI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Kepmenkes RI No.377/2007: Standar Profesi Perekam Medis dan Informasi Kesehatan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fi-FI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PerMenKes RI No.269/2008: Rekam Medis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fi-FI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PerMenKes RI No.55/2013: Penyelenggaraan Pekerjaan Perekam Medis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fi-FI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Peraturan Bersama MenKes dan Ka Badan Kepegawaian Negara No. 48/2014 dan No.22/2014: JabFung Perekam Medis dan AK</a:t>
            </a:r>
          </a:p>
          <a:p>
            <a:pPr lvl="0">
              <a:buClrTx/>
            </a:pPr>
            <a:endParaRPr lang="fi-FI" dirty="0" smtClean="0">
              <a:latin typeface="Tahoma" pitchFamily="34" charset="0"/>
              <a:cs typeface="Tahoma" pitchFamily="34" charset="0"/>
            </a:endParaRPr>
          </a:p>
          <a:p>
            <a:pPr lvl="0">
              <a:buClrTx/>
            </a:pPr>
            <a:endParaRPr lang="fi-FI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029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100" dirty="0" smtClean="0">
                <a:latin typeface="Tahoma" pitchFamily="34" charset="0"/>
                <a:cs typeface="Tahoma" pitchFamily="34" charset="0"/>
              </a:rPr>
              <a:t>5</a:t>
            </a:r>
            <a:r>
              <a:rPr lang="pt-BR" sz="4600" dirty="0" smtClean="0">
                <a:latin typeface="Tahoma" pitchFamily="34" charset="0"/>
                <a:cs typeface="Tahoma" pitchFamily="34" charset="0"/>
              </a:rPr>
              <a:t>.Pemanfaatan data s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tatistik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riset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biomedis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kualitas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1143000" lvl="1" indent="-742950">
              <a:buFont typeface="+mj-lt"/>
              <a:buAutoNum type="arabicParenR"/>
            </a:pPr>
            <a:r>
              <a:rPr lang="id-ID" sz="3400" dirty="0" smtClean="0">
                <a:latin typeface="Tahoma" pitchFamily="34" charset="0"/>
                <a:cs typeface="Tahoma" pitchFamily="34" charset="0"/>
              </a:rPr>
              <a:t>Membuat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statistik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asuhan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riset</a:t>
            </a:r>
            <a:endParaRPr lang="en-US" sz="3400" dirty="0" smtClean="0">
              <a:latin typeface="Tahoma" pitchFamily="34" charset="0"/>
              <a:cs typeface="Tahoma" pitchFamily="34" charset="0"/>
            </a:endParaRPr>
          </a:p>
          <a:p>
            <a:pPr marL="1143000" lvl="1" indent="-742950">
              <a:buFont typeface="+mj-lt"/>
              <a:buAutoNum type="arabicParenR"/>
            </a:pPr>
            <a:r>
              <a:rPr lang="id-ID" sz="3400" dirty="0" smtClean="0">
                <a:latin typeface="Tahoma" pitchFamily="34" charset="0"/>
                <a:cs typeface="Tahoma" pitchFamily="34" charset="0"/>
              </a:rPr>
              <a:t>Mengelola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kualitas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peningkatan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kinerja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1143000" lvl="1" indent="-742950">
              <a:buNone/>
            </a:pPr>
            <a:endParaRPr lang="en-US" sz="34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4600" dirty="0" smtClean="0">
                <a:latin typeface="Tahoma" pitchFamily="34" charset="0"/>
                <a:cs typeface="Tahoma" pitchFamily="34" charset="0"/>
              </a:rPr>
              <a:t>6.Manajemen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kepemimpinan</a:t>
            </a:r>
            <a:endParaRPr lang="en-US" sz="4600" dirty="0" smtClean="0">
              <a:latin typeface="Tahoma" pitchFamily="34" charset="0"/>
              <a:cs typeface="Tahoma" pitchFamily="34" charset="0"/>
            </a:endParaRPr>
          </a:p>
          <a:p>
            <a:pPr marL="1143000" lvl="1" indent="-742950">
              <a:buFont typeface="+mj-lt"/>
              <a:buAutoNum type="arabicParenR"/>
            </a:pPr>
            <a:r>
              <a:rPr lang="id-ID" sz="3400" dirty="0" smtClean="0">
                <a:latin typeface="Tahoma" pitchFamily="34" charset="0"/>
                <a:cs typeface="Tahoma" pitchFamily="34" charset="0"/>
              </a:rPr>
              <a:t>Menyelenggarakan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asuhan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yankes</a:t>
            </a:r>
            <a:endParaRPr lang="en-US" sz="3400" dirty="0" smtClean="0">
              <a:latin typeface="Tahoma" pitchFamily="34" charset="0"/>
              <a:cs typeface="Tahoma" pitchFamily="34" charset="0"/>
            </a:endParaRPr>
          </a:p>
          <a:p>
            <a:pPr marL="1143000" lvl="1" indent="-742950">
              <a:buFont typeface="+mj-lt"/>
              <a:buAutoNum type="arabicParenR"/>
            </a:pPr>
            <a:r>
              <a:rPr lang="id-ID" sz="3400" dirty="0" smtClean="0">
                <a:latin typeface="Tahoma" pitchFamily="34" charset="0"/>
                <a:cs typeface="Tahoma" pitchFamily="34" charset="0"/>
              </a:rPr>
              <a:t>Menjaga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privasi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konfidensialitas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isu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etik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1143000" lvl="1" indent="-742950">
              <a:buFont typeface="+mj-lt"/>
              <a:buAutoNum type="arabicParenR"/>
            </a:pP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Mengelola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daya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kerja</a:t>
            </a:r>
            <a:endParaRPr lang="en-US" sz="3400" dirty="0" smtClean="0">
              <a:latin typeface="Tahoma" pitchFamily="34" charset="0"/>
              <a:cs typeface="Tahoma" pitchFamily="34" charset="0"/>
            </a:endParaRPr>
          </a:p>
          <a:p>
            <a:pPr marL="1143000" lvl="1" indent="-742950">
              <a:buFont typeface="+mj-lt"/>
              <a:buAutoNum type="arabicParenR"/>
            </a:pP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Menyusun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perencanaan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strategis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pengorganisasian</a:t>
            </a:r>
            <a:endParaRPr lang="en-US" sz="3400" dirty="0" smtClean="0">
              <a:latin typeface="Tahoma" pitchFamily="34" charset="0"/>
              <a:cs typeface="Tahoma" pitchFamily="34" charset="0"/>
            </a:endParaRPr>
          </a:p>
          <a:p>
            <a:pPr marL="1143000" lvl="1" indent="-742950">
              <a:buFont typeface="+mj-lt"/>
              <a:buAutoNum type="arabicParenR"/>
            </a:pP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Mengatasi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masalah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kepemimpinan</a:t>
            </a:r>
            <a:endParaRPr lang="en-US" sz="3400" dirty="0" smtClean="0"/>
          </a:p>
          <a:p>
            <a:pPr marL="1143000" lvl="1" indent="-742950">
              <a:buFont typeface="+mj-lt"/>
              <a:buAutoNum type="arabicParenR"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5471-402E-4B25-96DF-315989CB889C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1698-0567-4E75-8DC3-462DB4D6EC9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3810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KOMPONEN KOMPETENSI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7.Pemanfaatan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teknologi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RMIK</a:t>
            </a:r>
          </a:p>
          <a:p>
            <a:pPr marL="971550" lvl="1" indent="-514350">
              <a:buFont typeface="+mj-lt"/>
              <a:buAutoNum type="arabicParenR"/>
            </a:pPr>
            <a:r>
              <a:rPr lang="id-ID" dirty="0" smtClean="0">
                <a:latin typeface="Tahoma" pitchFamily="34" charset="0"/>
                <a:cs typeface="Tahoma" pitchFamily="34" charset="0"/>
              </a:rPr>
              <a:t>Menyelenggarakan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teknologi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komunikasi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dirty="0" smtClean="0">
                <a:latin typeface="Tahoma" pitchFamily="34" charset="0"/>
                <a:cs typeface="Tahoma" pitchFamily="34" charset="0"/>
              </a:rPr>
              <a:t>Menyusun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data,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struktur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penjajaran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(file)</a:t>
            </a:r>
          </a:p>
          <a:p>
            <a:pPr marL="971550" lvl="1" indent="-514350">
              <a:buFont typeface="+mj-lt"/>
              <a:buAutoNum type="arabicParenR"/>
            </a:pPr>
            <a:r>
              <a:rPr lang="id-ID" dirty="0" smtClean="0">
                <a:latin typeface="Tahoma" pitchFamily="34" charset="0"/>
                <a:cs typeface="Tahoma" pitchFamily="34" charset="0"/>
              </a:rPr>
              <a:t>Melakukan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penyimpanan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pengeluaran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 </a:t>
            </a:r>
          </a:p>
          <a:p>
            <a:pPr marL="971550" lvl="1" indent="-514350">
              <a:buFont typeface="+mj-lt"/>
              <a:buAutoNum type="arabicParenR"/>
            </a:pPr>
            <a:r>
              <a:rPr lang="id-ID" dirty="0" smtClean="0">
                <a:latin typeface="Tahoma" pitchFamily="34" charset="0"/>
                <a:cs typeface="Tahoma" pitchFamily="34" charset="0"/>
              </a:rPr>
              <a:t>Melaksanakan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sekuritas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dat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a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E7990-EE77-48C5-B969-4E2BA63A1761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1698-0567-4E75-8DC3-462DB4D6EC9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3810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KOMPONEN KOMPETENSI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458200" cy="79216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DAN TANGGUNG JAWAB</a:t>
            </a:r>
            <a:endParaRPr lang="en-US" sz="4000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2102-6B31-4307-8BB1-9BEE10CCA199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F8FD-6DA8-4169-977F-66246EBB6BB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KODER: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Melakukan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kodifikasi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diagnosis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tindakan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prosedur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ditulis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dokter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(DPJP)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Apabila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menemukan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kesulitan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ataupun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ketidaksesuaian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aturan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umum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pengkodean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Koder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harus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melakukan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klarifikasi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dengan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dokter</a:t>
            </a:r>
            <a:endParaRPr lang="en-US" dirty="0" smtClean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Apabila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klarifikasi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gagal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dilakukanKoder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dapat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menggunakan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aturan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(rule) MB 1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hingga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MB5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6248400" cy="1401762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KODER</a:t>
            </a: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MENGUASAI</a:t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ILMU:</a:t>
            </a:r>
            <a:endParaRPr lang="en-US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DE5C-150B-4177-B808-C1692FF70C96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F8FD-6DA8-4169-977F-66246EBB6BB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828800"/>
            <a:ext cx="5791200" cy="434340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Anatomi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fisiologi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Pathophisiologi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pharmakologi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Terminologi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Mengerti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bahasa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Inggris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Pengklasifikasian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penyakit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mortalitas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kodefikasi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n-US" dirty="0" smtClean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6400800" y="2209800"/>
            <a:ext cx="2590800" cy="3429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Buku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ICD-10, ICD 9 CM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Kamus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kedokteran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Atlas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anatomi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Ilmu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kesehatan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6019800" y="3581400"/>
            <a:ext cx="304800" cy="6858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CFBF-E871-4CEC-B8F0-E622431B1E3E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F8FD-6DA8-4169-977F-66246EBB6BB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1066800"/>
            <a:ext cx="3048000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PENULISAN  </a:t>
            </a:r>
          </a:p>
          <a:p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DIAGNOSIS TDK </a:t>
            </a:r>
          </a:p>
          <a:p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LENGKAP </a:t>
            </a:r>
          </a:p>
          <a:p>
            <a:pPr>
              <a:buFont typeface="Arial" pitchFamily="34" charset="0"/>
              <a:buChar char="•"/>
            </a:pP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PENGKODEAN </a:t>
            </a:r>
          </a:p>
          <a:p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SALAH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1371601"/>
            <a:ext cx="2438400" cy="156966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KODE </a:t>
            </a:r>
          </a:p>
          <a:p>
            <a:pPr algn="ctr"/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INA-CBG </a:t>
            </a:r>
          </a:p>
          <a:p>
            <a:pPr algn="ctr"/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SALAH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553200" y="1371600"/>
            <a:ext cx="2438400" cy="1354217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TARIF </a:t>
            </a:r>
          </a:p>
          <a:p>
            <a:pPr algn="ctr"/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RS  SALAH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3276600" y="1828800"/>
            <a:ext cx="381000" cy="609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6172200" y="1828800"/>
            <a:ext cx="381000" cy="609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3276600"/>
            <a:ext cx="7924800" cy="2677656"/>
          </a:xfrm>
          <a:prstGeom prst="rect">
            <a:avLst/>
          </a:prstGeom>
          <a:noFill/>
          <a:ln w="38100">
            <a:solidFill>
              <a:srgbClr val="FF33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DOKTER DAN KODER</a:t>
            </a:r>
            <a:endParaRPr lang="en-US" sz="3200" dirty="0" smtClean="0"/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   </a:t>
            </a:r>
          </a:p>
          <a:p>
            <a:pPr algn="ctr"/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BERPERAN PENTING DALAM PENERAPAN SISTEM KODE INA-CBG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4191000" y="3962400"/>
            <a:ext cx="838200" cy="7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458200" cy="79216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PENDEKATAN SISTEM KODING</a:t>
            </a:r>
            <a:endParaRPr lang="en-US" sz="40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71596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PERAN PROFESIONAL PMIK </a:t>
            </a:r>
            <a:endParaRPr lang="en-US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5F009-A897-4A33-A265-4556EC6EB84E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F8FD-6DA8-4169-977F-66246EBB6BB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4102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Memeriksa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keakuratan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istilah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simbol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digunakan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ditetapkan</a:t>
            </a:r>
            <a:endParaRPr lang="en-US" sz="4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Memeriksa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apakah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diagnosis yang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ditegakkan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jelas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dimengerti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pengkode</a:t>
            </a:r>
            <a:endParaRPr lang="en-US" sz="4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Memeriksa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apakah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diagnosis yang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ditegakkan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didukung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penunjang</a:t>
            </a:r>
            <a:endParaRPr lang="en-US" sz="4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pengkodean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klasifikasi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dibutuhkan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diagnosis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Mengikuti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tahapan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INA-CBG</a:t>
            </a:r>
          </a:p>
          <a:p>
            <a:pPr marL="514350" indent="-514350"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endParaRPr lang="en-US" dirty="0" smtClean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marL="514350" indent="-514350">
              <a:buNone/>
            </a:pPr>
            <a:endParaRPr lang="en-US" dirty="0" smtClean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Akreditasi\Documents\SISWATI-2014\GAMBAR\mutu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1" y="1600201"/>
            <a:ext cx="5486400" cy="3962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1776948"/>
            <a:ext cx="6553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 MEDIS DAN INFORMASI KESEHATAN YANG BERWENANG DAN KOMPETEN </a:t>
            </a:r>
            <a:endParaRPr lang="en-US" sz="4800" dirty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5E11-7A37-41E8-893A-8E1ACA79CDCC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3833-7463-418E-BD8B-F4F233FF3151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458200" cy="1143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7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 PMIK ?</a:t>
            </a:r>
            <a:endParaRPr lang="en-US" sz="7200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610600" cy="48768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Arial" charset="0"/>
              </a:rPr>
              <a:t>	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Harus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mempersiapkan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diri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peningkatan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 smtClean="0">
                <a:latin typeface="Tahoma" pitchFamily="34" charset="0"/>
                <a:cs typeface="Tahoma" pitchFamily="34" charset="0"/>
              </a:rPr>
              <a:t>profesionalisme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lebih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mandiri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mantap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disertai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sz="4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4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bagian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sikap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mental</a:t>
            </a:r>
            <a:endParaRPr lang="en-US" sz="4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FB4E-81AD-4710-B411-F2156701D7C7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F8FD-6DA8-4169-977F-66246EBB6BB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4343400" y="1600200"/>
            <a:ext cx="533400" cy="762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362200"/>
            <a:ext cx="7086600" cy="2971800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en-US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DEWAN PIMPINAN PUSAT PERHIMPUNAN PROFESIONAL PEREKAM MEDIS DAN INFORMASI KESEHATAN INDONESIA </a:t>
            </a:r>
            <a:br>
              <a:rPr lang="en-US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(DPP PORMIKI)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8EBF-2464-4366-85B7-0733F376849F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3833-7463-418E-BD8B-F4F233FF3151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6" name="Picture 3" descr="PORMIK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28600"/>
            <a:ext cx="2209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762000"/>
            <a:ext cx="8001000" cy="6096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 2 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914400" y="1600200"/>
            <a:ext cx="7467600" cy="3962400"/>
          </a:xfrm>
        </p:spPr>
        <p:txBody>
          <a:bodyPr>
            <a:normAutofit fontScale="47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Jelaskan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perbedaan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profesional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profesionalisme</a:t>
            </a:r>
            <a:endParaRPr lang="en-US" sz="44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Mengapa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Perekam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penting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rumah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sakit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Puskesmas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Sebutkan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4(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empat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ajaran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moral yang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Saudara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ketahui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berikan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contohnya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masing-masing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Apa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dimaksud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kompetensi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?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Kompetensi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apa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saja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yang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harus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dimiliki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seorang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Perekam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buNone/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TENAGA KESEHATAN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1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UU RI NO.36/2009 TENAGA KESEHATAN</a:t>
            </a:r>
            <a:r>
              <a:rPr lang="en-US" sz="9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9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Content Placeholder 7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41910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36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etiap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orang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mengabdikan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dirinya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sz="36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bidang</a:t>
            </a:r>
            <a:r>
              <a:rPr lang="en-US" sz="36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lvl="0">
              <a:buFont typeface="Wingdings" pitchFamily="2" charset="2"/>
              <a:buChar char="Ø"/>
            </a:pP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Memiliki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pengetahuan</a:t>
            </a:r>
            <a:r>
              <a:rPr lang="en-US" sz="36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atau</a:t>
            </a:r>
            <a:r>
              <a:rPr lang="en-US" sz="36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ketrampilan</a:t>
            </a:r>
            <a:r>
              <a:rPr lang="en-US" sz="36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maupun</a:t>
            </a:r>
            <a:r>
              <a:rPr lang="en-US" sz="36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pendidikan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bidang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kesehatan</a:t>
            </a:r>
            <a:endParaRPr lang="en-US" sz="36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Jenis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tertentu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memerlukan</a:t>
            </a:r>
            <a:r>
              <a:rPr lang="en-US" sz="36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kewenangan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untuk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upaya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kesehatan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4478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TENAGA KESEHATAN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1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UU RI NO.36/2009 TENAGA KESEHATAN PASAL 11</a:t>
            </a:r>
            <a:r>
              <a:rPr lang="en-US" sz="9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9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05800" cy="3276600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3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 MEDIS DAN INFORMASI KESEHATAN</a:t>
            </a:r>
            <a:endParaRPr lang="en-US" sz="43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>
              <a:buNone/>
            </a:pPr>
            <a:endParaRPr lang="en-US" sz="48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RUMPUN KETEKNISIAN MEDIS</a:t>
            </a:r>
            <a:r>
              <a:rPr lang="en-US" sz="40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343400" y="1905000"/>
            <a:ext cx="381000" cy="381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343400" y="3810000"/>
            <a:ext cx="381000" cy="609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TENAGA KESEHATAN </a:t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UU RI NO.44/2009 PASAL 13 (12)</a:t>
            </a:r>
            <a:r>
              <a:rPr lang="en-US" sz="9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9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60080" cy="4648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SETIAP TENAGA KESEHATAN YG BEKERJA DI RS HARUS BEKERJA SESUAI: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916686" lvl="1" indent="-514350">
              <a:buClrTx/>
              <a:buFont typeface="+mj-lt"/>
              <a:buAutoNum type="arabicPeriod"/>
            </a:pP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</a:t>
            </a:r>
            <a:endParaRPr lang="en-US" sz="3000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marL="916686" lvl="1" indent="-514350">
              <a:buClrTx/>
              <a:buFont typeface="+mj-lt"/>
              <a:buAutoNum type="arabicPeriod"/>
            </a:pP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RS</a:t>
            </a:r>
            <a:endParaRPr lang="en-US" sz="3000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marL="916686" lvl="1" indent="-514350">
              <a:buClrTx/>
              <a:buFont typeface="+mj-lt"/>
              <a:buAutoNum type="arabicPeriod"/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SPO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yg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berlaku</a:t>
            </a:r>
            <a:endParaRPr lang="en-US" sz="3000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marL="916686" lvl="1" indent="-514350">
              <a:buClrTx/>
              <a:buFont typeface="+mj-lt"/>
              <a:buAutoNum type="arabicPeriod"/>
            </a:pP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Etika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</a:t>
            </a:r>
            <a:endParaRPr lang="en-US" sz="3000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marL="916686" lvl="1" indent="-514350">
              <a:buClrTx/>
              <a:buFont typeface="+mj-lt"/>
              <a:buAutoNum type="arabicPeriod"/>
            </a:pP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Menghormati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hak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pasien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mengutamakan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keselamatan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pasien</a:t>
            </a:r>
            <a:endParaRPr lang="en-US" sz="3000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</a:t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267200"/>
          </a:xfrm>
        </p:spPr>
        <p:txBody>
          <a:bodyPr>
            <a:normAutofit/>
          </a:bodyPr>
          <a:lstStyle/>
          <a:p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membutuhkan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pelatihan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penguasaan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terhadap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suatu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pengetahuan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khusus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 </a:t>
            </a:r>
          </a:p>
          <a:p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semua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adalah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karena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mempunyai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karakteristik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sendiri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membedakannya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lainnya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PROFESIONAL</a:t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153400" cy="4038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ahoma" pitchFamily="34" charset="0"/>
                <a:cs typeface="Tahoma" pitchFamily="34" charset="0"/>
              </a:rPr>
              <a:t>Seorang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3(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tiga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pokok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dirinya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yaitu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pengetahuan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melalui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pendidikan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berkualitas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berstandar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tinggi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perilaku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menunjukkan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seorang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profesional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menunjukkan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keterampilan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bidang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imunya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PROFESIONALISME</a:t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7696200" cy="3581400"/>
          </a:xfrm>
        </p:spPr>
        <p:txBody>
          <a:bodyPr>
            <a:normAutofit/>
          </a:bodyPr>
          <a:lstStyle/>
          <a:p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Komitmen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para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profesional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terhadap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profesinya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Menunjukkan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kebanggaan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dirinya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profesional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usaha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terus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menerus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mengembangkan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kemampuan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profesionalnya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1251</TotalTime>
  <Words>1152</Words>
  <Application>Microsoft Office PowerPoint</Application>
  <PresentationFormat>On-screen Show (4:3)</PresentationFormat>
  <Paragraphs>402</Paragraphs>
  <Slides>39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Slide 1</vt:lpstr>
      <vt:lpstr>KEMAMPUAN YANG DIHARAPKAN</vt:lpstr>
      <vt:lpstr>DASAR HUKUM</vt:lpstr>
      <vt:lpstr> TENAGA KESEHATAN  UU RI NO.36/2009 TENAGA KESEHATAN </vt:lpstr>
      <vt:lpstr> TENAGA KESEHATAN  UU RI NO.36/2009 TENAGA KESEHATAN PASAL 11 </vt:lpstr>
      <vt:lpstr> TENAGA KESEHATAN  UU RI NO.44/2009 PASAL 13 (12) </vt:lpstr>
      <vt:lpstr> PROFESI  </vt:lpstr>
      <vt:lpstr> PROFESIONAL  </vt:lpstr>
      <vt:lpstr> PROFESIONALISME  </vt:lpstr>
      <vt:lpstr>  PEREKAM MEDIS DAN INFORMASI KESEHATAN   </vt:lpstr>
      <vt:lpstr>Slide 11</vt:lpstr>
      <vt:lpstr>Slide 12</vt:lpstr>
      <vt:lpstr>Slide 13</vt:lpstr>
      <vt:lpstr> PROFESI PMIK  </vt:lpstr>
      <vt:lpstr> STANDAR PROFESI   </vt:lpstr>
      <vt:lpstr> STANDAR PROFESI   </vt:lpstr>
      <vt:lpstr> TUJUAN STANDAR PROFESI  </vt:lpstr>
      <vt:lpstr>Slide 18</vt:lpstr>
      <vt:lpstr>Slide 19</vt:lpstr>
      <vt:lpstr>Slide 20</vt:lpstr>
      <vt:lpstr>Slide 21</vt:lpstr>
      <vt:lpstr> KEPUTUSAN MENTERI KESEHATAN RI NO.377/2007   PERATURAN MENTERI KESEHATAN RI NO.55/2013  KOMPETENSI  PEREKAM MEDIS DAN INFORMASI KESEHATAN  (KONGRES PORMIKI 2015)      </vt:lpstr>
      <vt:lpstr>Slide 23</vt:lpstr>
      <vt:lpstr>Slide 24</vt:lpstr>
      <vt:lpstr>STANDAR KOMPETENSI PMIK</vt:lpstr>
      <vt:lpstr>KOMPONEN KOMPETENSI</vt:lpstr>
      <vt:lpstr>Slide 27</vt:lpstr>
      <vt:lpstr>Slide 28</vt:lpstr>
      <vt:lpstr>Slide 29</vt:lpstr>
      <vt:lpstr>Slide 30</vt:lpstr>
      <vt:lpstr>Slide 31</vt:lpstr>
      <vt:lpstr>TUGAS DAN TANGGUNG JAWAB</vt:lpstr>
      <vt:lpstr>KODERMENGUASAI ILMU:</vt:lpstr>
      <vt:lpstr>PENDEKATAN SISTEM KODING</vt:lpstr>
      <vt:lpstr>PERAN PROFESIONAL PMIK </vt:lpstr>
      <vt:lpstr>Slide 36</vt:lpstr>
      <vt:lpstr>PROFESI PMIK ?</vt:lpstr>
      <vt:lpstr>DEWAN PIMPINAN PUSAT PERHIMPUNAN PROFESIONAL PEREKAM MEDIS DAN INFORMASI KESEHATAN INDONESIA  (DPP PORMIKI)</vt:lpstr>
      <vt:lpstr>TUGAS  2 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DHARMA LAMBOW</dc:title>
  <dc:creator>Siswati</dc:creator>
  <cp:lastModifiedBy>Akreditasi</cp:lastModifiedBy>
  <cp:revision>179</cp:revision>
  <dcterms:created xsi:type="dcterms:W3CDTF">2016-01-19T16:14:04Z</dcterms:created>
  <dcterms:modified xsi:type="dcterms:W3CDTF">2019-03-27T07:35:50Z</dcterms:modified>
</cp:coreProperties>
</file>