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498" r:id="rId2"/>
    <p:sldId id="500" r:id="rId3"/>
    <p:sldId id="530" r:id="rId4"/>
    <p:sldId id="531" r:id="rId5"/>
    <p:sldId id="532" r:id="rId6"/>
    <p:sldId id="533" r:id="rId7"/>
    <p:sldId id="534" r:id="rId8"/>
    <p:sldId id="535" r:id="rId9"/>
    <p:sldId id="536" r:id="rId10"/>
    <p:sldId id="537" r:id="rId11"/>
    <p:sldId id="538" r:id="rId12"/>
    <p:sldId id="539" r:id="rId13"/>
    <p:sldId id="540" r:id="rId14"/>
    <p:sldId id="541" r:id="rId15"/>
    <p:sldId id="542" r:id="rId16"/>
    <p:sldId id="543" r:id="rId17"/>
    <p:sldId id="544" r:id="rId18"/>
    <p:sldId id="545" r:id="rId19"/>
    <p:sldId id="546" r:id="rId20"/>
    <p:sldId id="547" r:id="rId21"/>
    <p:sldId id="548" r:id="rId22"/>
    <p:sldId id="549" r:id="rId23"/>
    <p:sldId id="550" r:id="rId24"/>
    <p:sldId id="551" r:id="rId25"/>
    <p:sldId id="552" r:id="rId26"/>
    <p:sldId id="553" r:id="rId27"/>
    <p:sldId id="554" r:id="rId28"/>
    <p:sldId id="555" r:id="rId29"/>
    <p:sldId id="55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32923-9A22-4C3F-8F9B-A41325C41B21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52BE-3D38-4197-A263-C857CAD27E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52BE-3D38-4197-A263-C857CAD27E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D87B-FFEC-467D-97C7-DAAC8ACBC20B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1176-AD31-4911-B9BF-CB02F294C7FB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B03C-602D-4420-A934-A0065D72B9D2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A948-4AB7-474A-81D8-16E471B099AD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D7B6-D337-41C5-BA0B-34E6D5BD3D3F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C87F-E323-41B8-9044-9608B207DC0F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DBE2-05BB-4F26-844C-6481483620CB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860E-0C27-4C6B-8A92-C10C0350E2DF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F5F4-5A38-41A4-86D0-1F01DACB289D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8A6-55E0-450D-8841-6C40A77303F3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9748-88DC-466D-900C-611483C9F5BD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C48C-6721-49FA-B1B6-DC1BED1C2F2D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505200" y="38862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11</a:t>
            </a:r>
            <a:endParaRPr lang="en-US" sz="43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Penyelenggaraan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Perekam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6858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Tx/>
              <a:buNone/>
            </a:pP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PELAKSANAAN </a:t>
            </a:r>
            <a:endParaRPr lang="en-US" sz="36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lvl="0" algn="ctr">
              <a:buClrTx/>
              <a:buNone/>
            </a:pP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PEKERJAAN 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PEREKAM MEDIS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90688" cy="3657600"/>
          </a:xfrm>
        </p:spPr>
        <p:txBody>
          <a:bodyPr>
            <a:normAutofit fontScale="92500" lnSpcReduction="20000"/>
          </a:bodyPr>
          <a:lstStyle/>
          <a:p>
            <a:pPr>
              <a:buClrTx/>
            </a:pPr>
            <a:r>
              <a:rPr lang="pt-BR" sz="3600" dirty="0" smtClean="0">
                <a:latin typeface="Tahoma" pitchFamily="34" charset="0"/>
                <a:cs typeface="Tahoma" pitchFamily="34" charset="0"/>
              </a:rPr>
              <a:t>Perekam </a:t>
            </a:r>
            <a:r>
              <a:rPr lang="pt-BR" sz="3600" dirty="0">
                <a:latin typeface="Tahoma" pitchFamily="34" charset="0"/>
                <a:cs typeface="Tahoma" pitchFamily="34" charset="0"/>
              </a:rPr>
              <a:t>Medis </a:t>
            </a:r>
            <a:r>
              <a:rPr lang="id-ID" sz="3600" dirty="0">
                <a:latin typeface="Tahoma" pitchFamily="34" charset="0"/>
                <a:cs typeface="Tahoma" pitchFamily="34" charset="0"/>
              </a:rPr>
              <a:t>yang memiliki SIK </a:t>
            </a:r>
            <a:r>
              <a:rPr lang="pt-BR" sz="3600" dirty="0">
                <a:latin typeface="Tahoma" pitchFamily="34" charset="0"/>
                <a:cs typeface="Tahoma" pitchFamily="34" charset="0"/>
              </a:rPr>
              <a:t>Perekam Medis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dapat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pekerjaannya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r>
              <a:rPr lang="id-ID" sz="3600" dirty="0">
                <a:latin typeface="Tahoma" pitchFamily="34" charset="0"/>
                <a:cs typeface="Tahoma" pitchFamily="34" charset="0"/>
              </a:rPr>
              <a:t>puskesmas;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r>
              <a:rPr lang="id-ID" sz="3600" dirty="0">
                <a:latin typeface="Tahoma" pitchFamily="34" charset="0"/>
                <a:cs typeface="Tahoma" pitchFamily="34" charset="0"/>
              </a:rPr>
              <a:t>klinik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; </a:t>
            </a:r>
          </a:p>
          <a:p>
            <a:pPr lvl="2">
              <a:buClrTx/>
              <a:buFont typeface="Wingdings" pitchFamily="2" charset="2"/>
              <a:buChar char="Ø"/>
            </a:pPr>
            <a:r>
              <a:rPr lang="id-ID" sz="3600" dirty="0">
                <a:latin typeface="Tahoma" pitchFamily="34" charset="0"/>
                <a:cs typeface="Tahoma" pitchFamily="34" charset="0"/>
              </a:rPr>
              <a:t>rumah sakit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;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dan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fasyankes </a:t>
            </a:r>
            <a:r>
              <a:rPr lang="id-ID" sz="3600" dirty="0">
                <a:latin typeface="Tahoma" pitchFamily="34" charset="0"/>
                <a:cs typeface="Tahoma" pitchFamily="34" charset="0"/>
              </a:rPr>
              <a:t>lainnya.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953869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</a:pP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PIMPINAN FASYANKES 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sym typeface="Wingdings" pitchFamily="2" charset="2"/>
              </a:rPr>
              <a:t> DILARANG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sym typeface="Wingdings" pitchFamily="2" charset="2"/>
              </a:rPr>
              <a:t>: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90688" cy="3048000"/>
          </a:xfrm>
        </p:spPr>
        <p:txBody>
          <a:bodyPr>
            <a:normAutofit/>
          </a:bodyPr>
          <a:lstStyle/>
          <a:p>
            <a:pPr>
              <a:buClrTx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M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engijinkan </a:t>
            </a:r>
            <a:r>
              <a:rPr lang="pt-BR" sz="3600" dirty="0" smtClean="0">
                <a:latin typeface="Tahoma" pitchFamily="34" charset="0"/>
                <a:cs typeface="Tahoma" pitchFamily="34" charset="0"/>
              </a:rPr>
              <a:t>Perekam Medis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y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ang tidak memiliki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SIK </a:t>
            </a:r>
            <a:r>
              <a:rPr lang="pt-BR" sz="3600" dirty="0" smtClean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u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ntuk 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melakukan 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pelayanan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 di fas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y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an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t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ersebut.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685800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</a:pP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KEWENANGAN PROFESI PEREKAM MEDIS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495800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en-US" sz="45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Ahli</a:t>
            </a:r>
            <a:r>
              <a:rPr lang="en-US" sz="45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5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madya</a:t>
            </a:r>
            <a:r>
              <a:rPr lang="en-US" sz="45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5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</a:t>
            </a:r>
            <a:r>
              <a:rPr lang="en-US" sz="45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5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medis</a:t>
            </a:r>
            <a:r>
              <a:rPr lang="en-US" sz="45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(d3):</a:t>
            </a:r>
            <a:endParaRPr lang="en-US" sz="59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96696" lvl="0" indent="-914400">
              <a:buClrTx/>
              <a:buFont typeface="+mj-lt"/>
              <a:buAutoNum type="arabicPeriod"/>
            </a:pP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51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dasar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RMIK;</a:t>
            </a:r>
          </a:p>
          <a:p>
            <a:pPr marL="996696" lvl="0" indent="-914400">
              <a:buClrTx/>
              <a:buFont typeface="+mj-lt"/>
              <a:buAutoNum type="arabicPeriod"/>
            </a:pP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RM;</a:t>
            </a:r>
          </a:p>
          <a:p>
            <a:pPr marL="996696" lvl="0" indent="-914400">
              <a:buClrTx/>
              <a:buFont typeface="+mj-lt"/>
              <a:buAutoNum type="arabicPeriod"/>
            </a:pP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Klasifikasi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klinis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kodefikasi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medis</a:t>
            </a:r>
            <a:endParaRPr lang="en-US" sz="51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Font typeface="+mj-lt"/>
              <a:buAutoNum type="arabicPeriod"/>
            </a:pP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Indeks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cara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mengumpulkan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kematian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dikelompokan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indeks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;</a:t>
            </a:r>
            <a:endParaRPr lang="en-US" sz="5100" dirty="0" smtClean="0"/>
          </a:p>
          <a:p>
            <a:pPr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6858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Ahli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madya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medis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(d3):</a:t>
            </a:r>
            <a:endParaRPr lang="en-US" sz="40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648200"/>
          </a:xfrm>
        </p:spPr>
        <p:txBody>
          <a:bodyPr>
            <a:normAutofit fontScale="77500" lnSpcReduction="20000"/>
          </a:bodyPr>
          <a:lstStyle/>
          <a:p>
            <a:pPr marL="596646" lvl="0" indent="-514350">
              <a:buClrTx/>
              <a:buFont typeface="+mj-lt"/>
              <a:buAutoNum type="arabicPeriod" startAt="5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pelaporan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bentuk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5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merancang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struktur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5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kelengkapan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diagnosis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ketepatan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pengkodean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5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pengumpulan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validasi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verifikasi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ilmu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statistik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RS;</a:t>
            </a:r>
          </a:p>
          <a:p>
            <a:pPr marL="596646" lvl="0" indent="-514350">
              <a:buClrTx/>
              <a:buFont typeface="+mj-lt"/>
              <a:buAutoNum type="arabicPeriod" startAt="5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pencatatan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pelaporan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surveilans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6858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Ahli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madya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medis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(d3):</a:t>
            </a:r>
            <a:endParaRPr lang="en-US" sz="40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648200"/>
          </a:xfrm>
        </p:spPr>
        <p:txBody>
          <a:bodyPr>
            <a:normAutofit fontScale="92500" lnSpcReduction="20000"/>
          </a:bodyPr>
          <a:lstStyle/>
          <a:p>
            <a:pPr marL="825246" lvl="0" indent="-742950">
              <a:buClrTx/>
              <a:buFont typeface="+mj-lt"/>
              <a:buAutoNum type="arabicPeriod" startAt="10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mengelola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kelompok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menjalankan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penyelenggara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pemberi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825246" lvl="0" indent="-742950">
              <a:buClrTx/>
              <a:buFont typeface="+mj-lt"/>
              <a:buAutoNum type="arabicPeriod" startAt="10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mensosialisasikan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RMIK</a:t>
            </a:r>
          </a:p>
          <a:p>
            <a:pPr marL="825246" lvl="0" indent="-742950">
              <a:buClrTx/>
              <a:buFont typeface="+mj-lt"/>
              <a:buAutoNum type="arabicPeriod" startAt="10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hubungan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kode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825246" lvl="0" indent="-742950">
              <a:buClrTx/>
              <a:buFont typeface="+mj-lt"/>
              <a:buAutoNum type="arabicPeriod" startAt="10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kemajuan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IPTEK.</a:t>
            </a:r>
          </a:p>
          <a:p>
            <a:pPr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6858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medis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HAK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:</a:t>
            </a:r>
            <a:endParaRPr lang="en-US" sz="40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648200"/>
          </a:xfrm>
        </p:spPr>
        <p:txBody>
          <a:bodyPr>
            <a:normAutofit fontScale="85000" lnSpcReduction="20000"/>
          </a:bodyPr>
          <a:lstStyle/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Memperoleh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perlindungan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RMIK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Memperoleh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lengkap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jujur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klien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keluarganya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Menerima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imbalan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jasa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profesi;dan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Memperoleh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jaminan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perlindungan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risiko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tugasnya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 sesuai ketentuan peraturan perundang-undangan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2050"/>
          <p:cNvSpPr txBox="1">
            <a:spLocks noChangeArrowheads="1"/>
          </p:cNvSpPr>
          <p:nvPr/>
        </p:nvSpPr>
        <p:spPr>
          <a:xfrm>
            <a:off x="304800" y="990600"/>
            <a:ext cx="8610600" cy="10668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PMIK</a:t>
            </a: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</a:t>
            </a: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, TG-JWB, WEWENANG, HAK PENUH</a:t>
            </a: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:</a:t>
            </a:r>
            <a:r>
              <a:rPr kumimoji="0" lang="en-US" sz="32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2175570"/>
            <a:ext cx="8610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RMIK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Analisa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kuantitatif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kualitatif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Klasifikasi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tindakan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Statistik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Menyajikan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data/info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Menjaga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keamanan-kerahasiaan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Tersedianya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6858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SARJANA TERAPAN PMIK (D4):</a:t>
            </a:r>
            <a:endParaRPr lang="en-US" sz="3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648200"/>
          </a:xfrm>
        </p:spPr>
        <p:txBody>
          <a:bodyPr>
            <a:normAutofit fontScale="85000" lnSpcReduction="20000"/>
          </a:bodyPr>
          <a:lstStyle/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teknologi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RMIK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merancang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manual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elektronik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merancang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struktur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memvalidasi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kelengkapan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diagnosis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ketepatan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pengkodean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memvalidasi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indeks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cara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menilai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kumpulan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kematian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dikelompokan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pd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indeks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;</a:t>
            </a:r>
            <a:endParaRPr lang="en-US" sz="3600" dirty="0" smtClean="0"/>
          </a:p>
          <a:p>
            <a:pPr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6858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SARJANA TERAPAN PMIK (D4):</a:t>
            </a:r>
            <a:endParaRPr lang="en-US" sz="3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>
            <a:normAutofit fontScale="62500" lnSpcReduction="20000"/>
          </a:bodyPr>
          <a:lstStyle/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me</a:t>
            </a:r>
            <a:r>
              <a:rPr lang="es-ES" sz="4000" dirty="0" err="1" smtClean="0">
                <a:latin typeface="Tahoma" pitchFamily="34" charset="0"/>
                <a:cs typeface="Tahoma" pitchFamily="34" charset="0"/>
              </a:rPr>
              <a:t>mvalidasi</a:t>
            </a:r>
            <a:r>
              <a:rPr lang="es-ES" sz="4000" dirty="0" smtClean="0">
                <a:latin typeface="Tahoma" pitchFamily="34" charset="0"/>
                <a:cs typeface="Tahoma" pitchFamily="34" charset="0"/>
              </a:rPr>
              <a:t> k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umpulan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verifikasi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formulir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surve</a:t>
            </a:r>
            <a:r>
              <a:rPr lang="es-ES" sz="4000" dirty="0" smtClean="0">
                <a:latin typeface="Tahoma" pitchFamily="34" charset="0"/>
                <a:cs typeface="Tahoma" pitchFamily="34" charset="0"/>
              </a:rPr>
              <a:t>i;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mengevaluasi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klasifikasi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klinis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kodefikasi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dlm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pembiayaan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melaporkan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monitoring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kinerja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mutu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RMIK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dg IPTEK;</a:t>
            </a: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</a:t>
            </a:r>
            <a:r>
              <a:rPr lang="es-ES" sz="4000" dirty="0" err="1" smtClean="0">
                <a:latin typeface="Tahoma" pitchFamily="34" charset="0"/>
                <a:cs typeface="Tahoma" pitchFamily="34" charset="0"/>
              </a:rPr>
              <a:t>analisa</a:t>
            </a:r>
            <a:r>
              <a:rPr lang="es-ES" sz="4000" dirty="0" smtClean="0">
                <a:latin typeface="Tahoma" pitchFamily="34" charset="0"/>
                <a:cs typeface="Tahoma" pitchFamily="34" charset="0"/>
              </a:rPr>
              <a:t> dan </a:t>
            </a:r>
            <a:r>
              <a:rPr lang="es-ES" sz="4000" dirty="0" err="1" smtClean="0">
                <a:latin typeface="Tahoma" pitchFamily="34" charset="0"/>
                <a:cs typeface="Tahoma" pitchFamily="34" charset="0"/>
              </a:rPr>
              <a:t>mengevaluasi</a:t>
            </a:r>
            <a:r>
              <a:rPr lang="es-E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s-ES" sz="4000" dirty="0" err="1" smtClean="0">
                <a:latin typeface="Tahoma" pitchFamily="34" charset="0"/>
                <a:cs typeface="Tahoma" pitchFamily="34" charset="0"/>
              </a:rPr>
              <a:t>serta</a:t>
            </a:r>
            <a:r>
              <a:rPr lang="es-E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menjalankan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s-ES" sz="4000" dirty="0" err="1" smtClean="0">
                <a:latin typeface="Tahoma" pitchFamily="34" charset="0"/>
                <a:cs typeface="Tahoma" pitchFamily="34" charset="0"/>
              </a:rPr>
              <a:t>fasyan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menyelesaikan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prosedural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manual/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elektronik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;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hubungan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kode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6858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SARJANA </a:t>
            </a:r>
            <a:r>
              <a:rPr lang="en-US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PMIK (S1):</a:t>
            </a:r>
            <a:endParaRPr lang="en-US" sz="3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800600"/>
          </a:xfrm>
        </p:spPr>
        <p:txBody>
          <a:bodyPr>
            <a:normAutofit/>
          </a:bodyPr>
          <a:lstStyle/>
          <a:p>
            <a:pPr marL="596646" lvl="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membuat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identifikasi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permasalahan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IPTEK; 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merancang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jaringan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RM manual &amp;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elektronik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me</a:t>
            </a:r>
            <a:r>
              <a:rPr lang="es-ES" sz="2800" dirty="0" err="1" smtClean="0">
                <a:latin typeface="Tahoma" pitchFamily="34" charset="0"/>
                <a:cs typeface="Tahoma" pitchFamily="34" charset="0"/>
              </a:rPr>
              <a:t>nganalisa</a:t>
            </a:r>
            <a:r>
              <a:rPr lang="es-E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RMIK</a:t>
            </a:r>
            <a:r>
              <a:rPr lang="es-ES" sz="28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membuat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rancangan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alternatif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solusi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menggunakan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prinsip-prinsip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RMIK/MIK;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menciptakan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rancangan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baru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inovasi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alternatif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solusi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menggunakan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prinsip-prinsip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RMIK/MIK; </a:t>
            </a:r>
          </a:p>
          <a:p>
            <a:pPr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7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endParaRPr lang="en-US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menjelaskan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Permenkes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RI No.55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2013</a:t>
            </a: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6858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SARJANA </a:t>
            </a:r>
            <a:r>
              <a:rPr lang="en-US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PMIK (S1):</a:t>
            </a:r>
            <a:endParaRPr lang="en-US" sz="3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800600"/>
          </a:xfrm>
        </p:spPr>
        <p:txBody>
          <a:bodyPr>
            <a:normAutofit fontScale="92500" lnSpcReduction="20000"/>
          </a:bodyPr>
          <a:lstStyle/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pengawasan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menggunakan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prinsip-prinsip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RMIK/MIK; </a:t>
            </a: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merancang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struktur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memvalidasi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kelengkapan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diagnosis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ketepatan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pengkodean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memvalidasi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indeks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cara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menilai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kumpulan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kematian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dikelompokan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indeks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me</a:t>
            </a:r>
            <a:r>
              <a:rPr lang="es-ES" sz="2800" dirty="0" err="1" smtClean="0">
                <a:latin typeface="Tahoma" pitchFamily="34" charset="0"/>
                <a:cs typeface="Tahoma" pitchFamily="34" charset="0"/>
              </a:rPr>
              <a:t>mvalidasi</a:t>
            </a:r>
            <a:r>
              <a:rPr lang="es-ES" sz="2800" dirty="0" smtClean="0">
                <a:latin typeface="Tahoma" pitchFamily="34" charset="0"/>
                <a:cs typeface="Tahoma" pitchFamily="34" charset="0"/>
              </a:rPr>
              <a:t> k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umpulan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verifikasi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formulir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surve</a:t>
            </a:r>
            <a:r>
              <a:rPr lang="es-ES" sz="2800" dirty="0" smtClean="0">
                <a:latin typeface="Tahoma" pitchFamily="34" charset="0"/>
                <a:cs typeface="Tahoma" pitchFamily="34" charset="0"/>
              </a:rPr>
              <a:t>i;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6858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SARJANA </a:t>
            </a:r>
            <a:r>
              <a:rPr lang="en-US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PMIK (S1):</a:t>
            </a:r>
            <a:endParaRPr lang="en-US" sz="3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800600"/>
          </a:xfrm>
        </p:spPr>
        <p:txBody>
          <a:bodyPr>
            <a:normAutofit lnSpcReduction="10000"/>
          </a:bodyPr>
          <a:lstStyle/>
          <a:p>
            <a:pPr marL="596646" lvl="0" indent="-514350">
              <a:buClrTx/>
              <a:buFont typeface="+mj-lt"/>
              <a:buAutoNum type="arabicPeriod" startAt="11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mengevaluasi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klasifikasi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klinis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kodefikasi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11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komunikasi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kemitraan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peneliti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MIK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menggunakan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prinsip-prinsip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RMIK/MIK; </a:t>
            </a:r>
          </a:p>
          <a:p>
            <a:pPr marL="596646" lvl="0" indent="-514350">
              <a:buClrTx/>
              <a:buFont typeface="+mj-lt"/>
              <a:buAutoNum type="arabicPeriod" startAt="11"/>
            </a:pPr>
            <a:r>
              <a:rPr lang="da-DK" sz="2800" dirty="0" smtClean="0">
                <a:latin typeface="Tahoma" pitchFamily="34" charset="0"/>
                <a:cs typeface="Tahoma" pitchFamily="34" charset="0"/>
              </a:rPr>
              <a:t>melakukan analisis data menggunakan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IPTEK; </a:t>
            </a:r>
          </a:p>
          <a:p>
            <a:pPr marL="596646" lvl="0" indent="-514350">
              <a:buClrTx/>
              <a:buFont typeface="+mj-lt"/>
              <a:buAutoNum type="arabicPeriod" startAt="11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kontribusi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riset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RMIK</a:t>
            </a:r>
          </a:p>
          <a:p>
            <a:pPr marL="596646" lvl="0" indent="-514350">
              <a:buClrTx/>
              <a:buFont typeface="+mj-lt"/>
              <a:buAutoNum type="arabicPeriod" startAt="11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hubungan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kode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profesi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6858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MAGISTER PMIK (S2):</a:t>
            </a:r>
            <a:endParaRPr lang="en-US" sz="3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 fontScale="77500" lnSpcReduction="20000"/>
          </a:bodyPr>
          <a:lstStyle/>
          <a:p>
            <a:pPr marL="596646" lvl="0" indent="-514350">
              <a:buClrTx/>
              <a:buFont typeface="+mj-lt"/>
              <a:buAutoNum type="arabicPeriod"/>
            </a:pP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desain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RME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pelaporan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menggunakan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biostatistik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; 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desain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spesifik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modul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bersama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kelompok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lain; 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analisa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tren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mendistribusikan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otorisasi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akses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keamanan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data;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kerjasama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tim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epidemiologi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mendesain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rancangan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survei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31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KLB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demografi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kependudukan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mengembangan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berbasis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website/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situs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;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dan</a:t>
            </a:r>
            <a:endParaRPr lang="en-US" sz="3100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 RME yang </a:t>
            </a:r>
            <a:r>
              <a:rPr lang="en-US" sz="3100" dirty="0" err="1" smtClean="0">
                <a:latin typeface="Tahoma" pitchFamily="34" charset="0"/>
                <a:cs typeface="Tahoma" pitchFamily="34" charset="0"/>
              </a:rPr>
              <a:t>dipublikasikan</a:t>
            </a:r>
            <a:r>
              <a:rPr lang="en-US" sz="31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939225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sz="4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BENTUK PELAYANAN</a:t>
            </a:r>
            <a:endParaRPr lang="en-US" sz="4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20000" cy="3810000"/>
          </a:xfrm>
        </p:spPr>
        <p:txBody>
          <a:bodyPr>
            <a:normAutofit fontScale="92500" lnSpcReduction="10000"/>
          </a:bodyPr>
          <a:lstStyle/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berbasis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kertas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RM manual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registrasi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komputerisasi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SIK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terpadu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;   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MIK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elektronik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 dengan menggunakan perangkat informatika kesehatan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   </a:t>
            </a:r>
          </a:p>
          <a:p>
            <a:pPr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6858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medis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KEWAJIBAN:</a:t>
            </a:r>
            <a:endParaRPr lang="en-US" sz="40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648200"/>
          </a:xfrm>
        </p:spPr>
        <p:txBody>
          <a:bodyPr>
            <a:normAutofit fontScale="85000" lnSpcReduction="20000"/>
          </a:bodyPr>
          <a:lstStyle/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menghormati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klien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menyimpan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rahasia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klien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ketentuan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perundang-undangan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data dan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 kes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berdasarkan kebutuhan sesuai ketentuan peraturan perundang-undangan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membantu program pemerintah dalam rangka meningkatkan derajat kesmas;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mematuhi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SPO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. 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939225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sz="36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PEMBINAAN DAN PENGAWASAN</a:t>
            </a:r>
            <a:endParaRPr lang="en-US" sz="44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3657600"/>
          </a:xfrm>
        </p:spPr>
        <p:txBody>
          <a:bodyPr>
            <a:normAutofit/>
          </a:bodyPr>
          <a:lstStyle/>
          <a:p>
            <a:pPr lvl="0">
              <a:buClrTx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Daerah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Provinsi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Daerah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Kab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/Kota, MTKI,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MTKP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pembinaan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pengawasan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pt-BR" dirty="0" smtClean="0">
                <a:latin typeface="Tahoma" pitchFamily="34" charset="0"/>
                <a:cs typeface="Tahoma" pitchFamily="34" charset="0"/>
              </a:rPr>
              <a:t>Perekam Medis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mengikut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sertakan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PORMIKI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mutu pelayanan yang diberikan oleh </a:t>
            </a:r>
            <a:r>
              <a:rPr lang="pt-BR" dirty="0" smtClean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.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939225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sz="36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TINDAKAN  ADMINISTRATIF</a:t>
            </a:r>
            <a:endParaRPr lang="en-US" sz="44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2514600"/>
          </a:xfrm>
        </p:spPr>
        <p:txBody>
          <a:bodyPr>
            <a:normAutofit/>
          </a:bodyPr>
          <a:lstStyle/>
          <a:p>
            <a:pPr lvl="1" latinLnBrk="1">
              <a:buClrTx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teguran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lisan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lvl="1" latinLnBrk="1">
              <a:buClrTx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teguran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tertulis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;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atau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lvl="1" latinLnBrk="1">
              <a:buClrTx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pencabutan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SIK </a:t>
            </a:r>
            <a:r>
              <a:rPr lang="pt-BR" sz="4000" dirty="0" smtClean="0">
                <a:latin typeface="Tahoma" pitchFamily="34" charset="0"/>
                <a:cs typeface="Tahoma" pitchFamily="34" charset="0"/>
              </a:rPr>
              <a:t>Perekam Medis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939225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sz="36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TINDAKAN  ADMINISTRATIF</a:t>
            </a:r>
            <a:endParaRPr lang="en-US" sz="44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0" cy="3886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daerah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Kab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kota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Kadinkes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Kab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kota</a:t>
            </a:r>
            <a:r>
              <a:rPr lang="id-ID" sz="4000" dirty="0" smtClean="0">
                <a:latin typeface="Tahoma" pitchFamily="34" charset="0"/>
                <a:cs typeface="Tahoma" pitchFamily="34" charset="0"/>
              </a:rPr>
              <a:t> dapat memberikan sanksi berupa rekomendasi pencabutan STR </a:t>
            </a:r>
            <a:r>
              <a:rPr lang="pt-BR" sz="4000" dirty="0" smtClean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sz="4000" dirty="0" smtClean="0">
                <a:latin typeface="Tahoma" pitchFamily="34" charset="0"/>
                <a:cs typeface="Tahoma" pitchFamily="34" charset="0"/>
              </a:rPr>
              <a:t> kepada 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MTKI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melalui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MTKP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pt-BR" sz="4000" dirty="0" smtClean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sz="4000" dirty="0" smtClean="0">
                <a:latin typeface="Tahoma" pitchFamily="34" charset="0"/>
                <a:cs typeface="Tahoma" pitchFamily="34" charset="0"/>
              </a:rPr>
              <a:t> yang melakukan pekerjaan tanpa memiliki SIK </a:t>
            </a:r>
            <a:r>
              <a:rPr lang="pt-BR" sz="4000" dirty="0" smtClean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sz="4000" dirty="0" smtClean="0">
                <a:latin typeface="Tahoma" pitchFamily="34" charset="0"/>
                <a:cs typeface="Tahoma" pitchFamily="34" charset="0"/>
              </a:rPr>
              <a:t>. 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" y="7620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sz="36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TINDAKAN  ADMINISTRATIF</a:t>
            </a:r>
            <a:endParaRPr lang="en-US" sz="44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848600" cy="3505200"/>
          </a:xfrm>
        </p:spPr>
        <p:txBody>
          <a:bodyPr>
            <a:normAutofit/>
          </a:bodyPr>
          <a:lstStyle/>
          <a:p>
            <a:pPr lvl="0">
              <a:buClrTx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daerah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Kab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kota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Kadinkes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Kab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kota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 dapat memberikan sanksi berupa rekomendasi pencabutan STR </a:t>
            </a:r>
            <a:r>
              <a:rPr lang="pt-BR" dirty="0" smtClean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 kepada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MTKI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melalui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MTKP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pt-BR" dirty="0" smtClean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 yang melakukan pekerjaan tanpa memiliki SIK </a:t>
            </a:r>
            <a:r>
              <a:rPr lang="pt-BR" dirty="0" smtClean="0">
                <a:latin typeface="Tahoma" pitchFamily="34" charset="0"/>
                <a:cs typeface="Tahoma" pitchFamily="34" charset="0"/>
              </a:rPr>
              <a:t>Perekam </a:t>
            </a:r>
            <a:r>
              <a:rPr lang="pt-BR" dirty="0" smtClean="0">
                <a:latin typeface="Tahoma" pitchFamily="34" charset="0"/>
                <a:cs typeface="Tahoma" pitchFamily="34" charset="0"/>
              </a:rPr>
              <a:t>Medis</a:t>
            </a:r>
          </a:p>
          <a:p>
            <a:pPr lvl="0"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" y="7620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sz="36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TINDAKAN  ADMINISTRATIF</a:t>
            </a:r>
            <a:endParaRPr lang="en-US" sz="44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495800"/>
          </a:xfrm>
        </p:spPr>
        <p:txBody>
          <a:bodyPr>
            <a:normAutofit/>
          </a:bodyPr>
          <a:lstStyle/>
          <a:p>
            <a:pPr lvl="0">
              <a:buClrTx/>
            </a:pP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daerah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Kab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kota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Kadinkes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Kab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kota</a:t>
            </a:r>
            <a:r>
              <a:rPr lang="id-ID" sz="3000" dirty="0" smtClean="0">
                <a:latin typeface="Tahoma" pitchFamily="34" charset="0"/>
                <a:cs typeface="Tahoma" pitchFamily="34" charset="0"/>
              </a:rPr>
              <a:t> dapat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3000" dirty="0" smtClean="0">
                <a:latin typeface="Tahoma" pitchFamily="34" charset="0"/>
                <a:cs typeface="Tahoma" pitchFamily="34" charset="0"/>
              </a:rPr>
              <a:t>sanksi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lvl="1">
              <a:buClrTx/>
            </a:pPr>
            <a:r>
              <a:rPr lang="id-ID" sz="3000" dirty="0" smtClean="0">
                <a:latin typeface="Tahoma" pitchFamily="34" charset="0"/>
                <a:cs typeface="Tahoma" pitchFamily="34" charset="0"/>
              </a:rPr>
              <a:t>teguran lisan</a:t>
            </a:r>
            <a:endParaRPr lang="en-US" sz="3000" dirty="0" smtClean="0">
              <a:latin typeface="Tahoma" pitchFamily="34" charset="0"/>
              <a:cs typeface="Tahoma" pitchFamily="34" charset="0"/>
            </a:endParaRPr>
          </a:p>
          <a:p>
            <a:pPr lvl="1">
              <a:buClrTx/>
            </a:pPr>
            <a:r>
              <a:rPr lang="id-ID" sz="3000" dirty="0" smtClean="0">
                <a:latin typeface="Tahoma" pitchFamily="34" charset="0"/>
                <a:cs typeface="Tahoma" pitchFamily="34" charset="0"/>
              </a:rPr>
              <a:t>teguran tertulis sampai dengan pencabutan izin fas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ilitas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pela</a:t>
            </a:r>
            <a:r>
              <a:rPr lang="id-ID" sz="3000" dirty="0" smtClean="0">
                <a:latin typeface="Tahoma" pitchFamily="34" charset="0"/>
                <a:cs typeface="Tahoma" pitchFamily="34" charset="0"/>
              </a:rPr>
              <a:t>yan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an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kepada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3000" dirty="0" smtClean="0">
                <a:latin typeface="Tahoma" pitchFamily="34" charset="0"/>
                <a:cs typeface="Tahoma" pitchFamily="34" charset="0"/>
              </a:rPr>
              <a:t>pimpinan fas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ilitas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pela</a:t>
            </a:r>
            <a:r>
              <a:rPr lang="id-ID" sz="3000" dirty="0" smtClean="0">
                <a:latin typeface="Tahoma" pitchFamily="34" charset="0"/>
                <a:cs typeface="Tahoma" pitchFamily="34" charset="0"/>
              </a:rPr>
              <a:t>yan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an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y</a:t>
            </a:r>
            <a:r>
              <a:rPr lang="id-ID" sz="3000" dirty="0" smtClean="0">
                <a:latin typeface="Tahoma" pitchFamily="34" charset="0"/>
                <a:cs typeface="Tahoma" pitchFamily="34" charset="0"/>
              </a:rPr>
              <a:t>ang mempekerjakan </a:t>
            </a:r>
            <a:r>
              <a:rPr lang="pt-BR" sz="3000" dirty="0" smtClean="0">
                <a:latin typeface="Tahoma" pitchFamily="34" charset="0"/>
                <a:cs typeface="Tahoma" pitchFamily="34" charset="0"/>
              </a:rPr>
              <a:t>Perekam Medis </a:t>
            </a:r>
            <a:r>
              <a:rPr lang="id-ID" sz="3000" dirty="0" smtClean="0">
                <a:latin typeface="Tahoma" pitchFamily="34" charset="0"/>
                <a:cs typeface="Tahoma" pitchFamily="34" charset="0"/>
              </a:rPr>
              <a:t>yang tidak mempunyai SIK </a:t>
            </a:r>
            <a:r>
              <a:rPr lang="pt-BR" sz="3000" dirty="0" smtClean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sz="30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30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PENGERTIAN</a:t>
            </a:r>
            <a:endParaRPr lang="en-US" sz="4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828800"/>
            <a:ext cx="7943088" cy="3276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Perekam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Medis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seorang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telah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lulus pendidikan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rekam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medis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informasi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ketentuan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peraturan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perundang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undangan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(PMK RI No.55/2013)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914400"/>
            <a:ext cx="8001000" cy="12954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SURAT IJIN KERJA (SIK) PEREKAM MEDIS </a:t>
            </a:r>
            <a:endParaRPr lang="en-US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2286000"/>
            <a:ext cx="7943088" cy="3276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lang="pt-BR" sz="4000" dirty="0" smtClean="0">
                <a:latin typeface="Tahoma" pitchFamily="34" charset="0"/>
                <a:cs typeface="Tahoma" pitchFamily="34" charset="0"/>
              </a:rPr>
              <a:t>Bukti </a:t>
            </a:r>
            <a:r>
              <a:rPr lang="pt-BR" sz="4000" dirty="0" smtClean="0">
                <a:latin typeface="Tahoma" pitchFamily="34" charset="0"/>
                <a:cs typeface="Tahoma" pitchFamily="34" charset="0"/>
              </a:rPr>
              <a:t>tertulis yang diberikan  untuk menjalankan pekerjaan rekam medis dan informasi kesehatan pada fasilitas pelayanan kesehatan.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(PMK RI No.55/2013)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914400"/>
            <a:ext cx="8001000" cy="12954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KUALIFIKASI </a:t>
            </a:r>
            <a:br>
              <a:rPr lang="en-US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PEREKAM MEDIS </a:t>
            </a:r>
            <a:endParaRPr lang="en-US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2529840"/>
          <a:ext cx="75437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4957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PENDIDIKAN</a:t>
                      </a:r>
                      <a:endParaRPr lang="en-US" sz="2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LULUSAN</a:t>
                      </a:r>
                      <a:endParaRPr lang="en-US" sz="2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D3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AHLI MADYA RMIK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D4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SARJANA TERAPAN RMIK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S1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SARJANA RMIK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S2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MAGISTER RMIK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498080" cy="4572000"/>
          </a:xfrm>
          <a:solidFill>
            <a:schemeClr val="bg2"/>
          </a:solidFill>
          <a:ln>
            <a:solidFill>
              <a:schemeClr val="tx1"/>
            </a:solidFill>
            <a:prstDash val="sysDash"/>
          </a:ln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SIK PEREKAM MEDIS</a:t>
            </a:r>
            <a:r>
              <a:rPr lang="en-US" sz="5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algn="ctr">
              <a:buNone/>
            </a:pPr>
            <a:endParaRPr lang="en-US" sz="4700" dirty="0" smtClean="0"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STR PEREKAM MEDIS</a:t>
            </a:r>
            <a:endParaRPr lang="en-US" sz="54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700" dirty="0" smtClean="0"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4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SERTIFIKAT KOMPETENSI</a:t>
            </a:r>
          </a:p>
          <a:p>
            <a:pPr algn="ctr">
              <a:buNone/>
            </a:pPr>
            <a:endParaRPr lang="en-US" sz="60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r>
              <a:rPr lang="en-US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99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cs typeface="Tahoma" pitchFamily="34" charset="0"/>
              </a:rPr>
              <a:t>UJI KOMPETENSI</a:t>
            </a:r>
            <a:endParaRPr lang="en-US" sz="4000" dirty="0" smtClean="0">
              <a:solidFill>
                <a:srgbClr val="990099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4267200" y="2209800"/>
            <a:ext cx="762000" cy="381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4267200" y="3276600"/>
            <a:ext cx="762000" cy="381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67200" y="4419600"/>
            <a:ext cx="762000" cy="381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60849" y="838200"/>
            <a:ext cx="33393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96696" indent="-914400" algn="ctr">
              <a:buClrTx/>
              <a:buNone/>
            </a:pPr>
            <a:r>
              <a:rPr lang="en-US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PERSYARATAN</a:t>
            </a:r>
            <a:r>
              <a:rPr lang="en-U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1600200"/>
            <a:ext cx="7772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6696" indent="-914400">
              <a:buClrTx/>
              <a:buFont typeface="+mj-lt"/>
              <a:buAutoNum type="arabicPeriod"/>
            </a:pPr>
            <a:r>
              <a:rPr lang="id-ID" sz="2400" dirty="0" smtClean="0">
                <a:latin typeface="Tahoma" pitchFamily="34" charset="0"/>
                <a:cs typeface="Tahoma" pitchFamily="34" charset="0"/>
              </a:rPr>
              <a:t>foto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op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i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 ijazah dilegalisir;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Font typeface="+mj-lt"/>
              <a:buAutoNum type="arabicPeriod"/>
            </a:pPr>
            <a:r>
              <a:rPr lang="id-ID" sz="2400" dirty="0" smtClean="0">
                <a:latin typeface="Tahoma" pitchFamily="34" charset="0"/>
                <a:cs typeface="Tahoma" pitchFamily="34" charset="0"/>
              </a:rPr>
              <a:t>foto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op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i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 STR </a:t>
            </a:r>
            <a:r>
              <a:rPr lang="pt-BR" sz="2400" dirty="0" smtClean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;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Font typeface="+mj-lt"/>
              <a:buAutoNum type="arabicPeriod"/>
            </a:pPr>
            <a:r>
              <a:rPr lang="id-ID" sz="2400" dirty="0" smtClean="0">
                <a:latin typeface="Tahoma" pitchFamily="34" charset="0"/>
                <a:cs typeface="Tahoma" pitchFamily="34" charset="0"/>
              </a:rPr>
              <a:t>surat keterangan sehat dari dokter yang memiliki SIP;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Font typeface="+mj-lt"/>
              <a:buAutoNum type="arabicPeriod"/>
            </a:pPr>
            <a:r>
              <a:rPr lang="id-ID" sz="2400" dirty="0" smtClean="0">
                <a:latin typeface="Tahoma" pitchFamily="34" charset="0"/>
                <a:cs typeface="Tahoma" pitchFamily="34" charset="0"/>
              </a:rPr>
              <a:t>surat pernyataan mempunyai tempat kerja di Fasyan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es; 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Font typeface="+mj-lt"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pas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foto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terbaru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ukuran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4x6 cm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latar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belakang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merah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sebanyak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3 (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tiga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lbr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; 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Font typeface="+mj-lt"/>
              <a:buAutoNum type="arabicPeriod"/>
            </a:pPr>
            <a:r>
              <a:rPr lang="id-ID" sz="2400" dirty="0" smtClean="0">
                <a:latin typeface="Tahoma" pitchFamily="34" charset="0"/>
                <a:cs typeface="Tahoma" pitchFamily="34" charset="0"/>
              </a:rPr>
              <a:t>rekomendasi dari Ka Di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n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Kes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abupaten/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996696" indent="-914400">
              <a:buClrTx/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Kota atau pejabat yang ditunjuk; 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rekomendasi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PORMIKI</a:t>
            </a:r>
            <a:endParaRPr lang="en-US" sz="1050" b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7232" y="838200"/>
            <a:ext cx="707616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96696" indent="-914400" algn="ctr">
              <a:buClrTx/>
              <a:buNone/>
            </a:pP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PEREKAM MEDIS WNA DAPAT MENGAJUKAN </a:t>
            </a:r>
            <a:endParaRPr lang="en-US" sz="32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marL="996696" indent="-914400" algn="ctr">
              <a:buClrTx/>
              <a:buNone/>
            </a:pP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PERMOHONAN </a:t>
            </a: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MEMPEROLEH SIK :</a:t>
            </a:r>
            <a:endParaRPr lang="en-US" sz="24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1946970"/>
            <a:ext cx="7467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emenuhi 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persyaratan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elakukan 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evaluasi dan memiliki surat izin kerja dan izin tinggal 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ersyaratan 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lainnya sesuai ketentuan peraturan 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perundang-undangan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emiliki 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kemampuan berbahasa Indonesia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1219200"/>
            <a:ext cx="7467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Tx/>
              <a:buNone/>
            </a:pPr>
            <a:r>
              <a:rPr lang="en-US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PEREKAM MEDIS WNI LULUSAN LUAR NEGERI DAPAT MENGAJUKAN PERMOHONAN MEMPEROLEH SIK:</a:t>
            </a:r>
            <a:endParaRPr lang="en-US" sz="32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ClrTx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memenuhi persyaratan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lvl="1">
              <a:buClrTx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melakukan evaluasi sesuai ketentuan peraturan perundang-undangan.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</TotalTime>
  <Words>1185</Words>
  <Application>Microsoft Office PowerPoint</Application>
  <PresentationFormat>On-screen Show (4:3)</PresentationFormat>
  <Paragraphs>266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KEMAMPUAN YANG DIHARAPKAN</vt:lpstr>
      <vt:lpstr>PENGERTIAN</vt:lpstr>
      <vt:lpstr>SURAT IJIN KERJA (SIK) PEREKAM MEDIS </vt:lpstr>
      <vt:lpstr>KUALIFIKASI  PEREKAM MEDIS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DHARMA LAMBOW</dc:title>
  <dc:creator>Siswati</dc:creator>
  <cp:lastModifiedBy>Akreditasi</cp:lastModifiedBy>
  <cp:revision>205</cp:revision>
  <dcterms:created xsi:type="dcterms:W3CDTF">2016-01-19T16:14:04Z</dcterms:created>
  <dcterms:modified xsi:type="dcterms:W3CDTF">2019-04-27T04:40:26Z</dcterms:modified>
</cp:coreProperties>
</file>