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316" r:id="rId2"/>
    <p:sldId id="532" r:id="rId3"/>
    <p:sldId id="335" r:id="rId4"/>
    <p:sldId id="412" r:id="rId5"/>
    <p:sldId id="413" r:id="rId6"/>
    <p:sldId id="414" r:id="rId7"/>
    <p:sldId id="415" r:id="rId8"/>
    <p:sldId id="416" r:id="rId9"/>
    <p:sldId id="417" r:id="rId10"/>
    <p:sldId id="419" r:id="rId11"/>
    <p:sldId id="420" r:id="rId12"/>
    <p:sldId id="572" r:id="rId13"/>
    <p:sldId id="571" r:id="rId14"/>
    <p:sldId id="428" r:id="rId15"/>
    <p:sldId id="562" r:id="rId16"/>
    <p:sldId id="421" r:id="rId17"/>
    <p:sldId id="422" r:id="rId18"/>
    <p:sldId id="423" r:id="rId19"/>
    <p:sldId id="425" r:id="rId20"/>
    <p:sldId id="432" r:id="rId21"/>
    <p:sldId id="564" r:id="rId22"/>
    <p:sldId id="430" r:id="rId23"/>
    <p:sldId id="426" r:id="rId24"/>
    <p:sldId id="429" r:id="rId25"/>
    <p:sldId id="566" r:id="rId26"/>
    <p:sldId id="568" r:id="rId27"/>
    <p:sldId id="569" r:id="rId28"/>
    <p:sldId id="570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992" autoAdjust="0"/>
    <p:restoredTop sz="93190" autoAdjust="0"/>
  </p:normalViewPr>
  <p:slideViewPr>
    <p:cSldViewPr>
      <p:cViewPr>
        <p:scale>
          <a:sx n="87" d="100"/>
          <a:sy n="87" d="100"/>
        </p:scale>
        <p:origin x="-900" y="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9" d="100"/>
        <a:sy n="99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1BF2FCB-7984-4742-9161-16EB520D9C8E}" type="datetimeFigureOut">
              <a:rPr lang="id-ID"/>
              <a:pPr>
                <a:defRPr/>
              </a:pPr>
              <a:t>12/09/2017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E52FE0F-1F01-44C9-8FB3-0A1339DA1E3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5EFDC0-2FF5-47CC-9DC5-3F60FAD0F22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17</a:t>
            </a:fld>
            <a:endParaRPr lang="id-ID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18</a:t>
            </a:fld>
            <a:endParaRPr lang="id-ID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19</a:t>
            </a:fld>
            <a:endParaRPr lang="id-ID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20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21</a:t>
            </a:fld>
            <a:endParaRPr lang="id-ID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22</a:t>
            </a:fld>
            <a:endParaRPr lang="id-ID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23</a:t>
            </a:fld>
            <a:endParaRPr lang="id-ID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24</a:t>
            </a:fld>
            <a:endParaRPr lang="id-ID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25</a:t>
            </a:fld>
            <a:endParaRPr lang="id-ID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26</a:t>
            </a:fld>
            <a:endParaRPr lang="id-ID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27</a:t>
            </a:fld>
            <a:endParaRPr lang="id-ID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28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9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63DAC-ADF6-4909-ACC3-41398FC6EDB4}" type="datetime1">
              <a:rPr lang="en-US"/>
              <a:pPr>
                <a:defRPr/>
              </a:pPr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3E6DC-1CF7-470F-AD44-9264A2367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BC6D6-8395-442A-AA6C-8970C80CBF1B}" type="datetime1">
              <a:rPr lang="en-US"/>
              <a:pPr>
                <a:defRPr/>
              </a:pPr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C4AFC-14DB-4D5A-BB80-DA5221567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D4888-8296-44F9-AEFC-E49492E755C8}" type="datetime1">
              <a:rPr lang="en-US"/>
              <a:pPr>
                <a:defRPr/>
              </a:pPr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8A47E-14EE-43BC-993A-51ECD9BAD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4756E-3437-4151-9763-C29E9101CDE1}" type="datetime1">
              <a:rPr lang="en-US"/>
              <a:pPr>
                <a:defRPr/>
              </a:pPr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E91DE-6D91-417E-AAD5-296FB2409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69E72-6870-41BC-A160-2A30062E6AD6}" type="datetime1">
              <a:rPr lang="en-US"/>
              <a:pPr>
                <a:defRPr/>
              </a:pPr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AB5F3-6F9C-4098-AA7E-0B80DF4740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50B64-A67F-40FC-8C9F-331D2C32D36C}" type="datetime1">
              <a:rPr lang="en-US"/>
              <a:pPr>
                <a:defRPr/>
              </a:pPr>
              <a:t>9/12/2017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5C2A9-E9B2-44C2-94BD-EA7D4EC64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18DF7-A2A3-4753-BC56-71739CCB99B1}" type="datetime1">
              <a:rPr lang="en-US"/>
              <a:pPr>
                <a:defRPr/>
              </a:pPr>
              <a:t>9/12/2017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A98D3-ED51-4028-8686-319EDCBB0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0C9E6-5FCB-4954-8476-3118F0C60EC5}" type="datetime1">
              <a:rPr lang="en-US"/>
              <a:pPr>
                <a:defRPr/>
              </a:pPr>
              <a:t>9/12/2017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A8131-D08D-451B-8F06-0ED616C77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8E90C-AFF7-4D34-9B86-0587FC9DAABF}" type="datetime1">
              <a:rPr lang="en-US"/>
              <a:pPr>
                <a:defRPr/>
              </a:pPr>
              <a:t>9/12/2017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CD2AA-1009-441A-B610-0CDFEECD4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D06C3-7CFB-4E42-B881-84BA55D8C1DE}" type="datetime1">
              <a:rPr lang="en-US"/>
              <a:pPr>
                <a:defRPr/>
              </a:pPr>
              <a:t>9/12/2017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F32BE-D371-42F7-8213-808C50F80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E0A48-0A16-4243-B9CE-3C4EF32280B8}" type="datetime1">
              <a:rPr lang="en-US"/>
              <a:pPr>
                <a:defRPr/>
              </a:pPr>
              <a:t>9/12/2017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82249-EF8D-4EA8-AFD0-A922111E5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7BE82A3-A3BB-4E6E-A33F-0B967521FCDF}" type="datetime1">
              <a:rPr lang="en-US"/>
              <a:pPr>
                <a:defRPr/>
              </a:pPr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DAAE9F20-E7A8-494A-97C1-27A46E940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2" cstate="print"/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935849"/>
            <a:ext cx="5638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SISWATI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PROGRAM STUDI  D4 MANAJEMEN INFORMASI KESEHATAN FAKULTAS ILMU-ILMU KESEHATAN 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UNIVERSITS  ESA  UNGGUL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1524000"/>
            <a:ext cx="5257800" cy="2133600"/>
          </a:xfrm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en-US" sz="5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PERTEMUAN 1</a:t>
            </a:r>
            <a:endParaRPr lang="en-US" sz="5100" b="1" dirty="0" smtClean="0">
              <a:solidFill>
                <a:schemeClr val="bg1"/>
              </a:solidFill>
            </a:endParaRPr>
          </a:p>
          <a:p>
            <a:pPr marL="609600" indent="-609600" algn="l" eaLnBrk="1" hangingPunct="1">
              <a:buClrTx/>
              <a:buFontTx/>
              <a:buAutoNum type="arabicPeriod"/>
            </a:pP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Aspek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hukum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 </a:t>
            </a:r>
          </a:p>
          <a:p>
            <a:pPr marL="609600" indent="-609600" algn="l" eaLnBrk="1" hangingPunct="1">
              <a:buClrTx/>
              <a:buFontTx/>
              <a:buAutoNum type="arabicPeriod"/>
            </a:pP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Pelayanan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kesehatan</a:t>
            </a:r>
            <a:endParaRPr lang="en-US" sz="36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algn="l" eaLnBrk="1" hangingPunct="1">
              <a:buClrTx/>
              <a:buFontTx/>
              <a:buAutoNum type="arabicPeriod"/>
            </a:pP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Hukum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kesehatan</a:t>
            </a:r>
            <a:endParaRPr lang="en-US" sz="36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5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HUKUM </a:t>
            </a:r>
            <a:r>
              <a:rPr lang="en-US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066800" y="1981200"/>
            <a:ext cx="6934200" cy="2438400"/>
          </a:xfrm>
          <a:solidFill>
            <a:schemeClr val="bg1"/>
          </a:solidFill>
          <a:ln cap="rnd"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Perbuatan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yang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diatur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berfungsi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terjadi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perbuatan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cs typeface="Tahoma" pitchFamily="34" charset="0"/>
              </a:rPr>
              <a:t>lahiriah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diperhitungkan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dg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perbuatan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cs typeface="Tahoma" pitchFamily="34" charset="0"/>
              </a:rPr>
              <a:t>batiniah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(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rencana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295400"/>
            <a:ext cx="7696200" cy="335280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r>
              <a:rPr lang="en-US" sz="72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HUKUM KESEHATAN…?</a:t>
            </a:r>
            <a:endParaRPr lang="en-US" sz="72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UU RI NO.44/2009: RS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191000"/>
          </a:xfr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PASAL 13 (2):</a:t>
            </a:r>
            <a:endParaRPr lang="en-US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SETIAP NAKES YG BEKERJA DI RS HARUS: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marL="1316736" lvl="2" indent="-514350">
              <a:buFont typeface="+mj-lt"/>
              <a:buAutoNum type="arabicPeriod"/>
            </a:pP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Standar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profesi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1316736" lvl="2" indent="-514350">
              <a:buFont typeface="+mj-lt"/>
              <a:buAutoNum type="arabicPeriod"/>
            </a:pP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Standar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pelayanan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RS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1316736" lvl="2" indent="-514350">
              <a:buFont typeface="+mj-lt"/>
              <a:buAutoNum type="arabicPeriod"/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SPO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yg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berlaku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1316736" lvl="2" indent="-514350">
              <a:buFont typeface="+mj-lt"/>
              <a:buAutoNum type="arabicPeriod"/>
            </a:pP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Etika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profesi</a:t>
            </a:r>
            <a:endParaRPr lang="en-US" sz="28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1316736" lvl="2" indent="-514350">
              <a:buFont typeface="+mj-lt"/>
              <a:buAutoNum type="arabicPeriod"/>
            </a:pP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Menghormati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hak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pasien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dan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mengutamakan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keselamatan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pasien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5240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MENGAPA PERLU HUKUM KESEHATAN</a:t>
            </a:r>
            <a:r>
              <a:rPr lang="en-US" sz="5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endParaRPr lang="en-US" sz="54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2590800"/>
            <a:ext cx="8305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SAAT INI SUDAH ADA PERUNDANGAN YANG MENGATUR PELAYANAN KESEHATAN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UU RI No.36/2009 :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Kesehatan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UU RI No.44/2009 :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Rumah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Sakit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UU RI No.29/2004 :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Praktik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Kedokteran</a:t>
            </a:r>
            <a:endParaRPr kumimoji="0" lang="id-ID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UU RI No.36</a:t>
            </a: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/2014:</a:t>
            </a: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Tenaga Kesehatan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LANDASAN HUKUM</a:t>
            </a:r>
            <a:endParaRPr lang="en-US" sz="48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28600" y="1828800"/>
            <a:ext cx="8686800" cy="441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UU No.29/2004: Praktik Kedokteran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UU No.36/2009: Kesehatan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UU No.44/2009: Rumah Sakit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PP No.10/1966: Simpan Rahasia Kedokteran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Permenkes RI No.269/2008: Rekam Medis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Permenkes RI No.290/2008: PTK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KepMenKes RI No. 377/2007: StanPro PMIK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PP No.36/2012: Rahasia Kedokteran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5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HUKUM KESEHATAN</a:t>
            </a:r>
            <a:endParaRPr lang="en-US" sz="54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828801"/>
            <a:ext cx="8305800" cy="3657600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>
              <a:buClr>
                <a:schemeClr val="tx2"/>
              </a:buClr>
            </a:pPr>
            <a:r>
              <a:rPr lang="en-US" sz="4400" dirty="0" smtClean="0">
                <a:latin typeface="Tahoma" pitchFamily="34" charset="0"/>
                <a:cs typeface="Tahoma" pitchFamily="34" charset="0"/>
              </a:rPr>
              <a:t>Kumpulan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peraturan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hukum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tentang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kesehatan</a:t>
            </a:r>
            <a:endParaRPr lang="en-US" sz="4400" dirty="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buClr>
                <a:schemeClr val="tx2"/>
              </a:buClr>
            </a:pPr>
            <a:r>
              <a:rPr lang="en-US" sz="4400" dirty="0" smtClean="0">
                <a:latin typeface="Tahoma" pitchFamily="34" charset="0"/>
                <a:cs typeface="Tahoma" pitchFamily="34" charset="0"/>
              </a:rPr>
              <a:t>Kumpulan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peraturan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yang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mengatur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tentang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hal-hal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yang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berkaitan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dengan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kesehatan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5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HUKUM KESEHATAN</a:t>
            </a:r>
            <a:endParaRPr lang="en-US" sz="54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505200"/>
          </a:xfrm>
        </p:spPr>
        <p:txBody>
          <a:bodyPr>
            <a:normAutofit/>
          </a:bodyPr>
          <a:lstStyle/>
          <a:p>
            <a:r>
              <a:rPr lang="id-ID" sz="3600" dirty="0" smtClean="0">
                <a:latin typeface="Tahoma" pitchFamily="34" charset="0"/>
                <a:cs typeface="Tahoma" pitchFamily="34" charset="0"/>
              </a:rPr>
              <a:t>Seluruh aturan hukum dan hubungan kedudukan hukum yang langsung berkembang dengan atau yang mene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n</a:t>
            </a:r>
            <a:r>
              <a:rPr lang="id-ID" sz="3600" dirty="0" smtClean="0">
                <a:latin typeface="Tahoma" pitchFamily="34" charset="0"/>
                <a:cs typeface="Tahoma" pitchFamily="34" charset="0"/>
              </a:rPr>
              <a:t>tukan situasi kesehatan di dalam mana manusia berada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.</a:t>
            </a:r>
            <a:r>
              <a:rPr lang="id-ID" sz="3600" dirty="0" smtClean="0">
                <a:latin typeface="Tahoma" pitchFamily="34" charset="0"/>
                <a:cs typeface="Tahoma" pitchFamily="34" charset="0"/>
              </a:rPr>
              <a:t> 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	</a:t>
            </a:r>
            <a:r>
              <a:rPr lang="id-ID" sz="2400" dirty="0" smtClean="0">
                <a:latin typeface="Tahoma" pitchFamily="34" charset="0"/>
                <a:cs typeface="Tahoma" pitchFamily="34" charset="0"/>
              </a:rPr>
              <a:t>(Prof. Dr. Rang-ahli hukum negeri Belanda)</a:t>
            </a:r>
            <a:endParaRPr lang="id-ID" sz="28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5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HUKUM KESEHATAN</a:t>
            </a:r>
            <a:endParaRPr lang="en-US" sz="54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810000"/>
          </a:xfrm>
        </p:spPr>
        <p:txBody>
          <a:bodyPr>
            <a:noAutofit/>
          </a:bodyPr>
          <a:lstStyle/>
          <a:p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Hukum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yang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berhubungan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secara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langsung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dengan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pemeliharaan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kesehatan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yang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meliputi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penerapan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perangkat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hukum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perdata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pidana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tata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usaha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negara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. </a:t>
            </a:r>
            <a:r>
              <a:rPr lang="id-ID" sz="2800" dirty="0" smtClean="0">
                <a:latin typeface="Tahoma" pitchFamily="34" charset="0"/>
                <a:cs typeface="Tahoma" pitchFamily="34" charset="0"/>
              </a:rPr>
              <a:t>(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Van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Der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Mijn</a:t>
            </a:r>
            <a:r>
              <a:rPr lang="id-ID" sz="2800" dirty="0" smtClean="0">
                <a:latin typeface="Tahoma" pitchFamily="34" charset="0"/>
                <a:cs typeface="Tahoma" pitchFamily="34" charset="0"/>
              </a:rPr>
              <a:t>)</a:t>
            </a:r>
            <a:endParaRPr lang="id-ID" sz="40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HUKUM KESEHATAN</a:t>
            </a:r>
            <a:endParaRPr lang="en-US" sz="48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8077200" cy="3962400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en-US" sz="3600" dirty="0" smtClean="0">
                <a:latin typeface="Tahoma" pitchFamily="34" charset="0"/>
                <a:cs typeface="Tahoma" pitchFamily="34" charset="0"/>
              </a:rPr>
              <a:t>S</a:t>
            </a:r>
            <a:r>
              <a:rPr lang="id-ID" sz="3600" dirty="0" smtClean="0">
                <a:latin typeface="Tahoma" pitchFamily="34" charset="0"/>
                <a:cs typeface="Tahoma" pitchFamily="34" charset="0"/>
              </a:rPr>
              <a:t>emua peraturan hukum yang 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>
              <a:buFontTx/>
              <a:buNone/>
            </a:pPr>
            <a:r>
              <a:rPr lang="id-ID" sz="3600" dirty="0" smtClean="0">
                <a:latin typeface="Tahoma" pitchFamily="34" charset="0"/>
                <a:cs typeface="Tahoma" pitchFamily="34" charset="0"/>
              </a:rPr>
              <a:t>berhubungan langsung pada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>
              <a:buFontTx/>
              <a:buNone/>
            </a:pPr>
            <a:r>
              <a:rPr lang="id-ID" sz="3600" dirty="0" smtClean="0">
                <a:latin typeface="Tahoma" pitchFamily="34" charset="0"/>
                <a:cs typeface="Tahoma" pitchFamily="34" charset="0"/>
              </a:rPr>
              <a:t>Pemberian 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k</a:t>
            </a:r>
            <a:r>
              <a:rPr lang="id-ID" sz="3600" dirty="0" smtClean="0">
                <a:latin typeface="Tahoma" pitchFamily="34" charset="0"/>
                <a:cs typeface="Tahoma" pitchFamily="34" charset="0"/>
              </a:rPr>
              <a:t>esehatan dan 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>
              <a:buFontTx/>
              <a:buNone/>
            </a:pPr>
            <a:r>
              <a:rPr lang="id-ID" sz="3600" dirty="0" smtClean="0">
                <a:latin typeface="Tahoma" pitchFamily="34" charset="0"/>
                <a:cs typeface="Tahoma" pitchFamily="34" charset="0"/>
              </a:rPr>
              <a:t>penerapannya pada hukum perdata, 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>
              <a:buFontTx/>
              <a:buNone/>
            </a:pPr>
            <a:r>
              <a:rPr lang="id-ID" sz="3600" dirty="0" smtClean="0">
                <a:latin typeface="Tahoma" pitchFamily="34" charset="0"/>
                <a:cs typeface="Tahoma" pitchFamily="34" charset="0"/>
              </a:rPr>
              <a:t>hukum administrasi dan hukum 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>
              <a:buFontTx/>
              <a:buNone/>
            </a:pPr>
            <a:r>
              <a:rPr lang="id-ID" sz="3600" dirty="0" smtClean="0">
                <a:latin typeface="Tahoma" pitchFamily="34" charset="0"/>
                <a:cs typeface="Tahoma" pitchFamily="34" charset="0"/>
              </a:rPr>
              <a:t>pidana </a:t>
            </a:r>
            <a:r>
              <a:rPr lang="id-ID" sz="2800" dirty="0" smtClean="0">
                <a:latin typeface="Tahoma" pitchFamily="34" charset="0"/>
                <a:cs typeface="Tahoma" pitchFamily="34" charset="0"/>
              </a:rPr>
              <a:t>(HJJ. Leenen-1972)</a:t>
            </a:r>
            <a:r>
              <a:rPr lang="id-ID" sz="2800" dirty="0" smtClean="0"/>
              <a:t>  </a:t>
            </a:r>
            <a:endParaRPr lang="id-ID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HUKUM KESEHATAN</a:t>
            </a:r>
            <a:endParaRPr lang="en-US" sz="48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077200" cy="4267200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id-ID" dirty="0" smtClean="0">
                <a:latin typeface="Tahoma" pitchFamily="34" charset="0"/>
                <a:cs typeface="Tahoma" pitchFamily="34" charset="0"/>
              </a:rPr>
              <a:t>Hal ini menyangkut hak dan kewajiban baik 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>
              <a:buFontTx/>
              <a:buNone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d</a:t>
            </a:r>
            <a:r>
              <a:rPr lang="id-ID" dirty="0" smtClean="0">
                <a:latin typeface="Tahoma" pitchFamily="34" charset="0"/>
                <a:cs typeface="Tahoma" pitchFamily="34" charset="0"/>
              </a:rPr>
              <a:t>ari perorangan dan segenap lapisan masy 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>
              <a:buFontTx/>
              <a:buNone/>
            </a:pPr>
            <a:r>
              <a:rPr lang="id-ID" dirty="0" smtClean="0">
                <a:latin typeface="Tahoma" pitchFamily="34" charset="0"/>
                <a:cs typeface="Tahoma" pitchFamily="34" charset="0"/>
              </a:rPr>
              <a:t>sbg  penerima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yan</a:t>
            </a:r>
            <a:r>
              <a:rPr lang="id-ID" dirty="0" smtClean="0">
                <a:latin typeface="Tahoma" pitchFamily="34" charset="0"/>
                <a:cs typeface="Tahoma" pitchFamily="34" charset="0"/>
              </a:rPr>
              <a:t>kes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m</a:t>
            </a:r>
            <a:r>
              <a:rPr lang="id-ID" dirty="0" smtClean="0">
                <a:latin typeface="Tahoma" pitchFamily="34" charset="0"/>
                <a:cs typeface="Tahoma" pitchFamily="34" charset="0"/>
              </a:rPr>
              <a:t>aupun dari 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>
              <a:buFontTx/>
              <a:buNone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p</a:t>
            </a:r>
            <a:r>
              <a:rPr lang="id-ID" dirty="0" smtClean="0">
                <a:latin typeface="Tahoma" pitchFamily="34" charset="0"/>
                <a:cs typeface="Tahoma" pitchFamily="34" charset="0"/>
              </a:rPr>
              <a:t>ihak penyelenggara d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a</a:t>
            </a:r>
            <a:r>
              <a:rPr lang="id-ID" dirty="0" smtClean="0">
                <a:latin typeface="Tahoma" pitchFamily="34" charset="0"/>
                <a:cs typeface="Tahoma" pitchFamily="34" charset="0"/>
              </a:rPr>
              <a:t>l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a</a:t>
            </a:r>
            <a:r>
              <a:rPr lang="id-ID" dirty="0" smtClean="0">
                <a:latin typeface="Tahoma" pitchFamily="34" charset="0"/>
                <a:cs typeface="Tahoma" pitchFamily="34" charset="0"/>
              </a:rPr>
              <a:t>m segala aspek,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>
              <a:buFontTx/>
              <a:buNone/>
            </a:pPr>
            <a:r>
              <a:rPr lang="id-ID" dirty="0" smtClean="0">
                <a:latin typeface="Tahoma" pitchFamily="34" charset="0"/>
                <a:cs typeface="Tahoma" pitchFamily="34" charset="0"/>
              </a:rPr>
              <a:t>organisasi , sarana, pedoman standar 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>
              <a:buFontTx/>
              <a:buNone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p</a:t>
            </a:r>
            <a:r>
              <a:rPr lang="id-ID" dirty="0" smtClean="0">
                <a:latin typeface="Tahoma" pitchFamily="34" charset="0"/>
                <a:cs typeface="Tahoma" pitchFamily="34" charset="0"/>
              </a:rPr>
              <a:t>el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ayanan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m</a:t>
            </a:r>
            <a:r>
              <a:rPr lang="id-ID" dirty="0" smtClean="0">
                <a:latin typeface="Tahoma" pitchFamily="34" charset="0"/>
                <a:cs typeface="Tahoma" pitchFamily="34" charset="0"/>
              </a:rPr>
              <a:t>edik,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id-ID" dirty="0" smtClean="0">
                <a:latin typeface="Tahoma" pitchFamily="34" charset="0"/>
                <a:cs typeface="Tahoma" pitchFamily="34" charset="0"/>
              </a:rPr>
              <a:t>ilmu pengetahuan kes 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>
              <a:buFontTx/>
              <a:buNone/>
            </a:pPr>
            <a:r>
              <a:rPr lang="id-ID" dirty="0" smtClean="0">
                <a:latin typeface="Tahoma" pitchFamily="34" charset="0"/>
                <a:cs typeface="Tahoma" pitchFamily="34" charset="0"/>
              </a:rPr>
              <a:t>dan hukum serta sumber lainnya. </a:t>
            </a:r>
            <a:r>
              <a:rPr lang="id-ID" sz="2000" dirty="0" smtClean="0">
                <a:latin typeface="Tahoma" pitchFamily="34" charset="0"/>
                <a:cs typeface="Tahoma" pitchFamily="34" charset="0"/>
              </a:rPr>
              <a:t>(PERHUKI)</a:t>
            </a:r>
            <a:endParaRPr lang="id-ID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76200"/>
            <a:ext cx="8534400" cy="64008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	</a:t>
            </a:r>
            <a:r>
              <a:rPr lang="en-US" sz="5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NAMA	           : SISWATI</a:t>
            </a:r>
            <a:endParaRPr lang="en-US" sz="49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</a:endParaRPr>
          </a:p>
          <a:p>
            <a:pPr>
              <a:buNone/>
            </a:pPr>
            <a:r>
              <a:rPr lang="en-US" sz="4900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	</a:t>
            </a:r>
            <a:r>
              <a:rPr lang="en-US" sz="5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TEMPAT/TGL LAHIR    : BANYUMAS 1955</a:t>
            </a:r>
            <a:endParaRPr lang="en-US" sz="49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</a:endParaRPr>
          </a:p>
          <a:p>
            <a:pPr eaLnBrk="1" hangingPunct="1">
              <a:buFontTx/>
              <a:buNone/>
            </a:pPr>
            <a:r>
              <a:rPr lang="en-US" sz="4900" dirty="0" smtClean="0">
                <a:latin typeface="Tahoma" pitchFamily="34" charset="0"/>
              </a:rPr>
              <a:t>	</a:t>
            </a:r>
          </a:p>
          <a:p>
            <a:pPr>
              <a:buNone/>
            </a:pPr>
            <a:r>
              <a:rPr lang="en-US" sz="4900" dirty="0" smtClean="0">
                <a:latin typeface="Tahoma" pitchFamily="34" charset="0"/>
              </a:rPr>
              <a:t>      </a:t>
            </a:r>
            <a:r>
              <a:rPr lang="en-US" sz="5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PEKERJAAN:</a:t>
            </a:r>
            <a:endParaRPr lang="en-US" sz="49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</a:endParaRPr>
          </a:p>
          <a:p>
            <a:pPr lvl="1">
              <a:buClrTx/>
              <a:buFont typeface="Wingdings" pitchFamily="2" charset="2"/>
              <a:buChar char="§"/>
            </a:pP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Kepala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Bagian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RMIK RS 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Husada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, Jakarta (1993-2011) 	    	   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Wakil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Ketua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Akreditasi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RS 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Husada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(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sejak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2011) 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Pengajar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dan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Penguji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Program D3-D4 RMIK (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sejak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1994)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Pembicara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di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berbagai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seminar &amp; 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pelatihan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bidang</a:t>
            </a: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4900" dirty="0" err="1" smtClean="0">
                <a:solidFill>
                  <a:srgbClr val="000000"/>
                </a:solidFill>
                <a:latin typeface="Tahoma" pitchFamily="34" charset="0"/>
              </a:rPr>
              <a:t>manajemen</a:t>
            </a:r>
            <a:endParaRPr lang="en-US" sz="4900" dirty="0" smtClean="0">
              <a:solidFill>
                <a:srgbClr val="000000"/>
              </a:solidFill>
              <a:latin typeface="Tahoma" pitchFamily="34" charset="0"/>
            </a:endParaRPr>
          </a:p>
          <a:p>
            <a:pPr lvl="1">
              <a:buClrTx/>
              <a:buNone/>
            </a:pPr>
            <a:r>
              <a:rPr lang="en-US" sz="4900" dirty="0" smtClean="0">
                <a:solidFill>
                  <a:srgbClr val="000000"/>
                </a:solidFill>
                <a:latin typeface="Tahoma" pitchFamily="34" charset="0"/>
              </a:rPr>
              <a:t>	RMIK </a:t>
            </a:r>
            <a:r>
              <a:rPr lang="en-US" sz="4900" dirty="0" smtClean="0">
                <a:latin typeface="Tahoma" pitchFamily="34" charset="0"/>
              </a:rPr>
              <a:t>(</a:t>
            </a:r>
            <a:r>
              <a:rPr lang="en-US" sz="4900" dirty="0" err="1" smtClean="0">
                <a:latin typeface="Tahoma" pitchFamily="34" charset="0"/>
              </a:rPr>
              <a:t>sejak</a:t>
            </a:r>
            <a:r>
              <a:rPr lang="en-US" sz="4900" dirty="0" smtClean="0">
                <a:latin typeface="Tahoma" pitchFamily="34" charset="0"/>
              </a:rPr>
              <a:t> 2000)</a:t>
            </a:r>
          </a:p>
          <a:p>
            <a:pPr eaLnBrk="1" hangingPunct="1">
              <a:buFontTx/>
              <a:buNone/>
            </a:pPr>
            <a:r>
              <a:rPr lang="en-US" sz="4900" dirty="0" smtClean="0">
                <a:latin typeface="Tahoma" pitchFamily="34" charset="0"/>
              </a:rPr>
              <a:t>	  </a:t>
            </a:r>
          </a:p>
          <a:p>
            <a:pPr lvl="1">
              <a:buFontTx/>
              <a:buNone/>
            </a:pPr>
            <a:r>
              <a:rPr lang="en-US" sz="5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PENDIDIKAN:</a:t>
            </a:r>
            <a:r>
              <a:rPr lang="en-US" sz="4900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      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4900" dirty="0" smtClean="0">
                <a:latin typeface="Tahoma" pitchFamily="34" charset="0"/>
              </a:rPr>
              <a:t>D3 </a:t>
            </a:r>
            <a:r>
              <a:rPr lang="en-US" sz="4900" dirty="0" err="1" smtClean="0">
                <a:latin typeface="Tahoma" pitchFamily="34" charset="0"/>
              </a:rPr>
              <a:t>Rekam</a:t>
            </a:r>
            <a:r>
              <a:rPr lang="en-US" sz="4900" dirty="0" smtClean="0">
                <a:latin typeface="Tahoma" pitchFamily="34" charset="0"/>
              </a:rPr>
              <a:t> </a:t>
            </a:r>
            <a:r>
              <a:rPr lang="en-US" sz="4900" dirty="0" err="1" smtClean="0">
                <a:latin typeface="Tahoma" pitchFamily="34" charset="0"/>
              </a:rPr>
              <a:t>Medis</a:t>
            </a:r>
            <a:r>
              <a:rPr lang="en-US" sz="4900" dirty="0" smtClean="0">
                <a:latin typeface="Tahoma" pitchFamily="34" charset="0"/>
              </a:rPr>
              <a:t>, </a:t>
            </a:r>
            <a:r>
              <a:rPr lang="en-US" sz="4900" dirty="0" err="1" smtClean="0">
                <a:latin typeface="Tahoma" pitchFamily="34" charset="0"/>
              </a:rPr>
              <a:t>Universitas</a:t>
            </a:r>
            <a:r>
              <a:rPr lang="en-US" sz="4900" dirty="0" smtClean="0">
                <a:latin typeface="Tahoma" pitchFamily="34" charset="0"/>
              </a:rPr>
              <a:t> </a:t>
            </a:r>
            <a:r>
              <a:rPr lang="en-US" sz="4900" dirty="0" err="1" smtClean="0">
                <a:latin typeface="Tahoma" pitchFamily="34" charset="0"/>
              </a:rPr>
              <a:t>Esa</a:t>
            </a:r>
            <a:r>
              <a:rPr lang="en-US" sz="4900" dirty="0" smtClean="0">
                <a:latin typeface="Tahoma" pitchFamily="34" charset="0"/>
              </a:rPr>
              <a:t> </a:t>
            </a:r>
            <a:r>
              <a:rPr lang="en-US" sz="4900" dirty="0" err="1" smtClean="0">
                <a:latin typeface="Tahoma" pitchFamily="34" charset="0"/>
              </a:rPr>
              <a:t>Unggul</a:t>
            </a:r>
            <a:r>
              <a:rPr lang="en-US" sz="4900" dirty="0" smtClean="0">
                <a:latin typeface="Tahoma" pitchFamily="34" charset="0"/>
              </a:rPr>
              <a:t>/1993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4900" dirty="0" smtClean="0">
                <a:latin typeface="Tahoma" pitchFamily="34" charset="0"/>
              </a:rPr>
              <a:t>S1 </a:t>
            </a:r>
            <a:r>
              <a:rPr lang="en-US" sz="4900" dirty="0" err="1" smtClean="0">
                <a:latin typeface="Tahoma" pitchFamily="34" charset="0"/>
              </a:rPr>
              <a:t>KesMas</a:t>
            </a:r>
            <a:r>
              <a:rPr lang="en-US" sz="4900" dirty="0" smtClean="0">
                <a:latin typeface="Tahoma" pitchFamily="34" charset="0"/>
              </a:rPr>
              <a:t>, </a:t>
            </a:r>
            <a:r>
              <a:rPr lang="en-US" sz="4900" dirty="0" err="1" smtClean="0">
                <a:latin typeface="Tahoma" pitchFamily="34" charset="0"/>
              </a:rPr>
              <a:t>Universitas</a:t>
            </a:r>
            <a:r>
              <a:rPr lang="en-US" sz="4900" dirty="0" smtClean="0">
                <a:latin typeface="Tahoma" pitchFamily="34" charset="0"/>
              </a:rPr>
              <a:t> Indonesia /2001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4900" dirty="0" smtClean="0">
                <a:latin typeface="Tahoma" pitchFamily="34" charset="0"/>
              </a:rPr>
              <a:t>S2 </a:t>
            </a:r>
            <a:r>
              <a:rPr lang="en-US" sz="4900" dirty="0" err="1" smtClean="0">
                <a:latin typeface="Tahoma" pitchFamily="34" charset="0"/>
              </a:rPr>
              <a:t>KesMas</a:t>
            </a:r>
            <a:r>
              <a:rPr lang="en-US" sz="4900" dirty="0" smtClean="0">
                <a:latin typeface="Tahoma" pitchFamily="34" charset="0"/>
              </a:rPr>
              <a:t>, </a:t>
            </a:r>
            <a:r>
              <a:rPr lang="en-US" sz="4900" dirty="0" err="1" smtClean="0">
                <a:latin typeface="Tahoma" pitchFamily="34" charset="0"/>
              </a:rPr>
              <a:t>Universitas</a:t>
            </a:r>
            <a:r>
              <a:rPr lang="en-US" sz="4900" dirty="0" smtClean="0">
                <a:latin typeface="Tahoma" pitchFamily="34" charset="0"/>
              </a:rPr>
              <a:t> Indonesia/2007 (</a:t>
            </a:r>
            <a:r>
              <a:rPr lang="en-US" sz="4900" dirty="0" err="1" smtClean="0">
                <a:latin typeface="Tahoma" pitchFamily="34" charset="0"/>
              </a:rPr>
              <a:t>Informasi</a:t>
            </a:r>
            <a:r>
              <a:rPr lang="en-US" sz="4900" dirty="0" smtClean="0">
                <a:latin typeface="Tahoma" pitchFamily="34" charset="0"/>
              </a:rPr>
              <a:t> </a:t>
            </a:r>
            <a:r>
              <a:rPr lang="en-US" sz="4900" dirty="0" err="1" smtClean="0">
                <a:latin typeface="Tahoma" pitchFamily="34" charset="0"/>
              </a:rPr>
              <a:t>Kesehatan</a:t>
            </a:r>
            <a:r>
              <a:rPr lang="en-US" sz="4900" dirty="0" smtClean="0">
                <a:latin typeface="Tahoma" pitchFamily="34" charset="0"/>
              </a:rPr>
              <a:t>)</a:t>
            </a:r>
          </a:p>
          <a:p>
            <a:pPr lvl="1">
              <a:buFontTx/>
              <a:buNone/>
            </a:pPr>
            <a:endParaRPr lang="en-US" sz="4900" dirty="0" smtClean="0">
              <a:latin typeface="Tahoma" pitchFamily="34" charset="0"/>
            </a:endParaRPr>
          </a:p>
          <a:p>
            <a:pPr lvl="1">
              <a:buFontTx/>
              <a:buNone/>
            </a:pPr>
            <a:r>
              <a:rPr lang="en-US" sz="5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ORGANISASI PROFESI:</a:t>
            </a:r>
            <a:r>
              <a:rPr lang="en-US" sz="4900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    </a:t>
            </a:r>
            <a:r>
              <a:rPr lang="en-US" sz="4900" b="1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 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4900" dirty="0" err="1" smtClean="0">
                <a:latin typeface="Tahoma" pitchFamily="34" charset="0"/>
              </a:rPr>
              <a:t>Anggota</a:t>
            </a:r>
            <a:r>
              <a:rPr lang="en-US" sz="4900" dirty="0" smtClean="0">
                <a:latin typeface="Tahoma" pitchFamily="34" charset="0"/>
              </a:rPr>
              <a:t> PORMIKI </a:t>
            </a:r>
            <a:r>
              <a:rPr lang="en-US" sz="4900" dirty="0" err="1" smtClean="0">
                <a:latin typeface="Tahoma" pitchFamily="34" charset="0"/>
              </a:rPr>
              <a:t>sejak</a:t>
            </a:r>
            <a:r>
              <a:rPr lang="en-US" sz="4900" dirty="0" smtClean="0">
                <a:latin typeface="Tahoma" pitchFamily="34" charset="0"/>
              </a:rPr>
              <a:t> 1991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4900" dirty="0" err="1" smtClean="0">
                <a:latin typeface="Tahoma" pitchFamily="34" charset="0"/>
              </a:rPr>
              <a:t>Ketua</a:t>
            </a:r>
            <a:r>
              <a:rPr lang="en-US" sz="4900" dirty="0" smtClean="0">
                <a:latin typeface="Tahoma" pitchFamily="34" charset="0"/>
              </a:rPr>
              <a:t> </a:t>
            </a:r>
            <a:r>
              <a:rPr lang="en-US" sz="4900" dirty="0" err="1" smtClean="0">
                <a:latin typeface="Tahoma" pitchFamily="34" charset="0"/>
              </a:rPr>
              <a:t>Umum</a:t>
            </a:r>
            <a:r>
              <a:rPr lang="en-US" sz="4900" dirty="0" smtClean="0">
                <a:latin typeface="Tahoma" pitchFamily="34" charset="0"/>
              </a:rPr>
              <a:t> DPP PORMIKI 1999-2006 (2 </a:t>
            </a:r>
            <a:r>
              <a:rPr lang="en-US" sz="4900" dirty="0" err="1" smtClean="0">
                <a:latin typeface="Tahoma" pitchFamily="34" charset="0"/>
              </a:rPr>
              <a:t>periode</a:t>
            </a:r>
            <a:r>
              <a:rPr lang="en-US" sz="4900" dirty="0" smtClean="0">
                <a:latin typeface="Tahoma" pitchFamily="34" charset="0"/>
              </a:rPr>
              <a:t>)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4900" dirty="0" smtClean="0">
                <a:latin typeface="Tahoma" pitchFamily="34" charset="0"/>
              </a:rPr>
              <a:t>Pembina PORMIKI </a:t>
            </a:r>
            <a:r>
              <a:rPr lang="en-US" sz="4900" dirty="0" err="1" smtClean="0">
                <a:latin typeface="Tahoma" pitchFamily="34" charset="0"/>
              </a:rPr>
              <a:t>sejak</a:t>
            </a:r>
            <a:r>
              <a:rPr lang="en-US" sz="4900" dirty="0" smtClean="0">
                <a:latin typeface="Tahoma" pitchFamily="34" charset="0"/>
              </a:rPr>
              <a:t> 2006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4900" dirty="0" err="1" smtClean="0">
                <a:latin typeface="Tahoma" pitchFamily="34" charset="0"/>
              </a:rPr>
              <a:t>Anggota</a:t>
            </a:r>
            <a:r>
              <a:rPr lang="en-US" sz="4900" dirty="0" smtClean="0">
                <a:latin typeface="Tahoma" pitchFamily="34" charset="0"/>
              </a:rPr>
              <a:t> </a:t>
            </a:r>
            <a:r>
              <a:rPr lang="en-US" sz="4900" dirty="0" err="1" smtClean="0">
                <a:latin typeface="Tahoma" pitchFamily="34" charset="0"/>
              </a:rPr>
              <a:t>Majelis</a:t>
            </a:r>
            <a:r>
              <a:rPr lang="en-US" sz="4900" dirty="0" smtClean="0">
                <a:latin typeface="Tahoma" pitchFamily="34" charset="0"/>
              </a:rPr>
              <a:t> </a:t>
            </a:r>
            <a:r>
              <a:rPr lang="en-US" sz="4900" dirty="0" err="1" smtClean="0">
                <a:latin typeface="Tahoma" pitchFamily="34" charset="0"/>
              </a:rPr>
              <a:t>Tenaga</a:t>
            </a:r>
            <a:r>
              <a:rPr lang="en-US" sz="4900" dirty="0" smtClean="0">
                <a:latin typeface="Tahoma" pitchFamily="34" charset="0"/>
              </a:rPr>
              <a:t> </a:t>
            </a:r>
            <a:r>
              <a:rPr lang="en-US" sz="4900" dirty="0" err="1" smtClean="0">
                <a:latin typeface="Tahoma" pitchFamily="34" charset="0"/>
              </a:rPr>
              <a:t>Kesehatan</a:t>
            </a:r>
            <a:r>
              <a:rPr lang="en-US" sz="4900" dirty="0" smtClean="0">
                <a:latin typeface="Tahoma" pitchFamily="34" charset="0"/>
              </a:rPr>
              <a:t> Indonesia (MTKI) 2011-2014</a:t>
            </a:r>
          </a:p>
          <a:p>
            <a:pPr lvl="1">
              <a:buFontTx/>
              <a:buNone/>
            </a:pPr>
            <a:endParaRPr lang="en-US" sz="4900" dirty="0" smtClean="0">
              <a:latin typeface="Tahoma" pitchFamily="34" charset="0"/>
            </a:endParaRPr>
          </a:p>
          <a:p>
            <a:pPr lvl="1">
              <a:buFontTx/>
              <a:buNone/>
            </a:pPr>
            <a:r>
              <a:rPr lang="en-US" sz="5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ALAMAT:</a:t>
            </a:r>
            <a:r>
              <a:rPr lang="en-US" sz="4900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 </a:t>
            </a:r>
          </a:p>
          <a:p>
            <a:pPr lvl="1">
              <a:buFontTx/>
              <a:buNone/>
            </a:pPr>
            <a:r>
              <a:rPr lang="en-US" sz="4900" dirty="0" smtClean="0">
                <a:latin typeface="Tahoma" pitchFamily="34" charset="0"/>
              </a:rPr>
              <a:t>Jl. </a:t>
            </a:r>
            <a:r>
              <a:rPr lang="en-US" sz="4900" dirty="0" err="1" smtClean="0">
                <a:latin typeface="Tahoma" pitchFamily="34" charset="0"/>
              </a:rPr>
              <a:t>Mangga</a:t>
            </a:r>
            <a:r>
              <a:rPr lang="en-US" sz="4900" dirty="0" smtClean="0">
                <a:latin typeface="Tahoma" pitchFamily="34" charset="0"/>
              </a:rPr>
              <a:t> </a:t>
            </a:r>
            <a:r>
              <a:rPr lang="en-US" sz="4900" dirty="0" err="1" smtClean="0">
                <a:latin typeface="Tahoma" pitchFamily="34" charset="0"/>
              </a:rPr>
              <a:t>Besar</a:t>
            </a:r>
            <a:r>
              <a:rPr lang="en-US" sz="4900" dirty="0" smtClean="0">
                <a:latin typeface="Tahoma" pitchFamily="34" charset="0"/>
              </a:rPr>
              <a:t> Raya No.137, Jakarta </a:t>
            </a:r>
            <a:r>
              <a:rPr lang="en-US" sz="4900" dirty="0" err="1" smtClean="0">
                <a:latin typeface="Tahoma" pitchFamily="34" charset="0"/>
              </a:rPr>
              <a:t>Pusat</a:t>
            </a:r>
            <a:endParaRPr lang="en-US" sz="4900" dirty="0" smtClean="0">
              <a:latin typeface="Tahoma" pitchFamily="34" charset="0"/>
            </a:endParaRPr>
          </a:p>
          <a:p>
            <a:pPr lvl="1">
              <a:buFontTx/>
              <a:buNone/>
            </a:pPr>
            <a:r>
              <a:rPr lang="en-US" sz="4900" dirty="0" err="1" smtClean="0">
                <a:latin typeface="Tahoma" pitchFamily="34" charset="0"/>
              </a:rPr>
              <a:t>Telp</a:t>
            </a:r>
            <a:r>
              <a:rPr lang="en-US" sz="4900" dirty="0" smtClean="0">
                <a:latin typeface="Tahoma" pitchFamily="34" charset="0"/>
              </a:rPr>
              <a:t>: 021-6260108   ext: 8410,   Fax: 6497494</a:t>
            </a:r>
          </a:p>
          <a:p>
            <a:pPr lvl="1">
              <a:buFontTx/>
              <a:buNone/>
            </a:pPr>
            <a:r>
              <a:rPr lang="en-US" sz="4900" dirty="0" smtClean="0">
                <a:latin typeface="Tahoma" pitchFamily="34" charset="0"/>
              </a:rPr>
              <a:t>HP  : 081 887 3764, E-mail: siswatiaries@yahoo.com</a:t>
            </a:r>
          </a:p>
        </p:txBody>
      </p:sp>
      <p:sp>
        <p:nvSpPr>
          <p:cNvPr id="5120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3571C1A1-06FE-4289-BCA3-5837A3B85D7F}" type="datetime1">
              <a:rPr lang="en-US" smtClean="0"/>
              <a:pPr/>
              <a:t>9/12/2017</a:t>
            </a:fld>
            <a:endParaRPr lang="en-US"/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294FB0-A431-4C43-8DDA-E2A180CB2E26}" type="slidenum">
              <a:rPr lang="en-US" smtClean="0"/>
              <a:pPr/>
              <a:t>2</a:t>
            </a:fld>
            <a:endParaRPr lang="en-US" smtClean="0"/>
          </a:p>
        </p:txBody>
      </p:sp>
      <p:pic>
        <p:nvPicPr>
          <p:cNvPr id="6" name="Picture 2" descr="C:\Users\AKREDI~1\AppData\Local\Temp\ib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76200"/>
            <a:ext cx="1676400" cy="1828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219200"/>
            <a:ext cx="7543800" cy="4038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HUKUM KESEHATAN</a:t>
            </a:r>
            <a:r>
              <a:rPr lang="en-US" sz="4000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>
              <a:buFontTx/>
              <a:buNone/>
            </a:pPr>
            <a:r>
              <a:rPr lang="en-US" sz="4000" dirty="0" smtClean="0">
                <a:latin typeface="Tahoma" pitchFamily="34" charset="0"/>
                <a:cs typeface="Tahoma" pitchFamily="34" charset="0"/>
              </a:rPr>
              <a:t>A</a:t>
            </a:r>
            <a:r>
              <a:rPr lang="id-ID" sz="4000" dirty="0" smtClean="0">
                <a:latin typeface="Tahoma" pitchFamily="34" charset="0"/>
                <a:cs typeface="Tahoma" pitchFamily="34" charset="0"/>
              </a:rPr>
              <a:t>dalah semua ketentuan 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h</a:t>
            </a:r>
            <a:r>
              <a:rPr lang="id-ID" sz="4000" dirty="0" smtClean="0">
                <a:latin typeface="Tahoma" pitchFamily="34" charset="0"/>
                <a:cs typeface="Tahoma" pitchFamily="34" charset="0"/>
              </a:rPr>
              <a:t>ukum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>
              <a:buFontTx/>
              <a:buNone/>
            </a:pPr>
            <a:r>
              <a:rPr lang="id-ID" sz="4000" dirty="0" smtClean="0">
                <a:latin typeface="Tahoma" pitchFamily="34" charset="0"/>
                <a:cs typeface="Tahoma" pitchFamily="34" charset="0"/>
              </a:rPr>
              <a:t>yg 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b</a:t>
            </a:r>
            <a:r>
              <a:rPr lang="id-ID" sz="4000" dirty="0" smtClean="0">
                <a:latin typeface="Tahoma" pitchFamily="34" charset="0"/>
                <a:cs typeface="Tahoma" pitchFamily="34" charset="0"/>
              </a:rPr>
              <a:t>erhubungan langsung dgn </a:t>
            </a:r>
            <a:endParaRPr lang="en-US" sz="4000" dirty="0" smtClean="0">
              <a:latin typeface="Tahoma" pitchFamily="34" charset="0"/>
              <a:cs typeface="Tahoma" pitchFamily="34" charset="0"/>
            </a:endParaRPr>
          </a:p>
          <a:p>
            <a:pPr>
              <a:buFontTx/>
              <a:buNone/>
            </a:pPr>
            <a:r>
              <a:rPr lang="id-ID" sz="4000" dirty="0" smtClean="0">
                <a:latin typeface="Tahoma" pitchFamily="34" charset="0"/>
                <a:cs typeface="Tahoma" pitchFamily="34" charset="0"/>
              </a:rPr>
              <a:t>Pemeliharaan/pelayanan </a:t>
            </a:r>
            <a:endParaRPr lang="en-US" sz="4000" dirty="0" smtClean="0">
              <a:latin typeface="Tahoma" pitchFamily="34" charset="0"/>
              <a:cs typeface="Tahoma" pitchFamily="34" charset="0"/>
            </a:endParaRPr>
          </a:p>
          <a:p>
            <a:pPr>
              <a:buFontTx/>
              <a:buNone/>
            </a:pPr>
            <a:r>
              <a:rPr lang="id-ID" sz="4000" dirty="0" smtClean="0">
                <a:latin typeface="Tahoma" pitchFamily="34" charset="0"/>
                <a:cs typeface="Tahoma" pitchFamily="34" charset="0"/>
              </a:rPr>
              <a:t>kesehatan dan penerapannya. 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33400" y="10668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4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HUKUM KESEHATAN</a:t>
            </a:r>
            <a:endParaRPr lang="en-US" sz="44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Seperangkat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kaidah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yang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mengatur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seluruh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aspek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yang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berkaitan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dengan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upaya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dan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pemeliharaan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bidang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kesehatan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.</a:t>
            </a:r>
            <a:endParaRPr kumimoji="0" lang="id-ID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5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HUKUM KESEHATAN</a:t>
            </a:r>
            <a:endParaRPr lang="en-US" sz="54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1905000"/>
            <a:ext cx="8229600" cy="2971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Dikembangkan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sejak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1950 an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Sebagai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cabang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ilmu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hukum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BUKAN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cabang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ilmu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kedokteran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2192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SUMBER HUKUM KESEHATAN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143000" y="2209800"/>
            <a:ext cx="7315200" cy="3352800"/>
          </a:xfrm>
        </p:spPr>
        <p:txBody>
          <a:bodyPr>
            <a:noAutofit/>
          </a:bodyPr>
          <a:lstStyle/>
          <a:p>
            <a:r>
              <a:rPr lang="id-ID" sz="4000" dirty="0" smtClean="0">
                <a:latin typeface="Tahoma" pitchFamily="34" charset="0"/>
                <a:cs typeface="Tahoma" pitchFamily="34" charset="0"/>
              </a:rPr>
              <a:t>Hukum tertulis</a:t>
            </a:r>
          </a:p>
          <a:p>
            <a:r>
              <a:rPr lang="id-ID" sz="4000" dirty="0" smtClean="0">
                <a:latin typeface="Tahoma" pitchFamily="34" charset="0"/>
                <a:cs typeface="Tahoma" pitchFamily="34" charset="0"/>
              </a:rPr>
              <a:t>Hukum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id-ID" sz="4000" dirty="0" smtClean="0">
                <a:latin typeface="Tahoma" pitchFamily="34" charset="0"/>
                <a:cs typeface="Tahoma" pitchFamily="34" charset="0"/>
              </a:rPr>
              <a:t>kebiasaan</a:t>
            </a:r>
          </a:p>
          <a:p>
            <a:r>
              <a:rPr lang="id-ID" sz="4000" dirty="0" smtClean="0">
                <a:latin typeface="Tahoma" pitchFamily="34" charset="0"/>
                <a:cs typeface="Tahoma" pitchFamily="34" charset="0"/>
              </a:rPr>
              <a:t>Yurispr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u</a:t>
            </a:r>
            <a:r>
              <a:rPr lang="id-ID" sz="4000" dirty="0" smtClean="0">
                <a:latin typeface="Tahoma" pitchFamily="34" charset="0"/>
                <a:cs typeface="Tahoma" pitchFamily="34" charset="0"/>
              </a:rPr>
              <a:t>densi</a:t>
            </a:r>
          </a:p>
          <a:p>
            <a:r>
              <a:rPr lang="id-ID" sz="4000" dirty="0" smtClean="0">
                <a:latin typeface="Tahoma" pitchFamily="34" charset="0"/>
                <a:cs typeface="Tahoma" pitchFamily="34" charset="0"/>
              </a:rPr>
              <a:t>Pedoman internasional</a:t>
            </a:r>
          </a:p>
          <a:p>
            <a:r>
              <a:rPr lang="id-ID" sz="4000" dirty="0" smtClean="0">
                <a:latin typeface="Tahoma" pitchFamily="34" charset="0"/>
                <a:cs typeface="Tahoma" pitchFamily="34" charset="0"/>
              </a:rPr>
              <a:t>IPTEK Kesehatan/kedokteran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09600" y="914400"/>
            <a:ext cx="800100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LINGKUP HUKUM KESEHATAN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14400" y="1828800"/>
            <a:ext cx="7467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Hukum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kedokteran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(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medical law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)</a:t>
            </a:r>
          </a:p>
          <a:p>
            <a:pPr marL="514350" marR="0" lvl="0" indent="-5143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Hukum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keperawatan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Hukum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rumah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sakit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Hukum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lingkungan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Hukum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tentang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limbah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industri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Hukum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tentang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polusi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Hukum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keselamatan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kerja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Makanan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yang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merusak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kesehatan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Peralatan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yg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dpt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merusak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lingkungan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(X-Ray)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Peraturan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lain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ada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kaitannya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langsung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dapat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mempengaruhi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kesehatan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manusia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LANDASAN HUKUM</a:t>
            </a:r>
            <a:endParaRPr lang="en-US" sz="48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49580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Tahoma" pitchFamily="34" charset="0"/>
                <a:cs typeface="Tahoma" pitchFamily="34" charset="0"/>
              </a:rPr>
              <a:t>HUKUM KESEHATAN: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	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Segala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aspek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yang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berkaitan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dengan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bidang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kesehatan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yang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meliputi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kesehatan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badaniah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/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jasmani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rohani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/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kesehatan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jiwa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lingkup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kesehatan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sosial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secara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keseluruhan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Content Placeholder 6"/>
          <p:cNvSpPr txBox="1">
            <a:spLocks/>
          </p:cNvSpPr>
          <p:nvPr/>
        </p:nvSpPr>
        <p:spPr>
          <a:xfrm>
            <a:off x="4648200" y="1600200"/>
            <a:ext cx="4038600" cy="449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HUKUM KEDOKTERAN: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	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Hanya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pada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masalah-masalah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yang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berkaitan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dengan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profesi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kedokteran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33400" y="1371600"/>
            <a:ext cx="8153400" cy="1295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SEBAB UTAMA BERKEMBANGNYA HUKUM KESEHATAN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09600" y="2971800"/>
            <a:ext cx="8001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Hak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untuk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menentukan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nasib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sendiri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, yang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merupakan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suatu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hak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pribadi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Hak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untuk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mendapat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pelayanan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kesehatan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yang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memadai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, yang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merupakan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suatu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hak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sosial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	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(LEENEN, 1986)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	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33400" y="1371600"/>
            <a:ext cx="8153400" cy="1066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LINGKUP HUKUM </a:t>
            </a:r>
            <a:r>
              <a:rPr kumimoji="0" lang="en-US" sz="3600" b="1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KESEHATAN</a:t>
            </a:r>
            <a:r>
              <a:rPr kumimoji="0" lang="en-US" sz="3600" b="1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  <a:sym typeface="Wingdings" pitchFamily="2" charset="2"/>
              </a:rPr>
              <a:t> MENYOROTI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33400" y="2743200"/>
            <a:ext cx="8153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SUBYEK HUKUM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: </a:t>
            </a:r>
            <a:r>
              <a:rPr kumimoji="0" lang="id-ID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	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</a:t>
            </a: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endukung hak &amp; kewajiban 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HAK &amp; KEWAJIBAN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:</a:t>
            </a:r>
            <a:endParaRPr kumimoji="0" lang="id-ID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	Batas-batas wewenang dan tugas misalnya wewenang tugas tenaga farmasi di puskesmas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PERISTIWA HUKUM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:</a:t>
            </a:r>
            <a:endParaRPr kumimoji="0" lang="id-ID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	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</a:t>
            </a: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etiap proses yang menyangkut perilaku manusia, kejadian dan keadaan</a:t>
            </a:r>
            <a:endParaRPr kumimoji="0" lang="id-ID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62000" y="1371600"/>
            <a:ext cx="762000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LINGKUP HUKUM </a:t>
            </a:r>
            <a:r>
              <a:rPr kumimoji="0" lang="en-US" sz="3600" b="1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KESEHATAN</a:t>
            </a:r>
            <a:r>
              <a:rPr kumimoji="0" lang="en-US" sz="3600" b="1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  <a:sym typeface="Wingdings" pitchFamily="2" charset="2"/>
              </a:rPr>
              <a:t>MENYOROTI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819400"/>
            <a:ext cx="7620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HUBUNGAN HUKUM: 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	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H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ubungan yang menimbulkan akibat hukum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OBYEK HUKUM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:</a:t>
            </a:r>
            <a:r>
              <a:rPr kumimoji="0" lang="id-ID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	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restasi yang diberikan atas jasa yang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ilakukan tenaga kesehatan dlm melaksanakan tugasnya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KEMAMPUAN YANG DIHARAPKAN</a:t>
            </a:r>
            <a:endParaRPr lang="en-US" sz="40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762000" y="1722437"/>
            <a:ext cx="7848600" cy="4602163"/>
          </a:xfrm>
        </p:spPr>
        <p:txBody>
          <a:bodyPr/>
          <a:lstStyle/>
          <a:p>
            <a:pPr>
              <a:buNone/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UMUM:</a:t>
            </a:r>
          </a:p>
          <a:p>
            <a:pPr>
              <a:buNone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Mahasiswa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mampu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memahami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pengertian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eaLnBrk="1" hangingPunct="1">
              <a:buNone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Aspek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hukum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dalam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pelayanan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kesehatan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buNone/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KHUSUS</a:t>
            </a: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MEMAHAMI: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Font typeface="+mj-lt"/>
              <a:buAutoNum type="arabicPeriod"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Pengertian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aspek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hukum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Font typeface="+mj-lt"/>
              <a:buAutoNum type="arabicPeriod"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Pelayanan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kesehatan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Font typeface="+mj-lt"/>
              <a:buAutoNum type="arabicPeriod"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Hukum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kesehatan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447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MENGAPA PERLU ATURAN HUKUM DALAM PELAYANAN KESEHATAN ?</a:t>
            </a:r>
            <a:endParaRPr lang="en-US" sz="36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590800"/>
            <a:ext cx="8229600" cy="3124200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algn="ctr">
              <a:lnSpc>
                <a:spcPct val="110000"/>
              </a:lnSpc>
              <a:buNone/>
            </a:pP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Manusia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mempunyai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hasrat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untuk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hidup</a:t>
            </a:r>
            <a:r>
              <a:rPr lang="en-US" sz="36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teratur</a:t>
            </a:r>
            <a:endParaRPr lang="en-US" sz="3600" u="sng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10000"/>
              </a:lnSpc>
              <a:buNone/>
            </a:pP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algn="ctr">
              <a:lnSpc>
                <a:spcPct val="110000"/>
              </a:lnSpc>
              <a:buNone/>
            </a:pP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Kaidah-kaidah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yang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mengatur</a:t>
            </a:r>
            <a:r>
              <a:rPr lang="en-US" sz="36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hubungan</a:t>
            </a:r>
            <a:r>
              <a:rPr lang="en-US" sz="36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antar</a:t>
            </a:r>
            <a:r>
              <a:rPr lang="en-US" sz="36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manusia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melalui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keserasian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antara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ketertiban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landasan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hukum</a:t>
            </a:r>
            <a:endParaRPr lang="en-US" sz="3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419600" y="1981200"/>
            <a:ext cx="533400" cy="4572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4419600" y="3657600"/>
            <a:ext cx="533400" cy="4572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APA HUKUM ?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267200" y="1524000"/>
            <a:ext cx="533400" cy="457200"/>
          </a:xfrm>
          <a:prstGeom prst="downArrow">
            <a:avLst/>
          </a:prstGeom>
          <a:solidFill>
            <a:srgbClr val="0070C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990600" y="2133600"/>
            <a:ext cx="7162800" cy="19812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	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Kumpulan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peraturan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kaidah-kaidah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hukum</a:t>
            </a:r>
            <a:endParaRPr lang="en-US" sz="4000" dirty="0" smtClean="0">
              <a:latin typeface="Tahoma" pitchFamily="34" charset="0"/>
              <a:cs typeface="Tahoma" pitchFamily="34" charset="0"/>
            </a:endParaRPr>
          </a:p>
          <a:p>
            <a:pPr eaLnBrk="1" hangingPunct="1"/>
            <a:endParaRPr lang="en-US" sz="36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6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HUKUM</a:t>
            </a:r>
            <a:r>
              <a:rPr lang="en-US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267200" y="1676400"/>
            <a:ext cx="533400" cy="457200"/>
          </a:xfrm>
          <a:prstGeom prst="downArrow">
            <a:avLst/>
          </a:prstGeom>
          <a:solidFill>
            <a:srgbClr val="0070C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133600"/>
            <a:ext cx="8153400" cy="381000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Pengaturan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oleh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u="sng" dirty="0" err="1" smtClean="0">
                <a:latin typeface="Tahoma" pitchFamily="34" charset="0"/>
                <a:cs typeface="Tahoma" pitchFamily="34" charset="0"/>
              </a:rPr>
              <a:t>negara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demi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menjaga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u="sng" dirty="0" err="1" smtClean="0">
                <a:latin typeface="Tahoma" pitchFamily="34" charset="0"/>
                <a:cs typeface="Tahoma" pitchFamily="34" charset="0"/>
              </a:rPr>
              <a:t>ketertiban</a:t>
            </a:r>
            <a:r>
              <a:rPr lang="en-US" sz="4400" u="sng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u="sng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4400" u="sng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u="sng" dirty="0" err="1" smtClean="0">
                <a:latin typeface="Tahoma" pitchFamily="34" charset="0"/>
                <a:cs typeface="Tahoma" pitchFamily="34" charset="0"/>
              </a:rPr>
              <a:t>keamanan</a:t>
            </a:r>
            <a:r>
              <a:rPr lang="en-US" sz="4400" u="sng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masyarakat</a:t>
            </a:r>
            <a:endParaRPr lang="en-US" sz="4400" dirty="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Pelanggaran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diputuskan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oleh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u="sng" dirty="0" smtClean="0">
                <a:latin typeface="Tahoma" pitchFamily="34" charset="0"/>
                <a:cs typeface="Tahoma" pitchFamily="34" charset="0"/>
              </a:rPr>
              <a:t>hakim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atas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dirty="0" err="1" smtClean="0">
                <a:latin typeface="Tahoma" pitchFamily="34" charset="0"/>
                <a:cs typeface="Tahoma" pitchFamily="34" charset="0"/>
              </a:rPr>
              <a:t>dasar</a:t>
            </a:r>
            <a:r>
              <a:rPr lang="en-US" sz="4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400" u="sng" dirty="0" err="1" smtClean="0">
                <a:latin typeface="Tahoma" pitchFamily="34" charset="0"/>
                <a:cs typeface="Tahoma" pitchFamily="34" charset="0"/>
              </a:rPr>
              <a:t>hukum</a:t>
            </a:r>
            <a:r>
              <a:rPr lang="en-US" sz="4400" u="sng" dirty="0" smtClean="0">
                <a:latin typeface="Tahoma" pitchFamily="34" charset="0"/>
                <a:cs typeface="Tahoma" pitchFamily="34" charset="0"/>
              </a:rPr>
              <a:t> &amp; UU</a:t>
            </a:r>
            <a:endParaRPr lang="en-US" sz="4800" u="sng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5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HUKUM</a:t>
            </a:r>
            <a:r>
              <a:rPr lang="en-US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924800" cy="45720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ISI</a:t>
            </a:r>
            <a:endParaRPr lang="en-US" sz="4000" b="1" dirty="0" smtClean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buClr>
                <a:schemeClr val="tx2"/>
              </a:buClr>
            </a:pP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Ukuran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/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pedoman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memiliki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sanksi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mengukur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tingkah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laku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manusia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.</a:t>
            </a:r>
          </a:p>
          <a:p>
            <a:pPr>
              <a:buNone/>
            </a:pPr>
            <a:r>
              <a:rPr lang="en-US" sz="4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TUJUAN</a:t>
            </a:r>
            <a:endParaRPr lang="en-US" sz="4000" b="1" dirty="0" smtClean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buClr>
                <a:schemeClr val="tx2"/>
              </a:buClr>
            </a:pP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Membentuk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masyarakat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yang ideal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6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HUKUM</a:t>
            </a:r>
            <a:r>
              <a:rPr lang="en-US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990600" y="1828801"/>
            <a:ext cx="7162800" cy="29718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cap="rnd"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Sanksi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pelanggaran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 </a:t>
            </a:r>
          </a:p>
          <a:p>
            <a:pPr eaLnBrk="1" hangingPunct="1">
              <a:buClr>
                <a:schemeClr val="tx2"/>
              </a:buClr>
              <a:buFontTx/>
              <a:buNone/>
            </a:pPr>
            <a:r>
              <a:rPr lang="en-US" sz="3600" dirty="0" smtClean="0">
                <a:latin typeface="Tahoma" pitchFamily="34" charset="0"/>
                <a:cs typeface="Tahoma" pitchFamily="34" charset="0"/>
              </a:rPr>
              <a:t>	</a:t>
            </a:r>
            <a:r>
              <a:rPr lang="en-US" sz="36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sz="3600" u="sng" dirty="0" err="1" smtClean="0">
                <a:latin typeface="Tahoma" pitchFamily="34" charset="0"/>
                <a:cs typeface="Tahoma" pitchFamily="34" charset="0"/>
              </a:rPr>
              <a:t>penguasa</a:t>
            </a:r>
            <a:endParaRPr lang="en-US" sz="3600" u="sng" dirty="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buClr>
                <a:schemeClr val="tx2"/>
              </a:buClr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Mengatur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tentang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hak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&amp;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kewajiban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timbal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balik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  <a:p>
            <a:pPr eaLnBrk="1" hangingPunct="1"/>
            <a:endParaRPr lang="en-US" sz="32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5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HUKUM </a:t>
            </a:r>
            <a:endParaRPr lang="en-US" sz="54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914400" y="1752601"/>
            <a:ext cx="7391400" cy="3124200"/>
          </a:xfrm>
          <a:solidFill>
            <a:schemeClr val="bg1"/>
          </a:solidFill>
          <a:ln cap="rnd"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 eaLnBrk="1" hangingPunct="1">
              <a:buClr>
                <a:schemeClr val="tx2"/>
              </a:buClr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Mengatur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apa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yang </a:t>
            </a:r>
            <a:r>
              <a:rPr lang="en-US" sz="3600" u="sng" dirty="0" err="1" smtClean="0">
                <a:latin typeface="Tahoma" pitchFamily="34" charset="0"/>
                <a:cs typeface="Tahoma" pitchFamily="34" charset="0"/>
              </a:rPr>
              <a:t>boleh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apa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yang </a:t>
            </a:r>
            <a:r>
              <a:rPr lang="en-US" sz="3600" u="sng" dirty="0" err="1" smtClean="0">
                <a:latin typeface="Tahoma" pitchFamily="34" charset="0"/>
                <a:cs typeface="Tahoma" pitchFamily="34" charset="0"/>
              </a:rPr>
              <a:t>tidak</a:t>
            </a:r>
            <a:r>
              <a:rPr lang="en-US" sz="3600" u="sng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cs typeface="Tahoma" pitchFamily="34" charset="0"/>
              </a:rPr>
              <a:t>boleh</a:t>
            </a:r>
            <a:endParaRPr lang="en-US" sz="3600" u="sng" dirty="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buClr>
                <a:schemeClr val="tx2"/>
              </a:buClr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Penataan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datang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cs typeface="Tahoma" pitchFamily="34" charset="0"/>
              </a:rPr>
              <a:t>dari</a:t>
            </a:r>
            <a:r>
              <a:rPr lang="en-US" sz="3600" u="sng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cs typeface="Tahoma" pitchFamily="34" charset="0"/>
              </a:rPr>
              <a:t>luar</a:t>
            </a:r>
            <a:r>
              <a:rPr lang="en-US" sz="3600" u="sng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yaitu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dari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hukum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itu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sendiri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sanksinya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1414</TotalTime>
  <Words>573</Words>
  <Application>Microsoft Office PowerPoint</Application>
  <PresentationFormat>On-screen Show (4:3)</PresentationFormat>
  <Paragraphs>189</Paragraphs>
  <Slides>28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Slide 1</vt:lpstr>
      <vt:lpstr>Slide 2</vt:lpstr>
      <vt:lpstr>KEMAMPUAN YANG DIHARAPKAN</vt:lpstr>
      <vt:lpstr>MENGAPA PERLU ATURAN HUKUM DALAM PELAYANAN KESEHATAN ?</vt:lpstr>
      <vt:lpstr>APA HUKUM ?</vt:lpstr>
      <vt:lpstr>HUKUM </vt:lpstr>
      <vt:lpstr>HUKUM </vt:lpstr>
      <vt:lpstr>HUKUM </vt:lpstr>
      <vt:lpstr>HUKUM </vt:lpstr>
      <vt:lpstr>HUKUM  </vt:lpstr>
      <vt:lpstr>HUKUM KESEHATAN…?</vt:lpstr>
      <vt:lpstr>UU RI NO.44/2009: RS</vt:lpstr>
      <vt:lpstr>MENGAPA PERLU HUKUM KESEHATAN </vt:lpstr>
      <vt:lpstr>LANDASAN HUKUM</vt:lpstr>
      <vt:lpstr>HUKUM KESEHATAN</vt:lpstr>
      <vt:lpstr>HUKUM KESEHATAN</vt:lpstr>
      <vt:lpstr>HUKUM KESEHATAN</vt:lpstr>
      <vt:lpstr>HUKUM KESEHATAN</vt:lpstr>
      <vt:lpstr>HUKUM KESEHATAN</vt:lpstr>
      <vt:lpstr>Slide 20</vt:lpstr>
      <vt:lpstr>Slide 21</vt:lpstr>
      <vt:lpstr>HUKUM KESEHATAN</vt:lpstr>
      <vt:lpstr>SUMBER HUKUM KESEHATAN</vt:lpstr>
      <vt:lpstr>Slide 24</vt:lpstr>
      <vt:lpstr>LANDASAN HUKUM</vt:lpstr>
      <vt:lpstr>Slide 26</vt:lpstr>
      <vt:lpstr>Slide 27</vt:lpstr>
      <vt:lpstr>Slide 28</vt:lpstr>
    </vt:vector>
  </TitlesOfParts>
  <Company>signDesign Communications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Akreditasi</cp:lastModifiedBy>
  <cp:revision>276</cp:revision>
  <dcterms:created xsi:type="dcterms:W3CDTF">2010-08-24T06:47:44Z</dcterms:created>
  <dcterms:modified xsi:type="dcterms:W3CDTF">2017-09-12T06:33:15Z</dcterms:modified>
</cp:coreProperties>
</file>