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7" r:id="rId24"/>
    <p:sldId id="35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30/12/2017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82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24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96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73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99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75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96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857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32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31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42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036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17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77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90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60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55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29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53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64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477161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RISK MANAGEMENT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10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MIK |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371600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681038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komersial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0894" y="2635478"/>
            <a:ext cx="65263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Ada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Lingkup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ditentukan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Jadwal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pembayaran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jelas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Pembayaran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kiriman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774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9565" y="1762943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hubungan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3622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jelas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buruk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stakeholder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politik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internal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Terdiri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stakeholder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User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komitmen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Keengganan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berubah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968375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kesepakatan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user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53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820197"/>
            <a:ext cx="4876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3. 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630596"/>
            <a:ext cx="624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disepakati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rinci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ambigu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fungsional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terlalu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ketat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Kriteria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penerimaan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disepakati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42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772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4. 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Sumberdaya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313325"/>
            <a:ext cx="7391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Manager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terlibat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singkat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mengerjakan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besar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Perkiraan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matik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direncanakan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Ketergantungan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dianggap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key staff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terampil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31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772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5. 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Technical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343002"/>
            <a:ext cx="6934200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Perbedaan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live </a:t>
            </a:r>
            <a:r>
              <a:rPr lang="en-US" sz="2000" i="1" dirty="0" err="1">
                <a:ea typeface="Calibri" panose="020F0502020204030204" pitchFamily="34" charset="0"/>
                <a:cs typeface="Arial" panose="020B0604020202020204" pitchFamily="34" charset="0"/>
              </a:rPr>
              <a:t>environtments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Keterbatasan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akses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lingkungan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lunak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familiar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Kurangnya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dukungan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teknis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biasa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856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772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Subkontrak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343002"/>
            <a:ext cx="7162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sedikit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supplier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supplier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Suppliers in the poor financial state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Difficult to stage tests of items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supplier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lisensi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Subkontrak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back-to-back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570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Risk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Assesment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2487" y="18288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kelambatan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429251"/>
            <a:ext cx="75580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Gagal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menghasilkan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unit yang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tanggal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direncanakan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memulai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waktunya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Belum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tersedia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penjadwalan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mengerjakan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modul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Peralihan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usaha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lain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211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Risk Action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63796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identifikasi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mengukur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Penerimaan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Acceptance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036642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tindakan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layak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kemungkinan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membiarkan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kontingensi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anggaran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menghadapi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954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Risk Action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2. 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Penghindaran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Avoidance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hal-hal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mencegah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mungin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4913" y="2819400"/>
            <a:ext cx="7177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ea typeface="Calibri" panose="020F0502020204030204" pitchFamily="34" charset="0"/>
                <a:cs typeface="Arial" panose="020B0604020202020204" pitchFamily="34" charset="0"/>
              </a:rPr>
              <a:t>3.  Mitigation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Langkah-langkah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mengurangi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007584"/>
            <a:ext cx="7162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ea typeface="Calibri" panose="020F0502020204030204" pitchFamily="34" charset="0"/>
                <a:cs typeface="Arial" panose="020B0604020202020204" pitchFamily="34" charset="0"/>
              </a:rPr>
              <a:t>4.  Transfer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pihak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ketiga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menanggulangi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memanfaatkan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asuransi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hardware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ataupun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infrastruktur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1848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0668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Pengendalian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809690"/>
            <a:ext cx="4714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6482" y="248707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mitigasi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diprediksi</a:t>
            </a:r>
            <a:r>
              <a:rPr lang="en-US" sz="2000" dirty="0" smtClean="0"/>
              <a:t> </a:t>
            </a:r>
            <a:r>
              <a:rPr lang="en-US" sz="2000" dirty="0" err="1" smtClean="0"/>
              <a:t>terwujud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dikelola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kehlangan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diantisipasi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32688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2503" y="914400"/>
            <a:ext cx="2587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cs typeface="Arial" panose="020B0604020202020204" pitchFamily="34" charset="0"/>
              </a:rPr>
              <a:t>Risk Management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6487" y="1762221"/>
            <a:ext cx="5198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proses: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11090" y="2465899"/>
            <a:ext cx="495039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762000"/>
            <a:ext cx="7315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Pengendalian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60439"/>
            <a:ext cx="7611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6482" y="1817639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lingkup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intensitas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 smtClean="0"/>
          </a:p>
          <a:p>
            <a:pPr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i="1" dirty="0" err="1" smtClean="0"/>
              <a:t>contoh</a:t>
            </a:r>
            <a:r>
              <a:rPr lang="en-US" sz="2000" i="1" dirty="0" smtClean="0"/>
              <a:t>: </a:t>
            </a:r>
          </a:p>
          <a:p>
            <a:pPr>
              <a:tabLst>
                <a:tab pos="466725" algn="l"/>
                <a:tab pos="1022350" algn="l"/>
              </a:tabLst>
            </a:pPr>
            <a:r>
              <a:rPr lang="en-US" sz="2000" i="1" dirty="0">
                <a:solidFill>
                  <a:srgbClr val="FF0000"/>
                </a:solidFill>
              </a:rPr>
              <a:t>	</a:t>
            </a:r>
            <a:r>
              <a:rPr lang="en-US" sz="2000" i="1" dirty="0" smtClean="0">
                <a:solidFill>
                  <a:srgbClr val="FF0000"/>
                </a:solidFill>
              </a:rPr>
              <a:t>	</a:t>
            </a:r>
            <a:r>
              <a:rPr lang="en-US" sz="2000" i="1" dirty="0" err="1" smtClean="0"/>
              <a:t>Menyesuaikan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tugas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manajemen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sesuai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</a:p>
          <a:p>
            <a:pPr>
              <a:tabLst>
                <a:tab pos="466725" algn="l"/>
                <a:tab pos="1022350" algn="l"/>
              </a:tabLst>
            </a:pPr>
            <a:r>
              <a:rPr lang="en-US" sz="2000" i="1" dirty="0">
                <a:solidFill>
                  <a:srgbClr val="FF0000"/>
                </a:solidFill>
              </a:rPr>
              <a:t>	</a:t>
            </a:r>
            <a:r>
              <a:rPr lang="en-US" sz="2000" i="1" dirty="0" smtClean="0">
                <a:solidFill>
                  <a:srgbClr val="FF0000"/>
                </a:solidFill>
              </a:rPr>
              <a:t>	</a:t>
            </a:r>
            <a:r>
              <a:rPr lang="en-US" sz="2000" i="1" dirty="0" err="1" smtClean="0">
                <a:solidFill>
                  <a:srgbClr val="FF0000"/>
                </a:solidFill>
              </a:rPr>
              <a:t>ukuran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proyek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nilai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proyek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dan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kompleksitas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proyek</a:t>
            </a:r>
            <a:r>
              <a:rPr lang="en-US" sz="2000" i="1" dirty="0" smtClean="0">
                <a:solidFill>
                  <a:srgbClr val="FF0000"/>
                </a:solidFill>
              </a:rPr>
              <a:t> 			</a:t>
            </a:r>
            <a:r>
              <a:rPr lang="en-US" sz="2000" i="1" dirty="0" err="1" smtClean="0">
                <a:solidFill>
                  <a:srgbClr val="FF0000"/>
                </a:solidFill>
              </a:rPr>
              <a:t>individu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pPr marL="457200" indent="-457200">
              <a:buAutoNum type="arabicPeriod" startAt="2"/>
              <a:tabLst>
                <a:tab pos="466725" algn="l"/>
              </a:tabLst>
            </a:pPr>
            <a:r>
              <a:rPr lang="en-US" sz="2000" dirty="0" err="1" smtClean="0"/>
              <a:t>Penjelasan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457200" indent="-457200">
              <a:buAutoNum type="arabicPeriod" startAt="2"/>
              <a:tabLst>
                <a:tab pos="466725" algn="l"/>
              </a:tabLst>
            </a:pPr>
            <a:endParaRPr lang="en-US" sz="2000" dirty="0"/>
          </a:p>
          <a:p>
            <a:pPr marL="457200" indent="-457200">
              <a:buAutoNum type="arabicPeriod" startAt="2"/>
              <a:tabLst>
                <a:tab pos="466725" algn="l"/>
              </a:tabLst>
            </a:pPr>
            <a:r>
              <a:rPr lang="en-US" sz="2000" dirty="0" err="1" smtClean="0"/>
              <a:t>Penjelasan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 startAt="2"/>
              <a:tabLst>
                <a:tab pos="466725" algn="l"/>
              </a:tabLst>
            </a:pPr>
            <a:endParaRPr lang="en-US" sz="2000" dirty="0"/>
          </a:p>
          <a:p>
            <a:pPr marL="457200" indent="-457200">
              <a:buAutoNum type="arabicPeriod" startAt="2"/>
              <a:tabLst>
                <a:tab pos="466725" algn="l"/>
              </a:tabLst>
            </a:pPr>
            <a:r>
              <a:rPr lang="en-US" sz="2000" dirty="0" err="1" smtClean="0"/>
              <a:t>Penjelasan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09609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970002"/>
            <a:ext cx="3124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Daftar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repository</a:t>
            </a:r>
            <a:r>
              <a:rPr lang="en-US" sz="2000" i="1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di </a:t>
            </a:r>
            <a:r>
              <a:rPr lang="en-US" sz="2000" i="1" dirty="0" smtClean="0"/>
              <a:t>record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914400" indent="-457200">
              <a:buAutoNum type="arabicPeriod"/>
            </a:pPr>
            <a:r>
              <a:rPr lang="en-US" sz="2000" dirty="0" err="1" smtClean="0"/>
              <a:t>Referensi</a:t>
            </a:r>
            <a:r>
              <a:rPr lang="en-US" sz="2000" dirty="0" smtClean="0"/>
              <a:t>,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id</a:t>
            </a:r>
            <a:r>
              <a:rPr lang="en-US" sz="2000" dirty="0" smtClean="0"/>
              <a:t> yang </a:t>
            </a:r>
            <a:r>
              <a:rPr lang="en-US" sz="2000" dirty="0" err="1" smtClean="0"/>
              <a:t>unik</a:t>
            </a:r>
            <a:r>
              <a:rPr lang="en-US" sz="2000" dirty="0" smtClean="0"/>
              <a:t>.</a:t>
            </a:r>
          </a:p>
          <a:p>
            <a:pPr marL="914400" indent="-457200">
              <a:buAutoNum type="arabicPeriod"/>
            </a:pP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description </a:t>
            </a:r>
            <a:r>
              <a:rPr lang="en-US" sz="2000" dirty="0" err="1" smtClean="0"/>
              <a:t>risiko</a:t>
            </a:r>
            <a:endParaRPr lang="en-US" sz="2000" dirty="0" smtClean="0"/>
          </a:p>
          <a:p>
            <a:pPr marL="914400" indent="-457200">
              <a:buAutoNum type="arabicPeriod"/>
            </a:pPr>
            <a:r>
              <a:rPr lang="en-US" sz="2000" dirty="0" smtClean="0"/>
              <a:t>Status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endParaRPr lang="en-US" sz="2000" dirty="0" smtClean="0"/>
          </a:p>
          <a:p>
            <a:pPr marL="914400" indent="-457200">
              <a:buAutoNum type="arabicPeriod"/>
            </a:pPr>
            <a:r>
              <a:rPr lang="en-US" sz="2000" dirty="0" err="1" smtClean="0"/>
              <a:t>Dampak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potensial</a:t>
            </a:r>
            <a:r>
              <a:rPr lang="en-US" sz="2000" dirty="0" smtClean="0"/>
              <a:t> </a:t>
            </a:r>
          </a:p>
          <a:p>
            <a:pPr marL="914400" indent="-457200">
              <a:buAutoNum type="arabicPeriod"/>
            </a:pPr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, orang yang </a:t>
            </a: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diidentifikasi</a:t>
            </a:r>
            <a:endParaRPr lang="en-US" sz="2000" dirty="0" smtClean="0"/>
          </a:p>
          <a:p>
            <a:pPr marL="914400" indent="-457200">
              <a:buAutoNum type="arabicPeriod"/>
            </a:pP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mitigasi</a:t>
            </a:r>
            <a:r>
              <a:rPr lang="en-US" sz="2000" dirty="0" smtClean="0"/>
              <a:t>, transfer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diidentifikasi</a:t>
            </a:r>
            <a:r>
              <a:rPr lang="en-US" sz="2000" dirty="0" smtClean="0"/>
              <a:t> </a:t>
            </a:r>
          </a:p>
          <a:p>
            <a:pPr marL="914400" indent="-457200">
              <a:buAutoNum type="arabicPeriod"/>
            </a:pPr>
            <a:r>
              <a:rPr lang="en-US" sz="2000" i="1" dirty="0" smtClean="0"/>
              <a:t>Action log, </a:t>
            </a:r>
            <a:r>
              <a:rPr lang="en-US" sz="2000" dirty="0" err="1" smtClean="0"/>
              <a:t>catatan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berisiko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252578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970002"/>
            <a:ext cx="312420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Risk Ownership</a:t>
            </a:r>
            <a:endParaRPr lang="en-US" sz="2000" b="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795507"/>
            <a:ext cx="7239000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identifikasi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memutuskan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mengenai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wewenang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729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1987" y="1447800"/>
            <a:ext cx="78486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DAFTAR PUSTAKA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Cadle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J,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Yeates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D. 2008. Fifth edition Project Management for 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Information System. Pearson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Education. ISBN: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979-0-13-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206958-1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A Guide to the Project Management Body of Knowledge Fifth 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3088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Edition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2013.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Project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Management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Institut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166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06398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2503" y="914400"/>
            <a:ext cx="2587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cs typeface="Arial" panose="020B0604020202020204" pitchFamily="34" charset="0"/>
              </a:rPr>
              <a:t>Risk Management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130" y="2523723"/>
            <a:ext cx="4240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pengelolaan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risiko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proyek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2130" y="3085355"/>
            <a:ext cx="6808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negative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1165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2503" y="914400"/>
            <a:ext cx="2587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cs typeface="Arial" panose="020B0604020202020204" pitchFamily="34" charset="0"/>
              </a:rPr>
              <a:t>Risk Management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15156"/>
            <a:ext cx="6947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managemen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37129" y="2259687"/>
            <a:ext cx="72210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Menrencanakan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kuantitatif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Merencanakan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Mengontrol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226252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2503" y="914400"/>
            <a:ext cx="2587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cs typeface="Arial" panose="020B0604020202020204" pitchFamily="34" charset="0"/>
              </a:rPr>
              <a:t>Risk Management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530" y="2286000"/>
            <a:ext cx="75295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 err="1" smtClean="0"/>
              <a:t>Risiko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proyek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</a:t>
            </a:r>
            <a:r>
              <a:rPr lang="en-US" sz="2000" dirty="0" smtClean="0"/>
              <a:t>,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negative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i="1" dirty="0" err="1" smtClean="0">
                <a:solidFill>
                  <a:srgbClr val="FF0000"/>
                </a:solidFill>
              </a:rPr>
              <a:t>Misalnya</a:t>
            </a:r>
            <a:r>
              <a:rPr lang="en-US" sz="2000" i="1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/>
              <a:t>ruang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lingkup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jadwal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biaya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kualitas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3269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1530" y="1066800"/>
            <a:ext cx="7529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pemangku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21530" y="1981200"/>
            <a:ext cx="752951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appetite</a:t>
            </a:r>
          </a:p>
          <a:p>
            <a:pPr marL="860425"/>
            <a:r>
              <a:rPr lang="en-US" sz="2000" dirty="0"/>
              <a:t>	</a:t>
            </a:r>
            <a:r>
              <a:rPr lang="en-US" sz="2000" dirty="0" smtClean="0"/>
              <a:t>Tingkat </a:t>
            </a:r>
            <a:r>
              <a:rPr lang="en-US" sz="2000" dirty="0" err="1" smtClean="0"/>
              <a:t>ketidakpastian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bersedia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 </a:t>
            </a:r>
          </a:p>
          <a:p>
            <a:pPr marL="860425"/>
            <a:r>
              <a:rPr lang="en-US" sz="2000" dirty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mengantisipasi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hadiah</a:t>
            </a:r>
            <a:endParaRPr lang="en-US" sz="2000" dirty="0" smtClean="0"/>
          </a:p>
          <a:p>
            <a:pPr marL="860425"/>
            <a:endParaRPr lang="en-US" sz="2000" dirty="0" smtClean="0"/>
          </a:p>
          <a:p>
            <a:r>
              <a:rPr lang="en-US" sz="2000" dirty="0" smtClean="0"/>
              <a:t>2.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toleransi</a:t>
            </a:r>
            <a:endParaRPr lang="en-US" sz="2000" dirty="0" smtClean="0"/>
          </a:p>
          <a:p>
            <a:pPr marL="914400"/>
            <a:r>
              <a:rPr lang="en-US" sz="2000" dirty="0" smtClean="0"/>
              <a:t> Tingkat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volume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ditanggung</a:t>
            </a:r>
            <a:r>
              <a:rPr lang="en-US" sz="2000" dirty="0" smtClean="0"/>
              <a:t> </a:t>
            </a:r>
          </a:p>
          <a:p>
            <a:pPr marL="914400"/>
            <a:r>
              <a:rPr lang="en-US" sz="2000" dirty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endParaRPr lang="en-US" sz="2000" dirty="0" smtClean="0"/>
          </a:p>
          <a:p>
            <a:pPr marL="914400"/>
            <a:endParaRPr lang="en-US" sz="2000" dirty="0" smtClean="0"/>
          </a:p>
          <a:p>
            <a:r>
              <a:rPr lang="en-US" sz="2000" dirty="0" smtClean="0"/>
              <a:t>3.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ambang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endParaRPr lang="en-US" sz="2000" dirty="0" smtClean="0"/>
          </a:p>
          <a:p>
            <a:pPr marL="914400"/>
            <a:r>
              <a:rPr lang="en-US" sz="2000" dirty="0" err="1" smtClean="0"/>
              <a:t>Mengacu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disepanjang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ketidakpastian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i="1" dirty="0" smtClean="0"/>
              <a:t>stakeholder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8691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7216" y="838200"/>
            <a:ext cx="752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/>
          </a:p>
        </p:txBody>
      </p:sp>
      <p:pic>
        <p:nvPicPr>
          <p:cNvPr id="6" name="Picture 5"/>
          <p:cNvPicPr/>
          <p:nvPr/>
        </p:nvPicPr>
        <p:blipFill rotWithShape="1">
          <a:blip r:embed="rId4"/>
          <a:srcRect l="39654" t="21759" r="24925" b="11441"/>
          <a:stretch/>
        </p:blipFill>
        <p:spPr bwMode="auto">
          <a:xfrm>
            <a:off x="852905" y="1238310"/>
            <a:ext cx="7498137" cy="48576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51442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199" y="12954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;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4893" y="2057400"/>
            <a:ext cx="756761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en-US" sz="2000" dirty="0" err="1"/>
              <a:t>Pembentukan</a:t>
            </a:r>
            <a:r>
              <a:rPr lang="en-US" sz="2000" dirty="0"/>
              <a:t> </a:t>
            </a:r>
            <a:r>
              <a:rPr lang="en-US" sz="2000" dirty="0" err="1"/>
              <a:t>mekanisme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peninjauan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penanganan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/>
              <a:t>Cara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. </a:t>
            </a:r>
          </a:p>
          <a:p>
            <a:pPr marL="457200" lvl="0" indent="-457200">
              <a:buAutoNum type="arabicPeriod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terwujud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kemungkianan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Perumusan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mundur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memperbaiki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gagal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urgensi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penangan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26296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9906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Identifikasi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Risiko</a:t>
            </a:r>
            <a:endParaRPr lang="en-US" sz="20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814387" y="17526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spesifik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835823"/>
            <a:ext cx="71389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kecepatan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diasumsikan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mempersiapkan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perkiraan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memahami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menyesuaikan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sulit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dikelola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pemimpin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618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913</Words>
  <Application>Microsoft Office PowerPoint</Application>
  <PresentationFormat>On-screen Show (4:3)</PresentationFormat>
  <Paragraphs>189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230</cp:revision>
  <dcterms:created xsi:type="dcterms:W3CDTF">2010-08-24T06:47:44Z</dcterms:created>
  <dcterms:modified xsi:type="dcterms:W3CDTF">2017-12-30T09:26:05Z</dcterms:modified>
</cp:coreProperties>
</file>