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16" r:id="rId2"/>
    <p:sldId id="335" r:id="rId3"/>
    <p:sldId id="336" r:id="rId4"/>
    <p:sldId id="337" r:id="rId5"/>
    <p:sldId id="338" r:id="rId6"/>
    <p:sldId id="339" r:id="rId7"/>
    <p:sldId id="340" r:id="rId8"/>
    <p:sldId id="341" r:id="rId9"/>
    <p:sldId id="342" r:id="rId10"/>
    <p:sldId id="344" r:id="rId11"/>
    <p:sldId id="343" r:id="rId12"/>
    <p:sldId id="345" r:id="rId13"/>
    <p:sldId id="346" r:id="rId14"/>
    <p:sldId id="347" r:id="rId15"/>
    <p:sldId id="348" r:id="rId16"/>
    <p:sldId id="349" r:id="rId17"/>
    <p:sldId id="350" r:id="rId18"/>
    <p:sldId id="351" r:id="rId19"/>
    <p:sldId id="352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 varScale="1">
        <p:scale>
          <a:sx n="53" d="100"/>
          <a:sy n="53" d="100"/>
        </p:scale>
        <p:origin x="60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A5E374-1B37-4D6C-8E28-2C9DF5F8AD3A}" type="datetimeFigureOut">
              <a:rPr lang="id-ID"/>
              <a:pPr>
                <a:defRPr/>
              </a:pPr>
              <a:t>30/12/2017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697D523-8C1C-46B8-9118-54132A62D73B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73919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138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11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9673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824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2151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7604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1423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16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1467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17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0261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18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7417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19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776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106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397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423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6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7505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7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317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8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8140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9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3280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10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4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E2E1-A160-4904-BA89-B9A8484ADFFF}" type="datetime1">
              <a:rPr lang="en-US"/>
              <a:pPr>
                <a:defRPr/>
              </a:pPr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ECDA3-008F-421C-A570-6FCE684E1E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38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F9428-EC85-40FF-A381-331FC41227C9}" type="datetime1">
              <a:rPr lang="en-US"/>
              <a:pPr>
                <a:defRPr/>
              </a:pPr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CC3B7-433E-411C-B9D8-6C16993807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6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BD2B4-6300-4442-A22F-EE64D093C96E}" type="datetime1">
              <a:rPr lang="en-US"/>
              <a:pPr>
                <a:defRPr/>
              </a:pPr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24ACB-195B-4C1A-90D1-D619F3208A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4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DFD4D-D6A9-4672-A1D1-8CD4A1AE413D}" type="datetime1">
              <a:rPr lang="en-US"/>
              <a:pPr>
                <a:defRPr/>
              </a:pPr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346D7-235B-446B-AFD1-4C35D7F56C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80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1B2AD-CA66-4C0C-913E-192E19FA8A57}" type="datetime1">
              <a:rPr lang="en-US"/>
              <a:pPr>
                <a:defRPr/>
              </a:pPr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E5741-2733-4448-B3D9-4279E47BCB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16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079CE-D010-4B13-A4D7-4EE2CD9C9307}" type="datetime1">
              <a:rPr lang="en-US"/>
              <a:pPr>
                <a:defRPr/>
              </a:pPr>
              <a:t>12/30/2017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35798-2385-4BCB-8F89-C1EF1D52EA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4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2AC66-E06B-46FC-BF75-05CC7E00AC69}" type="datetime1">
              <a:rPr lang="en-US"/>
              <a:pPr>
                <a:defRPr/>
              </a:pPr>
              <a:t>12/30/2017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7E5A7-C866-4D4E-B1A9-FBBB655221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15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51235-586F-47AE-8349-97DB26CDC6C2}" type="datetime1">
              <a:rPr lang="en-US"/>
              <a:pPr>
                <a:defRPr/>
              </a:pPr>
              <a:t>12/30/2017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92E88-4AC8-4C07-AF10-F92011E490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8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2CA6C-7DBA-43DC-B829-E13A20D2614C}" type="datetime1">
              <a:rPr lang="en-US"/>
              <a:pPr>
                <a:defRPr/>
              </a:pPr>
              <a:t>12/30/2017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843F8-2497-493A-95A5-B7182F0160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1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B5158-9E87-4E52-B176-1F43CB32E527}" type="datetime1">
              <a:rPr lang="en-US"/>
              <a:pPr>
                <a:defRPr/>
              </a:pPr>
              <a:t>12/30/2017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82F41-1D87-4961-B091-7522E9E38C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34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8BA88-B66C-4912-BB73-F494779CC05D}" type="datetime1">
              <a:rPr lang="en-US"/>
              <a:pPr>
                <a:defRPr/>
              </a:pPr>
              <a:t>12/30/2017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48C39-7EF0-42DE-9176-C3F4E64A5D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3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8F49BA-6011-4781-A985-21D5A0603358}" type="datetime1">
              <a:rPr lang="en-US"/>
              <a:pPr>
                <a:defRPr/>
              </a:pPr>
              <a:t>12/30/2017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33C3D02F-F9FD-4962-A28C-6490518E3C5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477161"/>
            <a:ext cx="5638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MONITORING AND CONTROLLING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PERTEMUAN 12 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NOVIANDI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MIK | FAKULTAS ILMU-ILMU KESEHATAN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287189" y="931783"/>
            <a:ext cx="4850607" cy="43088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/>
            <a:r>
              <a:rPr lang="en-US" sz="2200" dirty="0" err="1" smtClean="0">
                <a:cs typeface="Arial" panose="020B0604020202020204" pitchFamily="34" charset="0"/>
              </a:rPr>
              <a:t>Waktu</a:t>
            </a:r>
            <a:r>
              <a:rPr lang="en-US" sz="2200" dirty="0" smtClean="0"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cs typeface="Arial" panose="020B0604020202020204" pitchFamily="34" charset="0"/>
              </a:rPr>
              <a:t>Pemeriksaan</a:t>
            </a:r>
            <a:r>
              <a:rPr lang="en-US" sz="2200" dirty="0" smtClean="0">
                <a:cs typeface="Arial" panose="020B0604020202020204" pitchFamily="34" charset="0"/>
              </a:rPr>
              <a:t> </a:t>
            </a:r>
            <a:r>
              <a:rPr lang="en-US" sz="2200" i="1" dirty="0" smtClean="0">
                <a:cs typeface="Arial" panose="020B0604020202020204" pitchFamily="34" charset="0"/>
              </a:rPr>
              <a:t>Quality Control</a:t>
            </a:r>
            <a:endParaRPr lang="en-US" sz="2200" i="1" dirty="0"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1600200"/>
            <a:ext cx="7696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Beberapa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poin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menerapkan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ea typeface="Calibri" panose="020F0502020204030204" pitchFamily="34" charset="0"/>
                <a:cs typeface="Arial" panose="020B0604020202020204" pitchFamily="34" charset="0"/>
              </a:rPr>
              <a:t>quality control,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yaitu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9247" y="2382766"/>
            <a:ext cx="7848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Memiliki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ea typeface="Calibri" panose="020F0502020204030204" pitchFamily="34" charset="0"/>
                <a:cs typeface="Arial" panose="020B0604020202020204" pitchFamily="34" charset="0"/>
              </a:rPr>
              <a:t>milestone 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tonggak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sejarah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telah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didefinisikan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pada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tahap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perencanaan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Menerapkan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standar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saat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berpindah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satu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tahap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pengembangan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tahap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berikutnya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Memeriksa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pengoperasian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standar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baru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setelah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aplikasi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pertama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Memeriksa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pekerjaan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melibatkan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teknik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metode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baru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Memeriksa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pekerjaan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staf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berpengalaman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staf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baru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memiliki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pengalaman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kerja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standar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berbeda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49403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287189" y="931783"/>
            <a:ext cx="4850607" cy="43088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/>
            <a:r>
              <a:rPr lang="en-US" sz="2200" dirty="0" err="1" smtClean="0">
                <a:cs typeface="Arial" panose="020B0604020202020204" pitchFamily="34" charset="0"/>
              </a:rPr>
              <a:t>Waktu</a:t>
            </a:r>
            <a:r>
              <a:rPr lang="en-US" sz="2200" dirty="0" smtClean="0"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cs typeface="Arial" panose="020B0604020202020204" pitchFamily="34" charset="0"/>
              </a:rPr>
              <a:t>Pemeriksaan</a:t>
            </a:r>
            <a:r>
              <a:rPr lang="en-US" sz="2200" dirty="0" smtClean="0">
                <a:cs typeface="Arial" panose="020B0604020202020204" pitchFamily="34" charset="0"/>
              </a:rPr>
              <a:t> </a:t>
            </a:r>
            <a:r>
              <a:rPr lang="en-US" sz="2200" i="1" dirty="0" smtClean="0">
                <a:cs typeface="Arial" panose="020B0604020202020204" pitchFamily="34" charset="0"/>
              </a:rPr>
              <a:t>Quality Control</a:t>
            </a:r>
            <a:endParaRPr lang="en-US" sz="2200" i="1" dirty="0"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64392" y="1676400"/>
            <a:ext cx="7696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Terdapat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beberapa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tahap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ea typeface="Calibri" panose="020F0502020204030204" pitchFamily="34" charset="0"/>
                <a:cs typeface="Arial" panose="020B0604020202020204" pitchFamily="34" charset="0"/>
              </a:rPr>
              <a:t>Quality control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pada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produk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siap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pakai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yaitu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2514600"/>
            <a:ext cx="718899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Pengujian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terhadap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komponen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program,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modul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individu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program. Hal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ini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dilakukan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memastikan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apakah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sudah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memenuhi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spesifikasi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kebutuhan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masing-masing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program.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Melakukan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uji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integrasi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terhadap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kombinasi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beberapa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program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Memastikan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semua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komponen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fungsi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bekerja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sesuai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kebutuhan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pelanggan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Pelanggan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melakukan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penerimaan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apakah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produk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laporan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di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hasilkan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sudah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sesuai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kebutuhan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persyaratan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mereka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96553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287189" y="931783"/>
            <a:ext cx="4850607" cy="43088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/>
            <a:r>
              <a:rPr lang="en-US" sz="2200" dirty="0" err="1" smtClean="0">
                <a:cs typeface="Arial" panose="020B0604020202020204" pitchFamily="34" charset="0"/>
              </a:rPr>
              <a:t>Dokumentasi</a:t>
            </a:r>
            <a:r>
              <a:rPr lang="en-US" sz="2200" dirty="0" smtClean="0">
                <a:cs typeface="Arial" panose="020B0604020202020204" pitchFamily="34" charset="0"/>
              </a:rPr>
              <a:t> </a:t>
            </a:r>
            <a:r>
              <a:rPr lang="en-US" sz="2200" i="1" dirty="0" smtClean="0">
                <a:cs typeface="Arial" panose="020B0604020202020204" pitchFamily="34" charset="0"/>
              </a:rPr>
              <a:t>Quality Control</a:t>
            </a:r>
            <a:endParaRPr lang="en-US" sz="2200" i="1" dirty="0"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1863054"/>
            <a:ext cx="7696200" cy="707886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r>
              <a:rPr lang="en-US" sz="2000" dirty="0" err="1" smtClean="0">
                <a:cs typeface="Arial" panose="020B0604020202020204" pitchFamily="34" charset="0"/>
              </a:rPr>
              <a:t>Dua</a:t>
            </a:r>
            <a:r>
              <a:rPr lang="en-US" sz="2000" dirty="0" smtClean="0">
                <a:cs typeface="Arial" panose="020B0604020202020204" pitchFamily="34" charset="0"/>
              </a:rPr>
              <a:t> layer </a:t>
            </a:r>
            <a:r>
              <a:rPr lang="en-US" sz="2000" dirty="0" err="1" smtClean="0">
                <a:cs typeface="Arial" panose="020B0604020202020204" pitchFamily="34" charset="0"/>
              </a:rPr>
              <a:t>secara</a:t>
            </a:r>
            <a:r>
              <a:rPr lang="en-US" sz="2000" dirty="0" smtClean="0"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cs typeface="Arial" panose="020B0604020202020204" pitchFamily="34" charset="0"/>
              </a:rPr>
              <a:t>umum</a:t>
            </a:r>
            <a:r>
              <a:rPr lang="en-US" sz="2000" dirty="0" smtClean="0"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cs typeface="Arial" panose="020B0604020202020204" pitchFamily="34" charset="0"/>
              </a:rPr>
              <a:t>digunakan</a:t>
            </a:r>
            <a:r>
              <a:rPr lang="en-US" sz="2000" dirty="0" smtClean="0"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cs typeface="Arial" panose="020B0604020202020204" pitchFamily="34" charset="0"/>
              </a:rPr>
              <a:t>menghasilkan</a:t>
            </a:r>
            <a:r>
              <a:rPr lang="en-US" sz="2000" dirty="0" smtClean="0"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cs typeface="Arial" panose="020B0604020202020204" pitchFamily="34" charset="0"/>
              </a:rPr>
              <a:t>laporan</a:t>
            </a:r>
            <a:r>
              <a:rPr lang="en-US" sz="2000" dirty="0" smtClean="0"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cs typeface="Arial" panose="020B0604020202020204" pitchFamily="34" charset="0"/>
              </a:rPr>
              <a:t> </a:t>
            </a:r>
            <a:r>
              <a:rPr lang="en-US" sz="2000" i="1" dirty="0" smtClean="0">
                <a:cs typeface="Arial" panose="020B0604020202020204" pitchFamily="34" charset="0"/>
              </a:rPr>
              <a:t>quality control</a:t>
            </a:r>
            <a:r>
              <a:rPr lang="en-US" sz="2000" i="1" dirty="0">
                <a:cs typeface="Arial" panose="020B0604020202020204" pitchFamily="34" charset="0"/>
              </a:rPr>
              <a:t>:</a:t>
            </a:r>
            <a:endParaRPr lang="en-US" sz="2000" i="1" dirty="0" smtClean="0"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8192" y="2743200"/>
            <a:ext cx="7848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Sebuah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log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dokumen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menunjukkan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tanggal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deskripsi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singkat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subjek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rujukkan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rinci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hasil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dokumen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ceklist</a:t>
            </a:r>
            <a:endParaRPr lang="en-US" sz="20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setiap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dokumen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ceklist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berisikan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tanggal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peninjauan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rincian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mengidentifikasi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materi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di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tinjau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deskripsi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setiap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kesalahan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kelalaian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ditemukan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penilaian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terhadap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kerusakan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ruang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merekam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pemeriksaan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ulang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dokumen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sesuai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40566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287189" y="931783"/>
            <a:ext cx="4850607" cy="769441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/>
            <a:r>
              <a:rPr lang="en-US" sz="2200" dirty="0" err="1" smtClean="0">
                <a:cs typeface="Arial" panose="020B0604020202020204" pitchFamily="34" charset="0"/>
              </a:rPr>
              <a:t>Sistem</a:t>
            </a:r>
            <a:r>
              <a:rPr lang="en-US" sz="2200" dirty="0" smtClean="0"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cs typeface="Arial" panose="020B0604020202020204" pitchFamily="34" charset="0"/>
              </a:rPr>
              <a:t>Klasifikasi</a:t>
            </a:r>
            <a:r>
              <a:rPr lang="en-US" sz="2200" dirty="0" smtClean="0">
                <a:cs typeface="Arial" panose="020B0604020202020204" pitchFamily="34" charset="0"/>
              </a:rPr>
              <a:t> yang </a:t>
            </a:r>
            <a:r>
              <a:rPr lang="en-US" sz="2200" dirty="0" err="1" smtClean="0">
                <a:cs typeface="Arial" panose="020B0604020202020204" pitchFamily="34" charset="0"/>
              </a:rPr>
              <a:t>Telah</a:t>
            </a:r>
            <a:r>
              <a:rPr lang="en-US" sz="2200" dirty="0" smtClean="0"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cs typeface="Arial" panose="020B0604020202020204" pitchFamily="34" charset="0"/>
              </a:rPr>
              <a:t>Digunakan</a:t>
            </a:r>
            <a:r>
              <a:rPr lang="en-US" sz="2200" dirty="0" smtClean="0"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cs typeface="Arial" panose="020B0604020202020204" pitchFamily="34" charset="0"/>
              </a:rPr>
              <a:t>dalam</a:t>
            </a:r>
            <a:r>
              <a:rPr lang="en-US" sz="2200" dirty="0" smtClean="0"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cs typeface="Arial" panose="020B0604020202020204" pitchFamily="34" charset="0"/>
              </a:rPr>
              <a:t>Proyek</a:t>
            </a:r>
            <a:endParaRPr lang="en-US" sz="2200" i="1" dirty="0"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2133600"/>
            <a:ext cx="7339013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Sistem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tiga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tahap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860425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i="1" dirty="0">
                <a:ea typeface="Calibri" panose="020F0502020204030204" pitchFamily="34" charset="0"/>
                <a:cs typeface="Arial" panose="020B0604020202020204" pitchFamily="34" charset="0"/>
              </a:rPr>
              <a:t>Severe defect,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membutuhkan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pengerjaan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pengecekkan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ulang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60425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i="1" dirty="0">
                <a:ea typeface="Calibri" panose="020F0502020204030204" pitchFamily="34" charset="0"/>
                <a:cs typeface="Arial" panose="020B0604020202020204" pitchFamily="34" charset="0"/>
              </a:rPr>
              <a:t>Less severe defect,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membutuhkan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beberapa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pengerjaan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pengecekkan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ulang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860425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i="1" dirty="0">
                <a:ea typeface="Calibri" panose="020F0502020204030204" pitchFamily="34" charset="0"/>
                <a:cs typeface="Arial" panose="020B0604020202020204" pitchFamily="34" charset="0"/>
              </a:rPr>
              <a:t>Minor defect,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membutuhkan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pengerjaan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ulang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tapi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ada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reinspeksi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oleh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ea typeface="Calibri" panose="020F0502020204030204" pitchFamily="34" charset="0"/>
                <a:cs typeface="Arial" panose="020B0604020202020204" pitchFamily="34" charset="0"/>
              </a:rPr>
              <a:t>reviewer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47279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287189" y="931783"/>
            <a:ext cx="4850607" cy="769441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/>
            <a:r>
              <a:rPr lang="en-US" sz="2200" dirty="0" err="1" smtClean="0">
                <a:cs typeface="Arial" panose="020B0604020202020204" pitchFamily="34" charset="0"/>
              </a:rPr>
              <a:t>Sistem</a:t>
            </a:r>
            <a:r>
              <a:rPr lang="en-US" sz="2200" dirty="0" smtClean="0"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cs typeface="Arial" panose="020B0604020202020204" pitchFamily="34" charset="0"/>
              </a:rPr>
              <a:t>Klasifikasi</a:t>
            </a:r>
            <a:r>
              <a:rPr lang="en-US" sz="2200" dirty="0" smtClean="0">
                <a:cs typeface="Arial" panose="020B0604020202020204" pitchFamily="34" charset="0"/>
              </a:rPr>
              <a:t> yang </a:t>
            </a:r>
            <a:r>
              <a:rPr lang="en-US" sz="2200" dirty="0" err="1" smtClean="0">
                <a:cs typeface="Arial" panose="020B0604020202020204" pitchFamily="34" charset="0"/>
              </a:rPr>
              <a:t>Telah</a:t>
            </a:r>
            <a:r>
              <a:rPr lang="en-US" sz="2200" dirty="0" smtClean="0"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cs typeface="Arial" panose="020B0604020202020204" pitchFamily="34" charset="0"/>
              </a:rPr>
              <a:t>Digunakan</a:t>
            </a:r>
            <a:r>
              <a:rPr lang="en-US" sz="2200" dirty="0" smtClean="0"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cs typeface="Arial" panose="020B0604020202020204" pitchFamily="34" charset="0"/>
              </a:rPr>
              <a:t>dalam</a:t>
            </a:r>
            <a:r>
              <a:rPr lang="en-US" sz="2200" dirty="0" smtClean="0"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cs typeface="Arial" panose="020B0604020202020204" pitchFamily="34" charset="0"/>
              </a:rPr>
              <a:t>Proyek</a:t>
            </a:r>
            <a:endParaRPr lang="en-US" sz="2200" i="1" dirty="0"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64392" y="1828800"/>
            <a:ext cx="7696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2. 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Sistem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empat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tahap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80645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Ketidaksesuaian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persyaratan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disetujui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oleh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manajer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80645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Ketidaksesuaian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lebih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serius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harus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disetujui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oleh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pelanggan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645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Ketidaksesuaian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utama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membutuhkan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pengerjaan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ulang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pengecekkan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ulang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80645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Ketidaksesuaian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sangat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parah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pekerjaan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harus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dibatalkan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dilakukan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lagi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5167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287189" y="931783"/>
            <a:ext cx="4850607" cy="43088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/>
            <a:r>
              <a:rPr lang="en-US" sz="2200" dirty="0" smtClean="0">
                <a:cs typeface="Arial" panose="020B0604020202020204" pitchFamily="34" charset="0"/>
              </a:rPr>
              <a:t>Milestone Slip Chart</a:t>
            </a:r>
            <a:endParaRPr lang="en-US" sz="2200" i="1" dirty="0">
              <a:cs typeface="Arial" panose="020B0604020202020204" pitchFamily="34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4"/>
          <a:srcRect l="64905" t="25086" r="8493" b="33010"/>
          <a:stretch/>
        </p:blipFill>
        <p:spPr bwMode="auto">
          <a:xfrm>
            <a:off x="152400" y="1676400"/>
            <a:ext cx="4189319" cy="4267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Rectangle 2"/>
          <p:cNvSpPr/>
          <p:nvPr/>
        </p:nvSpPr>
        <p:spPr>
          <a:xfrm>
            <a:off x="4471707" y="3105834"/>
            <a:ext cx="41641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Milestone slip chart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bagan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slip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tonggak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sejarah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suatu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endParaRPr lang="en-US" sz="2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68306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287189" y="931783"/>
            <a:ext cx="4850607" cy="43088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/>
            <a:r>
              <a:rPr lang="en-US" sz="2200" dirty="0" smtClean="0">
                <a:cs typeface="Arial" panose="020B0604020202020204" pitchFamily="34" charset="0"/>
              </a:rPr>
              <a:t>Milestone Slip Chart</a:t>
            </a:r>
            <a:endParaRPr lang="en-US" sz="2200" i="1" dirty="0"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61987" y="1600200"/>
            <a:ext cx="7848600" cy="4190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Keterangan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Gambar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Milestone;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Sumbu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x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menjelaskan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tentan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kemajuan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direncanakan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Sumbu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menjelaskan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kemajuan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actual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Garis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diagonal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menunjukkan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dimana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seharusnya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berjalan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sesuai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rencana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empat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tonggak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ditumpangkan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Tonggak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pertama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dicapai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tepat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waktu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pada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saat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itu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diperkirakan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bahwa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tonggak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sejarah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lainnya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juga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tercapai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hal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tersebut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ditunjukkan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oleh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garis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vertikal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437189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287189" y="931783"/>
            <a:ext cx="4850607" cy="43088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/>
            <a:r>
              <a:rPr lang="en-US" sz="2200" dirty="0" smtClean="0">
                <a:cs typeface="Arial" panose="020B0604020202020204" pitchFamily="34" charset="0"/>
              </a:rPr>
              <a:t>Milestone Slip Chart</a:t>
            </a:r>
            <a:endParaRPr lang="en-US" sz="2200" i="1" dirty="0"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61987" y="1997839"/>
            <a:ext cx="7848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Keterangan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Gambar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Milestone;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Tonggak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kedua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beberapa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selip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telah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terjadi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tapi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diprediksi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ada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penundaan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lebih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lanjut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sehingga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tonggak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tersisa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dipindahkan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kanan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jumlah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sama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ada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penundaan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pada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tonggak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sejarah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tiga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sebelum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tonggak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sejarah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terakhir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tercapai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09364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286000" y="1219200"/>
            <a:ext cx="4850607" cy="43088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/>
            <a:r>
              <a:rPr lang="en-US" sz="2200" b="1" dirty="0" smtClean="0">
                <a:cs typeface="Arial" panose="020B0604020202020204" pitchFamily="34" charset="0"/>
              </a:rPr>
              <a:t>DAFTAR PUSTAKA</a:t>
            </a:r>
            <a:endParaRPr lang="en-US" sz="2200" b="1" i="1" dirty="0"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90587" y="2171343"/>
            <a:ext cx="7391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860425" algn="l"/>
              </a:tabLst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Cadle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J,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Yeates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D. 2008. Fifth edition Project Management for 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	Information 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System. 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Pearson 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Education. ISBN: 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979-0-	13-206958-1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860425" algn="l"/>
              </a:tabLst>
            </a:pP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860425" algn="l"/>
              </a:tabLst>
            </a:pP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A Guide to the Project Management Body of Knowledge Fifth 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	Edition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. 2013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. Project 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Management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Institut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0553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79026" y="2967335"/>
            <a:ext cx="41859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Terima</a:t>
            </a:r>
            <a:r>
              <a:rPr lang="en-U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54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Kasih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489697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845265" y="914400"/>
            <a:ext cx="38154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i="1" dirty="0" smtClean="0"/>
              <a:t>Monitoring </a:t>
            </a:r>
            <a:r>
              <a:rPr lang="en-US" sz="2200" b="1" dirty="0" err="1" smtClean="0"/>
              <a:t>dan</a:t>
            </a:r>
            <a:r>
              <a:rPr lang="en-US" sz="2200" b="1" i="1" dirty="0" smtClean="0"/>
              <a:t> Controlling</a:t>
            </a:r>
            <a:endParaRPr lang="en-US" sz="2200" b="1" i="1" dirty="0"/>
          </a:p>
        </p:txBody>
      </p:sp>
      <p:grpSp>
        <p:nvGrpSpPr>
          <p:cNvPr id="21" name="Group 20"/>
          <p:cNvGrpSpPr/>
          <p:nvPr/>
        </p:nvGrpSpPr>
        <p:grpSpPr>
          <a:xfrm>
            <a:off x="914399" y="1752600"/>
            <a:ext cx="7831653" cy="3600807"/>
            <a:chOff x="914399" y="1752600"/>
            <a:chExt cx="7831653" cy="3600807"/>
          </a:xfrm>
        </p:grpSpPr>
        <p:sp>
          <p:nvSpPr>
            <p:cNvPr id="4" name="TextBox 3"/>
            <p:cNvSpPr txBox="1"/>
            <p:nvPr/>
          </p:nvSpPr>
          <p:spPr>
            <a:xfrm>
              <a:off x="914399" y="2209800"/>
              <a:ext cx="492443" cy="256032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vert270"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MONITORING</a:t>
              </a: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2362200" y="1752600"/>
              <a:ext cx="2590800" cy="64008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Mengumpulkan</a:t>
              </a: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357718" y="3169920"/>
              <a:ext cx="2590800" cy="64008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Memproses</a:t>
              </a: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357718" y="4713327"/>
              <a:ext cx="2590800" cy="64008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Mendistribusikan</a:t>
              </a: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" name="Straight Arrow Connector 6"/>
            <p:cNvCxnSpPr>
              <a:stCxn id="4" idx="3"/>
              <a:endCxn id="5" idx="1"/>
            </p:cNvCxnSpPr>
            <p:nvPr/>
          </p:nvCxnSpPr>
          <p:spPr>
            <a:xfrm flipV="1">
              <a:off x="1406842" y="2072640"/>
              <a:ext cx="955358" cy="141732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4" idx="3"/>
              <a:endCxn id="9" idx="1"/>
            </p:cNvCxnSpPr>
            <p:nvPr/>
          </p:nvCxnSpPr>
          <p:spPr>
            <a:xfrm>
              <a:off x="1406842" y="3489960"/>
              <a:ext cx="950876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4" idx="3"/>
              <a:endCxn id="10" idx="1"/>
            </p:cNvCxnSpPr>
            <p:nvPr/>
          </p:nvCxnSpPr>
          <p:spPr>
            <a:xfrm>
              <a:off x="1406842" y="3489960"/>
              <a:ext cx="950876" cy="1543407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4" name="Snip and Round Single Corner Rectangle 13"/>
            <p:cNvSpPr/>
            <p:nvPr/>
          </p:nvSpPr>
          <p:spPr>
            <a:xfrm>
              <a:off x="6248400" y="2682240"/>
              <a:ext cx="2497652" cy="1615440"/>
            </a:xfrm>
            <a:prstGeom prst="snipRound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Data </a:t>
              </a:r>
              <a:r>
                <a:rPr lang="en-US" sz="20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Kemajuan</a:t>
              </a:r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Proyek</a:t>
              </a:r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yang </a:t>
              </a:r>
              <a:r>
                <a:rPr lang="en-US" sz="20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dibutuhkan</a:t>
              </a:r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stakeholder</a:t>
              </a: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6" name="Straight Arrow Connector 15"/>
            <p:cNvCxnSpPr>
              <a:stCxn id="5" idx="3"/>
              <a:endCxn id="14" idx="2"/>
            </p:cNvCxnSpPr>
            <p:nvPr/>
          </p:nvCxnSpPr>
          <p:spPr>
            <a:xfrm>
              <a:off x="4953000" y="2072640"/>
              <a:ext cx="1295400" cy="141732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3"/>
              <a:endCxn id="14" idx="2"/>
            </p:cNvCxnSpPr>
            <p:nvPr/>
          </p:nvCxnSpPr>
          <p:spPr>
            <a:xfrm>
              <a:off x="4948518" y="3489960"/>
              <a:ext cx="129988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0" idx="3"/>
            </p:cNvCxnSpPr>
            <p:nvPr/>
          </p:nvCxnSpPr>
          <p:spPr>
            <a:xfrm flipV="1">
              <a:off x="4948518" y="3489960"/>
              <a:ext cx="1299882" cy="154340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510987" y="990600"/>
            <a:ext cx="7620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72987" y="1044714"/>
            <a:ext cx="6553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cs typeface="Arial" panose="020B0604020202020204" pitchFamily="34" charset="0"/>
              </a:rPr>
              <a:t>Jenis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Informasi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smtClean="0">
                <a:cs typeface="Arial" panose="020B0604020202020204" pitchFamily="34" charset="0"/>
              </a:rPr>
              <a:t>yang </a:t>
            </a:r>
            <a:r>
              <a:rPr lang="en-US" sz="2000" dirty="0" err="1">
                <a:cs typeface="Arial" panose="020B0604020202020204" pitchFamily="34" charset="0"/>
              </a:rPr>
              <a:t>Dibutuhkan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Dalam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Membuat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Jadwal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Kerja</a:t>
            </a:r>
            <a:endParaRPr lang="en-US" sz="2000" dirty="0"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72987" y="2133600"/>
            <a:ext cx="6987987" cy="3266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Mengidentifikasi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anggota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tim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projek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laporan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mingguan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Kode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judul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diambil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rencana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ea typeface="Calibri" panose="020F0502020204030204" pitchFamily="34" charset="0"/>
                <a:cs typeface="Arial" panose="020B0604020202020204" pitchFamily="34" charset="0"/>
              </a:rPr>
              <a:t>bar char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setiap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aktivitas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Waktu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setiap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aktivitas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baik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itu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aktivitas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harian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maupun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mingguan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Perkiraan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usaha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33941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685800" y="1143000"/>
            <a:ext cx="3657600" cy="4800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Pengendalian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pekerjaan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kearah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tujuan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Penggunaan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secara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efektif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sumberdaya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</a:t>
            </a: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Perbaikan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koreksi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masalah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Pemberian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imbalan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pencapaian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tujuan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877640" y="1143000"/>
            <a:ext cx="3657600" cy="480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data yang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dijadikan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sebagai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acuan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melakukan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monitoring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pada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umumnya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merupakan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dokumen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internal.</a:t>
            </a:r>
          </a:p>
          <a:p>
            <a:r>
              <a:rPr lang="en-US" sz="20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sz="2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perbulan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/per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triwulan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Catatan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perjalanan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Catatan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pelatihan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Notulen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rapat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dsb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8200" y="1524000"/>
            <a:ext cx="3330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Monitoring </a:t>
            </a:r>
            <a:r>
              <a:rPr lang="en-US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berfokus</a:t>
            </a:r>
            <a:r>
              <a:rPr lang="en-US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pada</a:t>
            </a: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08289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376487" y="838200"/>
            <a:ext cx="4419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Manfaat</a:t>
            </a:r>
            <a:r>
              <a:rPr lang="en-US" sz="22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 Monitoring</a:t>
            </a:r>
            <a:endParaRPr lang="en-US" sz="2200" b="1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277834"/>
              </p:ext>
            </p:extLst>
          </p:nvPr>
        </p:nvGraphicFramePr>
        <p:xfrm>
          <a:off x="510985" y="1463040"/>
          <a:ext cx="8175814" cy="40843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87907"/>
                <a:gridCol w="40879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Bagi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pihak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penanggung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jawab</a:t>
                      </a:r>
                      <a:r>
                        <a:rPr lang="en-US" sz="2000" dirty="0" smtClean="0"/>
                        <a:t> program</a:t>
                      </a:r>
                      <a:endParaRPr lang="en-US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Bagi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pihak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pengelola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proyek</a:t>
                      </a:r>
                      <a:endParaRPr lang="en-US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buAutoNum type="arabicPeriod"/>
                      </a:pPr>
                      <a:r>
                        <a:rPr lang="en-US" sz="1800" kern="1200" dirty="0" smtClean="0">
                          <a:effectLst/>
                        </a:rPr>
                        <a:t>Salah </a:t>
                      </a:r>
                      <a:r>
                        <a:rPr lang="en-US" sz="1800" kern="1200" dirty="0" err="1" smtClean="0">
                          <a:effectLst/>
                        </a:rPr>
                        <a:t>satu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fungsi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manajemen</a:t>
                      </a:r>
                      <a:r>
                        <a:rPr lang="en-US" sz="1800" kern="1200" dirty="0" smtClean="0">
                          <a:effectLst/>
                        </a:rPr>
                        <a:t>, </a:t>
                      </a:r>
                      <a:r>
                        <a:rPr lang="en-US" sz="1800" kern="1200" dirty="0" err="1" smtClean="0">
                          <a:effectLst/>
                        </a:rPr>
                        <a:t>yaitu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oengendalian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atau</a:t>
                      </a:r>
                      <a:r>
                        <a:rPr lang="en-US" sz="1800" kern="1200" dirty="0" smtClean="0">
                          <a:effectLst/>
                        </a:rPr>
                        <a:t> supervise </a:t>
                      </a:r>
                    </a:p>
                    <a:p>
                      <a:pPr marL="342900" lvl="0" indent="-342900">
                        <a:buAutoNum type="arabicPeriod"/>
                      </a:pPr>
                      <a:r>
                        <a:rPr lang="en-US" sz="1800" kern="1200" dirty="0" err="1" smtClean="0">
                          <a:effectLst/>
                        </a:rPr>
                        <a:t>Sebagai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bentuk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pertanggungjawaban</a:t>
                      </a:r>
                      <a:r>
                        <a:rPr lang="en-US" sz="1800" kern="1200" dirty="0" smtClean="0">
                          <a:effectLst/>
                        </a:rPr>
                        <a:t> (</a:t>
                      </a:r>
                      <a:r>
                        <a:rPr lang="en-US" sz="1800" kern="1200" dirty="0" err="1" smtClean="0">
                          <a:effectLst/>
                        </a:rPr>
                        <a:t>akuntabilitas</a:t>
                      </a:r>
                      <a:r>
                        <a:rPr lang="en-US" sz="1800" kern="1200" dirty="0" smtClean="0">
                          <a:effectLst/>
                        </a:rPr>
                        <a:t>) </a:t>
                      </a:r>
                      <a:r>
                        <a:rPr lang="en-US" sz="1800" kern="1200" dirty="0" err="1" smtClean="0">
                          <a:effectLst/>
                        </a:rPr>
                        <a:t>kinerja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</a:p>
                    <a:p>
                      <a:pPr marL="342900" lvl="0" indent="-342900">
                        <a:buAutoNum type="arabicPeriod"/>
                      </a:pPr>
                      <a:r>
                        <a:rPr lang="en-US" sz="1800" kern="1200" dirty="0" err="1" smtClean="0">
                          <a:effectLst/>
                        </a:rPr>
                        <a:t>Untuk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meyakinkan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pihak-pihak</a:t>
                      </a:r>
                      <a:r>
                        <a:rPr lang="en-US" sz="1800" kern="1200" dirty="0" smtClean="0">
                          <a:effectLst/>
                        </a:rPr>
                        <a:t> yang </a:t>
                      </a:r>
                      <a:r>
                        <a:rPr lang="en-US" sz="1800" kern="1200" dirty="0" err="1" smtClean="0">
                          <a:effectLst/>
                        </a:rPr>
                        <a:t>berkepentingan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</a:p>
                    <a:p>
                      <a:pPr marL="342900" lvl="0" indent="-342900">
                        <a:buAutoNum type="arabicPeriod"/>
                      </a:pPr>
                      <a:r>
                        <a:rPr lang="en-US" sz="1800" kern="1200" dirty="0" err="1" smtClean="0">
                          <a:effectLst/>
                        </a:rPr>
                        <a:t>Membantu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penentuan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langkah-langkah</a:t>
                      </a:r>
                      <a:r>
                        <a:rPr lang="en-US" sz="1800" kern="1200" dirty="0" smtClean="0">
                          <a:effectLst/>
                        </a:rPr>
                        <a:t> yang </a:t>
                      </a:r>
                      <a:r>
                        <a:rPr lang="en-US" sz="1800" kern="1200" dirty="0" err="1" smtClean="0">
                          <a:effectLst/>
                        </a:rPr>
                        <a:t>berkaitan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dengan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kegiatan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proyek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selanjutnya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</a:p>
                    <a:p>
                      <a:pPr marL="342900" lvl="0" indent="-342900">
                        <a:buAutoNum type="arabicPeriod"/>
                      </a:pPr>
                      <a:r>
                        <a:rPr lang="en-US" sz="1800" kern="1200" dirty="0" err="1" smtClean="0">
                          <a:effectLst/>
                        </a:rPr>
                        <a:t>Sebagai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dasar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untuk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melakukan</a:t>
                      </a:r>
                      <a:r>
                        <a:rPr lang="en-US" sz="1800" kern="1200" dirty="0" smtClean="0">
                          <a:effectLst/>
                        </a:rPr>
                        <a:t> monitoring </a:t>
                      </a:r>
                      <a:r>
                        <a:rPr lang="en-US" sz="1800" kern="1200" dirty="0" err="1" smtClean="0">
                          <a:effectLst/>
                        </a:rPr>
                        <a:t>dan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evaluasi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selanjutnya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AutoNum type="arabicPeriod"/>
                      </a:pPr>
                      <a:r>
                        <a:rPr lang="en-US" sz="1800" kern="1200" dirty="0" err="1" smtClean="0">
                          <a:effectLst/>
                        </a:rPr>
                        <a:t>Membantu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untuk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mempersiapkan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laporan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dalam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waktu</a:t>
                      </a:r>
                      <a:r>
                        <a:rPr lang="en-US" sz="1800" kern="1200" dirty="0" smtClean="0">
                          <a:effectLst/>
                        </a:rPr>
                        <a:t> yang </a:t>
                      </a:r>
                      <a:r>
                        <a:rPr lang="en-US" sz="1800" kern="1200" dirty="0" err="1" smtClean="0">
                          <a:effectLst/>
                        </a:rPr>
                        <a:t>singkat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</a:p>
                    <a:p>
                      <a:pPr marL="342900" lvl="0" indent="-342900">
                        <a:buAutoNum type="arabicPeriod"/>
                      </a:pPr>
                      <a:r>
                        <a:rPr lang="en-US" sz="1800" kern="1200" dirty="0" err="1" smtClean="0">
                          <a:effectLst/>
                        </a:rPr>
                        <a:t>Mengetahui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kekurangan-kekurangan</a:t>
                      </a:r>
                      <a:r>
                        <a:rPr lang="en-US" sz="1800" kern="1200" dirty="0" smtClean="0">
                          <a:effectLst/>
                        </a:rPr>
                        <a:t> yang </a:t>
                      </a:r>
                      <a:r>
                        <a:rPr lang="en-US" sz="1800" kern="1200" dirty="0" err="1" smtClean="0">
                          <a:effectLst/>
                        </a:rPr>
                        <a:t>perlu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diperbaiki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dan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menjaga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kinerja</a:t>
                      </a:r>
                      <a:r>
                        <a:rPr lang="en-US" sz="1800" kern="1200" dirty="0" smtClean="0">
                          <a:effectLst/>
                        </a:rPr>
                        <a:t> yang </a:t>
                      </a:r>
                      <a:r>
                        <a:rPr lang="en-US" sz="1800" kern="1200" dirty="0" err="1" smtClean="0">
                          <a:effectLst/>
                        </a:rPr>
                        <a:t>sudah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baik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</a:p>
                    <a:p>
                      <a:pPr marL="342900" lvl="0" indent="-342900">
                        <a:buAutoNum type="arabicPeriod"/>
                      </a:pPr>
                      <a:r>
                        <a:rPr lang="en-US" sz="1800" kern="1200" dirty="0" err="1" smtClean="0">
                          <a:effectLst/>
                        </a:rPr>
                        <a:t>Sebagai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dasar</a:t>
                      </a:r>
                      <a:r>
                        <a:rPr lang="en-US" sz="1800" kern="1200" dirty="0" smtClean="0">
                          <a:effectLst/>
                        </a:rPr>
                        <a:t> (</a:t>
                      </a:r>
                      <a:r>
                        <a:rPr lang="en-US" sz="1800" kern="1200" dirty="0" err="1" smtClean="0">
                          <a:effectLst/>
                        </a:rPr>
                        <a:t>informasi</a:t>
                      </a:r>
                      <a:r>
                        <a:rPr lang="en-US" sz="1800" kern="1200" dirty="0" smtClean="0">
                          <a:effectLst/>
                        </a:rPr>
                        <a:t>) yang </a:t>
                      </a:r>
                      <a:r>
                        <a:rPr lang="en-US" sz="1800" kern="1200" dirty="0" err="1" smtClean="0">
                          <a:effectLst/>
                        </a:rPr>
                        <a:t>penting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untuk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melakukan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evaluasi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</a:rPr>
                        <a:t>proyek</a:t>
                      </a:r>
                      <a:r>
                        <a:rPr lang="en-US" sz="1800" kern="1200" dirty="0" smtClean="0">
                          <a:effectLst/>
                        </a:rPr>
                        <a:t>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050673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609600" y="1066800"/>
            <a:ext cx="3657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 smtClean="0">
                <a:cs typeface="Arial" panose="020B0604020202020204" pitchFamily="34" charset="0"/>
              </a:rPr>
              <a:t>Tipe</a:t>
            </a:r>
            <a:r>
              <a:rPr lang="en-US" sz="2200" dirty="0" smtClean="0"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cs typeface="Arial" panose="020B0604020202020204" pitchFamily="34" charset="0"/>
              </a:rPr>
              <a:t>dan</a:t>
            </a:r>
            <a:r>
              <a:rPr lang="en-US" sz="2200" dirty="0" smtClean="0"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cs typeface="Arial" panose="020B0604020202020204" pitchFamily="34" charset="0"/>
              </a:rPr>
              <a:t>Jenis</a:t>
            </a:r>
            <a:r>
              <a:rPr lang="en-US" sz="2200" dirty="0" smtClean="0">
                <a:cs typeface="Arial" panose="020B0604020202020204" pitchFamily="34" charset="0"/>
              </a:rPr>
              <a:t> Monitoring</a:t>
            </a:r>
            <a:endParaRPr lang="en-US" sz="2200" dirty="0"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52487" y="1843950"/>
            <a:ext cx="7467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Aspek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masukan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(input)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antara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lain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mencakup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tenaga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manusia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dana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bahan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peralatan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jam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kerja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data,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kebijakan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manajemen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sebagainya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dibutuhkan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melaksanakan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kegiatan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Aspek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proses /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aktivitas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yaitu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aspek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mencerminkan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suatu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proses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kegiatan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seperti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penelitian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pelatihan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proses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produksi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pemberian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bantuan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dsb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Aspek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keluaran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(output),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yaitu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aspek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mencakup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hasil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proses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terutama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berkaitan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kuantitas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jumlah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87340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405187" y="1295400"/>
            <a:ext cx="2362200" cy="43088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/>
            <a:r>
              <a:rPr lang="en-US" sz="2200" dirty="0" smtClean="0">
                <a:cs typeface="Arial" panose="020B0604020202020204" pitchFamily="34" charset="0"/>
              </a:rPr>
              <a:t>Monitoring </a:t>
            </a:r>
            <a:r>
              <a:rPr lang="en-US" sz="2200" dirty="0" err="1" smtClean="0">
                <a:cs typeface="Arial" panose="020B0604020202020204" pitchFamily="34" charset="0"/>
              </a:rPr>
              <a:t>Biaya</a:t>
            </a:r>
            <a:endParaRPr lang="en-US" sz="2200" dirty="0"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28687" y="2698958"/>
            <a:ext cx="7315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Monitoring </a:t>
            </a:r>
            <a:r>
              <a:rPr lang="en-US" sz="2000" dirty="0" err="1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biaya</a:t>
            </a:r>
            <a:r>
              <a:rPr lang="en-US" sz="20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komponen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penting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kontrol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000" dirty="0" smtClean="0">
              <a:solidFill>
                <a:srgbClr val="FF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000" dirty="0" err="1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Biaya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apa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harus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kita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bayar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daya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baik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itu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gaji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ataupun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pembelian</a:t>
            </a:r>
            <a:r>
              <a:rPr lang="en-US" sz="20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perangkat</a:t>
            </a:r>
            <a:r>
              <a:rPr lang="en-US" sz="20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keras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2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28421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12030" y="1066800"/>
            <a:ext cx="7148513" cy="707886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/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biaya</a:t>
            </a:r>
            <a:r>
              <a:rPr lang="en-US" sz="2000" dirty="0"/>
              <a:t> </a:t>
            </a:r>
            <a:r>
              <a:rPr lang="en-US" sz="2000" dirty="0" err="1"/>
              <a:t>pengeluaran</a:t>
            </a:r>
            <a:r>
              <a:rPr lang="en-US" sz="2000" dirty="0"/>
              <a:t> lain yang </a:t>
            </a:r>
            <a:r>
              <a:rPr lang="en-US" sz="2000" dirty="0" err="1"/>
              <a:t>mungkin</a:t>
            </a:r>
            <a:r>
              <a:rPr lang="en-US" sz="2000" dirty="0"/>
              <a:t> </a:t>
            </a:r>
            <a:r>
              <a:rPr lang="en-US" sz="2000" dirty="0" err="1"/>
              <a:t>dikeleuarkan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proyek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, </a:t>
            </a:r>
            <a:r>
              <a:rPr lang="en-US" sz="2000" dirty="0" err="1"/>
              <a:t>misalkan</a:t>
            </a:r>
            <a:r>
              <a:rPr lang="en-US" sz="2000" dirty="0"/>
              <a:t>:</a:t>
            </a:r>
          </a:p>
        </p:txBody>
      </p:sp>
      <p:sp>
        <p:nvSpPr>
          <p:cNvPr id="3" name="Rectangle 2"/>
          <p:cNvSpPr/>
          <p:nvPr/>
        </p:nvSpPr>
        <p:spPr>
          <a:xfrm>
            <a:off x="964545" y="2034662"/>
            <a:ext cx="737711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i="1" dirty="0">
                <a:ea typeface="Calibri" panose="020F0502020204030204" pitchFamily="34" charset="0"/>
                <a:cs typeface="Arial" panose="020B0604020202020204" pitchFamily="34" charset="0"/>
              </a:rPr>
              <a:t>Project specific training 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Pelatihan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khusus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457200"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Contoh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biaya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belajar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bahasa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pemrograman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sesuai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kebutuhan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Pembiayaan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permintaan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khusus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pengadaan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akomodasi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misalkan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permintaan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kantor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mandiri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Biaya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penginapan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staf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/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anggota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bekerja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diluar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kota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degan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membutuhkan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waktu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cukup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lama.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Biaya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perjalanan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Biaya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barang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habis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pakai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misalkan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alat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tulis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CD, toner laser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dll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Biaya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asuransi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33494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150393" y="914400"/>
            <a:ext cx="2871787" cy="43088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/>
            <a:r>
              <a:rPr lang="en-US" sz="2200" dirty="0" smtClean="0">
                <a:cs typeface="Arial" panose="020B0604020202020204" pitchFamily="34" charset="0"/>
              </a:rPr>
              <a:t>Monitoring </a:t>
            </a:r>
            <a:r>
              <a:rPr lang="en-US" sz="2200" dirty="0" err="1" smtClean="0">
                <a:cs typeface="Arial" panose="020B0604020202020204" pitchFamily="34" charset="0"/>
              </a:rPr>
              <a:t>Kualitas</a:t>
            </a:r>
            <a:endParaRPr lang="en-US" sz="2200" dirty="0"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8186" y="1425714"/>
            <a:ext cx="7696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Beberapa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hal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harus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dilakukan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dilakukan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memonitoring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kualitas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8186" y="2259687"/>
            <a:ext cx="794861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Pastikan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semua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saran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bersifat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ea typeface="Calibri" panose="020F0502020204030204" pitchFamily="34" charset="0"/>
                <a:cs typeface="Arial" panose="020B0604020202020204" pitchFamily="34" charset="0"/>
              </a:rPr>
              <a:t>impersonal 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bersifat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pribadi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Jangan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menghakimi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suatu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kesalahan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meragukan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kompetensi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komitmen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kecerdasan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setiap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anggota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terlibat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Jangan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melakukan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perbandingan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menangani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tugas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sama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Selama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tahap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ea typeface="Calibri" panose="020F0502020204030204" pitchFamily="34" charset="0"/>
                <a:cs typeface="Arial" panose="020B0604020202020204" pitchFamily="34" charset="0"/>
              </a:rPr>
              <a:t>review,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boleh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mengerjakan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/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menyelesaikan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karena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dilakukan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proses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mencari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solusi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terhadap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masalah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ditemukan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selama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berjalan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Jangan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bertujuan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mencapai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sempurna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Kerjakan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proyek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sesuai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kebutuhan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keunggulan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69853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1243</TotalTime>
  <Words>955</Words>
  <Application>Microsoft Office PowerPoint</Application>
  <PresentationFormat>On-screen Show (4:3)</PresentationFormat>
  <Paragraphs>127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Symbol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Windows User</cp:lastModifiedBy>
  <cp:revision>226</cp:revision>
  <dcterms:created xsi:type="dcterms:W3CDTF">2010-08-24T06:47:44Z</dcterms:created>
  <dcterms:modified xsi:type="dcterms:W3CDTF">2017-12-30T10:38:28Z</dcterms:modified>
</cp:coreProperties>
</file>