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35" r:id="rId3"/>
    <p:sldId id="345" r:id="rId4"/>
    <p:sldId id="347" r:id="rId5"/>
    <p:sldId id="348" r:id="rId6"/>
    <p:sldId id="344" r:id="rId7"/>
    <p:sldId id="350" r:id="rId8"/>
    <p:sldId id="349" r:id="rId9"/>
    <p:sldId id="342" r:id="rId10"/>
    <p:sldId id="351" r:id="rId11"/>
    <p:sldId id="336" r:id="rId12"/>
    <p:sldId id="337" r:id="rId13"/>
    <p:sldId id="338" r:id="rId14"/>
    <p:sldId id="34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09/01/2018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17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32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88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7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7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129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44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59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3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184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11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0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477161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MANAJEMEN KONTRAK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13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MIK |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112" y="1371600"/>
            <a:ext cx="52261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err="1" smtClean="0"/>
              <a:t>Manajemen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Kontrak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Perangkat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Lunak</a:t>
            </a:r>
            <a:endParaRPr lang="en-US" sz="2200" b="1" i="1" dirty="0"/>
          </a:p>
        </p:txBody>
      </p:sp>
      <p:sp>
        <p:nvSpPr>
          <p:cNvPr id="3" name="Rectangle 2"/>
          <p:cNvSpPr/>
          <p:nvPr/>
        </p:nvSpPr>
        <p:spPr>
          <a:xfrm>
            <a:off x="890587" y="2333953"/>
            <a:ext cx="7391400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Rangkaian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komputer</a:t>
            </a:r>
            <a:r>
              <a:rPr lang="en-US" sz="2000" i="1" dirty="0" smtClean="0">
                <a:ea typeface="Calibri" panose="020F0502020204030204" pitchFamily="34" charset="0"/>
                <a:cs typeface="Arial" panose="020B0604020202020204" pitchFamily="34" charset="0"/>
              </a:rPr>
              <a:t>, libraries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data yang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mendukung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kontrak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 err="1" smtClean="0">
                <a:ea typeface="Calibri" panose="020F0502020204030204" pitchFamily="34" charset="0"/>
                <a:cs typeface="Arial" panose="020B0604020202020204" pitchFamily="34" charset="0"/>
              </a:rPr>
              <a:t>contarct</a:t>
            </a:r>
            <a:r>
              <a:rPr lang="en-US" sz="2000" i="1" dirty="0" smtClean="0">
                <a:ea typeface="Calibri" panose="020F0502020204030204" pitchFamily="34" charset="0"/>
                <a:cs typeface="Arial" panose="020B0604020202020204" pitchFamily="34" charset="0"/>
              </a:rPr>
              <a:t> lifecycle management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kontraktor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734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143000"/>
            <a:ext cx="38755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Tahapan</a:t>
            </a:r>
            <a:r>
              <a:rPr lang="en-US" sz="2200" dirty="0" smtClean="0"/>
              <a:t> </a:t>
            </a:r>
            <a:r>
              <a:rPr lang="en-US" sz="2200" dirty="0" err="1" smtClean="0"/>
              <a:t>Manajemen</a:t>
            </a:r>
            <a:r>
              <a:rPr lang="en-US" sz="2200" dirty="0" smtClean="0"/>
              <a:t> </a:t>
            </a:r>
            <a:r>
              <a:rPr lang="en-US" sz="2200" dirty="0" err="1" smtClean="0"/>
              <a:t>Kontrak</a:t>
            </a:r>
            <a:endParaRPr lang="en-US" sz="2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52831"/>
              </p:ext>
            </p:extLst>
          </p:nvPr>
        </p:nvGraphicFramePr>
        <p:xfrm>
          <a:off x="457200" y="1828800"/>
          <a:ext cx="81534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Pembuatan</a:t>
                      </a:r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Pelaksanaan</a:t>
                      </a:r>
                      <a:r>
                        <a:rPr lang="en-US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Identifikasi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kebutuhan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pembuatan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lingkup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</a:t>
                      </a:r>
                      <a:r>
                        <a:rPr lang="en-US" sz="2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work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Evaluasi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risiko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Pembuatan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rencana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pengelolaan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Pengelolaan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Eksekusi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pengadaan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barang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Penanganan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perselisihan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kinerja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Penyelesaian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3712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143000"/>
            <a:ext cx="4312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Poin-poin</a:t>
            </a:r>
            <a:r>
              <a:rPr lang="en-US" sz="2200" dirty="0" smtClean="0"/>
              <a:t> </a:t>
            </a:r>
            <a:r>
              <a:rPr lang="en-US" sz="2200" dirty="0" err="1" smtClean="0"/>
              <a:t>Penting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/>
              <a:t> </a:t>
            </a:r>
            <a:r>
              <a:rPr lang="en-US" sz="2200" dirty="0" err="1" smtClean="0"/>
              <a:t>Kontrak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814387" y="2057400"/>
            <a:ext cx="7543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Para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terkait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Lingkup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</a:t>
            </a:r>
            <a:r>
              <a:rPr lang="en-US" sz="2000" dirty="0" err="1" smtClean="0"/>
              <a:t>a.l</a:t>
            </a:r>
            <a:r>
              <a:rPr lang="en-US" sz="2000" dirty="0" smtClean="0"/>
              <a:t>. </a:t>
            </a:r>
            <a:r>
              <a:rPr lang="en-US" sz="2000" dirty="0" err="1" smtClean="0"/>
              <a:t>tujuan</a:t>
            </a:r>
            <a:r>
              <a:rPr lang="en-US" sz="2000" dirty="0" smtClean="0"/>
              <a:t>,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, </a:t>
            </a:r>
            <a:r>
              <a:rPr lang="en-US" sz="2000" dirty="0" err="1" smtClean="0"/>
              <a:t>lokasi</a:t>
            </a:r>
            <a:r>
              <a:rPr lang="en-US" sz="2000" dirty="0" smtClean="0"/>
              <a:t>, </a:t>
            </a:r>
            <a:r>
              <a:rPr lang="en-US" sz="2000" dirty="0" err="1" smtClean="0"/>
              <a:t>penanggung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, </a:t>
            </a:r>
            <a:r>
              <a:rPr lang="en-US" sz="2000" dirty="0" err="1" smtClean="0"/>
              <a:t>kriteria</a:t>
            </a:r>
            <a:r>
              <a:rPr lang="en-US" sz="2000" dirty="0" smtClean="0"/>
              <a:t> </a:t>
            </a:r>
            <a:r>
              <a:rPr lang="en-US" sz="2000" dirty="0" err="1" smtClean="0"/>
              <a:t>pencapaian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, proses monitoring </a:t>
            </a:r>
            <a:r>
              <a:rPr lang="en-US" sz="2000" dirty="0" err="1" smtClean="0"/>
              <a:t>pelaksanaan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Tatacara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Proses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perselisihan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Proses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Proses </a:t>
            </a:r>
            <a:r>
              <a:rPr lang="en-US" sz="2000" dirty="0" err="1" smtClean="0"/>
              <a:t>penghentian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darurat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60585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95400"/>
            <a:ext cx="3494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Kewajiban</a:t>
            </a:r>
            <a:r>
              <a:rPr lang="en-US" sz="2200" dirty="0" smtClean="0"/>
              <a:t> </a:t>
            </a:r>
            <a:r>
              <a:rPr lang="en-US" sz="2200" dirty="0" err="1"/>
              <a:t>K</a:t>
            </a:r>
            <a:r>
              <a:rPr lang="en-US" sz="2200" dirty="0" err="1" smtClean="0"/>
              <a:t>inerja</a:t>
            </a:r>
            <a:r>
              <a:rPr lang="en-US" sz="2200" dirty="0" smtClean="0"/>
              <a:t> </a:t>
            </a:r>
            <a:r>
              <a:rPr lang="en-US" sz="2200" dirty="0" err="1"/>
              <a:t>K</a:t>
            </a:r>
            <a:r>
              <a:rPr lang="en-US" sz="2200" dirty="0" err="1" smtClean="0"/>
              <a:t>ontrak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091420" y="1905000"/>
            <a:ext cx="6985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petugas</a:t>
            </a:r>
            <a:r>
              <a:rPr lang="en-US" sz="2000" dirty="0" smtClean="0"/>
              <a:t> </a:t>
            </a:r>
            <a:r>
              <a:rPr lang="en-US" sz="2000" dirty="0" err="1" smtClean="0"/>
              <a:t>pengadaan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kesepakatan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menengah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Sasaran</a:t>
            </a:r>
            <a:r>
              <a:rPr lang="en-US" sz="2000" dirty="0" smtClean="0"/>
              <a:t> </a:t>
            </a:r>
            <a:r>
              <a:rPr lang="en-US" sz="2000" dirty="0" err="1" smtClean="0"/>
              <a:t>menengah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:</a:t>
            </a:r>
          </a:p>
          <a:p>
            <a:pPr marL="1255713" indent="-504825">
              <a:buFont typeface="Wingdings" panose="05000000000000000000" pitchFamily="2" charset="2"/>
              <a:buChar char="v"/>
            </a:pP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kemajuan</a:t>
            </a:r>
            <a:r>
              <a:rPr lang="en-US" sz="2000" dirty="0" smtClean="0"/>
              <a:t>, </a:t>
            </a:r>
            <a:r>
              <a:rPr lang="en-US" sz="2000" dirty="0" err="1" smtClean="0"/>
              <a:t>deteksi</a:t>
            </a:r>
            <a:r>
              <a:rPr lang="en-US" sz="2000" dirty="0" smtClean="0"/>
              <a:t> variance </a:t>
            </a:r>
            <a:r>
              <a:rPr lang="en-US" sz="2000" dirty="0" err="1" smtClean="0"/>
              <a:t>kinerja</a:t>
            </a:r>
            <a:endParaRPr lang="en-US" sz="2000" dirty="0" smtClean="0"/>
          </a:p>
          <a:p>
            <a:pPr marL="1255713" indent="-504825">
              <a:buFont typeface="Wingdings" panose="05000000000000000000" pitchFamily="2" charset="2"/>
              <a:buChar char="v"/>
            </a:pP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endParaRPr lang="en-US" sz="2000" dirty="0" smtClean="0"/>
          </a:p>
          <a:p>
            <a:pPr marL="1255713" indent="-504825">
              <a:buFont typeface="Wingdings" panose="05000000000000000000" pitchFamily="2" charset="2"/>
              <a:buChar char="v"/>
            </a:pPr>
            <a:r>
              <a:rPr lang="en-US" sz="2000" dirty="0" err="1" smtClean="0"/>
              <a:t>Menindak</a:t>
            </a:r>
            <a:r>
              <a:rPr lang="en-US" sz="2000" dirty="0" smtClean="0"/>
              <a:t> </a:t>
            </a:r>
            <a:r>
              <a:rPr lang="en-US" sz="2000" dirty="0" err="1" smtClean="0"/>
              <a:t>lanjuti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25922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45476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143000"/>
            <a:ext cx="27126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Manajemen</a:t>
            </a:r>
            <a:r>
              <a:rPr lang="en-US" sz="2200" dirty="0" smtClean="0"/>
              <a:t> </a:t>
            </a:r>
            <a:r>
              <a:rPr lang="en-US" sz="2200" dirty="0" err="1" smtClean="0"/>
              <a:t>Kontrak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Proses </a:t>
            </a:r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kesepakatan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endParaRPr lang="en-US" sz="2000" dirty="0" smtClean="0"/>
          </a:p>
          <a:p>
            <a:pPr marL="968375" indent="-342900">
              <a:buFont typeface="Wingdings" panose="05000000000000000000" pitchFamily="2" charset="2"/>
              <a:buChar char="ü"/>
            </a:pPr>
            <a:r>
              <a:rPr lang="en-US" sz="2000" i="1" dirty="0" smtClean="0"/>
              <a:t>Customer </a:t>
            </a:r>
          </a:p>
          <a:p>
            <a:pPr marL="968375" indent="-342900">
              <a:buFont typeface="Wingdings" panose="05000000000000000000" pitchFamily="2" charset="2"/>
              <a:buChar char="ü"/>
            </a:pPr>
            <a:r>
              <a:rPr lang="en-US" sz="2000" i="1" dirty="0" smtClean="0"/>
              <a:t>Vendor</a:t>
            </a:r>
          </a:p>
          <a:p>
            <a:pPr marL="968375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Mitra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</a:p>
          <a:p>
            <a:pPr marL="968375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karyawan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Suatu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ikatan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agen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mengkoordinasikan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:</a:t>
            </a:r>
          </a:p>
          <a:p>
            <a:pPr marL="143510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</a:p>
          <a:p>
            <a:pPr marL="143510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endParaRPr lang="en-US" sz="2000" dirty="0" smtClean="0"/>
          </a:p>
          <a:p>
            <a:pPr marL="143510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Perencanaan</a:t>
            </a:r>
            <a:endParaRPr lang="en-US" sz="2000" dirty="0" smtClean="0"/>
          </a:p>
          <a:p>
            <a:pPr marL="143510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Persiapan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0154" y="914400"/>
            <a:ext cx="12522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</a:rPr>
              <a:t>Kontrak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497687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Perjanjian</a:t>
            </a:r>
            <a:r>
              <a:rPr lang="en-US" sz="2000" dirty="0" smtClean="0"/>
              <a:t> </a:t>
            </a:r>
            <a:r>
              <a:rPr lang="en-US" sz="2000" dirty="0" err="1" smtClean="0"/>
              <a:t>tertulis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lisan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mengikat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hokum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pihak-pihak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kesepakatan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diuraikan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93836"/>
              </p:ext>
            </p:extLst>
          </p:nvPr>
        </p:nvGraphicFramePr>
        <p:xfrm>
          <a:off x="1905000" y="2858357"/>
          <a:ext cx="59436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Jenis-jenis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penjualan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Termasuk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sewa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pembelian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perjanjian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kemitraan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perjanjian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perdagangan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perjanjian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intelektual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1753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0154" y="838200"/>
            <a:ext cx="12522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</a:rPr>
              <a:t>Kontrak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4736040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>
                <a:cs typeface="Arial" panose="020B0604020202020204" pitchFamily="34" charset="0"/>
              </a:rPr>
              <a:t>Kontrak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penjualan</a:t>
            </a:r>
            <a:r>
              <a:rPr lang="en-US" sz="2000" dirty="0">
                <a:cs typeface="Arial" panose="020B0604020202020204" pitchFamily="34" charset="0"/>
              </a:rPr>
              <a:t> (</a:t>
            </a:r>
            <a:r>
              <a:rPr lang="en-US" sz="2000" dirty="0" err="1">
                <a:cs typeface="Arial" panose="020B0604020202020204" pitchFamily="34" charset="0"/>
              </a:rPr>
              <a:t>Termasuk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sewa</a:t>
            </a:r>
            <a:r>
              <a:rPr lang="en-US" sz="2000" dirty="0"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1943183"/>
            <a:ext cx="70104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id-ID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ontrak 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antara perusahaan (penjual) dan pelanggan dimana perusahaan setuju untuk menjual produk dan / atau jasa dan pelanggannya berkewajiban untuk membayar produk / jasa yang dibeli.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267378"/>
            <a:ext cx="2864887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466725" algn="l"/>
              </a:tabLst>
            </a:pPr>
            <a:r>
              <a:rPr lang="en-US" sz="2000" dirty="0" smtClean="0">
                <a:cs typeface="Arial" panose="020B0604020202020204" pitchFamily="34" charset="0"/>
              </a:rPr>
              <a:t>2. 	</a:t>
            </a:r>
            <a:r>
              <a:rPr lang="en-US" sz="2000" dirty="0" err="1" smtClean="0">
                <a:cs typeface="Arial" panose="020B0604020202020204" pitchFamily="34" charset="0"/>
              </a:rPr>
              <a:t>Kontrak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pembelian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3886200"/>
            <a:ext cx="701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id-ID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ontrak 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antara perusahaan (pembeli) dan pemasok yang menjanjikan untuk menjual produk dan / atau layanan sesuai persyaratan dan ketentuan yang disepakati</a:t>
            </a:r>
            <a:r>
              <a:rPr lang="id-ID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000" dirty="0"/>
              <a:t>Perusahaan (pembeli) sebagai imbalannya wajib mengakui barang / atau jasa dan membayar kewajiban yang tercipta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740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9" y="-4482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60154" y="838200"/>
            <a:ext cx="12522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</a:rPr>
              <a:t>Kontrak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107287"/>
            <a:ext cx="39196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tabLst>
                <a:tab pos="466725" algn="l"/>
              </a:tabLst>
            </a:pPr>
            <a:r>
              <a:rPr lang="en-US" sz="2000" dirty="0" smtClean="0">
                <a:cs typeface="Arial" panose="020B0604020202020204" pitchFamily="34" charset="0"/>
              </a:rPr>
              <a:t>3.	</a:t>
            </a:r>
            <a:r>
              <a:rPr lang="en-US" sz="2000" dirty="0" err="1" smtClean="0">
                <a:cs typeface="Arial" panose="020B0604020202020204" pitchFamily="34" charset="0"/>
              </a:rPr>
              <a:t>Kontrak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perjanjian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kemitraan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724191"/>
            <a:ext cx="70104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d-ID" sz="2000" dirty="0" smtClean="0"/>
              <a:t>Kontrak yang secara formal menetapkan persyaratan kemitraan antara dua badan hukum sehingga mereka menganggap satu sama lain sebagai 'mitra' dalam pengaturan komersial. 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977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143000"/>
            <a:ext cx="35750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Area </a:t>
            </a:r>
            <a:r>
              <a:rPr lang="en-US" sz="2200" b="1" dirty="0" err="1" smtClean="0"/>
              <a:t>Manajemen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Kontrak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1371600" y="2057400"/>
            <a:ext cx="5867400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Memberi wewenang dan negosiasi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anajemen dasar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anajemen komitmen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anajemen komunikasi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Vi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sibilitas dan kesadaran kontrak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engelolaan dokumen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ertumbuhan (untuk kontrak sisi penjualan)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epatuhan kontrak / tata kelola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942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40759" y="1524000"/>
            <a:ext cx="40910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Tahapan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Manajemen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Kontrak</a:t>
            </a:r>
            <a:endParaRPr lang="en-US" sz="2200" b="1" dirty="0"/>
          </a:p>
        </p:txBody>
      </p:sp>
      <p:sp>
        <p:nvSpPr>
          <p:cNvPr id="3" name="Rectangle 2"/>
          <p:cNvSpPr/>
          <p:nvPr/>
        </p:nvSpPr>
        <p:spPr>
          <a:xfrm>
            <a:off x="1143000" y="2716887"/>
            <a:ext cx="72390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Fa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se pra kontrak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Fa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se pelaksanaan kontrak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id-ID" sz="2000" dirty="0">
                <a:ea typeface="Calibri" panose="020F0502020204030204" pitchFamily="34" charset="0"/>
                <a:cs typeface="Arial" panose="020B0604020202020204" pitchFamily="34" charset="0"/>
              </a:rPr>
              <a:t>ahap pasca penghargaan (sering disebut sebagai kontrak kepatuhan / tata kelola)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2751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143000"/>
            <a:ext cx="27126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Manajemen</a:t>
            </a:r>
            <a:r>
              <a:rPr lang="en-US" sz="2200" dirty="0" smtClean="0"/>
              <a:t> </a:t>
            </a:r>
            <a:r>
              <a:rPr lang="en-US" sz="2200" dirty="0" err="1" smtClean="0"/>
              <a:t>Kontrak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95507"/>
            <a:ext cx="7772400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Cakupan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/>
              <a:t>:</a:t>
            </a:r>
            <a:endParaRPr lang="en-US" sz="2000" dirty="0" smtClean="0"/>
          </a:p>
          <a:p>
            <a:pPr marL="9144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Negosiasi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</a:t>
            </a:r>
          </a:p>
          <a:p>
            <a:pPr marL="9144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Ketentuan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</a:p>
          <a:p>
            <a:pPr marL="9144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kepatuhan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endParaRPr lang="en-US" sz="2000" dirty="0" smtClean="0"/>
          </a:p>
          <a:p>
            <a:pPr marL="9144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Mendokumentasikan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menyetujui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7728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143000"/>
            <a:ext cx="27126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Manajemen</a:t>
            </a:r>
            <a:r>
              <a:rPr lang="en-US" sz="2200" dirty="0" smtClean="0"/>
              <a:t> </a:t>
            </a:r>
            <a:r>
              <a:rPr lang="en-US" sz="2200" dirty="0" err="1" smtClean="0"/>
              <a:t>Kontrak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010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</a:t>
            </a:r>
          </a:p>
          <a:p>
            <a:pPr marL="681038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</a:t>
            </a:r>
            <a:r>
              <a:rPr lang="en-US" sz="2000" dirty="0" smtClean="0"/>
              <a:t> </a:t>
            </a:r>
          </a:p>
          <a:p>
            <a:pPr marL="681038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kesepakatan</a:t>
            </a:r>
            <a:r>
              <a:rPr lang="en-US" sz="2000" dirty="0" smtClean="0"/>
              <a:t> </a:t>
            </a:r>
          </a:p>
          <a:p>
            <a:pPr marL="681038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kepatuhan</a:t>
            </a:r>
            <a:r>
              <a:rPr lang="en-US" sz="2000" dirty="0" smtClean="0"/>
              <a:t> para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</a:p>
          <a:p>
            <a:pPr marL="681038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perselisihan</a:t>
            </a:r>
            <a:r>
              <a:rPr lang="en-US" sz="2000" dirty="0" smtClean="0"/>
              <a:t> </a:t>
            </a:r>
          </a:p>
          <a:p>
            <a:pPr marL="681038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adil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transparan</a:t>
            </a:r>
            <a:r>
              <a:rPr lang="en-US" sz="2000" dirty="0" smtClean="0"/>
              <a:t> </a:t>
            </a:r>
          </a:p>
          <a:p>
            <a:pPr marL="681038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Mengantisipasi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para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65785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507</Words>
  <Application>Microsoft Office PowerPoint</Application>
  <PresentationFormat>On-screen Show (4:3)</PresentationFormat>
  <Paragraphs>105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230</cp:revision>
  <dcterms:created xsi:type="dcterms:W3CDTF">2010-08-24T06:47:44Z</dcterms:created>
  <dcterms:modified xsi:type="dcterms:W3CDTF">2018-01-08T23:31:36Z</dcterms:modified>
</cp:coreProperties>
</file>