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16" r:id="rId2"/>
    <p:sldId id="385" r:id="rId3"/>
    <p:sldId id="386" r:id="rId4"/>
    <p:sldId id="387" r:id="rId5"/>
    <p:sldId id="384" r:id="rId6"/>
    <p:sldId id="381" r:id="rId7"/>
    <p:sldId id="365" r:id="rId8"/>
    <p:sldId id="366" r:id="rId9"/>
    <p:sldId id="367" r:id="rId10"/>
    <p:sldId id="368" r:id="rId11"/>
    <p:sldId id="369" r:id="rId12"/>
    <p:sldId id="379" r:id="rId13"/>
    <p:sldId id="380" r:id="rId14"/>
    <p:sldId id="370" r:id="rId15"/>
    <p:sldId id="371" r:id="rId16"/>
    <p:sldId id="372" r:id="rId17"/>
    <p:sldId id="373" r:id="rId18"/>
    <p:sldId id="374" r:id="rId19"/>
    <p:sldId id="375" r:id="rId20"/>
    <p:sldId id="382" r:id="rId21"/>
    <p:sldId id="376" r:id="rId22"/>
    <p:sldId id="383" r:id="rId23"/>
    <p:sldId id="377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82585" autoAdjust="0"/>
  </p:normalViewPr>
  <p:slideViewPr>
    <p:cSldViewPr>
      <p:cViewPr varScale="1">
        <p:scale>
          <a:sx n="53" d="100"/>
          <a:sy n="53" d="100"/>
        </p:scale>
        <p:origin x="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23F1F77-30AF-4209-A5F0-7CAC9F2FD444}" type="datetimeFigureOut">
              <a:rPr lang="id-ID"/>
              <a:pPr>
                <a:defRPr/>
              </a:pPr>
              <a:t>15/10/2017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8B31BED-A164-49D6-B66C-6E5594274711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42758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6B9771-2D36-4C2A-AA13-CA6AF2D95942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2964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3D9F15-0F47-42DD-810C-BD4EF55C1C3E}" type="slidenum">
              <a:rPr lang="id-ID">
                <a:latin typeface="Calibri" panose="020F0502020204030204" pitchFamily="34" charset="0"/>
              </a:rPr>
              <a:pPr eaLnBrk="1" hangingPunct="1"/>
              <a:t>11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7387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3D9F15-0F47-42DD-810C-BD4EF55C1C3E}" type="slidenum">
              <a:rPr lang="id-ID">
                <a:latin typeface="Calibri" panose="020F0502020204030204" pitchFamily="34" charset="0"/>
              </a:rPr>
              <a:pPr eaLnBrk="1" hangingPunct="1"/>
              <a:t>12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7773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D3D9F15-0F47-42DD-810C-BD4EF55C1C3E}" type="slidenum">
              <a:rPr lang="id-ID">
                <a:latin typeface="Calibri" panose="020F0502020204030204" pitchFamily="34" charset="0"/>
              </a:rPr>
              <a:pPr eaLnBrk="1" hangingPunct="1"/>
              <a:t>13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1101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AC98DC2-9C69-4611-A889-A25837E8893D}" type="slidenum">
              <a:rPr lang="id-ID">
                <a:latin typeface="Calibri" panose="020F0502020204030204" pitchFamily="34" charset="0"/>
              </a:rPr>
              <a:pPr eaLnBrk="1" hangingPunct="1"/>
              <a:t>14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273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melibatkan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atau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pemasangan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apapun</a:t>
            </a: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58266D-1135-436A-A170-C70FB1F251FC}" type="slidenum">
              <a:rPr lang="id-ID">
                <a:latin typeface="Calibri" panose="020F0502020204030204" pitchFamily="34" charset="0"/>
              </a:rPr>
              <a:pPr eaLnBrk="1" hangingPunct="1"/>
              <a:t>15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5601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1514DDF-64D3-49F4-8946-332798233578}" type="slidenum">
              <a:rPr lang="id-ID">
                <a:latin typeface="Calibri" panose="020F0502020204030204" pitchFamily="34" charset="0"/>
              </a:rPr>
              <a:pPr eaLnBrk="1" hangingPunct="1"/>
              <a:t>16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9900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4839619-3D7D-4D47-A2B3-D525E1A940E8}" type="slidenum">
              <a:rPr lang="id-ID">
                <a:latin typeface="Calibri" panose="020F0502020204030204" pitchFamily="34" charset="0"/>
              </a:rPr>
              <a:pPr eaLnBrk="1" hangingPunct="1"/>
              <a:t>17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0885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A42EB52-E9BB-4014-88F0-47E2B2F1917A}" type="slidenum">
              <a:rPr lang="id-ID">
                <a:latin typeface="Calibri" panose="020F0502020204030204" pitchFamily="34" charset="0"/>
              </a:rPr>
              <a:pPr eaLnBrk="1" hangingPunct="1"/>
              <a:t>18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7208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err="1" smtClean="0"/>
              <a:t>utilitas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kesenangan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kepuasan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(</a:t>
            </a:r>
            <a:r>
              <a:rPr lang="en-US" dirty="0" err="1" smtClean="0"/>
              <a:t>gratifikasi</a:t>
            </a:r>
            <a:r>
              <a:rPr lang="en-US" dirty="0" smtClean="0"/>
              <a:t>) yang </a:t>
            </a:r>
            <a:r>
              <a:rPr lang="en-US" dirty="0" err="1" smtClean="0"/>
              <a:t>dicapai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Komoditas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nyata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diperdagangkan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dipertukarkan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, yang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dibeli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investor </a:t>
            </a:r>
            <a:r>
              <a:rPr lang="en-US" dirty="0" err="1" smtClean="0"/>
              <a:t>melalui</a:t>
            </a:r>
            <a:r>
              <a:rPr lang="en-US" dirty="0" smtClean="0"/>
              <a:t> bursa </a:t>
            </a:r>
            <a:r>
              <a:rPr lang="en-US" dirty="0" err="1" smtClean="0"/>
              <a:t>berjangka</a:t>
            </a:r>
            <a:r>
              <a:rPr lang="en-US" dirty="0" smtClean="0"/>
              <a:t>.</a:t>
            </a: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C5521D-D067-468D-89F6-AE5D5F92969E}" type="slidenum">
              <a:rPr lang="id-ID">
                <a:latin typeface="Calibri" panose="020F0502020204030204" pitchFamily="34" charset="0"/>
              </a:rPr>
              <a:pPr eaLnBrk="1" hangingPunct="1"/>
              <a:t>19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826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C5521D-D067-468D-89F6-AE5D5F92969E}" type="slidenum">
              <a:rPr lang="id-ID">
                <a:latin typeface="Calibri" panose="020F0502020204030204" pitchFamily="34" charset="0"/>
              </a:rPr>
              <a:pPr eaLnBrk="1" hangingPunct="1"/>
              <a:t>20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074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6B9771-2D36-4C2A-AA13-CA6AF2D95942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3566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61E64A-1A83-463F-A4F7-9B20D66209CC}" type="slidenum">
              <a:rPr lang="id-ID">
                <a:latin typeface="Calibri" panose="020F0502020204030204" pitchFamily="34" charset="0"/>
              </a:rPr>
              <a:pPr eaLnBrk="1" hangingPunct="1"/>
              <a:t>21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25727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61E64A-1A83-463F-A4F7-9B20D66209CC}" type="slidenum">
              <a:rPr lang="id-ID">
                <a:latin typeface="Calibri" panose="020F0502020204030204" pitchFamily="34" charset="0"/>
              </a:rPr>
              <a:pPr eaLnBrk="1" hangingPunct="1"/>
              <a:t>22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3124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BAC4CB-F07A-4D75-A2B8-05104FE4C5C7}" type="slidenum">
              <a:rPr lang="id-ID">
                <a:latin typeface="Calibri" panose="020F0502020204030204" pitchFamily="34" charset="0"/>
              </a:rPr>
              <a:pPr eaLnBrk="1" hangingPunct="1"/>
              <a:t>23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333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6B9771-2D36-4C2A-AA13-CA6AF2D95942}" type="slidenum">
              <a:rPr lang="id-ID">
                <a:latin typeface="Calibri" panose="020F0502020204030204" pitchFamily="34" charset="0"/>
              </a:rPr>
              <a:pPr eaLnBrk="1" hangingPunct="1"/>
              <a:t>4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27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113F99-6E91-4551-A1BD-254D913D8C36}" type="slidenum">
              <a:rPr lang="id-ID">
                <a:latin typeface="Calibri" panose="020F0502020204030204" pitchFamily="34" charset="0"/>
              </a:rPr>
              <a:pPr eaLnBrk="1" hangingPunct="1"/>
              <a:t>5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554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Package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mengelompokkan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mengorganisasikan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interface yang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unit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library. </a:t>
            </a: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B113F99-6E91-4551-A1BD-254D913D8C36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968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3BA9A0-928E-40FF-8050-E0942E232D59}" type="slidenum">
              <a:rPr lang="id-ID">
                <a:latin typeface="Calibri" panose="020F0502020204030204" pitchFamily="34" charset="0"/>
              </a:rPr>
              <a:pPr eaLnBrk="1" hangingPunct="1"/>
              <a:t>7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2622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436703-3A1E-49A5-AD44-C51D603B8EC2}" type="slidenum">
              <a:rPr lang="id-ID">
                <a:latin typeface="Calibri" panose="020F0502020204030204" pitchFamily="34" charset="0"/>
              </a:rPr>
              <a:pPr eaLnBrk="1" hangingPunct="1"/>
              <a:t>8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2674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0932239-CA9E-4B52-9E0A-D4E93E7E4A48}" type="slidenum">
              <a:rPr lang="id-ID">
                <a:latin typeface="Calibri" panose="020F0502020204030204" pitchFamily="34" charset="0"/>
              </a:rPr>
              <a:pPr eaLnBrk="1" hangingPunct="1"/>
              <a:t>9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384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 smtClean="0"/>
              <a:t>Tweak </a:t>
            </a:r>
            <a:r>
              <a:rPr lang="en-US" b="1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sedikit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performa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hardware </a:t>
            </a:r>
            <a:r>
              <a:rPr lang="en-US" dirty="0" err="1" smtClean="0"/>
              <a:t>atau</a:t>
            </a:r>
            <a:r>
              <a:rPr lang="en-US" dirty="0" smtClean="0"/>
              <a:t> software.</a:t>
            </a:r>
            <a:endParaRPr lang="id-I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9C633F8-C234-43AB-81FE-F0E6EAB7B8B3}" type="slidenum">
              <a:rPr lang="id-ID">
                <a:latin typeface="Calibri" panose="020F0502020204030204" pitchFamily="34" charset="0"/>
              </a:rPr>
              <a:pPr eaLnBrk="1" hangingPunct="1"/>
              <a:t>10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406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C2D52-F915-445A-9FAE-A9B4067E387B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331E93-486A-49F8-A9B6-A945332EBC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39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01546-947D-4E82-9DFF-0FE41E4023FE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56734-FCE3-43AB-A847-5FB1FDF5C9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8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3DEA8-002A-44A9-B248-420D669E1128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9439A-36B4-4DCC-8CA6-6DA5102FC5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54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797B2-1A57-4639-B19C-4E862FC5F7D9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0F9AD-9D2A-4601-9BEC-B3331C1958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5AA85-C921-4E2E-8D22-6B7A75687E71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FF56E1-EFA9-4BA4-B3A4-57C70A4431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3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D8833-B65F-44B9-AD31-4D891ADCED92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E0874-B490-4016-83E7-81017A5F98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9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D60B0-D7E6-4D85-A0F1-5E59FF804BA1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BAA53-FAE7-44EB-A18B-0B724EB902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1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B5E07-6D9C-458F-9156-EE7BE9769B8E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422B4-B15F-444F-B821-1C0A73918E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15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B2B3A-5ABF-4362-9870-70112F95F938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C9958-BE95-4E52-A92B-C8A89F115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17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2E2CD-3C44-41AB-8FD1-E9C5C28AEC87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E1AEB-024D-4F0A-8D61-FBACE2D72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18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8DE75-F8BC-4B13-8588-B585230C6B35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054C10-FC7B-450F-8177-3D8F9BDB3E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74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EE9A7B-CE85-4C15-98FD-B814E4335B85}" type="datetime1">
              <a:rPr lang="en-US"/>
              <a:pPr>
                <a:defRPr/>
              </a:pPr>
              <a:t>10/15/2017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50E0C179-AE80-411B-824C-4C9FE01DA4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g"/><Relationship Id="rId5" Type="http://schemas.openxmlformats.org/officeDocument/2006/relationships/image" Target="../media/image14.jpg"/><Relationship Id="rId4" Type="http://schemas.openxmlformats.org/officeDocument/2006/relationships/image" Target="../media/image13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828871"/>
            <a:ext cx="563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TIPE PROJEK &amp; STRATEGI BISNIS SI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PERTEMUAN </a:t>
            </a:r>
            <a:r>
              <a:rPr lang="en-US" b="1" dirty="0" smtClean="0">
                <a:solidFill>
                  <a:schemeClr val="bg1"/>
                </a:solidFill>
              </a:rPr>
              <a:t>- 2 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NOVIANDI</a:t>
            </a:r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b="1" dirty="0" smtClean="0">
                <a:solidFill>
                  <a:schemeClr val="bg1"/>
                </a:solidFill>
              </a:rPr>
              <a:t>PRODI MIK | FAKULTAS ILMU-ILMU KESEHATAN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Pemasangan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Paket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381000" y="2514600"/>
            <a:ext cx="2514600" cy="2286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7358" y="2639216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Customer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32004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Sulitnya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memilih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paket</a:t>
            </a:r>
            <a:r>
              <a:rPr lang="en-US" dirty="0" smtClean="0">
                <a:solidFill>
                  <a:schemeClr val="bg1"/>
                </a:solidFill>
              </a:rPr>
              <a:t> yang </a:t>
            </a:r>
            <a:r>
              <a:rPr lang="en-US" dirty="0" err="1" smtClean="0">
                <a:solidFill>
                  <a:schemeClr val="bg1"/>
                </a:solidFill>
              </a:rPr>
              <a:t>benar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ditempat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pertama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55576" y="2514600"/>
            <a:ext cx="2514600" cy="22860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58879" y="2639216"/>
            <a:ext cx="1107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bg1"/>
                </a:solidFill>
              </a:rPr>
              <a:t>Supplier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07976" y="3200400"/>
            <a:ext cx="2209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Permasalahan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saat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permintaan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untuk</a:t>
            </a:r>
            <a:r>
              <a:rPr lang="en-US" dirty="0" smtClean="0">
                <a:solidFill>
                  <a:schemeClr val="bg1"/>
                </a:solidFill>
              </a:rPr>
              <a:t> men-</a:t>
            </a:r>
            <a:r>
              <a:rPr lang="en-US" i="1" dirty="0" smtClean="0">
                <a:solidFill>
                  <a:schemeClr val="bg1"/>
                </a:solidFill>
              </a:rPr>
              <a:t>tweak </a:t>
            </a:r>
            <a:r>
              <a:rPr lang="en-US" dirty="0" err="1" smtClean="0">
                <a:solidFill>
                  <a:schemeClr val="bg1"/>
                </a:solidFill>
              </a:rPr>
              <a:t>sesuai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cara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kerja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i="1" dirty="0" smtClean="0">
                <a:solidFill>
                  <a:schemeClr val="bg1"/>
                </a:solidFill>
              </a:rPr>
              <a:t>customer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011675" y="2514600"/>
            <a:ext cx="2514600" cy="228600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25211" y="2639216"/>
            <a:ext cx="1287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i="1" dirty="0" err="1" smtClean="0">
                <a:solidFill>
                  <a:schemeClr val="bg1"/>
                </a:solidFill>
              </a:rPr>
              <a:t>Cst</a:t>
            </a:r>
            <a:r>
              <a:rPr lang="en-US" b="1" i="1" dirty="0" smtClean="0">
                <a:solidFill>
                  <a:schemeClr val="bg1"/>
                </a:solidFill>
              </a:rPr>
              <a:t> &amp; Sup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64075" y="3200400"/>
            <a:ext cx="220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Masalah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saatmengintegrasikan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paket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dengan</a:t>
            </a:r>
            <a:r>
              <a:rPr lang="en-US" dirty="0" smtClean="0">
                <a:solidFill>
                  <a:schemeClr val="bg1"/>
                </a:solidFill>
              </a:rPr>
              <a:t> system yang lain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2" grpId="0" animBg="1"/>
      <p:bldP spid="7" grpId="0"/>
      <p:bldP spid="8" grpId="0"/>
      <p:bldP spid="9" grpId="0" animBg="1"/>
      <p:bldP spid="10" grpId="0"/>
      <p:bldP spid="11" grpId="0"/>
      <p:bldP spid="13" grpId="0" animBg="1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Tantangan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Pengelola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Package Implementation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2667000"/>
            <a:ext cx="2563532" cy="173719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191000" y="2141304"/>
            <a:ext cx="4343400" cy="257539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93700" indent="-393700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Mengelola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rangkaian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subproyek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700" indent="-393700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Kustomisasi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paket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penyesuaian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700" indent="-393700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Migrasi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data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cleansing</a:t>
            </a:r>
          </a:p>
          <a:p>
            <a:pPr marL="393700" indent="-393700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Pelatihan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pengguna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3700" indent="-393700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Pemangkasan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system lama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system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352800" y="3429000"/>
            <a:ext cx="609600" cy="0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Tantangan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Utama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Bagi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Pengelola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Package Implementation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920408"/>
            <a:ext cx="2563532" cy="173719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762000" y="3276600"/>
            <a:ext cx="4343400" cy="257539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93700" indent="-393700">
              <a:buFont typeface="Wingdings" panose="05000000000000000000" pitchFamily="2" charset="2"/>
              <a:buChar char="q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Memastikan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supplier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memenuhi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klaim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telah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mereka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buat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2350" indent="-393700">
              <a:buFont typeface="Wingdings" panose="05000000000000000000" pitchFamily="2" charset="2"/>
              <a:buChar char="ü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Proses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penjualan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2350" indent="-393700"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produk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22350" indent="-393700">
              <a:buFont typeface="Wingdings" panose="05000000000000000000" pitchFamily="2" charset="2"/>
              <a:buChar char="ü"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Kesesuaian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organisasi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Elbow Connector 5"/>
          <p:cNvCxnSpPr/>
          <p:nvPr/>
        </p:nvCxnSpPr>
        <p:spPr>
          <a:xfrm rot="10800000" flipV="1">
            <a:off x="5410200" y="3657599"/>
            <a:ext cx="1586566" cy="967697"/>
          </a:xfrm>
          <a:prstGeom prst="bentConnector3">
            <a:avLst>
              <a:gd name="adj1" fmla="val 600"/>
            </a:avLst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635266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Peningkatan</a:t>
            </a:r>
            <a:r>
              <a:rPr lang="en-US" sz="2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endParaRPr lang="en-US" sz="25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644" y="2376488"/>
            <a:ext cx="2343667" cy="22717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3400" y="3075057"/>
            <a:ext cx="1867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00B050"/>
                </a:solidFill>
              </a:rPr>
              <a:t>Fitur</a:t>
            </a:r>
            <a:r>
              <a:rPr lang="en-US" sz="2000" b="1" dirty="0" smtClean="0">
                <a:solidFill>
                  <a:srgbClr val="00B050"/>
                </a:solidFill>
              </a:rPr>
              <a:t>/</a:t>
            </a:r>
            <a:r>
              <a:rPr lang="en-US" sz="2000" b="1" dirty="0" err="1" smtClean="0">
                <a:solidFill>
                  <a:srgbClr val="00B050"/>
                </a:solidFill>
              </a:rPr>
              <a:t>Fungsi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</a:rPr>
              <a:t>Baru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20721" y="3075057"/>
            <a:ext cx="1867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00B050"/>
                </a:solidFill>
              </a:rPr>
              <a:t>Permintaan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 err="1" smtClean="0">
                <a:solidFill>
                  <a:srgbClr val="00B050"/>
                </a:solidFill>
              </a:rPr>
              <a:t>Eksternal</a:t>
            </a:r>
            <a:endParaRPr lang="en-US" sz="2000" b="1" dirty="0">
              <a:solidFill>
                <a:srgbClr val="00B05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400897" y="3429000"/>
            <a:ext cx="907747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652311" y="3429000"/>
            <a:ext cx="1168410" cy="0"/>
          </a:xfrm>
          <a:prstGeom prst="straightConnector1">
            <a:avLst/>
          </a:prstGeom>
          <a:ln w="762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313187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4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Masalah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Manajer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Enhancement Project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2176462"/>
            <a:ext cx="2305123" cy="315753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581400" y="2176462"/>
            <a:ext cx="4648200" cy="2819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Kesulitan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menjaga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operasional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tetap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berjalan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disaat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peningkatan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system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Sulitnya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menyamakan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Sulitnya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menjaga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eksistensi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baru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yang lama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Konsultasi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Analisis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Bisnis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09600" y="1600200"/>
            <a:ext cx="304800" cy="304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67200" y="1600200"/>
            <a:ext cx="304800" cy="304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09600" y="5562600"/>
            <a:ext cx="304800" cy="304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4249271" y="5562600"/>
            <a:ext cx="304800" cy="3048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357437"/>
            <a:ext cx="1909763" cy="190976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28491" y="42672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User</a:t>
            </a:r>
            <a:endParaRPr lang="en-US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2806146" y="2035939"/>
            <a:ext cx="54864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6400" indent="-406400">
              <a:buFont typeface="Wingdings" panose="05000000000000000000" pitchFamily="2" charset="2"/>
              <a:buChar char="q"/>
            </a:pP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memperkirakan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endParaRPr lang="en-US" dirty="0" smtClean="0"/>
          </a:p>
          <a:p>
            <a:pPr marL="406400" indent="-40640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406400" indent="-406400">
              <a:buFont typeface="Wingdings" panose="05000000000000000000" pitchFamily="2" charset="2"/>
              <a:buChar char="q"/>
            </a:pP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merencanakan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mengenalikan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 </a:t>
            </a:r>
          </a:p>
          <a:p>
            <a:pPr marL="406400" indent="-406400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406400" indent="-406400">
              <a:buFont typeface="Wingdings" panose="05000000000000000000" pitchFamily="2" charset="2"/>
              <a:buChar char="q"/>
            </a:pP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yakinan</a:t>
            </a:r>
            <a:r>
              <a:rPr lang="en-US" dirty="0" smtClean="0"/>
              <a:t> </a:t>
            </a:r>
            <a:r>
              <a:rPr lang="en-US" i="1" dirty="0" smtClean="0"/>
              <a:t>user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pPr marL="406400" indent="-406400">
              <a:buFont typeface="Wingdings" panose="05000000000000000000" pitchFamily="2" charset="2"/>
              <a:buChar char="q"/>
            </a:pPr>
            <a:endParaRPr lang="en-US" dirty="0"/>
          </a:p>
          <a:p>
            <a:pPr marL="406400" indent="-406400">
              <a:buFont typeface="Wingdings" panose="05000000000000000000" pitchFamily="2" charset="2"/>
              <a:buChar char="q"/>
            </a:pP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pastian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406400" indent="-406400">
              <a:buFont typeface="Wingdings" panose="05000000000000000000" pitchFamily="2" charset="2"/>
              <a:buChar char="q"/>
            </a:pPr>
            <a:endParaRPr lang="en-US" dirty="0"/>
          </a:p>
          <a:p>
            <a:pPr marL="406400" indent="-406400">
              <a:buFont typeface="Wingdings" panose="05000000000000000000" pitchFamily="2" charset="2"/>
              <a:buChar char="q"/>
            </a:pP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memperbaiki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konsultasi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471487" y="939053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System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Migration Projects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93304" y="2590800"/>
            <a:ext cx="738596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500" dirty="0" err="1" smtClean="0"/>
              <a:t>Terdapat</a:t>
            </a:r>
            <a:r>
              <a:rPr lang="en-US" sz="2500" dirty="0" smtClean="0"/>
              <a:t> </a:t>
            </a:r>
            <a:r>
              <a:rPr lang="en-US" sz="2500" dirty="0" err="1" smtClean="0">
                <a:solidFill>
                  <a:srgbClr val="FF0000"/>
                </a:solidFill>
              </a:rPr>
              <a:t>implikasi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err="1" smtClean="0"/>
              <a:t>infrastruktur</a:t>
            </a:r>
            <a:endParaRPr lang="en-US" sz="2500" dirty="0" smtClean="0"/>
          </a:p>
          <a:p>
            <a:r>
              <a:rPr lang="en-US" sz="2500" dirty="0"/>
              <a:t>	</a:t>
            </a:r>
            <a:r>
              <a:rPr lang="en-US" sz="2500" dirty="0" err="1" smtClean="0"/>
              <a:t>Suatu</a:t>
            </a:r>
            <a:r>
              <a:rPr lang="en-US" sz="2500" dirty="0" smtClean="0"/>
              <a:t> </a:t>
            </a:r>
            <a:r>
              <a:rPr lang="en-US" sz="2500" dirty="0" err="1"/>
              <a:t>konsekuensi</a:t>
            </a:r>
            <a:r>
              <a:rPr lang="en-US" sz="2500" dirty="0"/>
              <a:t> </a:t>
            </a:r>
            <a:r>
              <a:rPr lang="en-US" sz="2500" dirty="0" err="1"/>
              <a:t>atau</a:t>
            </a:r>
            <a:r>
              <a:rPr lang="en-US" sz="2500" dirty="0"/>
              <a:t> </a:t>
            </a:r>
            <a:r>
              <a:rPr lang="en-US" sz="2500" dirty="0" err="1"/>
              <a:t>akibat</a:t>
            </a:r>
            <a:r>
              <a:rPr lang="en-US" sz="2500" dirty="0"/>
              <a:t> </a:t>
            </a:r>
            <a:r>
              <a:rPr lang="en-US" sz="2500" dirty="0" err="1" smtClean="0"/>
              <a:t>langsung</a:t>
            </a:r>
            <a:r>
              <a:rPr lang="en-US" sz="2500" dirty="0" smtClean="0"/>
              <a:t> 	</a:t>
            </a:r>
            <a:r>
              <a:rPr lang="en-US" sz="2500" dirty="0" err="1" smtClean="0"/>
              <a:t>dari</a:t>
            </a:r>
            <a:r>
              <a:rPr lang="en-US" sz="2500" dirty="0" smtClean="0"/>
              <a:t> </a:t>
            </a:r>
            <a:r>
              <a:rPr lang="en-US" sz="2500" dirty="0" err="1" smtClean="0"/>
              <a:t>migrasi</a:t>
            </a:r>
            <a:r>
              <a:rPr lang="en-US" sz="2500" dirty="0" smtClean="0"/>
              <a:t> </a:t>
            </a:r>
            <a:r>
              <a:rPr lang="en-US" sz="2500" dirty="0" err="1" smtClean="0"/>
              <a:t>sistem</a:t>
            </a:r>
            <a:r>
              <a:rPr lang="en-US" sz="2500" dirty="0" smtClean="0"/>
              <a:t> yang </a:t>
            </a:r>
            <a:r>
              <a:rPr lang="en-US" sz="2500" dirty="0" err="1" smtClean="0"/>
              <a:t>dilakukan</a:t>
            </a:r>
            <a:endParaRPr lang="en-US" sz="25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Infrastruktur</a:t>
            </a:r>
            <a:endParaRPr lang="en-US" sz="3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978633" y="3974068"/>
            <a:ext cx="2847975" cy="1969532"/>
            <a:chOff x="3712884" y="2329934"/>
            <a:chExt cx="2847975" cy="196953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2884" y="2329934"/>
              <a:ext cx="2847975" cy="1600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518752" y="3930134"/>
              <a:ext cx="12362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i="1" dirty="0" smtClean="0"/>
                <a:t>Hardware</a:t>
              </a:r>
              <a:endParaRPr lang="en-US" b="1" i="1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952500" y="1958458"/>
            <a:ext cx="2324100" cy="2156342"/>
            <a:chOff x="914400" y="2143124"/>
            <a:chExt cx="2324100" cy="2156342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4400" y="2143124"/>
              <a:ext cx="2324100" cy="1971675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1625044" y="3930134"/>
              <a:ext cx="9028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i="1" dirty="0" smtClean="0"/>
                <a:t>Server</a:t>
              </a:r>
              <a:endParaRPr lang="en-US" b="1" i="1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402619" y="2362200"/>
            <a:ext cx="42935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solidFill>
                  <a:srgbClr val="002060"/>
                </a:solidFill>
              </a:rPr>
              <a:t>Ruang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terbatas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untuk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meletakkan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infrastruktur</a:t>
            </a:r>
            <a:r>
              <a:rPr lang="en-US" sz="2000" dirty="0" smtClean="0">
                <a:solidFill>
                  <a:srgbClr val="002060"/>
                </a:solidFill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</a:rPr>
              <a:t>baru</a:t>
            </a:r>
            <a:r>
              <a:rPr lang="en-US" sz="2000" dirty="0" smtClean="0">
                <a:solidFill>
                  <a:srgbClr val="002060"/>
                </a:solidFill>
              </a:rPr>
              <a:t>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3773" y="3810000"/>
            <a:ext cx="38292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sz="2000" dirty="0" err="1" smtClean="0">
                <a:solidFill>
                  <a:srgbClr val="002060"/>
                </a:solidFill>
              </a:rPr>
              <a:t>Kurang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terkoordinasinya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pengiriman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pemeriksaan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infrastruktur</a:t>
            </a:r>
            <a:r>
              <a:rPr lang="en-US" sz="2000" dirty="0" smtClean="0">
                <a:solidFill>
                  <a:srgbClr val="002060"/>
                </a:solidFill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</a:rPr>
              <a:t>baru</a:t>
            </a:r>
            <a:r>
              <a:rPr lang="en-US" sz="2000" dirty="0" smtClean="0">
                <a:solidFill>
                  <a:srgbClr val="002060"/>
                </a:solidFill>
              </a:rPr>
              <a:t>, </a:t>
            </a:r>
            <a:r>
              <a:rPr lang="en-US" sz="2000" dirty="0" err="1" smtClean="0">
                <a:solidFill>
                  <a:srgbClr val="002060"/>
                </a:solidFill>
              </a:rPr>
              <a:t>bahkan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kurangnya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terkoordinasi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masalah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biaya</a:t>
            </a:r>
            <a:r>
              <a:rPr lang="en-US" sz="2000" dirty="0" smtClean="0">
                <a:solidFill>
                  <a:srgbClr val="002060"/>
                </a:solidFill>
              </a:rPr>
              <a:t> yang </a:t>
            </a:r>
            <a:r>
              <a:rPr lang="en-US" sz="2000" dirty="0" err="1" smtClean="0">
                <a:solidFill>
                  <a:srgbClr val="002060"/>
                </a:solidFill>
              </a:rPr>
              <a:t>akan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dibayarkan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7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Out-Sourcing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In-Sourcing</a:t>
            </a:r>
            <a:endParaRPr lang="en-US" sz="3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2133600"/>
            <a:ext cx="3505200" cy="3429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93700" indent="-393700">
              <a:buFont typeface="Wingdings" panose="05000000000000000000" pitchFamily="2" charset="2"/>
              <a:buChar char="q"/>
            </a:pPr>
            <a:r>
              <a:rPr lang="en-US" dirty="0" smtClean="0"/>
              <a:t>Proses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induk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lain yang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ikatan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934630" y="2133600"/>
            <a:ext cx="3505200" cy="34290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393700" indent="-393700">
              <a:buFont typeface="Wingdings" panose="05000000000000000000" pitchFamily="2" charset="2"/>
              <a:buChar char="q"/>
            </a:pPr>
            <a:r>
              <a:rPr lang="en-US" dirty="0" smtClean="0"/>
              <a:t>Transfer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lain yang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teritori</a:t>
            </a:r>
            <a:endParaRPr lang="en-US" dirty="0" smtClean="0"/>
          </a:p>
          <a:p>
            <a:pPr marL="393700" indent="-393700">
              <a:buFont typeface="Wingdings" panose="05000000000000000000" pitchFamily="2" charset="2"/>
              <a:buChar char="q"/>
            </a:pPr>
            <a:endParaRPr lang="en-US" dirty="0"/>
          </a:p>
          <a:p>
            <a:pPr marL="393700" indent="-393700">
              <a:buFont typeface="Wingdings" panose="05000000000000000000" pitchFamily="2" charset="2"/>
              <a:buChar char="q"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514967" y="2329934"/>
            <a:ext cx="19992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i="1" dirty="0">
                <a:cs typeface="Arial" panose="020B0604020202020204" pitchFamily="34" charset="0"/>
              </a:rPr>
              <a:t>Out-Sourcing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807021" y="2329347"/>
            <a:ext cx="17604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dirty="0">
                <a:cs typeface="Arial" panose="020B0604020202020204" pitchFamily="34" charset="0"/>
              </a:rPr>
              <a:t>In-Sourcing</a:t>
            </a:r>
            <a:endParaRPr lang="en-US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2" grpId="0" animBg="1"/>
      <p:bldP spid="6" grpId="0" animBg="1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Alasan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Out-Sourcing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1859340"/>
            <a:ext cx="7772400" cy="3303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800"/>
              </a:spcAft>
              <a:buAutoNum type="arabicPeriod"/>
            </a:pPr>
            <a:r>
              <a:rPr lang="en-US" i="1" dirty="0" smtClean="0">
                <a:cs typeface="Arial" panose="020B0604020202020204" pitchFamily="34" charset="0"/>
              </a:rPr>
              <a:t>Share </a:t>
            </a:r>
            <a:r>
              <a:rPr lang="en-US" dirty="0" err="1" smtClean="0">
                <a:cs typeface="Arial" panose="020B0604020202020204" pitchFamily="34" charset="0"/>
              </a:rPr>
              <a:t>ilmu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dengan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i="1" dirty="0" smtClean="0">
                <a:cs typeface="Arial" panose="020B0604020202020204" pitchFamily="34" charset="0"/>
              </a:rPr>
              <a:t>out-sourcing</a:t>
            </a:r>
            <a:endParaRPr lang="en-US" dirty="0" smtClean="0">
              <a:cs typeface="Arial" panose="020B0604020202020204" pitchFamily="34" charset="0"/>
            </a:endParaRPr>
          </a:p>
          <a:p>
            <a:pPr marL="457200" indent="-457200">
              <a:spcAft>
                <a:spcPts val="800"/>
              </a:spcAft>
              <a:buAutoNum type="arabicPeriod"/>
            </a:pP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Kesulitan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dalam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mengelola</a:t>
            </a:r>
            <a:r>
              <a:rPr lang="en-US" dirty="0" smtClean="0">
                <a:cs typeface="Arial" panose="020B0604020202020204" pitchFamily="34" charset="0"/>
              </a:rPr>
              <a:t> IT internal</a:t>
            </a:r>
          </a:p>
          <a:p>
            <a:pPr marL="457200" indent="-457200">
              <a:spcAft>
                <a:spcPts val="800"/>
              </a:spcAft>
              <a:buAutoNum type="arabicPeriod"/>
            </a:pPr>
            <a:r>
              <a:rPr lang="en-US" dirty="0" err="1" smtClean="0">
                <a:cs typeface="Arial" panose="020B0604020202020204" pitchFamily="34" charset="0"/>
              </a:rPr>
              <a:t>Mengurangi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biaya</a:t>
            </a:r>
            <a:endParaRPr lang="en-US" dirty="0" smtClean="0">
              <a:cs typeface="Arial" panose="020B0604020202020204" pitchFamily="34" charset="0"/>
            </a:endParaRPr>
          </a:p>
          <a:p>
            <a:pPr marL="457200" indent="-457200">
              <a:spcAft>
                <a:spcPts val="800"/>
              </a:spcAft>
              <a:buAutoNum type="arabicPeriod"/>
            </a:pPr>
            <a:r>
              <a:rPr lang="en-US" dirty="0" err="1" smtClean="0">
                <a:cs typeface="Arial" panose="020B0604020202020204" pitchFamily="34" charset="0"/>
              </a:rPr>
              <a:t>Mengurangi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jumlah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kepala</a:t>
            </a:r>
            <a:r>
              <a:rPr lang="en-US" dirty="0" smtClean="0">
                <a:cs typeface="Arial" panose="020B0604020202020204" pitchFamily="34" charset="0"/>
              </a:rPr>
              <a:t> </a:t>
            </a:r>
            <a:r>
              <a:rPr lang="en-US" dirty="0" err="1" smtClean="0">
                <a:cs typeface="Arial" panose="020B0604020202020204" pitchFamily="34" charset="0"/>
              </a:rPr>
              <a:t>karyawan</a:t>
            </a:r>
            <a:endParaRPr lang="en-US" dirty="0" smtClean="0">
              <a:cs typeface="Arial" panose="020B0604020202020204" pitchFamily="34" charset="0"/>
            </a:endParaRPr>
          </a:p>
          <a:p>
            <a:pPr marL="457200" lvl="0" indent="-457200">
              <a:spcAft>
                <a:spcPts val="800"/>
              </a:spcAft>
              <a:buFontTx/>
              <a:buAutoNum type="arabicPeriod"/>
            </a:pPr>
            <a:r>
              <a:rPr lang="en-US" dirty="0" err="1" smtClean="0"/>
              <a:t>Menyamakan</a:t>
            </a:r>
            <a:r>
              <a:rPr lang="en-US" dirty="0" smtClean="0"/>
              <a:t> </a:t>
            </a:r>
            <a:r>
              <a:rPr lang="en-US" dirty="0" err="1" smtClean="0"/>
              <a:t>utilitas</a:t>
            </a:r>
            <a:r>
              <a:rPr lang="en-US" dirty="0" smtClean="0"/>
              <a:t> IT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id-ID" dirty="0" smtClean="0"/>
              <a:t>gas </a:t>
            </a:r>
            <a:r>
              <a:rPr lang="id-ID" dirty="0"/>
              <a:t>atau listrik. </a:t>
            </a:r>
            <a:endParaRPr lang="en-US" dirty="0" smtClean="0"/>
          </a:p>
          <a:p>
            <a:pPr marL="457200" lvl="0" indent="-457200">
              <a:spcAft>
                <a:spcPts val="800"/>
              </a:spcAft>
              <a:buFontTx/>
              <a:buAutoNum type="arabicPeriod"/>
            </a:pPr>
            <a:r>
              <a:rPr lang="en-US" dirty="0" err="1" smtClean="0"/>
              <a:t>Karena</a:t>
            </a:r>
            <a:r>
              <a:rPr lang="en-US" dirty="0" smtClean="0"/>
              <a:t> IT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komoditi</a:t>
            </a:r>
            <a:r>
              <a:rPr lang="en-US" dirty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kompetitif</a:t>
            </a:r>
            <a:endParaRPr lang="en-US" dirty="0" smtClean="0"/>
          </a:p>
          <a:p>
            <a:pPr marL="457200" lvl="0" indent="-457200">
              <a:spcAft>
                <a:spcPts val="800"/>
              </a:spcAft>
              <a:buFontTx/>
              <a:buAutoNum type="arabicPeriod"/>
            </a:pPr>
            <a:r>
              <a:rPr lang="en-US" dirty="0" err="1" smtClean="0"/>
              <a:t>Kekecewaan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IT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dikendalikan</a:t>
            </a:r>
            <a:endParaRPr lang="en-US" dirty="0"/>
          </a:p>
          <a:p>
            <a:pPr marL="457200" indent="-457200">
              <a:spcAft>
                <a:spcPts val="800"/>
              </a:spcAft>
              <a:buAutoNum type="arabicPeriod"/>
            </a:pPr>
            <a:endParaRPr lang="en-US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644" y="2376488"/>
            <a:ext cx="2343667" cy="2271712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495425" y="1168984"/>
            <a:ext cx="2347653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Perencanaan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48129" y="3031822"/>
            <a:ext cx="1585471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Analisa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600995" y="4843340"/>
            <a:ext cx="1523205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Desain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334000" y="990600"/>
            <a:ext cx="2347653" cy="782136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Pengembangan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699286" y="2684398"/>
            <a:ext cx="1758914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467216" y="4038600"/>
            <a:ext cx="2219584" cy="6096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Implementasi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4869131"/>
            <a:ext cx="2500316" cy="1167618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Pengoperasian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Pemeliharaan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124200" y="1772736"/>
            <a:ext cx="718878" cy="8180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334000" y="1772736"/>
            <a:ext cx="904616" cy="9385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2133600" y="3320933"/>
            <a:ext cx="1175044" cy="3204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124200" y="4453866"/>
            <a:ext cx="500322" cy="4991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11" idx="2"/>
          </p:cNvCxnSpPr>
          <p:nvPr/>
        </p:nvCxnSpPr>
        <p:spPr>
          <a:xfrm flipV="1">
            <a:off x="5652311" y="2989198"/>
            <a:ext cx="1046975" cy="46673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2" idx="2"/>
          </p:cNvCxnSpPr>
          <p:nvPr/>
        </p:nvCxnSpPr>
        <p:spPr>
          <a:xfrm>
            <a:off x="5836755" y="4038600"/>
            <a:ext cx="630461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953000" y="4191000"/>
            <a:ext cx="304800" cy="6523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67490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Alasan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Adanya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In-Sourcing</a:t>
            </a:r>
            <a:endParaRPr lang="en-US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2169855"/>
            <a:ext cx="777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800"/>
              </a:spcAft>
              <a:buAutoNum type="arabicPeriod"/>
            </a:pPr>
            <a:r>
              <a:rPr lang="en-US" sz="2000" dirty="0" err="1" smtClean="0"/>
              <a:t>Kompetensi</a:t>
            </a:r>
            <a:r>
              <a:rPr lang="en-US" sz="2000" dirty="0" smtClean="0"/>
              <a:t> </a:t>
            </a:r>
            <a:r>
              <a:rPr lang="en-US" sz="2000" dirty="0" err="1"/>
              <a:t>karyawan</a:t>
            </a:r>
            <a:r>
              <a:rPr lang="en-US" sz="2000" dirty="0"/>
              <a:t> </a:t>
            </a:r>
            <a:r>
              <a:rPr lang="en-US" sz="2000" dirty="0" err="1"/>
              <a:t>yangsebelumnya</a:t>
            </a:r>
            <a:r>
              <a:rPr lang="en-US" sz="2000" dirty="0"/>
              <a:t> </a:t>
            </a:r>
            <a:r>
              <a:rPr lang="en-US" sz="2000" dirty="0" err="1"/>
              <a:t>kurang</a:t>
            </a:r>
            <a:r>
              <a:rPr lang="en-US" sz="2000" dirty="0"/>
              <a:t> optimal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dimanfaatkan</a:t>
            </a:r>
            <a:r>
              <a:rPr lang="en-US" sz="2000" dirty="0"/>
              <a:t> di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 smtClean="0"/>
              <a:t>.</a:t>
            </a:r>
          </a:p>
          <a:p>
            <a:pPr marL="457200" indent="-457200">
              <a:spcAft>
                <a:spcPts val="800"/>
              </a:spcAft>
              <a:buAutoNum type="arabicPeriod"/>
            </a:pP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/>
              <a:t>perubahan</a:t>
            </a:r>
            <a:r>
              <a:rPr lang="en-US" sz="2000" dirty="0"/>
              <a:t> yang </a:t>
            </a:r>
            <a:r>
              <a:rPr lang="en-US" sz="2000" dirty="0" err="1"/>
              <a:t>mengakibatkan</a:t>
            </a:r>
            <a:r>
              <a:rPr lang="en-US" sz="2000" dirty="0"/>
              <a:t>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kompetensi</a:t>
            </a:r>
            <a:r>
              <a:rPr lang="en-US" sz="2000" dirty="0"/>
              <a:t>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lagi</a:t>
            </a:r>
            <a:r>
              <a:rPr lang="en-US" sz="2000" dirty="0"/>
              <a:t> </a:t>
            </a:r>
            <a:r>
              <a:rPr lang="en-US" sz="2000" dirty="0" err="1"/>
              <a:t>dibutuhkan</a:t>
            </a:r>
            <a:r>
              <a:rPr lang="en-US" sz="2000" dirty="0"/>
              <a:t> </a:t>
            </a:r>
            <a:r>
              <a:rPr lang="en-US" sz="2000" dirty="0" err="1"/>
              <a:t>lagidalam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 smtClean="0"/>
              <a:t>.</a:t>
            </a:r>
          </a:p>
          <a:p>
            <a:pPr marL="457200" indent="-457200">
              <a:spcAft>
                <a:spcPts val="800"/>
              </a:spcAft>
              <a:buAutoNum type="arabicPeriod"/>
            </a:pP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tahapan</a:t>
            </a:r>
            <a:r>
              <a:rPr lang="en-US" sz="2000" dirty="0"/>
              <a:t> </a:t>
            </a:r>
            <a:r>
              <a:rPr lang="en-US" sz="2000" dirty="0" err="1"/>
              <a:t>persiapan</a:t>
            </a:r>
            <a:r>
              <a:rPr lang="en-US" sz="2000" dirty="0"/>
              <a:t> </a:t>
            </a:r>
            <a:r>
              <a:rPr lang="en-US" sz="2000" dirty="0" err="1"/>
              <a:t>bagi</a:t>
            </a:r>
            <a:r>
              <a:rPr lang="en-US" sz="2000" dirty="0"/>
              <a:t> </a:t>
            </a:r>
            <a:r>
              <a:rPr lang="en-US" sz="2000" dirty="0" err="1"/>
              <a:t>karyawan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alih</a:t>
            </a:r>
            <a:r>
              <a:rPr lang="en-US" sz="2000" dirty="0"/>
              <a:t> </a:t>
            </a:r>
            <a:r>
              <a:rPr lang="en-US" sz="2000" dirty="0" err="1"/>
              <a:t>karir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di </a:t>
            </a:r>
            <a:r>
              <a:rPr lang="en-US" sz="2000" dirty="0" err="1"/>
              <a:t>luar</a:t>
            </a:r>
            <a:r>
              <a:rPr lang="en-US" sz="2000" dirty="0"/>
              <a:t> </a:t>
            </a:r>
            <a:r>
              <a:rPr lang="en-US" sz="2000" dirty="0" err="1"/>
              <a:t>perusahaan</a:t>
            </a:r>
            <a:r>
              <a:rPr lang="en-US" sz="2000" dirty="0"/>
              <a:t> lama.</a:t>
            </a:r>
          </a:p>
          <a:p>
            <a:pPr>
              <a:spcAft>
                <a:spcPts val="800"/>
              </a:spcAft>
            </a:pPr>
            <a:endParaRPr lang="en-US" sz="2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460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Disaster Recovery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Projects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114800"/>
            <a:ext cx="3352800" cy="21123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62" y="1878426"/>
            <a:ext cx="3220446" cy="193895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704" y="1856014"/>
            <a:ext cx="3107333" cy="196136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Disaster Recovery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Projects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1" y="2133600"/>
            <a:ext cx="7696200" cy="2441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6725" indent="-466725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pemulihan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matang</a:t>
            </a:r>
            <a:endParaRPr lang="en-US" dirty="0" smtClean="0"/>
          </a:p>
          <a:p>
            <a:pPr marL="466725" indent="-466725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smtClean="0"/>
              <a:t>supplier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(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kontiniutas</a:t>
            </a:r>
            <a:r>
              <a:rPr lang="en-US" dirty="0" smtClean="0"/>
              <a:t>)    </a:t>
            </a:r>
          </a:p>
          <a:p>
            <a:pPr marL="466725" indent="-466725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yang </a:t>
            </a:r>
            <a:r>
              <a:rPr lang="en-US" dirty="0" err="1" smtClean="0"/>
              <a:t>darurat</a:t>
            </a:r>
            <a:endParaRPr lang="en-US" dirty="0" smtClean="0"/>
          </a:p>
          <a:p>
            <a:pPr marL="466725" indent="-466725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dirty="0" err="1" smtClean="0"/>
              <a:t>Menyimpan</a:t>
            </a:r>
            <a:r>
              <a:rPr lang="en-US" dirty="0" smtClean="0"/>
              <a:t> list </a:t>
            </a:r>
            <a:r>
              <a:rPr lang="en-US" dirty="0" err="1" smtClean="0"/>
              <a:t>kontak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endParaRPr lang="en-US" dirty="0" smtClean="0"/>
          </a:p>
          <a:p>
            <a:pPr marL="466725" indent="-466725"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peralatan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yang </a:t>
            </a:r>
            <a:r>
              <a:rPr lang="en-US" dirty="0" err="1" smtClean="0"/>
              <a:t>mudah</a:t>
            </a:r>
            <a:r>
              <a:rPr lang="en-US" dirty="0" smtClean="0"/>
              <a:t> di </a:t>
            </a:r>
            <a:r>
              <a:rPr lang="en-US" dirty="0" err="1" smtClean="0"/>
              <a:t>akses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1479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055802" y="2967335"/>
            <a:ext cx="50324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TERIMA KASIH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471190" y="881122"/>
            <a:ext cx="477406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 smtClean="0"/>
              <a:t>Jenis</a:t>
            </a:r>
            <a:r>
              <a:rPr lang="en-US" sz="3000" dirty="0" smtClean="0"/>
              <a:t> </a:t>
            </a:r>
            <a:r>
              <a:rPr lang="en-US" sz="3000" dirty="0" err="1" smtClean="0"/>
              <a:t>Perencanaan</a:t>
            </a:r>
            <a:r>
              <a:rPr lang="en-US" sz="3000" dirty="0" smtClean="0"/>
              <a:t> </a:t>
            </a:r>
            <a:r>
              <a:rPr lang="en-US" sz="3000" dirty="0" err="1" smtClean="0"/>
              <a:t>Proyek</a:t>
            </a:r>
            <a:endParaRPr lang="en-US" sz="3000" dirty="0"/>
          </a:p>
        </p:txBody>
      </p:sp>
      <p:sp>
        <p:nvSpPr>
          <p:cNvPr id="19" name="TextBox 18"/>
          <p:cNvSpPr txBox="1"/>
          <p:nvPr/>
        </p:nvSpPr>
        <p:spPr>
          <a:xfrm>
            <a:off x="1066799" y="2229943"/>
            <a:ext cx="758284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endParaRPr lang="en-US" dirty="0" smtClean="0"/>
          </a:p>
          <a:p>
            <a:pPr marL="341313"/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</a:p>
          <a:p>
            <a:pPr marL="341313"/>
            <a:endParaRPr lang="en-US" dirty="0"/>
          </a:p>
          <a:p>
            <a:pPr marL="342900" indent="-342900">
              <a:buAutoNum type="arabicPeriod" startAt="2"/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endParaRPr lang="en-US" dirty="0" smtClean="0"/>
          </a:p>
          <a:p>
            <a:pPr marL="341313"/>
            <a:r>
              <a:rPr lang="en-US" dirty="0" err="1" smtClean="0"/>
              <a:t>Recana</a:t>
            </a:r>
            <a:r>
              <a:rPr lang="en-US" dirty="0" smtClean="0"/>
              <a:t> </a:t>
            </a:r>
            <a:r>
              <a:rPr lang="en-US" dirty="0" err="1" smtClean="0"/>
              <a:t>terinci</a:t>
            </a:r>
            <a:r>
              <a:rPr lang="en-US" dirty="0" smtClean="0"/>
              <a:t> yang </a:t>
            </a:r>
            <a:r>
              <a:rPr lang="en-US" dirty="0" err="1" smtClean="0"/>
              <a:t>menjabarkan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strategis</a:t>
            </a:r>
            <a:r>
              <a:rPr lang="en-US" dirty="0" smtClean="0"/>
              <a:t>,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:</a:t>
            </a:r>
          </a:p>
          <a:p>
            <a:pPr marL="806450" indent="-465138">
              <a:buFont typeface="Wingdings" panose="05000000000000000000" pitchFamily="2" charset="2"/>
              <a:buChar char="q"/>
            </a:pP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 marL="806450" indent="-465138">
              <a:buFont typeface="Wingdings" panose="05000000000000000000" pitchFamily="2" charset="2"/>
              <a:buChar char="q"/>
            </a:pPr>
            <a:r>
              <a:rPr lang="en-US" dirty="0" err="1" smtClean="0"/>
              <a:t>Rancangan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pPr marL="806450" indent="-465138">
              <a:buFont typeface="Wingdings" panose="05000000000000000000" pitchFamily="2" charset="2"/>
              <a:buChar char="q"/>
            </a:pP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endParaRPr lang="en-US" dirty="0" smtClean="0"/>
          </a:p>
          <a:p>
            <a:pPr marL="806450" indent="-465138">
              <a:buFont typeface="Wingdings" panose="05000000000000000000" pitchFamily="2" charset="2"/>
              <a:buChar char="q"/>
            </a:pPr>
            <a:r>
              <a:rPr lang="en-US" dirty="0" err="1" smtClean="0"/>
              <a:t>Perkiraan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/</a:t>
            </a:r>
            <a:r>
              <a:rPr lang="en-US" dirty="0" err="1" smtClean="0"/>
              <a:t>anggaran</a:t>
            </a:r>
            <a:endParaRPr lang="en-US" dirty="0" smtClean="0"/>
          </a:p>
          <a:p>
            <a:pPr marL="806450" indent="-465138">
              <a:buFont typeface="Wingdings" panose="05000000000000000000" pitchFamily="2" charset="2"/>
              <a:buChar char="q"/>
            </a:pPr>
            <a:r>
              <a:rPr lang="en-US" dirty="0" err="1" smtClean="0"/>
              <a:t>Proyeksi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372789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2621775" y="837973"/>
            <a:ext cx="39290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err="1" smtClean="0"/>
              <a:t>Tugas</a:t>
            </a:r>
            <a:r>
              <a:rPr lang="en-US" sz="3000" dirty="0" smtClean="0"/>
              <a:t> </a:t>
            </a:r>
            <a:r>
              <a:rPr lang="en-US" sz="3000" dirty="0" err="1" smtClean="0"/>
              <a:t>Analisis</a:t>
            </a:r>
            <a:r>
              <a:rPr lang="en-US" sz="3000" dirty="0" smtClean="0"/>
              <a:t> </a:t>
            </a:r>
            <a:r>
              <a:rPr lang="en-US" sz="3000" dirty="0" err="1" smtClean="0"/>
              <a:t>Sistem</a:t>
            </a:r>
            <a:endParaRPr lang="en-US" sz="3000" dirty="0"/>
          </a:p>
        </p:txBody>
      </p:sp>
      <p:sp>
        <p:nvSpPr>
          <p:cNvPr id="19" name="TextBox 18"/>
          <p:cNvSpPr txBox="1"/>
          <p:nvPr/>
        </p:nvSpPr>
        <p:spPr>
          <a:xfrm>
            <a:off x="5208407" y="4648200"/>
            <a:ext cx="34783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/>
              <a:t>temuan-temuan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222570"/>
            <a:ext cx="3219451" cy="2425630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586287" y="2222570"/>
            <a:ext cx="595313" cy="5968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01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613094" y="2996634"/>
            <a:ext cx="595313" cy="5968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02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13095" y="3826570"/>
            <a:ext cx="595313" cy="5968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03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613095" y="4616485"/>
            <a:ext cx="595313" cy="59683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59477" y="2327269"/>
            <a:ext cx="30444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system</a:t>
            </a:r>
          </a:p>
        </p:txBody>
      </p:sp>
      <p:sp>
        <p:nvSpPr>
          <p:cNvPr id="5" name="Rectangle 4"/>
          <p:cNvSpPr/>
          <p:nvPr/>
        </p:nvSpPr>
        <p:spPr>
          <a:xfrm>
            <a:off x="5214536" y="3102545"/>
            <a:ext cx="23262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Mengumpulkan</a:t>
            </a:r>
            <a:r>
              <a:rPr lang="en-US" dirty="0"/>
              <a:t> </a:t>
            </a:r>
            <a:r>
              <a:rPr lang="en-US" dirty="0" err="1"/>
              <a:t>fakta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208407" y="3935177"/>
            <a:ext cx="2095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fakta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85895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3" grpId="0" animBg="1"/>
      <p:bldP spid="7" grpId="0" animBg="1"/>
      <p:bldP spid="8" grpId="0" animBg="1"/>
      <p:bldP spid="9" grpId="0" animBg="1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26080" y="2767280"/>
            <a:ext cx="43204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9 </a:t>
            </a:r>
            <a:r>
              <a:rPr lang="en-US" sz="4000" b="1" dirty="0" err="1" smtClean="0"/>
              <a:t>Tipe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Proyek</a:t>
            </a:r>
            <a:r>
              <a:rPr lang="en-US" sz="4000" b="1" dirty="0" smtClean="0"/>
              <a:t> </a:t>
            </a:r>
          </a:p>
          <a:p>
            <a:pPr algn="ctr"/>
            <a:r>
              <a:rPr lang="en-US" sz="4000" b="1" dirty="0" err="1" smtClean="0"/>
              <a:t>Sistem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Informasi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523753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644" y="2376488"/>
            <a:ext cx="2343667" cy="227171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019300" y="112055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Software Development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8022" y="256427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Package Implementation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989278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System Enhancement (</a:t>
            </a:r>
            <a:r>
              <a:rPr lang="en-US" dirty="0" err="1" smtClean="0"/>
              <a:t>Peningkatan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5257800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Konsultasi</a:t>
            </a:r>
            <a:r>
              <a:rPr lang="en-US" dirty="0" smtClean="0"/>
              <a:t> &amp;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82151" y="525779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System Migration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30333" y="4127777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Infrastruktur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74955" y="2935069"/>
            <a:ext cx="20129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Out Sourcing (and In-Sourcing)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72200" y="1443722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Disaster Recovery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67200" y="865079"/>
            <a:ext cx="1752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Smaller IS Project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162300" y="1905387"/>
            <a:ext cx="571500" cy="6588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2511572" y="2935069"/>
            <a:ext cx="650728" cy="3231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6" idx="3"/>
          </p:cNvCxnSpPr>
          <p:nvPr/>
        </p:nvCxnSpPr>
        <p:spPr>
          <a:xfrm flipH="1">
            <a:off x="2286000" y="3989278"/>
            <a:ext cx="1022644" cy="4616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619500" y="4563845"/>
            <a:ext cx="227344" cy="69395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816622" y="4606023"/>
            <a:ext cx="326878" cy="65177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9" idx="1"/>
          </p:cNvCxnSpPr>
          <p:nvPr/>
        </p:nvCxnSpPr>
        <p:spPr>
          <a:xfrm>
            <a:off x="5652311" y="3989278"/>
            <a:ext cx="778022" cy="4616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10" idx="1"/>
          </p:cNvCxnSpPr>
          <p:nvPr/>
        </p:nvCxnSpPr>
        <p:spPr>
          <a:xfrm flipV="1">
            <a:off x="5774622" y="3258235"/>
            <a:ext cx="900333" cy="139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558451" y="1905386"/>
            <a:ext cx="613749" cy="5533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586287" y="1443722"/>
            <a:ext cx="230335" cy="7848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3092230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Development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26" y="2427600"/>
            <a:ext cx="3213530" cy="20027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801805" y="1922385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dirty="0" err="1" smtClean="0"/>
              <a:t>Menetukan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06346" y="2837035"/>
            <a:ext cx="2579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dirty="0" err="1" smtClean="0"/>
              <a:t>Merancang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801805" y="3569720"/>
            <a:ext cx="3207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33181" y="4342675"/>
            <a:ext cx="29109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66725" indent="-466725">
              <a:buFont typeface="Wingdings" panose="05000000000000000000" pitchFamily="2" charset="2"/>
              <a:buChar char="q"/>
            </a:pP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Kebutuhan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Pengembangan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Software </a:t>
            </a:r>
          </a:p>
        </p:txBody>
      </p:sp>
      <p:sp>
        <p:nvSpPr>
          <p:cNvPr id="5" name="Title 5"/>
          <p:cNvSpPr txBox="1">
            <a:spLocks/>
          </p:cNvSpPr>
          <p:nvPr/>
        </p:nvSpPr>
        <p:spPr bwMode="auto">
          <a:xfrm>
            <a:off x="685800" y="2438400"/>
            <a:ext cx="8229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457200" indent="-457200" algn="l">
              <a:spcBef>
                <a:spcPts val="0"/>
              </a:spcBef>
              <a:buAutoNum type="arabicPeriod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Fleksibel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66725" algn="l">
              <a:spcBef>
                <a:spcPts val="0"/>
              </a:spcBef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meninjau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kembali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spesifikasi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bernegosiasi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customer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saat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proyek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sudah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berjalan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l">
              <a:spcBef>
                <a:spcPct val="50000"/>
              </a:spcBef>
              <a:buAutoNum type="arabicPeriod" startAt="2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Kemampuan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Manajemen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Interpersonal</a:t>
            </a:r>
          </a:p>
          <a:p>
            <a:pPr marL="457200" indent="-457200" algn="l">
              <a:spcBef>
                <a:spcPct val="50000"/>
              </a:spcBef>
              <a:buAutoNum type="arabicPeriod" startAt="2"/>
            </a:pP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Stakeholder Management Skill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Package Implementation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Projects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828800"/>
            <a:ext cx="3048000" cy="228305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079812"/>
            <a:ext cx="3527227" cy="2006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52848" y="4512328"/>
            <a:ext cx="449514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000" dirty="0" err="1" smtClean="0"/>
              <a:t>Paket</a:t>
            </a:r>
            <a:r>
              <a:rPr lang="en-US" sz="3000" dirty="0" smtClean="0"/>
              <a:t> </a:t>
            </a:r>
            <a:r>
              <a:rPr lang="en-US" sz="3000" dirty="0" err="1" smtClean="0"/>
              <a:t>Dibeli</a:t>
            </a:r>
            <a:endParaRPr lang="en-US" sz="3000" dirty="0" smtClean="0"/>
          </a:p>
          <a:p>
            <a:pPr algn="ctr"/>
            <a:r>
              <a:rPr lang="en-US" sz="3000" dirty="0" err="1" smtClean="0"/>
              <a:t>Dipasang</a:t>
            </a:r>
            <a:endParaRPr lang="en-US" sz="3000" dirty="0" smtClean="0"/>
          </a:p>
          <a:p>
            <a:pPr algn="ctr"/>
            <a:r>
              <a:rPr lang="en-US" sz="3000" dirty="0" err="1" smtClean="0"/>
              <a:t>Diaktifkan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digunakan</a:t>
            </a:r>
            <a:endParaRPr lang="en-US" sz="3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</TotalTime>
  <Words>658</Words>
  <Application>Microsoft Office PowerPoint</Application>
  <PresentationFormat>On-screen Show (4:3)</PresentationFormat>
  <Paragraphs>154</Paragraphs>
  <Slides>23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Software Development Project</vt:lpstr>
      <vt:lpstr>Kebutuhan Manajemen Proyek Dalam Proyek Pengembangan Software </vt:lpstr>
      <vt:lpstr>Package Implementation Projects</vt:lpstr>
      <vt:lpstr>Masalah Pemasangan Paket Baru</vt:lpstr>
      <vt:lpstr>Tantangan Utama Bagi Pengelola Proyek Dalam Package Implementation</vt:lpstr>
      <vt:lpstr>Tantangan Utama Bagi Pengelola Proyek Dalam Package Implementation</vt:lpstr>
      <vt:lpstr>Proyek Peningkatan Sistem</vt:lpstr>
      <vt:lpstr>Masalah Manajer Proyek Terhadap Enhancement Project</vt:lpstr>
      <vt:lpstr>Konsultasi dan Analisis Bisnis</vt:lpstr>
      <vt:lpstr>System Migration Projects</vt:lpstr>
      <vt:lpstr>Proyek Infrastruktur</vt:lpstr>
      <vt:lpstr>Proyek Out-Sourcing dan In-Sourcing</vt:lpstr>
      <vt:lpstr>Alasan Adanya Out-Sourcing</vt:lpstr>
      <vt:lpstr>Alasan Adanya In-Sourcing</vt:lpstr>
      <vt:lpstr>Disaster Recovery Projects</vt:lpstr>
      <vt:lpstr>Disaster Recovery Projects</vt:lpstr>
      <vt:lpstr>PowerPoint Presentation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Windows User</cp:lastModifiedBy>
  <cp:revision>246</cp:revision>
  <dcterms:created xsi:type="dcterms:W3CDTF">2010-08-24T06:47:44Z</dcterms:created>
  <dcterms:modified xsi:type="dcterms:W3CDTF">2017-10-15T06:38:01Z</dcterms:modified>
</cp:coreProperties>
</file>