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16" r:id="rId2"/>
    <p:sldId id="335" r:id="rId3"/>
    <p:sldId id="382" r:id="rId4"/>
    <p:sldId id="383" r:id="rId5"/>
    <p:sldId id="384" r:id="rId6"/>
    <p:sldId id="380" r:id="rId7"/>
    <p:sldId id="379" r:id="rId8"/>
    <p:sldId id="395" r:id="rId9"/>
    <p:sldId id="385" r:id="rId10"/>
    <p:sldId id="386" r:id="rId11"/>
    <p:sldId id="381" r:id="rId12"/>
    <p:sldId id="387" r:id="rId13"/>
    <p:sldId id="389" r:id="rId14"/>
    <p:sldId id="388" r:id="rId15"/>
    <p:sldId id="390" r:id="rId16"/>
    <p:sldId id="391" r:id="rId17"/>
    <p:sldId id="392" r:id="rId18"/>
    <p:sldId id="393" r:id="rId19"/>
    <p:sldId id="394" r:id="rId20"/>
    <p:sldId id="396" r:id="rId21"/>
    <p:sldId id="397" r:id="rId22"/>
    <p:sldId id="398" r:id="rId23"/>
    <p:sldId id="399" r:id="rId24"/>
    <p:sldId id="400" r:id="rId25"/>
    <p:sldId id="401" r:id="rId26"/>
    <p:sldId id="402" r:id="rId27"/>
    <p:sldId id="407" r:id="rId28"/>
    <p:sldId id="409" r:id="rId29"/>
    <p:sldId id="410" r:id="rId30"/>
    <p:sldId id="408" r:id="rId31"/>
    <p:sldId id="404" r:id="rId32"/>
    <p:sldId id="405" r:id="rId33"/>
    <p:sldId id="403" r:id="rId34"/>
    <p:sldId id="406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53" d="100"/>
          <a:sy n="53" d="100"/>
        </p:scale>
        <p:origin x="60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15/10/2017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Piagam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berisikan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proyek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kebutuhan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proyek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deskripsi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ttg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proyek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38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224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388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18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965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4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4199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5950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5425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356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304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5424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576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754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811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7710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0837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7157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0603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8872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0923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81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16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926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4836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6797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A4F71-D436-4E5F-B886-6409C3054B5F}" type="slidenum">
              <a:rPr lang="id-ID">
                <a:latin typeface="Calibri" panose="020F0502020204030204" pitchFamily="34" charset="0"/>
              </a:rPr>
              <a:pPr eaLnBrk="1" hangingPunct="1"/>
              <a:t>34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068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348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27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d-ID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Alternatif atau pilihan yang diidentifikasi dalam business case harus strategis untuk dapat mencapai MOV.Alternatif  juga harus dapat memberikan solusi dalam cakupan yang besar </a:t>
            </a:r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780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680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712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05200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  <a:cs typeface="Arial" panose="020B0604020202020204" pitchFamily="34" charset="0"/>
              </a:rPr>
              <a:t>BISINESS CASE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  <a:cs typeface="Arial" panose="020B0604020202020204" pitchFamily="34" charset="0"/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  <a:cs typeface="Arial" panose="020B0604020202020204" pitchFamily="34" charset="0"/>
              </a:rPr>
              <a:t>- 3</a:t>
            </a:r>
            <a:endParaRPr lang="en-US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  <a:cs typeface="Arial" panose="020B0604020202020204" pitchFamily="34" charset="0"/>
              </a:rPr>
              <a:t>NOVIANDI</a:t>
            </a:r>
            <a:endParaRPr lang="en-US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  <a:cs typeface="Arial" panose="020B0604020202020204" pitchFamily="34" charset="0"/>
              </a:rPr>
              <a:t>PRODI MIK | FAKULTAS ILMU-ILMU KESEHATAN</a:t>
            </a:r>
            <a:endParaRPr lang="en-US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697829" y="838200"/>
            <a:ext cx="5776913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Langkah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langkah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membangun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business case</a:t>
            </a:r>
          </a:p>
        </p:txBody>
      </p:sp>
      <p:sp>
        <p:nvSpPr>
          <p:cNvPr id="2" name="Rectangle 1"/>
          <p:cNvSpPr/>
          <p:nvPr/>
        </p:nvSpPr>
        <p:spPr>
          <a:xfrm>
            <a:off x="585785" y="19812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">
              <a:lnSpc>
                <a:spcPct val="150000"/>
              </a:lnSpc>
              <a:tabLst>
                <a:tab pos="968375" algn="l"/>
              </a:tabLst>
            </a:pPr>
            <a:r>
              <a:rPr lang="en-US" dirty="0" smtClean="0"/>
              <a:t>Step 02. 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/>
              <a:t>MOV </a:t>
            </a:r>
            <a:r>
              <a:rPr lang="en-US" i="1" dirty="0"/>
              <a:t>(Measurable Organization Value)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	</a:t>
            </a:r>
            <a:r>
              <a:rPr lang="en-US" dirty="0" err="1" smtClean="0"/>
              <a:t>projek</a:t>
            </a:r>
            <a:r>
              <a:rPr lang="en-US" dirty="0"/>
              <a:t>:</a:t>
            </a: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990600" y="3166408"/>
            <a:ext cx="73137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kesuksesan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sz="1200" dirty="0" smtClean="0"/>
              <a:t>(Billows 1996 &amp; Smith 1999)</a:t>
            </a:r>
          </a:p>
          <a:p>
            <a:pPr marL="304800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30480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diawal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30480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0480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820997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295400"/>
            <a:ext cx="792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 algn="ctr"/>
            <a:r>
              <a:rPr lang="en-US" sz="2000" dirty="0" smtClean="0"/>
              <a:t>6 Proses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MOV &gt;&gt;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3887" y="1905000"/>
            <a:ext cx="79247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/>
            <a:r>
              <a:rPr lang="en-US" sz="2000" dirty="0" smtClean="0"/>
              <a:t>1.  </a:t>
            </a:r>
            <a:r>
              <a:rPr lang="en-US" sz="2000" dirty="0" err="1" smtClean="0"/>
              <a:t>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diinginkan</a:t>
            </a:r>
            <a:r>
              <a:rPr lang="en-US" sz="2000" dirty="0" smtClean="0"/>
              <a:t>.</a:t>
            </a:r>
          </a:p>
          <a:p>
            <a:pPr marL="968375" indent="-447675">
              <a:buFont typeface="Wingdings" panose="05000000000000000000" pitchFamily="2" charset="2"/>
              <a:buChar char="q"/>
            </a:pPr>
            <a:r>
              <a:rPr lang="en-US" sz="2000" dirty="0" err="1" smtClean="0"/>
              <a:t>Potensial</a:t>
            </a:r>
            <a:r>
              <a:rPr lang="en-US" sz="2000" dirty="0" smtClean="0"/>
              <a:t> area:</a:t>
            </a:r>
          </a:p>
          <a:p>
            <a:pPr marL="1381125" indent="-415925">
              <a:buFont typeface="Wingdings" panose="05000000000000000000" pitchFamily="2" charset="2"/>
              <a:buChar char="ü"/>
            </a:pPr>
            <a:r>
              <a:rPr lang="en-US" sz="2000" dirty="0" smtClean="0"/>
              <a:t>Strategic</a:t>
            </a:r>
          </a:p>
          <a:p>
            <a:pPr marL="1381125">
              <a:tabLst>
                <a:tab pos="2349500" algn="l"/>
              </a:tabLst>
            </a:pPr>
            <a:r>
              <a:rPr lang="en-US" sz="2000" i="1" dirty="0" err="1" smtClean="0">
                <a:solidFill>
                  <a:srgbClr val="FF0000"/>
                </a:solidFill>
              </a:rPr>
              <a:t>Contoh</a:t>
            </a:r>
            <a:r>
              <a:rPr lang="en-US" sz="2000" i="1" dirty="0" smtClean="0">
                <a:solidFill>
                  <a:srgbClr val="FF0000"/>
                </a:solidFill>
              </a:rPr>
              <a:t>: </a:t>
            </a:r>
            <a:r>
              <a:rPr lang="en-US" sz="2000" i="1" dirty="0" err="1" smtClean="0">
                <a:solidFill>
                  <a:srgbClr val="FF0000"/>
                </a:solidFill>
              </a:rPr>
              <a:t>Menembus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pasar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baru</a:t>
            </a:r>
            <a:r>
              <a:rPr lang="en-US" sz="2000" i="1" dirty="0" smtClean="0">
                <a:solidFill>
                  <a:srgbClr val="FF0000"/>
                </a:solidFill>
              </a:rPr>
              <a:t>, </a:t>
            </a:r>
            <a:r>
              <a:rPr lang="en-US" sz="2000" i="1" dirty="0" err="1" smtClean="0">
                <a:solidFill>
                  <a:srgbClr val="FF0000"/>
                </a:solidFill>
              </a:rPr>
              <a:t>meningkatkan</a:t>
            </a:r>
            <a:r>
              <a:rPr lang="en-US" sz="2000" i="1" dirty="0" smtClean="0">
                <a:solidFill>
                  <a:srgbClr val="FF0000"/>
                </a:solidFill>
              </a:rPr>
              <a:t> market 	share</a:t>
            </a:r>
          </a:p>
          <a:p>
            <a:pPr marL="1381125" indent="-415925">
              <a:buFont typeface="Wingdings" panose="05000000000000000000" pitchFamily="2" charset="2"/>
              <a:buChar char="ü"/>
              <a:tabLst>
                <a:tab pos="2349500" algn="l"/>
              </a:tabLst>
            </a:pPr>
            <a:r>
              <a:rPr lang="en-US" sz="2000" dirty="0" smtClean="0"/>
              <a:t>Customer</a:t>
            </a:r>
          </a:p>
          <a:p>
            <a:pPr marL="1381125">
              <a:tabLst>
                <a:tab pos="2349500" algn="l"/>
              </a:tabLst>
            </a:pPr>
            <a:r>
              <a:rPr lang="en-US" sz="2000" i="1" dirty="0" err="1">
                <a:solidFill>
                  <a:srgbClr val="FF0000"/>
                </a:solidFill>
              </a:rPr>
              <a:t>Contoh</a:t>
            </a:r>
            <a:r>
              <a:rPr lang="en-US" sz="2000" i="1" dirty="0">
                <a:solidFill>
                  <a:srgbClr val="FF0000"/>
                </a:solidFill>
              </a:rPr>
              <a:t>: </a:t>
            </a:r>
            <a:r>
              <a:rPr lang="en-US" sz="2000" i="1" dirty="0" smtClean="0">
                <a:solidFill>
                  <a:srgbClr val="FF0000"/>
                </a:solidFill>
              </a:rPr>
              <a:t>Customer </a:t>
            </a:r>
            <a:r>
              <a:rPr lang="en-US" sz="2000" i="1" dirty="0" err="1" smtClean="0">
                <a:solidFill>
                  <a:srgbClr val="FF0000"/>
                </a:solidFill>
              </a:rPr>
              <a:t>punya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pilihan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lebih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atas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produk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atau</a:t>
            </a:r>
            <a:r>
              <a:rPr lang="en-US" sz="2000" i="1" dirty="0" smtClean="0">
                <a:solidFill>
                  <a:srgbClr val="FF0000"/>
                </a:solidFill>
              </a:rPr>
              <a:t> 	service, customer </a:t>
            </a:r>
            <a:r>
              <a:rPr lang="en-US" sz="2000" i="1" dirty="0" err="1" smtClean="0">
                <a:solidFill>
                  <a:srgbClr val="FF0000"/>
                </a:solidFill>
              </a:rPr>
              <a:t>menerima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produk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dan</a:t>
            </a:r>
            <a:r>
              <a:rPr lang="en-US" sz="2000" i="1" dirty="0" smtClean="0">
                <a:solidFill>
                  <a:srgbClr val="FF0000"/>
                </a:solidFill>
              </a:rPr>
              <a:t> 	service </a:t>
            </a:r>
            <a:r>
              <a:rPr lang="en-US" sz="2000" i="1" dirty="0" err="1" smtClean="0">
                <a:solidFill>
                  <a:srgbClr val="FF0000"/>
                </a:solidFill>
              </a:rPr>
              <a:t>terbaik</a:t>
            </a:r>
            <a:r>
              <a:rPr lang="en-US" sz="2000" i="1" dirty="0" smtClean="0">
                <a:solidFill>
                  <a:srgbClr val="FF0000"/>
                </a:solidFill>
              </a:rPr>
              <a:t>, </a:t>
            </a:r>
            <a:r>
              <a:rPr lang="en-US" sz="2000" i="1" dirty="0" err="1" smtClean="0">
                <a:solidFill>
                  <a:srgbClr val="FF0000"/>
                </a:solidFill>
              </a:rPr>
              <a:t>transaksi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lebih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efisien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dan</a:t>
            </a:r>
            <a:r>
              <a:rPr lang="en-US" sz="2000" i="1" dirty="0" smtClean="0">
                <a:solidFill>
                  <a:srgbClr val="FF0000"/>
                </a:solidFill>
              </a:rPr>
              <a:t> 	</a:t>
            </a:r>
            <a:r>
              <a:rPr lang="en-US" sz="2000" i="1" dirty="0" err="1" smtClean="0">
                <a:solidFill>
                  <a:srgbClr val="FF0000"/>
                </a:solidFill>
              </a:rPr>
              <a:t>efektif</a:t>
            </a:r>
            <a:endParaRPr lang="en-US" sz="2000" i="1" dirty="0">
              <a:solidFill>
                <a:srgbClr val="FF0000"/>
              </a:solidFill>
            </a:endParaRPr>
          </a:p>
          <a:p>
            <a:pPr marL="1381125" indent="-415925">
              <a:buFont typeface="Wingdings" panose="05000000000000000000" pitchFamily="2" charset="2"/>
              <a:buChar char="ü"/>
              <a:tabLst>
                <a:tab pos="2349500" algn="l"/>
              </a:tabLst>
            </a:pPr>
            <a:r>
              <a:rPr lang="en-US" sz="2000" dirty="0" smtClean="0"/>
              <a:t>Financial</a:t>
            </a:r>
          </a:p>
          <a:p>
            <a:pPr marL="1381125">
              <a:tabLst>
                <a:tab pos="2349500" algn="l"/>
              </a:tabLst>
            </a:pPr>
            <a:r>
              <a:rPr lang="en-US" sz="2000" i="1" dirty="0" err="1" smtClean="0">
                <a:solidFill>
                  <a:srgbClr val="FF0000"/>
                </a:solidFill>
              </a:rPr>
              <a:t>Contoh</a:t>
            </a:r>
            <a:r>
              <a:rPr lang="en-US" sz="2000" i="1" dirty="0">
                <a:solidFill>
                  <a:srgbClr val="FF0000"/>
                </a:solidFill>
              </a:rPr>
              <a:t>: </a:t>
            </a:r>
            <a:r>
              <a:rPr lang="en-US" sz="2000" i="1" dirty="0" err="1" smtClean="0">
                <a:solidFill>
                  <a:srgbClr val="FF0000"/>
                </a:solidFill>
              </a:rPr>
              <a:t>Meningkatkan</a:t>
            </a:r>
            <a:r>
              <a:rPr lang="en-US" sz="2000" i="1" dirty="0" smtClean="0">
                <a:solidFill>
                  <a:srgbClr val="FF0000"/>
                </a:solidFill>
              </a:rPr>
              <a:t> profit </a:t>
            </a:r>
            <a:r>
              <a:rPr lang="en-US" sz="2000" i="1" dirty="0" err="1" smtClean="0">
                <a:solidFill>
                  <a:srgbClr val="FF0000"/>
                </a:solidFill>
              </a:rPr>
              <a:t>dan</a:t>
            </a:r>
            <a:r>
              <a:rPr lang="en-US" sz="2000" i="1" dirty="0" smtClean="0">
                <a:solidFill>
                  <a:srgbClr val="FF0000"/>
                </a:solidFill>
              </a:rPr>
              <a:t> margin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723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295400"/>
            <a:ext cx="792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 algn="ctr"/>
            <a:r>
              <a:rPr lang="en-US" sz="2000" dirty="0" smtClean="0"/>
              <a:t>6 Proses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MOV &gt;&gt;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3887" y="1905000"/>
            <a:ext cx="79247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81125" indent="-415925">
              <a:buFont typeface="Wingdings" panose="05000000000000000000" pitchFamily="2" charset="2"/>
              <a:buChar char="ü"/>
              <a:tabLst>
                <a:tab pos="2349500" algn="l"/>
              </a:tabLst>
            </a:pPr>
            <a:r>
              <a:rPr lang="en-US" sz="2000" dirty="0" smtClean="0"/>
              <a:t>Operational</a:t>
            </a:r>
          </a:p>
          <a:p>
            <a:pPr marL="1381125">
              <a:tabLst>
                <a:tab pos="2349500" algn="l"/>
              </a:tabLst>
            </a:pPr>
            <a:r>
              <a:rPr lang="en-US" sz="2000" i="1" dirty="0" err="1">
                <a:solidFill>
                  <a:srgbClr val="FF0000"/>
                </a:solidFill>
              </a:rPr>
              <a:t>Contoh</a:t>
            </a:r>
            <a:r>
              <a:rPr lang="en-US" sz="2000" i="1" dirty="0">
                <a:solidFill>
                  <a:srgbClr val="FF0000"/>
                </a:solidFill>
              </a:rPr>
              <a:t>: </a:t>
            </a:r>
            <a:r>
              <a:rPr lang="en-US" sz="2000" i="1" dirty="0" err="1" smtClean="0">
                <a:solidFill>
                  <a:srgbClr val="FF0000"/>
                </a:solidFill>
              </a:rPr>
              <a:t>Hemat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biaya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sesuai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kelancaran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operasi</a:t>
            </a:r>
            <a:r>
              <a:rPr lang="en-US" sz="2000" i="1" dirty="0" smtClean="0">
                <a:solidFill>
                  <a:srgbClr val="FF0000"/>
                </a:solidFill>
              </a:rPr>
              <a:t>, 	</a:t>
            </a:r>
            <a:r>
              <a:rPr lang="en-US" sz="2000" i="1" dirty="0" err="1" smtClean="0">
                <a:solidFill>
                  <a:srgbClr val="FF0000"/>
                </a:solidFill>
              </a:rPr>
              <a:t>meningkatkan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keefektifan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operasional</a:t>
            </a:r>
            <a:r>
              <a:rPr lang="en-US" sz="2000" i="1" dirty="0" smtClean="0">
                <a:solidFill>
                  <a:srgbClr val="FF0000"/>
                </a:solidFill>
              </a:rPr>
              <a:t>, 	</a:t>
            </a:r>
            <a:r>
              <a:rPr lang="en-US" sz="2000" i="1" dirty="0" err="1" smtClean="0">
                <a:solidFill>
                  <a:srgbClr val="FF0000"/>
                </a:solidFill>
              </a:rPr>
              <a:t>meningkatkan</a:t>
            </a:r>
            <a:r>
              <a:rPr lang="en-US" sz="2000" i="1" dirty="0" smtClean="0">
                <a:solidFill>
                  <a:srgbClr val="FF0000"/>
                </a:solidFill>
              </a:rPr>
              <a:t> supply chain</a:t>
            </a:r>
            <a:endParaRPr lang="en-US" sz="2000" i="1" dirty="0">
              <a:solidFill>
                <a:srgbClr val="FF0000"/>
              </a:solidFill>
            </a:endParaRPr>
          </a:p>
          <a:p>
            <a:pPr marL="1381125" indent="-415925">
              <a:buFont typeface="Wingdings" panose="05000000000000000000" pitchFamily="2" charset="2"/>
              <a:buChar char="ü"/>
              <a:tabLst>
                <a:tab pos="2349500" algn="l"/>
              </a:tabLst>
            </a:pPr>
            <a:r>
              <a:rPr lang="en-US" sz="2000" dirty="0" smtClean="0"/>
              <a:t>Social</a:t>
            </a:r>
          </a:p>
          <a:p>
            <a:pPr marL="1381125">
              <a:tabLst>
                <a:tab pos="2349500" algn="l"/>
              </a:tabLst>
            </a:pPr>
            <a:r>
              <a:rPr lang="en-US" sz="2000" i="1" dirty="0" err="1">
                <a:solidFill>
                  <a:srgbClr val="FF0000"/>
                </a:solidFill>
              </a:rPr>
              <a:t>Contoh</a:t>
            </a:r>
            <a:r>
              <a:rPr lang="en-US" sz="2000" i="1" dirty="0">
                <a:solidFill>
                  <a:srgbClr val="FF0000"/>
                </a:solidFill>
              </a:rPr>
              <a:t>: </a:t>
            </a:r>
            <a:r>
              <a:rPr lang="en-US" sz="2000" i="1" dirty="0" err="1" smtClean="0">
                <a:solidFill>
                  <a:srgbClr val="FF0000"/>
                </a:solidFill>
              </a:rPr>
              <a:t>Edukasi</a:t>
            </a:r>
            <a:r>
              <a:rPr lang="en-US" sz="2000" i="1" dirty="0" smtClean="0">
                <a:solidFill>
                  <a:srgbClr val="FF0000"/>
                </a:solidFill>
              </a:rPr>
              <a:t>, </a:t>
            </a:r>
            <a:r>
              <a:rPr lang="en-US" sz="2000" i="1" dirty="0" err="1" smtClean="0">
                <a:solidFill>
                  <a:srgbClr val="FF0000"/>
                </a:solidFill>
              </a:rPr>
              <a:t>kesehatan</a:t>
            </a:r>
            <a:r>
              <a:rPr lang="en-US" sz="2000" i="1" dirty="0" smtClean="0">
                <a:solidFill>
                  <a:srgbClr val="FF0000"/>
                </a:solidFill>
              </a:rPr>
              <a:t>, </a:t>
            </a:r>
            <a:r>
              <a:rPr lang="en-US" sz="2000" i="1" dirty="0" err="1" smtClean="0">
                <a:solidFill>
                  <a:srgbClr val="FF0000"/>
                </a:solidFill>
              </a:rPr>
              <a:t>keamanan</a:t>
            </a:r>
            <a:r>
              <a:rPr lang="en-US" sz="2000" i="1" dirty="0" smtClean="0">
                <a:solidFill>
                  <a:srgbClr val="FF0000"/>
                </a:solidFill>
              </a:rPr>
              <a:t>, </a:t>
            </a:r>
            <a:r>
              <a:rPr lang="en-US" sz="2000" i="1" dirty="0" err="1" smtClean="0">
                <a:solidFill>
                  <a:srgbClr val="FF0000"/>
                </a:solidFill>
              </a:rPr>
              <a:t>lingkungan</a:t>
            </a:r>
            <a:endParaRPr lang="en-US" sz="2000" i="1" dirty="0">
              <a:solidFill>
                <a:srgbClr val="FF0000"/>
              </a:solidFill>
            </a:endParaRPr>
          </a:p>
          <a:p>
            <a:pPr marL="965200">
              <a:tabLst>
                <a:tab pos="2349500" algn="l"/>
              </a:tabLs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731819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295400"/>
            <a:ext cx="792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 algn="ctr"/>
            <a:r>
              <a:rPr lang="en-US" sz="2000" dirty="0" smtClean="0"/>
              <a:t>6 Proses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MOV &gt;&gt;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3887" y="1905000"/>
            <a:ext cx="79247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  </a:t>
            </a:r>
            <a:r>
              <a:rPr lang="en-US" sz="2000" dirty="0" err="1" smtClean="0"/>
              <a:t>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diinginkan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IT</a:t>
            </a:r>
          </a:p>
          <a:p>
            <a:pPr marL="393700"/>
            <a:r>
              <a:rPr lang="en-US" sz="2000" dirty="0" smtClean="0"/>
              <a:t> </a:t>
            </a: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IT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jawaban</a:t>
            </a:r>
            <a:r>
              <a:rPr lang="en-US" sz="2000" dirty="0" smtClean="0"/>
              <a:t>   </a:t>
            </a:r>
          </a:p>
          <a:p>
            <a:pPr marL="393700"/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dihasilkan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bertanyaan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.</a:t>
            </a:r>
          </a:p>
          <a:p>
            <a:pPr marL="1093788" indent="-415925">
              <a:buFont typeface="Wingdings" panose="05000000000000000000" pitchFamily="2" charset="2"/>
              <a:buChar char="ü"/>
              <a:tabLst>
                <a:tab pos="1093788" algn="l"/>
                <a:tab pos="2062163" algn="l"/>
              </a:tabLst>
            </a:pPr>
            <a:r>
              <a:rPr lang="en-US" sz="2000" i="1" dirty="0" smtClean="0"/>
              <a:t>Better –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diinginkan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?</a:t>
            </a:r>
          </a:p>
          <a:p>
            <a:pPr marL="677863">
              <a:tabLst>
                <a:tab pos="1093788" algn="l"/>
                <a:tab pos="2062163" algn="l"/>
              </a:tabLst>
            </a:pPr>
            <a:r>
              <a:rPr lang="en-US" sz="2000" i="1" dirty="0" smtClean="0"/>
              <a:t>	</a:t>
            </a:r>
            <a:r>
              <a:rPr lang="en-US" sz="2000" i="1" dirty="0" err="1" smtClean="0"/>
              <a:t>Contoh</a:t>
            </a:r>
            <a:r>
              <a:rPr lang="en-US" sz="2000" i="1" dirty="0" smtClean="0"/>
              <a:t>: </a:t>
            </a:r>
            <a:r>
              <a:rPr lang="en-US" sz="2000" i="1" dirty="0" err="1" smtClean="0"/>
              <a:t>Meningkatkan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kualitas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atau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meningkatkan</a:t>
            </a:r>
            <a:r>
              <a:rPr lang="en-US" sz="2000" i="1" dirty="0" smtClean="0"/>
              <a:t> 			</a:t>
            </a:r>
            <a:r>
              <a:rPr lang="en-US" sz="2000" i="1" dirty="0" err="1" smtClean="0"/>
              <a:t>efektivitas</a:t>
            </a:r>
            <a:r>
              <a:rPr lang="en-US" sz="2000" i="1" dirty="0" smtClean="0"/>
              <a:t>?</a:t>
            </a:r>
          </a:p>
          <a:p>
            <a:pPr marL="677863">
              <a:tabLst>
                <a:tab pos="1093788" algn="l"/>
                <a:tab pos="2062163" algn="l"/>
              </a:tabLst>
            </a:pPr>
            <a:endParaRPr lang="en-US" sz="2000" i="1" dirty="0" smtClean="0"/>
          </a:p>
          <a:p>
            <a:pPr marL="1093788" indent="-415925">
              <a:buFont typeface="Wingdings" panose="05000000000000000000" pitchFamily="2" charset="2"/>
              <a:buChar char="ü"/>
              <a:tabLst>
                <a:tab pos="1093788" algn="l"/>
                <a:tab pos="2062163" algn="l"/>
              </a:tabLst>
            </a:pPr>
            <a:r>
              <a:rPr lang="en-US" sz="2000" i="1" dirty="0" smtClean="0"/>
              <a:t>Faster –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diinginkan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/>
              <a:t>?</a:t>
            </a:r>
            <a:endParaRPr lang="en-US" sz="2000" dirty="0" smtClean="0"/>
          </a:p>
          <a:p>
            <a:pPr marL="677863">
              <a:tabLst>
                <a:tab pos="1093788" algn="l"/>
                <a:tab pos="2062163" algn="l"/>
              </a:tabLst>
            </a:pPr>
            <a:r>
              <a:rPr lang="en-US" sz="2000" i="1" dirty="0" smtClean="0"/>
              <a:t>	</a:t>
            </a:r>
            <a:r>
              <a:rPr lang="en-US" sz="2000" i="1" dirty="0" err="1" smtClean="0"/>
              <a:t>Contoh</a:t>
            </a:r>
            <a:r>
              <a:rPr lang="en-US" sz="2000" i="1" dirty="0" smtClean="0"/>
              <a:t>: </a:t>
            </a:r>
            <a:r>
              <a:rPr lang="en-US" sz="2000" i="1" dirty="0" err="1" smtClean="0"/>
              <a:t>Meningkatkan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kecepatan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meningkatkan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efisiensi</a:t>
            </a:r>
            <a:r>
              <a:rPr lang="en-US" sz="2000" i="1" dirty="0" smtClean="0"/>
              <a:t>, 		</a:t>
            </a:r>
            <a:r>
              <a:rPr lang="en-US" sz="2000" i="1" dirty="0" err="1" smtClean="0"/>
              <a:t>atau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mengurangi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siklus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waktu</a:t>
            </a:r>
            <a:r>
              <a:rPr lang="en-US" sz="2000" i="1" dirty="0" smtClean="0"/>
              <a:t>?</a:t>
            </a:r>
            <a:r>
              <a:rPr lang="en-US" sz="2000" i="1" dirty="0"/>
              <a:t>	</a:t>
            </a: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1346731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295400"/>
            <a:ext cx="792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 algn="ctr"/>
            <a:r>
              <a:rPr lang="en-US" sz="2000" dirty="0" smtClean="0"/>
              <a:t>6 Proses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MOV &gt;&gt;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7509" y="2337763"/>
            <a:ext cx="71175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5925" indent="-415925">
              <a:buFont typeface="Wingdings" panose="05000000000000000000" pitchFamily="2" charset="2"/>
              <a:buChar char="ü"/>
              <a:tabLst>
                <a:tab pos="393700" algn="l"/>
              </a:tabLst>
            </a:pPr>
            <a:r>
              <a:rPr lang="en-US" sz="2000" i="1" dirty="0" smtClean="0"/>
              <a:t>Cheaper –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diinginkan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murah</a:t>
            </a:r>
            <a:r>
              <a:rPr lang="en-US" sz="2000" dirty="0" smtClean="0"/>
              <a:t>?</a:t>
            </a:r>
          </a:p>
          <a:p>
            <a:pPr>
              <a:tabLst>
                <a:tab pos="393700" algn="l"/>
              </a:tabLst>
            </a:pPr>
            <a:r>
              <a:rPr lang="en-US" sz="2000" i="1" dirty="0"/>
              <a:t>	</a:t>
            </a:r>
            <a:r>
              <a:rPr lang="en-US" sz="2000" i="1" dirty="0" err="1" smtClean="0"/>
              <a:t>Contoh</a:t>
            </a:r>
            <a:r>
              <a:rPr lang="en-US" sz="2000" i="1" dirty="0" smtClean="0"/>
              <a:t>: </a:t>
            </a:r>
            <a:r>
              <a:rPr lang="en-US" sz="2000" i="1" dirty="0" err="1" smtClean="0"/>
              <a:t>mengurangi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biaya</a:t>
            </a:r>
            <a:r>
              <a:rPr lang="en-US" sz="2000" i="1" dirty="0" smtClean="0"/>
              <a:t>?</a:t>
            </a:r>
          </a:p>
          <a:p>
            <a:pPr>
              <a:tabLst>
                <a:tab pos="393700" algn="l"/>
              </a:tabLst>
            </a:pPr>
            <a:endParaRPr lang="en-US" sz="2000" i="1" dirty="0" smtClean="0"/>
          </a:p>
          <a:p>
            <a:pPr marL="415925" indent="-415925">
              <a:buFont typeface="Wingdings" panose="05000000000000000000" pitchFamily="2" charset="2"/>
              <a:buChar char="ü"/>
              <a:tabLst>
                <a:tab pos="393700" algn="l"/>
              </a:tabLst>
            </a:pPr>
            <a:r>
              <a:rPr lang="en-US" sz="2000" i="1" dirty="0" smtClean="0"/>
              <a:t>Do more –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diinginkan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?</a:t>
            </a:r>
          </a:p>
          <a:p>
            <a:pPr>
              <a:tabLst>
                <a:tab pos="393700" algn="l"/>
              </a:tabLst>
            </a:pPr>
            <a:r>
              <a:rPr lang="en-US" sz="2000" i="1" dirty="0"/>
              <a:t>	</a:t>
            </a:r>
            <a:r>
              <a:rPr lang="en-US" sz="2000" i="1" dirty="0" err="1" smtClean="0"/>
              <a:t>Contoh</a:t>
            </a:r>
            <a:r>
              <a:rPr lang="en-US" sz="2000" i="1" dirty="0" smtClean="0"/>
              <a:t>: </a:t>
            </a:r>
            <a:r>
              <a:rPr lang="en-US" sz="2000" i="1" dirty="0" err="1" smtClean="0"/>
              <a:t>Mengembangkan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bisnis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atau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memperluas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bisnis</a:t>
            </a:r>
            <a:r>
              <a:rPr lang="en-US" sz="2000" i="1" dirty="0" smtClean="0"/>
              <a:t>?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752933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295400"/>
            <a:ext cx="792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 algn="ctr"/>
            <a:r>
              <a:rPr lang="en-US" sz="2000" dirty="0" smtClean="0"/>
              <a:t>6 Proses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MOV &gt;&gt;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3887" y="1905000"/>
            <a:ext cx="79247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3. 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metric yang </a:t>
            </a:r>
            <a:r>
              <a:rPr lang="en-US" sz="2000" dirty="0" err="1" smtClean="0"/>
              <a:t>sesuai</a:t>
            </a:r>
            <a:r>
              <a:rPr lang="en-US" sz="2000" dirty="0" smtClean="0"/>
              <a:t>. </a:t>
            </a:r>
            <a:r>
              <a:rPr lang="en-US" sz="2000" dirty="0" err="1" smtClean="0"/>
              <a:t>Bertujuan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:</a:t>
            </a:r>
          </a:p>
          <a:p>
            <a:pPr marL="914400" indent="-342900">
              <a:buFont typeface="Wingdings" panose="05000000000000000000" pitchFamily="2" charset="2"/>
              <a:buChar char="ü"/>
            </a:pPr>
            <a:r>
              <a:rPr lang="en-US" sz="2000" i="1" dirty="0" err="1" smtClean="0"/>
              <a:t>Menghasilkan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tim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proyek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dengan</a:t>
            </a:r>
            <a:r>
              <a:rPr lang="en-US" sz="2000" i="1" dirty="0" smtClean="0"/>
              <a:t> target yang </a:t>
            </a:r>
            <a:r>
              <a:rPr lang="en-US" sz="2000" i="1" dirty="0" err="1" smtClean="0"/>
              <a:t>ingin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dicapai</a:t>
            </a:r>
            <a:endParaRPr lang="en-US" sz="2000" i="1" dirty="0" smtClean="0"/>
          </a:p>
          <a:p>
            <a:pPr marL="914400" indent="-342900">
              <a:buFont typeface="Wingdings" panose="05000000000000000000" pitchFamily="2" charset="2"/>
              <a:buChar char="ü"/>
            </a:pPr>
            <a:r>
              <a:rPr lang="en-US" sz="2000" i="1" dirty="0" err="1" smtClean="0"/>
              <a:t>Memberikan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ekspektasi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diinginkan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dari</a:t>
            </a:r>
            <a:r>
              <a:rPr lang="en-US" sz="2000" i="1" dirty="0" smtClean="0"/>
              <a:t> para stakeholder</a:t>
            </a:r>
          </a:p>
          <a:p>
            <a:pPr marL="914400" indent="-342900">
              <a:buFont typeface="Wingdings" panose="05000000000000000000" pitchFamily="2" charset="2"/>
              <a:buChar char="ü"/>
            </a:pPr>
            <a:r>
              <a:rPr lang="en-US" sz="2000" i="1" dirty="0" err="1" smtClean="0"/>
              <a:t>Menghasilkan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cara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untuk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mengevaluasi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apakah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proyek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tersebut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sudah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sukses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dikemudian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hari</a:t>
            </a:r>
            <a:r>
              <a:rPr lang="en-US" sz="2000" i="1" dirty="0" smtClean="0"/>
              <a:t>.</a:t>
            </a:r>
          </a:p>
          <a:p>
            <a:endParaRPr lang="en-US" sz="2000" i="1" dirty="0"/>
          </a:p>
          <a:p>
            <a:r>
              <a:rPr lang="en-US" sz="2000" dirty="0" smtClean="0"/>
              <a:t>4.  </a:t>
            </a:r>
            <a:r>
              <a:rPr lang="en-US" sz="2000" dirty="0" err="1" smtClean="0"/>
              <a:t>Menetapkan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kapan</a:t>
            </a:r>
            <a:r>
              <a:rPr lang="en-US" sz="2000" dirty="0" smtClean="0"/>
              <a:t> MOV </a:t>
            </a:r>
            <a:r>
              <a:rPr lang="en-US" sz="2000" dirty="0" err="1" smtClean="0"/>
              <a:t>dicapai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750057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295400"/>
            <a:ext cx="792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 algn="ctr"/>
            <a:r>
              <a:rPr lang="en-US" sz="2000" dirty="0" smtClean="0"/>
              <a:t>6 Proses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MOV &gt;&gt;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3887" y="2133600"/>
            <a:ext cx="79247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5"/>
            </a:pPr>
            <a:r>
              <a:rPr lang="en-US" sz="2000" dirty="0" err="1" smtClean="0"/>
              <a:t>Verifikasi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persetujuan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para </a:t>
            </a:r>
            <a:r>
              <a:rPr lang="en-US" sz="2000" i="1" dirty="0" smtClean="0"/>
              <a:t>stakeholder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914400" indent="-342900">
              <a:buFont typeface="Wingdings" panose="05000000000000000000" pitchFamily="2" charset="2"/>
              <a:buChar char="ü"/>
            </a:pPr>
            <a:r>
              <a:rPr lang="en-US" sz="2000" i="1" dirty="0" err="1" smtClean="0"/>
              <a:t>Dipastikan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bahwa</a:t>
            </a:r>
            <a:r>
              <a:rPr lang="en-US" sz="2000" i="1" dirty="0" smtClean="0"/>
              <a:t> MOV yang </a:t>
            </a:r>
            <a:r>
              <a:rPr lang="en-US" sz="2000" i="1" dirty="0" err="1" smtClean="0"/>
              <a:t>ditentukan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akurat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realistis</a:t>
            </a:r>
            <a:r>
              <a:rPr lang="en-US" sz="2000" i="1" dirty="0" smtClean="0"/>
              <a:t>.</a:t>
            </a:r>
          </a:p>
          <a:p>
            <a:pPr marL="914400" indent="-342900">
              <a:buFont typeface="Wingdings" panose="05000000000000000000" pitchFamily="2" charset="2"/>
              <a:buChar char="ü"/>
            </a:pPr>
            <a:r>
              <a:rPr lang="en-US" sz="2000" i="1" dirty="0" err="1" smtClean="0"/>
              <a:t>Dalam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pengembangan</a:t>
            </a:r>
            <a:r>
              <a:rPr lang="en-US" sz="2000" i="1" dirty="0" smtClean="0"/>
              <a:t> MOV </a:t>
            </a:r>
            <a:r>
              <a:rPr lang="en-US" sz="2000" i="1" dirty="0" err="1" smtClean="0"/>
              <a:t>memerlukan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hubungan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pekerjaan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antara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projek</a:t>
            </a:r>
            <a:r>
              <a:rPr lang="en-US" sz="2000" i="1" dirty="0" smtClean="0"/>
              <a:t> manager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sponsor</a:t>
            </a:r>
          </a:p>
          <a:p>
            <a:pPr marL="914400" indent="-342900">
              <a:buFont typeface="Wingdings" panose="05000000000000000000" pitchFamily="2" charset="2"/>
              <a:buChar char="ü"/>
            </a:pPr>
            <a:r>
              <a:rPr lang="en-US" sz="2000" i="1" dirty="0" err="1" smtClean="0"/>
              <a:t>Projek</a:t>
            </a:r>
            <a:r>
              <a:rPr lang="en-US" sz="2000" i="1" dirty="0" smtClean="0"/>
              <a:t> manager </a:t>
            </a:r>
            <a:r>
              <a:rPr lang="en-US" sz="2000" i="1" dirty="0" err="1" smtClean="0"/>
              <a:t>bertanggung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jawab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untuk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memandu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mengerahkan</a:t>
            </a:r>
            <a:r>
              <a:rPr lang="en-US" sz="2000" i="1" dirty="0" smtClean="0"/>
              <a:t> proses yang </a:t>
            </a:r>
            <a:r>
              <a:rPr lang="en-US" sz="2000" i="1" dirty="0" err="1" smtClean="0"/>
              <a:t>berlangsung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sedangkan</a:t>
            </a:r>
            <a:r>
              <a:rPr lang="en-US" sz="2000" i="1" dirty="0" smtClean="0"/>
              <a:t> sponsor </a:t>
            </a:r>
            <a:r>
              <a:rPr lang="en-US" sz="2000" i="1" dirty="0" err="1" smtClean="0"/>
              <a:t>harus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mengidentifikasi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nilai</a:t>
            </a:r>
            <a:r>
              <a:rPr lang="en-US" sz="2000" i="1" dirty="0" smtClean="0"/>
              <a:t> metric target.</a:t>
            </a:r>
            <a:r>
              <a:rPr lang="en-US" sz="2000" i="1" dirty="0"/>
              <a:t>	</a:t>
            </a: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1556720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5958" y="1066800"/>
            <a:ext cx="792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 algn="ctr"/>
            <a:r>
              <a:rPr lang="en-US" sz="2000" dirty="0" smtClean="0"/>
              <a:t>6 Proses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MOV &gt;&gt;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5957" y="1803412"/>
            <a:ext cx="7924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6"/>
            </a:pPr>
            <a:r>
              <a:rPr lang="en-US" sz="2000" dirty="0" err="1" smtClean="0"/>
              <a:t>Menyimpulkan</a:t>
            </a:r>
            <a:r>
              <a:rPr lang="en-US" sz="2000" dirty="0" smtClean="0"/>
              <a:t> MOV </a:t>
            </a:r>
            <a:r>
              <a:rPr lang="en-US" sz="2000" dirty="0" err="1" smtClean="0"/>
              <a:t>dalam</a:t>
            </a:r>
            <a:r>
              <a:rPr lang="en-US" sz="2000" dirty="0" smtClean="0"/>
              <a:t> statement / </a:t>
            </a:r>
            <a:r>
              <a:rPr lang="en-US" sz="2000" dirty="0" err="1" smtClean="0"/>
              <a:t>pernyataan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singkat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5956" y="2916379"/>
            <a:ext cx="79247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Measurable Organization </a:t>
            </a:r>
            <a:r>
              <a:rPr lang="en-US" sz="2000" i="1" dirty="0" smtClean="0"/>
              <a:t>Value </a:t>
            </a:r>
            <a:r>
              <a:rPr lang="en-US" sz="2000" dirty="0" smtClean="0"/>
              <a:t>(MOV)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kesempatan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persetujuan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verifikasi</a:t>
            </a:r>
            <a:r>
              <a:rPr lang="en-US" sz="2000" dirty="0" smtClean="0"/>
              <a:t> 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petunjuk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sederhana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tim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ekspektasi</a:t>
            </a:r>
            <a:r>
              <a:rPr lang="en-US" sz="2000" dirty="0" smtClean="0"/>
              <a:t> / </a:t>
            </a:r>
            <a:r>
              <a:rPr lang="en-US" sz="2000" dirty="0" err="1" smtClean="0"/>
              <a:t>hasil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diinginkan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terperinci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para </a:t>
            </a:r>
            <a:r>
              <a:rPr lang="en-US" sz="2000" i="1" dirty="0" smtClean="0"/>
              <a:t>stakeholder.</a:t>
            </a:r>
          </a:p>
        </p:txBody>
      </p:sp>
    </p:spTree>
    <p:extLst>
      <p:ext uri="{BB962C8B-B14F-4D97-AF65-F5344CB8AC3E}">
        <p14:creationId xmlns:p14="http://schemas.microsoft.com/office/powerpoint/2010/main" val="10636624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5958" y="1066800"/>
            <a:ext cx="792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/>
            <a:r>
              <a:rPr lang="en-US" sz="2000" dirty="0" smtClean="0"/>
              <a:t>Step. 03.  </a:t>
            </a:r>
            <a:r>
              <a:rPr lang="en-US" sz="2000" dirty="0" err="1" smtClean="0"/>
              <a:t>Mengidentifikasi</a:t>
            </a:r>
            <a:r>
              <a:rPr lang="en-US" sz="2000" dirty="0" smtClean="0"/>
              <a:t> alternative yang </a:t>
            </a:r>
            <a:r>
              <a:rPr lang="en-US" sz="2000" dirty="0" err="1" smtClean="0"/>
              <a:t>ada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5957" y="1803412"/>
            <a:ext cx="792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5957" y="1603357"/>
            <a:ext cx="79247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/>
            <a:r>
              <a:rPr lang="en-US" sz="2000" dirty="0" smtClean="0"/>
              <a:t>Hal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dipertimbangkan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Base case alternative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MOV </a:t>
            </a:r>
            <a:r>
              <a:rPr lang="en-US" sz="2000" dirty="0" err="1" smtClean="0"/>
              <a:t>adalah</a:t>
            </a:r>
            <a:r>
              <a:rPr lang="en-US" sz="2000" dirty="0" smtClean="0"/>
              <a:t>:</a:t>
            </a:r>
          </a:p>
          <a:p>
            <a:pPr marL="914400" indent="-457200">
              <a:buAutoNum type="arabicPeriod"/>
            </a:pPr>
            <a:r>
              <a:rPr lang="en-US" sz="2000" dirty="0" smtClean="0"/>
              <a:t>Proses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 </a:t>
            </a:r>
            <a:r>
              <a:rPr lang="en-US" sz="2000" dirty="0" err="1" smtClean="0"/>
              <a:t>dibidang</a:t>
            </a:r>
            <a:r>
              <a:rPr lang="en-US" sz="2000" dirty="0" smtClean="0"/>
              <a:t> TI</a:t>
            </a:r>
          </a:p>
          <a:p>
            <a:pPr marL="914400" indent="-457200">
              <a:buAutoNum type="arabicPeriod"/>
            </a:pPr>
            <a:r>
              <a:rPr lang="en-US" sz="2000" dirty="0" err="1" smtClean="0"/>
              <a:t>Mengadopsi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mengadaptasi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area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departemen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endParaRPr lang="en-US" sz="2000" dirty="0" smtClean="0"/>
          </a:p>
          <a:p>
            <a:pPr marL="914400" indent="-457200">
              <a:buAutoNum type="arabicPeriod"/>
            </a:pPr>
            <a:r>
              <a:rPr lang="en-US" sz="2000" dirty="0" err="1" smtClean="0"/>
              <a:t>Mengulang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endParaRPr lang="en-US" sz="2000" dirty="0" smtClean="0"/>
          </a:p>
          <a:p>
            <a:pPr marL="914400" indent="-457200">
              <a:buAutoNum type="arabicPeriod"/>
            </a:pPr>
            <a:r>
              <a:rPr lang="en-US" sz="2000" dirty="0" err="1" smtClean="0"/>
              <a:t>Pembelian</a:t>
            </a:r>
            <a:r>
              <a:rPr lang="en-US" sz="2000" dirty="0" smtClean="0"/>
              <a:t> </a:t>
            </a:r>
            <a:r>
              <a:rPr lang="en-US" sz="2000" dirty="0" err="1" smtClean="0"/>
              <a:t>pake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vendor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endParaRPr lang="en-US" sz="2000" dirty="0" smtClean="0"/>
          </a:p>
          <a:p>
            <a:pPr marL="914400" indent="-457200">
              <a:buAutoNum type="arabicPeriod"/>
            </a:pPr>
            <a:r>
              <a:rPr lang="en-US" sz="2000" dirty="0" err="1" smtClean="0"/>
              <a:t>Membangun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i="1" dirty="0" smtClean="0"/>
              <a:t>outsourcing </a:t>
            </a:r>
            <a:r>
              <a:rPr lang="en-US" sz="2000" dirty="0" err="1" smtClean="0"/>
              <a:t>keperusahaan</a:t>
            </a:r>
            <a:r>
              <a:rPr lang="en-US" sz="2000" dirty="0" smtClean="0"/>
              <a:t> lain</a:t>
            </a:r>
          </a:p>
        </p:txBody>
      </p:sp>
    </p:spTree>
    <p:extLst>
      <p:ext uri="{BB962C8B-B14F-4D97-AF65-F5344CB8AC3E}">
        <p14:creationId xmlns:p14="http://schemas.microsoft.com/office/powerpoint/2010/main" val="20567678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5958" y="1066800"/>
            <a:ext cx="7924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>
              <a:tabLst>
                <a:tab pos="1147763" algn="l"/>
              </a:tabLst>
            </a:pPr>
            <a:r>
              <a:rPr lang="en-US" sz="2000" dirty="0" smtClean="0"/>
              <a:t>Step. 04.  </a:t>
            </a:r>
            <a:r>
              <a:rPr lang="en-US" sz="2000" dirty="0" err="1" smtClean="0"/>
              <a:t>Mendefinisikan</a:t>
            </a:r>
            <a:r>
              <a:rPr lang="en-US" sz="2000" dirty="0" smtClean="0"/>
              <a:t> </a:t>
            </a:r>
            <a:r>
              <a:rPr lang="en-US" sz="2000" dirty="0" err="1" smtClean="0"/>
              <a:t>kelayakan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menilai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yang 	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5957" y="1803412"/>
            <a:ext cx="792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08934" y="2362271"/>
            <a:ext cx="73188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>
              <a:tabLst>
                <a:tab pos="914400" algn="l"/>
              </a:tabLst>
            </a:pPr>
            <a:r>
              <a:rPr lang="en-US" sz="2000" dirty="0" err="1" smtClean="0"/>
              <a:t>Kelayakan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focus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	alternative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layak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. </a:t>
            </a:r>
          </a:p>
          <a:p>
            <a:pPr marL="19050">
              <a:tabLst>
                <a:tab pos="914400" algn="l"/>
              </a:tabLst>
            </a:pPr>
            <a:endParaRPr lang="en-US" sz="2000" dirty="0"/>
          </a:p>
          <a:p>
            <a:pPr marL="19050">
              <a:tabLst>
                <a:tab pos="914400" algn="l"/>
              </a:tabLst>
            </a:pPr>
            <a:r>
              <a:rPr lang="en-US" sz="2000" dirty="0" err="1" smtClean="0"/>
              <a:t>Resiko</a:t>
            </a:r>
            <a:r>
              <a:rPr lang="en-US" sz="2000" dirty="0" smtClean="0"/>
              <a:t> yang </a:t>
            </a:r>
            <a:r>
              <a:rPr lang="en-US" sz="2000" dirty="0" err="1"/>
              <a:t>dimaksud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focus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	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772038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Case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656" y="2141826"/>
            <a:ext cx="3596088" cy="32456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2551837"/>
            <a:ext cx="541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kelayakan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, </a:t>
            </a:r>
            <a:r>
              <a:rPr lang="en-US" dirty="0" err="1" smtClean="0"/>
              <a:t>manfaat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piagam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5958" y="1066800"/>
            <a:ext cx="79247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>
              <a:tabLst>
                <a:tab pos="1147763" algn="l"/>
              </a:tabLst>
            </a:pPr>
            <a:r>
              <a:rPr lang="en-US" sz="2000" dirty="0" err="1" smtClean="0"/>
              <a:t>Kelayakan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segi</a:t>
            </a:r>
            <a:r>
              <a:rPr lang="en-US" sz="2000" dirty="0" smtClean="0"/>
              <a:t>:</a:t>
            </a:r>
          </a:p>
          <a:p>
            <a:pPr marL="806450" indent="-342900">
              <a:buFont typeface="Wingdings" panose="05000000000000000000" pitchFamily="2" charset="2"/>
              <a:buChar char="§"/>
              <a:tabLst>
                <a:tab pos="806450" algn="l"/>
              </a:tabLst>
            </a:pPr>
            <a:r>
              <a:rPr lang="en-US" sz="2000" i="1" dirty="0" smtClean="0"/>
              <a:t>Economic feasibility</a:t>
            </a:r>
          </a:p>
          <a:p>
            <a:pPr marL="463550">
              <a:tabLst>
                <a:tab pos="806450" algn="l"/>
              </a:tabLst>
            </a:pPr>
            <a:r>
              <a:rPr lang="en-US" sz="2000" i="1" dirty="0"/>
              <a:t>	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	</a:t>
            </a:r>
            <a:r>
              <a:rPr lang="en-US" sz="2000" dirty="0" err="1" smtClean="0"/>
              <a:t>mendalam</a:t>
            </a:r>
            <a:r>
              <a:rPr lang="en-US" sz="2000" dirty="0" smtClean="0"/>
              <a:t>.</a:t>
            </a:r>
          </a:p>
          <a:p>
            <a:pPr marL="463550">
              <a:tabLst>
                <a:tab pos="806450" algn="l"/>
              </a:tabLst>
            </a:pPr>
            <a:r>
              <a:rPr lang="en-US" sz="2000" i="1" dirty="0"/>
              <a:t>	</a:t>
            </a:r>
            <a:r>
              <a:rPr lang="en-US" sz="2000" dirty="0" err="1" smtClean="0"/>
              <a:t>Mengevaluasi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dana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yang 	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mendukung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.</a:t>
            </a:r>
          </a:p>
          <a:p>
            <a:pPr marL="463550">
              <a:tabLst>
                <a:tab pos="806450" algn="l"/>
              </a:tabLst>
            </a:pPr>
            <a:endParaRPr lang="en-US" sz="2000" dirty="0" smtClean="0"/>
          </a:p>
          <a:p>
            <a:pPr marL="806450" indent="-342900">
              <a:buFont typeface="Wingdings" panose="05000000000000000000" pitchFamily="2" charset="2"/>
              <a:buChar char="§"/>
              <a:tabLst>
                <a:tab pos="806450" algn="l"/>
              </a:tabLst>
            </a:pPr>
            <a:r>
              <a:rPr lang="en-US" sz="2000" i="1" dirty="0" smtClean="0"/>
              <a:t>Technical feasibility</a:t>
            </a:r>
          </a:p>
          <a:p>
            <a:pPr marL="463550">
              <a:tabLst>
                <a:tab pos="806450" algn="l"/>
              </a:tabLst>
            </a:pPr>
            <a:r>
              <a:rPr lang="en-US" sz="2000" i="1" dirty="0" smtClean="0"/>
              <a:t>	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focus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infrastruktur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	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mendukung</a:t>
            </a:r>
            <a:r>
              <a:rPr lang="en-US" sz="2000" dirty="0" smtClean="0"/>
              <a:t> </a:t>
            </a:r>
            <a:r>
              <a:rPr lang="en-US" sz="2000" dirty="0" err="1" smtClean="0"/>
              <a:t>solusi</a:t>
            </a:r>
            <a:r>
              <a:rPr lang="en-US" sz="2000" dirty="0" smtClean="0"/>
              <a:t> IT.</a:t>
            </a:r>
          </a:p>
          <a:p>
            <a:pPr marL="463550">
              <a:tabLst>
                <a:tab pos="806450" algn="l"/>
              </a:tabLst>
            </a:pPr>
            <a:r>
              <a:rPr lang="en-US" sz="2000" i="1" dirty="0"/>
              <a:t>	</a:t>
            </a:r>
            <a:r>
              <a:rPr lang="en-US" sz="2000" dirty="0" err="1" smtClean="0"/>
              <a:t>Akankah</a:t>
            </a:r>
            <a:r>
              <a:rPr lang="en-US" sz="2000" dirty="0" smtClean="0"/>
              <a:t> </a:t>
            </a:r>
            <a:r>
              <a:rPr lang="en-US" sz="2000" dirty="0" err="1" smtClean="0"/>
              <a:t>infrastrukstur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mendukung</a:t>
            </a:r>
            <a:r>
              <a:rPr lang="en-US" sz="2000" dirty="0" smtClean="0"/>
              <a:t> 	alternative?</a:t>
            </a:r>
          </a:p>
          <a:p>
            <a:pPr marL="463550">
              <a:tabLst>
                <a:tab pos="806450" algn="l"/>
              </a:tabLst>
            </a:pPr>
            <a:r>
              <a:rPr lang="en-US" sz="2000" dirty="0"/>
              <a:t>	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? </a:t>
            </a: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5225596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3887" y="1600200"/>
            <a:ext cx="79247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>
              <a:tabLst>
                <a:tab pos="1147763" algn="l"/>
              </a:tabLst>
            </a:pPr>
            <a:r>
              <a:rPr lang="en-US" sz="2000" dirty="0" err="1" smtClean="0"/>
              <a:t>Kelayakan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segi</a:t>
            </a:r>
            <a:r>
              <a:rPr lang="en-US" sz="2000" dirty="0" smtClean="0"/>
              <a:t>: &gt;&gt;</a:t>
            </a:r>
          </a:p>
          <a:p>
            <a:pPr marL="806450" indent="-342900">
              <a:buFont typeface="Wingdings" panose="05000000000000000000" pitchFamily="2" charset="2"/>
              <a:buChar char="§"/>
              <a:tabLst>
                <a:tab pos="806450" algn="l"/>
              </a:tabLst>
            </a:pPr>
            <a:r>
              <a:rPr lang="en-US" sz="2000" i="1" dirty="0" smtClean="0"/>
              <a:t>Organizational feasibility</a:t>
            </a:r>
          </a:p>
          <a:p>
            <a:pPr marL="463550">
              <a:tabLst>
                <a:tab pos="806450" algn="l"/>
              </a:tabLst>
            </a:pPr>
            <a:r>
              <a:rPr lang="en-US" sz="2000" i="1" dirty="0"/>
              <a:t>	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analisa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mempertimbangkan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	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. </a:t>
            </a:r>
          </a:p>
          <a:p>
            <a:pPr marL="463550">
              <a:tabLst>
                <a:tab pos="806450" algn="l"/>
              </a:tabLst>
            </a:pPr>
            <a:r>
              <a:rPr lang="en-US" sz="2000" i="1" dirty="0"/>
              <a:t>	</a:t>
            </a:r>
            <a:r>
              <a:rPr lang="en-US" sz="2000" dirty="0" err="1" smtClean="0"/>
              <a:t>Fokus</a:t>
            </a:r>
            <a:r>
              <a:rPr lang="en-US" sz="2000" dirty="0" smtClean="0"/>
              <a:t> </a:t>
            </a:r>
            <a:r>
              <a:rPr lang="id-ID" sz="2000" dirty="0"/>
              <a:t>pada bagaimana orang - orang yang ada di organisasi </a:t>
            </a:r>
            <a:r>
              <a:rPr lang="en-US" sz="2000" dirty="0" smtClean="0"/>
              <a:t>	</a:t>
            </a:r>
            <a:r>
              <a:rPr lang="id-ID" sz="2000" dirty="0" smtClean="0"/>
              <a:t>akan </a:t>
            </a:r>
            <a:r>
              <a:rPr lang="id-ID" sz="2000" dirty="0"/>
              <a:t>beradaptasi dengan perubahan organisasi yang telah </a:t>
            </a:r>
            <a:r>
              <a:rPr lang="en-US" sz="2000" dirty="0" smtClean="0"/>
              <a:t>	</a:t>
            </a:r>
            <a:r>
              <a:rPr lang="id-ID" sz="2000" dirty="0" smtClean="0"/>
              <a:t>direncanakan</a:t>
            </a:r>
            <a:r>
              <a:rPr lang="id-ID" sz="2000" dirty="0"/>
              <a:t>.</a:t>
            </a:r>
            <a:endParaRPr lang="en-US" sz="2000" dirty="0"/>
          </a:p>
          <a:p>
            <a:pPr marL="463550">
              <a:tabLst>
                <a:tab pos="806450" algn="l"/>
              </a:tabLst>
            </a:pPr>
            <a:endParaRPr lang="en-US" sz="2000" dirty="0" smtClean="0"/>
          </a:p>
          <a:p>
            <a:pPr marL="806450" indent="-342900">
              <a:buFont typeface="Wingdings" panose="05000000000000000000" pitchFamily="2" charset="2"/>
              <a:buChar char="§"/>
              <a:tabLst>
                <a:tab pos="806450" algn="l"/>
              </a:tabLst>
            </a:pPr>
            <a:r>
              <a:rPr lang="en-US" sz="2000" i="1" dirty="0" smtClean="0"/>
              <a:t>Other feasibility</a:t>
            </a:r>
            <a:endParaRPr lang="en-US" sz="2000" i="1" dirty="0"/>
          </a:p>
          <a:p>
            <a:pPr marL="463550">
              <a:tabLst>
                <a:tab pos="806450" algn="l"/>
              </a:tabLst>
            </a:pPr>
            <a:r>
              <a:rPr lang="en-US" sz="2000" i="1" dirty="0" smtClean="0"/>
              <a:t>	</a:t>
            </a:r>
            <a:r>
              <a:rPr lang="id-ID" sz="2000" dirty="0"/>
              <a:t> Kelayakan disini bergantung pada situasi </a:t>
            </a:r>
            <a:r>
              <a:rPr lang="id-ID" sz="2000" dirty="0" smtClean="0"/>
              <a:t>organisasi</a:t>
            </a:r>
            <a:r>
              <a:rPr lang="en-US" sz="2000" dirty="0" smtClean="0"/>
              <a:t>.</a:t>
            </a: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4349344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3887" y="1295400"/>
            <a:ext cx="792479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>
              <a:tabLst>
                <a:tab pos="1147763" algn="l"/>
              </a:tabLst>
            </a:pPr>
            <a:r>
              <a:rPr lang="en-US" sz="2000" dirty="0" err="1" smtClean="0"/>
              <a:t>Resiko</a:t>
            </a:r>
            <a:r>
              <a:rPr lang="en-US" sz="2000" dirty="0" smtClean="0"/>
              <a:t> </a:t>
            </a:r>
            <a:r>
              <a:rPr lang="en-US" sz="2000" dirty="0" err="1" smtClean="0"/>
              <a:t>kelayakan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berfokus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:</a:t>
            </a:r>
          </a:p>
          <a:p>
            <a:pPr marL="968375" indent="-457200">
              <a:buFont typeface="Arial" panose="020B0604020202020204" pitchFamily="34" charset="0"/>
              <a:buChar char="•"/>
              <a:tabLst>
                <a:tab pos="968375" algn="l"/>
              </a:tabLst>
            </a:pPr>
            <a:r>
              <a:rPr lang="en-US" sz="2000" i="1" dirty="0" smtClean="0"/>
              <a:t>Identification</a:t>
            </a:r>
          </a:p>
          <a:p>
            <a:pPr marL="511175">
              <a:tabLst>
                <a:tab pos="968375" algn="l"/>
              </a:tabLst>
            </a:pPr>
            <a:r>
              <a:rPr lang="en-US" sz="2000" i="1" dirty="0" smtClean="0"/>
              <a:t>	</a:t>
            </a: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?</a:t>
            </a:r>
          </a:p>
          <a:p>
            <a:pPr marL="511175">
              <a:tabLst>
                <a:tab pos="968375" algn="l"/>
              </a:tabLst>
            </a:pPr>
            <a:r>
              <a:rPr lang="en-US" sz="2000" i="1" dirty="0"/>
              <a:t>	</a:t>
            </a: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r>
              <a:rPr lang="en-US" sz="2000" dirty="0" smtClean="0"/>
              <a:t>?</a:t>
            </a:r>
          </a:p>
          <a:p>
            <a:pPr marL="511175">
              <a:tabLst>
                <a:tab pos="968375" algn="l"/>
              </a:tabLst>
            </a:pPr>
            <a:endParaRPr lang="en-US" sz="2000" dirty="0" smtClean="0"/>
          </a:p>
          <a:p>
            <a:pPr marL="968375" indent="-457200">
              <a:buFont typeface="Arial" panose="020B0604020202020204" pitchFamily="34" charset="0"/>
              <a:buChar char="•"/>
              <a:tabLst>
                <a:tab pos="968375" algn="l"/>
              </a:tabLst>
            </a:pPr>
            <a:r>
              <a:rPr lang="en-US" sz="2000" i="1" dirty="0" smtClean="0"/>
              <a:t>Assessment</a:t>
            </a:r>
          </a:p>
          <a:p>
            <a:pPr marL="511175">
              <a:tabLst>
                <a:tab pos="968375" algn="l"/>
              </a:tabLst>
            </a:pPr>
            <a:r>
              <a:rPr lang="en-US" sz="2000" i="1" dirty="0"/>
              <a:t>	</a:t>
            </a:r>
            <a:r>
              <a:rPr lang="id-ID" sz="2000" dirty="0" smtClean="0"/>
              <a:t>Melihat </a:t>
            </a:r>
            <a:r>
              <a:rPr lang="id-ID" sz="2000" dirty="0"/>
              <a:t>atau menentukan dampak apa yang </a:t>
            </a:r>
            <a:r>
              <a:rPr lang="id-ID" sz="2000" dirty="0" smtClean="0"/>
              <a:t>akan</a:t>
            </a:r>
            <a:r>
              <a:rPr lang="en-US" sz="2000" dirty="0" smtClean="0"/>
              <a:t> 		</a:t>
            </a:r>
            <a:r>
              <a:rPr lang="id-ID" sz="2000" dirty="0" smtClean="0"/>
              <a:t>berpengaruh </a:t>
            </a:r>
            <a:r>
              <a:rPr lang="id-ID" sz="2000" dirty="0"/>
              <a:t>pada organisasi dari setiap resiko?</a:t>
            </a:r>
            <a:endParaRPr lang="en-US" sz="2000" dirty="0"/>
          </a:p>
          <a:p>
            <a:pPr marL="511175">
              <a:tabLst>
                <a:tab pos="968375" algn="l"/>
              </a:tabLst>
            </a:pPr>
            <a:endParaRPr lang="en-US" sz="2000" i="1" dirty="0" smtClean="0"/>
          </a:p>
          <a:p>
            <a:pPr marL="968375" indent="-457200">
              <a:buFont typeface="Arial" panose="020B0604020202020204" pitchFamily="34" charset="0"/>
              <a:buChar char="•"/>
              <a:tabLst>
                <a:tab pos="968375" algn="l"/>
              </a:tabLst>
            </a:pPr>
            <a:r>
              <a:rPr lang="en-US" sz="2000" i="1" dirty="0" smtClean="0"/>
              <a:t>Response</a:t>
            </a:r>
          </a:p>
          <a:p>
            <a:pPr marL="511175">
              <a:tabLst>
                <a:tab pos="968375" algn="l"/>
              </a:tabLst>
            </a:pPr>
            <a:r>
              <a:rPr lang="en-US" sz="2000" i="1" dirty="0"/>
              <a:t>	</a:t>
            </a:r>
            <a:r>
              <a:rPr lang="id-ID" sz="2000" dirty="0" smtClean="0"/>
              <a:t>Merencanakan </a:t>
            </a:r>
            <a:r>
              <a:rPr lang="id-ID" sz="2000" dirty="0"/>
              <a:t>bagaimana organisasi dapat mencengan </a:t>
            </a:r>
            <a:r>
              <a:rPr lang="en-US" sz="2000" dirty="0" smtClean="0"/>
              <a:t>	</a:t>
            </a:r>
            <a:r>
              <a:rPr lang="id-ID" sz="2000" dirty="0" smtClean="0"/>
              <a:t>atau </a:t>
            </a:r>
            <a:r>
              <a:rPr lang="id-ID" sz="2000" dirty="0"/>
              <a:t>meminimalisir resiko yang ada?</a:t>
            </a:r>
            <a:endParaRPr lang="en-US" sz="2000" dirty="0"/>
          </a:p>
          <a:p>
            <a:pPr marL="511175">
              <a:tabLst>
                <a:tab pos="968375" algn="l"/>
              </a:tabLst>
            </a:pP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7298617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5958" y="1066800"/>
            <a:ext cx="792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>
              <a:tabLst>
                <a:tab pos="1147763" algn="l"/>
              </a:tabLst>
            </a:pPr>
            <a:r>
              <a:rPr lang="en-US" sz="2000" dirty="0" smtClean="0"/>
              <a:t>Step. 05.  </a:t>
            </a:r>
            <a:r>
              <a:rPr lang="en-US" sz="2000" dirty="0" err="1" smtClean="0"/>
              <a:t>Mendefinisikan</a:t>
            </a:r>
            <a:r>
              <a:rPr lang="en-US" sz="2000" dirty="0" smtClean="0"/>
              <a:t> total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i="1" dirty="0" smtClean="0"/>
              <a:t>ownership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5957" y="1803412"/>
            <a:ext cx="792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08934" y="2151727"/>
            <a:ext cx="73188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>
              <a:tabLst>
                <a:tab pos="914400" algn="l"/>
              </a:tabLst>
            </a:pPr>
            <a:r>
              <a:rPr lang="id-ID" sz="2000" i="1" dirty="0">
                <a:solidFill>
                  <a:srgbClr val="FF0000"/>
                </a:solidFill>
              </a:rPr>
              <a:t>Total Cost of Ownership</a:t>
            </a:r>
            <a:r>
              <a:rPr lang="id-ID" sz="2000" dirty="0">
                <a:solidFill>
                  <a:srgbClr val="FF0000"/>
                </a:solidFill>
              </a:rPr>
              <a:t> (TCO) </a:t>
            </a:r>
            <a:r>
              <a:rPr lang="id-ID" sz="2000" dirty="0"/>
              <a:t>merupakan sebuah konsep yang mendapatkan perhatian luas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id-ID" sz="2000" dirty="0" smtClean="0"/>
              <a:t>pada </a:t>
            </a:r>
            <a:r>
              <a:rPr lang="id-ID" sz="2000" dirty="0"/>
              <a:t>umumnya mengacu pada total biaya </a:t>
            </a:r>
            <a:r>
              <a:rPr lang="id-ID" sz="2000" dirty="0" smtClean="0"/>
              <a:t>untuk</a:t>
            </a:r>
            <a:r>
              <a:rPr lang="en-US" sz="2000" dirty="0" smtClean="0"/>
              <a:t>:</a:t>
            </a:r>
          </a:p>
          <a:p>
            <a:pPr marL="914400" indent="-457200">
              <a:buAutoNum type="arabicPeriod"/>
              <a:tabLst>
                <a:tab pos="914400" algn="l"/>
              </a:tabLst>
            </a:pPr>
            <a:r>
              <a:rPr lang="id-ID" sz="2000" dirty="0" smtClean="0"/>
              <a:t>Memperoleh</a:t>
            </a:r>
            <a:endParaRPr lang="en-US" sz="2000" dirty="0" smtClean="0"/>
          </a:p>
          <a:p>
            <a:pPr marL="914400" indent="-457200">
              <a:buAutoNum type="arabicPeriod"/>
              <a:tabLst>
                <a:tab pos="914400" algn="l"/>
              </a:tabLst>
            </a:pPr>
            <a:r>
              <a:rPr lang="en-US" sz="2000" dirty="0" smtClean="0"/>
              <a:t>M</a:t>
            </a:r>
            <a:r>
              <a:rPr lang="id-ID" sz="2000" dirty="0" smtClean="0"/>
              <a:t>engembangkan</a:t>
            </a:r>
            <a:endParaRPr lang="en-US" sz="2000" dirty="0" smtClean="0"/>
          </a:p>
          <a:p>
            <a:pPr marL="914400" indent="-457200">
              <a:buAutoNum type="arabicPeriod"/>
              <a:tabLst>
                <a:tab pos="914400" algn="l"/>
              </a:tabLst>
            </a:pPr>
            <a:r>
              <a:rPr lang="en-US" sz="2000" dirty="0" smtClean="0"/>
              <a:t>M</a:t>
            </a:r>
            <a:r>
              <a:rPr lang="id-ID" sz="2000" dirty="0" smtClean="0"/>
              <a:t>emelihara</a:t>
            </a:r>
            <a:endParaRPr lang="en-US" sz="2000" dirty="0" smtClean="0"/>
          </a:p>
          <a:p>
            <a:pPr marL="914400" indent="-457200">
              <a:buAutoNum type="arabicPeriod"/>
              <a:tabLst>
                <a:tab pos="914400" algn="l"/>
              </a:tabLst>
            </a:pPr>
            <a:r>
              <a:rPr lang="en-US" sz="2000" dirty="0" smtClean="0"/>
              <a:t>M</a:t>
            </a:r>
            <a:r>
              <a:rPr lang="id-ID" sz="2000" dirty="0" smtClean="0"/>
              <a:t>endukung </a:t>
            </a:r>
            <a:r>
              <a:rPr lang="id-ID" sz="2000" dirty="0"/>
              <a:t>sistem aplikasi selama masa pemanfaatannya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660074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5958" y="1066800"/>
            <a:ext cx="79247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>
              <a:tabLst>
                <a:tab pos="1147763" algn="l"/>
              </a:tabLst>
            </a:pPr>
            <a:r>
              <a:rPr lang="en-US" sz="2000" dirty="0" err="1" smtClean="0"/>
              <a:t>Biaya-biaya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i="1" dirty="0" smtClean="0"/>
              <a:t>TCO</a:t>
            </a:r>
          </a:p>
          <a:p>
            <a:pPr marL="681038" lvl="0" indent="-342900">
              <a:buFont typeface="Wingdings" panose="05000000000000000000" pitchFamily="2" charset="2"/>
              <a:buChar char="§"/>
              <a:tabLst>
                <a:tab pos="681038" algn="l"/>
              </a:tabLst>
            </a:pPr>
            <a:r>
              <a:rPr lang="en-US" sz="2000" i="1" dirty="0" smtClean="0"/>
              <a:t>Direct </a:t>
            </a:r>
            <a:r>
              <a:rPr lang="id-ID" sz="2000" i="1" dirty="0"/>
              <a:t>or up-front </a:t>
            </a:r>
            <a:r>
              <a:rPr lang="id-ID" sz="2000" i="1" dirty="0" smtClean="0"/>
              <a:t>costs</a:t>
            </a:r>
            <a:r>
              <a:rPr lang="en-US" sz="2000" i="1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dimuka</a:t>
            </a:r>
            <a:r>
              <a:rPr lang="en-US" sz="2000" dirty="0" smtClean="0"/>
              <a:t>)</a:t>
            </a:r>
          </a:p>
          <a:p>
            <a:pPr marL="338138">
              <a:tabLst>
                <a:tab pos="681038" algn="l"/>
              </a:tabLst>
            </a:pPr>
            <a:r>
              <a:rPr lang="en-US" sz="2000" dirty="0" smtClean="0"/>
              <a:t>	</a:t>
            </a:r>
            <a:r>
              <a:rPr lang="id-ID" sz="2000" dirty="0"/>
              <a:t>Merupakan biaya untuk pembelian perangkat keras </a:t>
            </a:r>
            <a:r>
              <a:rPr lang="en-US" sz="2000" dirty="0" smtClean="0"/>
              <a:t>	</a:t>
            </a:r>
            <a:r>
              <a:rPr lang="id-ID" sz="2000" dirty="0" smtClean="0"/>
              <a:t>(</a:t>
            </a:r>
            <a:r>
              <a:rPr lang="id-ID" sz="2000" dirty="0"/>
              <a:t>hardware), perangkat lunak (software), dan peralatan </a:t>
            </a:r>
            <a:r>
              <a:rPr lang="en-US" sz="2000" dirty="0" smtClean="0"/>
              <a:t>	</a:t>
            </a:r>
            <a:r>
              <a:rPr lang="id-ID" sz="2000" dirty="0" smtClean="0"/>
              <a:t>telekomunikasi</a:t>
            </a:r>
            <a:r>
              <a:rPr lang="id-ID" sz="2000" dirty="0"/>
              <a:t>, biaya instalasi, dll.</a:t>
            </a:r>
            <a:endParaRPr lang="en-US" sz="2000" dirty="0"/>
          </a:p>
          <a:p>
            <a:pPr marL="338138" lvl="0">
              <a:tabLst>
                <a:tab pos="681038" algn="l"/>
              </a:tabLst>
            </a:pPr>
            <a:endParaRPr lang="en-US" sz="2000" dirty="0" smtClean="0"/>
          </a:p>
          <a:p>
            <a:pPr marL="681038" indent="-342900">
              <a:buFont typeface="Wingdings" panose="05000000000000000000" pitchFamily="2" charset="2"/>
              <a:buChar char="§"/>
              <a:tabLst>
                <a:tab pos="681038" algn="l"/>
              </a:tabLst>
            </a:pPr>
            <a:r>
              <a:rPr lang="id-ID" sz="2000" i="1" dirty="0"/>
              <a:t>Ongoing </a:t>
            </a:r>
            <a:r>
              <a:rPr lang="id-ID" sz="2000" i="1" dirty="0" smtClean="0"/>
              <a:t>costs</a:t>
            </a:r>
            <a:r>
              <a:rPr lang="en-US" sz="2000" i="1" dirty="0" smtClean="0"/>
              <a:t> </a:t>
            </a:r>
            <a:r>
              <a:rPr lang="en-US" sz="2000" dirty="0" smtClean="0"/>
              <a:t>(</a:t>
            </a:r>
            <a:r>
              <a:rPr lang="id-ID" sz="2000" dirty="0"/>
              <a:t>Biaya yang sedang berlangsung</a:t>
            </a:r>
            <a:r>
              <a:rPr lang="en-US" sz="2000" dirty="0" smtClean="0"/>
              <a:t>)</a:t>
            </a:r>
          </a:p>
          <a:p>
            <a:pPr marL="338138">
              <a:tabLst>
                <a:tab pos="681038" algn="l"/>
              </a:tabLst>
            </a:pPr>
            <a:r>
              <a:rPr lang="en-US" sz="2000" dirty="0"/>
              <a:t>	</a:t>
            </a:r>
            <a:r>
              <a:rPr lang="id-ID" sz="2000" dirty="0"/>
              <a:t>Merupakan biaya untuk gaji karyawan, training karyawan, </a:t>
            </a:r>
            <a:r>
              <a:rPr lang="en-US" sz="2000" dirty="0" smtClean="0"/>
              <a:t>	</a:t>
            </a:r>
            <a:r>
              <a:rPr lang="id-ID" sz="2000" dirty="0" smtClean="0"/>
              <a:t>pemeliharaan</a:t>
            </a:r>
            <a:r>
              <a:rPr lang="id-ID" sz="2000" dirty="0"/>
              <a:t>, dll.</a:t>
            </a:r>
            <a:endParaRPr lang="en-US" sz="2000" dirty="0"/>
          </a:p>
          <a:p>
            <a:pPr marL="338138">
              <a:tabLst>
                <a:tab pos="681038" algn="l"/>
              </a:tabLst>
            </a:pPr>
            <a:endParaRPr lang="en-US" sz="2000" dirty="0" smtClean="0"/>
          </a:p>
          <a:p>
            <a:pPr marL="681038" indent="-342900">
              <a:buFont typeface="Wingdings" panose="05000000000000000000" pitchFamily="2" charset="2"/>
              <a:buChar char="§"/>
              <a:tabLst>
                <a:tab pos="681038" algn="l"/>
              </a:tabLst>
            </a:pPr>
            <a:r>
              <a:rPr lang="en-US" sz="2000" i="1" dirty="0" smtClean="0"/>
              <a:t>Indirect costs </a:t>
            </a:r>
            <a:r>
              <a:rPr lang="en-US" sz="2000" dirty="0" smtClean="0"/>
              <a:t>(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)</a:t>
            </a:r>
            <a:endParaRPr lang="en-US" sz="2000" i="1" dirty="0"/>
          </a:p>
          <a:p>
            <a:pPr marL="338138">
              <a:tabLst>
                <a:tab pos="681038" algn="l"/>
              </a:tabLst>
            </a:pPr>
            <a:r>
              <a:rPr lang="en-US" sz="2000" i="1" dirty="0" smtClean="0"/>
              <a:t>	</a:t>
            </a:r>
            <a:r>
              <a:rPr lang="id-ID" sz="2000" dirty="0"/>
              <a:t>Merupakan biaya seperti kerugian awal produktivitas, waktu </a:t>
            </a:r>
            <a:r>
              <a:rPr lang="en-US" sz="2000" dirty="0" smtClean="0"/>
              <a:t>	</a:t>
            </a:r>
            <a:r>
              <a:rPr lang="id-ID" sz="2000" dirty="0" smtClean="0"/>
              <a:t>yang </a:t>
            </a:r>
            <a:r>
              <a:rPr lang="id-ID" sz="2000" dirty="0"/>
              <a:t>hilang oleh pengguna saat sistem rusak, dll.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79774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5958" y="1066800"/>
            <a:ext cx="792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>
              <a:tabLst>
                <a:tab pos="1147763" algn="l"/>
              </a:tabLst>
            </a:pPr>
            <a:r>
              <a:rPr lang="en-US" sz="2000" dirty="0" smtClean="0"/>
              <a:t>Step. 06.  </a:t>
            </a:r>
            <a:r>
              <a:rPr lang="en-US" sz="2000" dirty="0" err="1" smtClean="0"/>
              <a:t>Mendefinisikan</a:t>
            </a:r>
            <a:r>
              <a:rPr lang="en-US" sz="2000" dirty="0" smtClean="0"/>
              <a:t> total 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 </a:t>
            </a:r>
            <a:r>
              <a:rPr lang="en-US" sz="2000" i="1" dirty="0" smtClean="0"/>
              <a:t>ownership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5957" y="1803412"/>
            <a:ext cx="792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38200" y="1932325"/>
            <a:ext cx="7467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>
              <a:tabLst>
                <a:tab pos="914400" algn="l"/>
              </a:tabLst>
            </a:pPr>
            <a:r>
              <a:rPr lang="id-ID" sz="2000" dirty="0"/>
              <a:t>Pada tahap ini harus menunjukkan keuntungan bagi kepemilikan dari alternatif yang ditawarkan. Keuntungan bisa muncul dari</a:t>
            </a:r>
            <a:r>
              <a:rPr lang="id-ID" sz="2000" dirty="0" smtClean="0"/>
              <a:t>:</a:t>
            </a:r>
            <a:endParaRPr lang="en-US" sz="2000" dirty="0" smtClean="0"/>
          </a:p>
          <a:p>
            <a:pPr marL="914400" indent="-3429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2000" i="1" dirty="0" smtClean="0">
                <a:solidFill>
                  <a:srgbClr val="FF0000"/>
                </a:solidFill>
              </a:rPr>
              <a:t>Increasing high-value work </a:t>
            </a:r>
          </a:p>
          <a:p>
            <a:pPr marL="571500">
              <a:tabLst>
                <a:tab pos="914400" algn="l"/>
              </a:tabLst>
            </a:pPr>
            <a:r>
              <a:rPr lang="en-US" sz="2000" i="1" dirty="0"/>
              <a:t>	</a:t>
            </a:r>
            <a:r>
              <a:rPr lang="en-US" sz="2000" dirty="0" smtClean="0"/>
              <a:t>(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tinggi</a:t>
            </a:r>
            <a:r>
              <a:rPr lang="en-US" sz="2000" dirty="0" smtClean="0"/>
              <a:t>)</a:t>
            </a:r>
          </a:p>
          <a:p>
            <a:pPr marL="571500">
              <a:tabLst>
                <a:tab pos="914400" algn="l"/>
              </a:tabLst>
            </a:pPr>
            <a:endParaRPr lang="en-US" sz="2000" dirty="0" smtClean="0"/>
          </a:p>
          <a:p>
            <a:pPr marL="914400" indent="-3429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2000" i="1" dirty="0" smtClean="0">
                <a:solidFill>
                  <a:srgbClr val="FF0000"/>
                </a:solidFill>
              </a:rPr>
              <a:t>Improving accuracy and efficiency</a:t>
            </a:r>
          </a:p>
          <a:p>
            <a:pPr marL="571500">
              <a:tabLst>
                <a:tab pos="914400" algn="l"/>
              </a:tabLst>
            </a:pPr>
            <a:r>
              <a:rPr lang="en-US" sz="2000" i="1" dirty="0" smtClean="0"/>
              <a:t>	</a:t>
            </a:r>
            <a:r>
              <a:rPr lang="en-US" sz="2000" dirty="0" smtClean="0"/>
              <a:t>(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akurasi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efisiensi</a:t>
            </a:r>
            <a:r>
              <a:rPr lang="en-US" sz="2000" dirty="0" smtClean="0"/>
              <a:t>)</a:t>
            </a:r>
          </a:p>
          <a:p>
            <a:pPr marL="571500">
              <a:tabLst>
                <a:tab pos="914400" algn="l"/>
              </a:tabLst>
            </a:pPr>
            <a:endParaRPr lang="en-US" sz="2000" dirty="0" smtClean="0"/>
          </a:p>
          <a:p>
            <a:pPr marL="914400" indent="-3429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2000" i="1" dirty="0" smtClean="0">
                <a:solidFill>
                  <a:srgbClr val="FF0000"/>
                </a:solidFill>
              </a:rPr>
              <a:t>Improving decision making</a:t>
            </a:r>
          </a:p>
          <a:p>
            <a:pPr marL="571500">
              <a:tabLst>
                <a:tab pos="914400" algn="l"/>
              </a:tabLst>
            </a:pPr>
            <a:r>
              <a:rPr lang="en-US" sz="2000" i="1" dirty="0"/>
              <a:t>	</a:t>
            </a:r>
            <a:r>
              <a:rPr lang="en-US" sz="2000" dirty="0" smtClean="0"/>
              <a:t>(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Pengambilan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0611492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5958" y="914400"/>
            <a:ext cx="7924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>
              <a:tabLst>
                <a:tab pos="1147763" algn="l"/>
              </a:tabLst>
            </a:pPr>
            <a:r>
              <a:rPr lang="en-US" sz="2000" dirty="0" smtClean="0"/>
              <a:t>Step. 07.  </a:t>
            </a:r>
            <a:r>
              <a:rPr lang="en-US" sz="2000" dirty="0" err="1" smtClean="0"/>
              <a:t>Menganalisa</a:t>
            </a:r>
            <a:r>
              <a:rPr lang="en-US" sz="2000" dirty="0" smtClean="0"/>
              <a:t> alternative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i="1" dirty="0" smtClean="0"/>
              <a:t>financial model 	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scoring model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5957" y="1803412"/>
            <a:ext cx="792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5957" y="1947208"/>
            <a:ext cx="7924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i="1" dirty="0">
                <a:solidFill>
                  <a:srgbClr val="FF0000"/>
                </a:solidFill>
              </a:rPr>
              <a:t>Financial model </a:t>
            </a:r>
            <a:r>
              <a:rPr lang="id-ID" sz="2000" dirty="0"/>
              <a:t>fokus pada profitabilitas dan </a:t>
            </a:r>
            <a:r>
              <a:rPr lang="id-ID" sz="2000" dirty="0" smtClean="0"/>
              <a:t>arus </a:t>
            </a:r>
            <a:r>
              <a:rPr lang="id-ID" sz="2000" dirty="0"/>
              <a:t>kas</a:t>
            </a:r>
            <a:r>
              <a:rPr lang="id-ID" sz="2000" dirty="0" smtClean="0"/>
              <a:t>.</a:t>
            </a:r>
            <a:r>
              <a:rPr lang="en-US" sz="2000" dirty="0" smtClean="0"/>
              <a:t> </a:t>
            </a:r>
          </a:p>
          <a:p>
            <a:pPr>
              <a:tabLst>
                <a:tab pos="466725" algn="l"/>
              </a:tabLst>
            </a:pPr>
            <a:r>
              <a:rPr lang="en-US" sz="2000" dirty="0" smtClean="0"/>
              <a:t>	</a:t>
            </a:r>
            <a:r>
              <a:rPr lang="id-ID" sz="2000" dirty="0" smtClean="0"/>
              <a:t>Model </a:t>
            </a:r>
            <a:r>
              <a:rPr lang="id-ID" sz="2000" dirty="0"/>
              <a:t>- model termasuk mencakup</a:t>
            </a:r>
            <a:r>
              <a:rPr lang="id-ID" sz="2000" dirty="0" smtClean="0"/>
              <a:t>:</a:t>
            </a:r>
            <a:endParaRPr lang="en-US" sz="2000" dirty="0" smtClean="0"/>
          </a:p>
          <a:p>
            <a:pPr marL="1022350" indent="-342900">
              <a:buFont typeface="Wingdings" panose="05000000000000000000" pitchFamily="2" charset="2"/>
              <a:buChar char="§"/>
              <a:tabLst>
                <a:tab pos="1022350" algn="l"/>
              </a:tabLst>
            </a:pPr>
            <a:r>
              <a:rPr lang="en-US" sz="2000" i="1" dirty="0" smtClean="0"/>
              <a:t>Payback </a:t>
            </a:r>
            <a:r>
              <a:rPr lang="en-US" sz="2000" i="1" dirty="0" err="1" smtClean="0"/>
              <a:t>periode</a:t>
            </a:r>
            <a:endParaRPr lang="en-US" sz="2000" i="1" dirty="0" smtClean="0"/>
          </a:p>
          <a:p>
            <a:pPr marL="679450">
              <a:tabLst>
                <a:tab pos="1022350" algn="l"/>
              </a:tabLst>
            </a:pPr>
            <a:r>
              <a:rPr lang="en-US" sz="2000" i="1" dirty="0"/>
              <a:t>	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kembalinya</a:t>
            </a:r>
            <a:r>
              <a:rPr lang="en-US" sz="2000" dirty="0"/>
              <a:t> </a:t>
            </a:r>
            <a:r>
              <a:rPr lang="en-US" sz="2000" dirty="0" err="1"/>
              <a:t>investasi</a:t>
            </a:r>
            <a:r>
              <a:rPr lang="en-US" sz="2000" dirty="0"/>
              <a:t>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dikeluarkan</a:t>
            </a: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/>
              <a:t>keuntungan</a:t>
            </a:r>
            <a:r>
              <a:rPr lang="en-US" sz="2000" dirty="0"/>
              <a:t> yang </a:t>
            </a:r>
            <a:r>
              <a:rPr lang="en-US" sz="2000" dirty="0" err="1"/>
              <a:t>didapatkan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proyek</a:t>
            </a:r>
            <a:r>
              <a:rPr lang="en-US" sz="2000" dirty="0"/>
              <a:t> 	</a:t>
            </a:r>
            <a:r>
              <a:rPr lang="en-US" sz="2000" dirty="0" smtClean="0"/>
              <a:t>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 smtClean="0"/>
              <a:t>dibuat</a:t>
            </a:r>
            <a:endParaRPr 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77643" y="4873823"/>
                <a:ext cx="59321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𝑃𝑎𝑦𝑏𝑎𝑐𝑘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𝑃𝑒𝑟𝑖𝑜𝑑𝑒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</a:t>
                </a:r>
                <a:r>
                  <a:rPr lang="en-US" sz="2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investasi</a:t>
                </a:r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/ (</a:t>
                </a:r>
                <a:r>
                  <a:rPr lang="en-US" sz="2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arus</a:t>
                </a:r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kas</a:t>
                </a:r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x 1 </a:t>
                </a:r>
                <a:r>
                  <a:rPr lang="en-US" sz="2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tahun</a:t>
                </a: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643" y="4873823"/>
                <a:ext cx="5932137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2055" t="-26000" r="-822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38200" y="4202668"/>
            <a:ext cx="7455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per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697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65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5956" y="806040"/>
            <a:ext cx="79247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>
              <a:tabLst>
                <a:tab pos="1147763" algn="l"/>
              </a:tabLst>
            </a:pPr>
            <a:r>
              <a:rPr lang="en-US" sz="2000" dirty="0" err="1" smtClean="0"/>
              <a:t>Contoh</a:t>
            </a:r>
            <a:r>
              <a:rPr lang="en-US" sz="2000" dirty="0"/>
              <a:t>: </a:t>
            </a:r>
            <a:endParaRPr lang="en-US" sz="2000" dirty="0" smtClean="0"/>
          </a:p>
          <a:p>
            <a:pPr marL="19050">
              <a:tabLst>
                <a:tab pos="1147763" algn="l"/>
              </a:tabLst>
            </a:pPr>
            <a:endParaRPr lang="en-US" sz="2000" dirty="0"/>
          </a:p>
          <a:p>
            <a:pPr marL="19050">
              <a:tabLst>
                <a:tab pos="1147763" algn="l"/>
              </a:tabLst>
            </a:pPr>
            <a:r>
              <a:rPr lang="en-US" sz="2000" dirty="0" smtClean="0"/>
              <a:t>PT</a:t>
            </a:r>
            <a:r>
              <a:rPr lang="en-US" sz="2000" dirty="0"/>
              <a:t>. </a:t>
            </a:r>
            <a:r>
              <a:rPr lang="en-US" sz="2000" dirty="0" err="1"/>
              <a:t>Semakin</a:t>
            </a:r>
            <a:r>
              <a:rPr lang="en-US" sz="2000" dirty="0"/>
              <a:t> Jaya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investasi</a:t>
            </a:r>
            <a:r>
              <a:rPr lang="en-US" sz="2000" dirty="0"/>
              <a:t> </a:t>
            </a:r>
            <a:r>
              <a:rPr lang="en-US" sz="2000" dirty="0" err="1"/>
              <a:t>sebesar</a:t>
            </a:r>
            <a:r>
              <a:rPr lang="en-US" sz="2000" dirty="0"/>
              <a:t> $ 45.000, </a:t>
            </a:r>
            <a:r>
              <a:rPr lang="en-US" sz="2000" dirty="0" err="1"/>
              <a:t>jumlah</a:t>
            </a:r>
            <a:r>
              <a:rPr lang="en-US" sz="2000" dirty="0"/>
              <a:t> proceed per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$ 22.500,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payback </a:t>
            </a:r>
            <a:r>
              <a:rPr lang="en-US" sz="2000" dirty="0" err="1">
                <a:solidFill>
                  <a:srgbClr val="FF0000"/>
                </a:solidFill>
              </a:rPr>
              <a:t>periodnya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</a:p>
          <a:p>
            <a:pPr marL="627063">
              <a:tabLst>
                <a:tab pos="1147763" algn="l"/>
              </a:tabLst>
            </a:pPr>
            <a:r>
              <a:rPr lang="en-US" sz="2000" dirty="0" smtClean="0"/>
              <a:t>Payback </a:t>
            </a:r>
            <a:r>
              <a:rPr lang="en-US" sz="2000" dirty="0"/>
              <a:t>Period  = (</a:t>
            </a:r>
            <a:r>
              <a:rPr lang="en-US" sz="2000" dirty="0" err="1"/>
              <a:t>investasi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) /(</a:t>
            </a:r>
            <a:r>
              <a:rPr lang="en-US" sz="2000" dirty="0" err="1"/>
              <a:t>arus</a:t>
            </a:r>
            <a:r>
              <a:rPr lang="en-US" sz="2000" dirty="0"/>
              <a:t> </a:t>
            </a:r>
            <a:r>
              <a:rPr lang="en-US" sz="2000" dirty="0" err="1"/>
              <a:t>kas</a:t>
            </a:r>
            <a:r>
              <a:rPr lang="en-US" sz="2000" dirty="0"/>
              <a:t>) x 1 </a:t>
            </a:r>
            <a:r>
              <a:rPr lang="en-US" sz="2000" dirty="0" err="1"/>
              <a:t>tahun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Payback Period  = ($ 45.000) /($ 22.500) x 1 </a:t>
            </a:r>
            <a:r>
              <a:rPr lang="en-US" sz="2000" dirty="0" err="1"/>
              <a:t>tahun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Payback Period = 2 </a:t>
            </a:r>
            <a:r>
              <a:rPr lang="en-US" sz="2000" dirty="0" err="1"/>
              <a:t>tahun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514781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65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" y="1720840"/>
            <a:ext cx="7620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Rumus</a:t>
            </a:r>
            <a:r>
              <a:rPr lang="en-US" sz="2000" dirty="0"/>
              <a:t> </a:t>
            </a:r>
            <a:r>
              <a:rPr lang="en-US" sz="2000" dirty="0" err="1" smtClean="0"/>
              <a:t>patback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/>
              <a:t>arus</a:t>
            </a:r>
            <a:r>
              <a:rPr lang="en-US" sz="2000" dirty="0"/>
              <a:t> </a:t>
            </a:r>
            <a:r>
              <a:rPr lang="en-US" sz="2000" dirty="0" err="1"/>
              <a:t>kas</a:t>
            </a:r>
            <a:r>
              <a:rPr lang="en-US" sz="2000" dirty="0"/>
              <a:t> per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jumlahnya</a:t>
            </a:r>
            <a:r>
              <a:rPr lang="en-US" sz="2000" dirty="0"/>
              <a:t> </a:t>
            </a:r>
            <a:r>
              <a:rPr lang="en-US" sz="2000" dirty="0" err="1" smtClean="0"/>
              <a:t>berbeda</a:t>
            </a:r>
            <a:endParaRPr lang="en-US" sz="2000" dirty="0" smtClean="0"/>
          </a:p>
          <a:p>
            <a:endParaRPr lang="en-US" sz="2000" dirty="0"/>
          </a:p>
          <a:p>
            <a:pPr algn="ctr"/>
            <a:r>
              <a:rPr lang="en-US" sz="2000" b="1" dirty="0"/>
              <a:t>Payback Period = n + (a-b) /(c-b) x 1 </a:t>
            </a:r>
            <a:r>
              <a:rPr lang="en-US" sz="2000" b="1" dirty="0" err="1" smtClean="0"/>
              <a:t>tahun</a:t>
            </a:r>
            <a:endParaRPr lang="en-US" sz="2000" b="1" dirty="0" smtClean="0"/>
          </a:p>
          <a:p>
            <a:pPr algn="ctr"/>
            <a:endParaRPr lang="en-US" sz="2000" dirty="0"/>
          </a:p>
          <a:p>
            <a:pPr>
              <a:tabLst>
                <a:tab pos="466725" algn="l"/>
              </a:tabLst>
            </a:pPr>
            <a:r>
              <a:rPr lang="en-US" sz="2000" dirty="0"/>
              <a:t>n </a:t>
            </a:r>
            <a:r>
              <a:rPr lang="en-US" sz="2000" dirty="0" smtClean="0"/>
              <a:t>=	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/>
              <a:t>terakhir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arus</a:t>
            </a:r>
            <a:r>
              <a:rPr lang="en-US" sz="2000" dirty="0"/>
              <a:t> </a:t>
            </a:r>
            <a:r>
              <a:rPr lang="en-US" sz="2000" dirty="0" err="1"/>
              <a:t>kas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dirty="0" err="1" smtClean="0"/>
              <a:t>menutup</a:t>
            </a:r>
            <a:r>
              <a:rPr lang="en-US" sz="2000" dirty="0" smtClean="0"/>
              <a:t> </a:t>
            </a:r>
            <a:r>
              <a:rPr lang="en-US" sz="2000" dirty="0" err="1"/>
              <a:t>investasi</a:t>
            </a:r>
            <a:r>
              <a:rPr lang="en-US" sz="2000" dirty="0"/>
              <a:t> </a:t>
            </a:r>
            <a:r>
              <a:rPr lang="en-US" sz="2000" dirty="0" err="1"/>
              <a:t>mula-mula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a = </a:t>
            </a:r>
            <a:r>
              <a:rPr lang="en-US" sz="2000" dirty="0" smtClean="0"/>
              <a:t>	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/>
              <a:t>investasi</a:t>
            </a:r>
            <a:r>
              <a:rPr lang="en-US" sz="2000" dirty="0"/>
              <a:t> </a:t>
            </a:r>
            <a:r>
              <a:rPr lang="en-US" sz="2000" dirty="0" err="1"/>
              <a:t>mula-mula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b = </a:t>
            </a:r>
            <a:r>
              <a:rPr lang="en-US" sz="2000" dirty="0" smtClean="0"/>
              <a:t>	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/>
              <a:t>kumulatif</a:t>
            </a:r>
            <a:r>
              <a:rPr lang="en-US" sz="2000" dirty="0"/>
              <a:t> </a:t>
            </a:r>
            <a:r>
              <a:rPr lang="en-US" sz="2000" dirty="0" err="1"/>
              <a:t>arus</a:t>
            </a:r>
            <a:r>
              <a:rPr lang="en-US" sz="2000" dirty="0"/>
              <a:t> </a:t>
            </a:r>
            <a:r>
              <a:rPr lang="en-US" sz="2000" dirty="0" err="1"/>
              <a:t>kas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– n</a:t>
            </a:r>
            <a:br>
              <a:rPr lang="en-US" sz="2000" dirty="0"/>
            </a:br>
            <a:r>
              <a:rPr lang="en-US" sz="2000" dirty="0"/>
              <a:t>c = </a:t>
            </a:r>
            <a:r>
              <a:rPr lang="en-US" sz="2000" dirty="0" smtClean="0"/>
              <a:t>	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/>
              <a:t>kumulatif</a:t>
            </a:r>
            <a:r>
              <a:rPr lang="en-US" sz="2000" dirty="0"/>
              <a:t> </a:t>
            </a:r>
            <a:r>
              <a:rPr lang="en-US" sz="2000" dirty="0" err="1"/>
              <a:t>arus</a:t>
            </a:r>
            <a:r>
              <a:rPr lang="en-US" sz="2000" dirty="0"/>
              <a:t> </a:t>
            </a:r>
            <a:r>
              <a:rPr lang="en-US" sz="2000" dirty="0" err="1"/>
              <a:t>kas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n + 1</a:t>
            </a:r>
          </a:p>
        </p:txBody>
      </p:sp>
    </p:spTree>
    <p:extLst>
      <p:ext uri="{BB962C8B-B14F-4D97-AF65-F5344CB8AC3E}">
        <p14:creationId xmlns:p14="http://schemas.microsoft.com/office/powerpoint/2010/main" val="3571787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65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1573375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r>
              <a:rPr lang="en-US" dirty="0" smtClean="0"/>
              <a:t>PT</a:t>
            </a:r>
            <a:r>
              <a:rPr lang="en-US" dirty="0"/>
              <a:t>. Jaya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$ 100.000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proceed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 err="1"/>
              <a:t>Tahun</a:t>
            </a:r>
            <a:r>
              <a:rPr lang="en-US" dirty="0"/>
              <a:t> Proceed </a:t>
            </a:r>
            <a:r>
              <a:rPr lang="en-US" dirty="0" err="1"/>
              <a:t>Proceed</a:t>
            </a:r>
            <a:r>
              <a:rPr lang="en-US" dirty="0"/>
              <a:t> </a:t>
            </a:r>
            <a:r>
              <a:rPr lang="en-US" dirty="0" err="1"/>
              <a:t>Kumulatif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1. $ 50.000 $ 50.000</a:t>
            </a:r>
            <a:br>
              <a:rPr lang="en-US" dirty="0"/>
            </a:br>
            <a:r>
              <a:rPr lang="en-US" dirty="0"/>
              <a:t>2. $ 40.000 $ 90.000</a:t>
            </a:r>
            <a:br>
              <a:rPr lang="en-US" dirty="0"/>
            </a:br>
            <a:r>
              <a:rPr lang="en-US" dirty="0"/>
              <a:t>3. $ 30.000 $ 120.000</a:t>
            </a:r>
            <a:br>
              <a:rPr lang="en-US" dirty="0"/>
            </a:br>
            <a:r>
              <a:rPr lang="en-US" dirty="0"/>
              <a:t>4. $ 20.000 $ </a:t>
            </a:r>
            <a:r>
              <a:rPr lang="en-US" dirty="0" smtClean="0"/>
              <a:t>140.000</a:t>
            </a:r>
          </a:p>
          <a:p>
            <a:endParaRPr lang="en-US" dirty="0"/>
          </a:p>
          <a:p>
            <a:r>
              <a:rPr lang="en-US" dirty="0" err="1"/>
              <a:t>Maka</a:t>
            </a:r>
            <a:r>
              <a:rPr lang="en-US" dirty="0"/>
              <a:t> payback </a:t>
            </a:r>
            <a:r>
              <a:rPr lang="en-US" dirty="0" err="1"/>
              <a:t>periodnya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 smtClean="0"/>
              <a:t>Payback </a:t>
            </a:r>
            <a:r>
              <a:rPr lang="en-US" dirty="0"/>
              <a:t>Period = n+(a-b) /(c-b) x 1 </a:t>
            </a:r>
            <a:r>
              <a:rPr lang="en-US" dirty="0" err="1"/>
              <a:t>tahun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Payback Period = 2 + ($ 100.000 – $ 90.000) /($ 120.000 – $ 90.000) x 1 </a:t>
            </a:r>
            <a:r>
              <a:rPr lang="en-US" dirty="0" err="1"/>
              <a:t>tahun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Payback Period = 2 + ($ 10.000) /($ 30.000) x 1 </a:t>
            </a:r>
            <a:r>
              <a:rPr lang="en-US" dirty="0" err="1"/>
              <a:t>tahun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Payback Period = 2,33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2 </a:t>
            </a:r>
            <a:r>
              <a:rPr lang="en-US" dirty="0" err="1"/>
              <a:t>tahun</a:t>
            </a:r>
            <a:r>
              <a:rPr lang="en-US" dirty="0"/>
              <a:t> 4 </a:t>
            </a:r>
            <a:r>
              <a:rPr lang="en-US" dirty="0" err="1"/>
              <a:t>bulan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76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Business Case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656" y="2141826"/>
            <a:ext cx="3596088" cy="32456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8735" y="1905000"/>
            <a:ext cx="5410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Tujuan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business case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342900" indent="-342900"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didanai</a:t>
            </a:r>
            <a:r>
              <a:rPr lang="en-US" dirty="0"/>
              <a:t> (Schmidt 1999)</a:t>
            </a:r>
          </a:p>
          <a:p>
            <a:pPr marL="342900" indent="-342900">
              <a:buAutoNum type="arabicPeriod"/>
            </a:pP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piagam</a:t>
            </a:r>
            <a:r>
              <a:rPr lang="en-US" dirty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IT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292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65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3887" y="2514600"/>
            <a:ext cx="7924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i="1" dirty="0" smtClean="0"/>
              <a:t>Break even Point </a:t>
            </a:r>
            <a:r>
              <a:rPr lang="en-US" sz="2000" dirty="0" smtClean="0"/>
              <a:t>(BEP)</a:t>
            </a:r>
          </a:p>
          <a:p>
            <a:pPr marL="341313"/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/>
              <a:t>mendapat</a:t>
            </a:r>
            <a:r>
              <a:rPr lang="en-US" sz="2000" dirty="0"/>
              <a:t> </a:t>
            </a:r>
            <a:r>
              <a:rPr lang="en-US" sz="2000" dirty="0" err="1"/>
              <a:t>untung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 smtClean="0"/>
              <a:t>rugi</a:t>
            </a:r>
            <a:endParaRPr lang="en-US" sz="2000" dirty="0" smtClean="0"/>
          </a:p>
          <a:p>
            <a:pPr marL="341313"/>
            <a:r>
              <a:rPr lang="en-US" sz="2000" dirty="0" err="1" smtClean="0">
                <a:solidFill>
                  <a:srgbClr val="FF0000"/>
                </a:solidFill>
              </a:rPr>
              <a:t>Penghasilan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Total </a:t>
            </a:r>
            <a:r>
              <a:rPr lang="en-US" sz="2000" dirty="0" err="1" smtClean="0">
                <a:solidFill>
                  <a:srgbClr val="FF0000"/>
                </a:solidFill>
              </a:rPr>
              <a:t>biaya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775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5958" y="1066800"/>
            <a:ext cx="7924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>
              <a:tabLst>
                <a:tab pos="1147763" algn="l"/>
              </a:tabLst>
            </a:pPr>
            <a:r>
              <a:rPr lang="en-US" sz="2000" dirty="0" smtClean="0"/>
              <a:t>Step. 07.  </a:t>
            </a:r>
            <a:r>
              <a:rPr lang="en-US" sz="2000" dirty="0" err="1" smtClean="0"/>
              <a:t>Menganalisa</a:t>
            </a:r>
            <a:r>
              <a:rPr lang="en-US" sz="2000" dirty="0" smtClean="0"/>
              <a:t> alternative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i="1" dirty="0" smtClean="0"/>
              <a:t>financial model 	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scoring model &gt;&gt;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5957" y="1803412"/>
            <a:ext cx="792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5957" y="1932325"/>
            <a:ext cx="79247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i="1" dirty="0">
                <a:solidFill>
                  <a:srgbClr val="FF0000"/>
                </a:solidFill>
              </a:rPr>
              <a:t>Financial model </a:t>
            </a:r>
            <a:r>
              <a:rPr lang="id-ID" sz="2000" dirty="0"/>
              <a:t>fokus pada profitabilitas dan </a:t>
            </a:r>
            <a:r>
              <a:rPr lang="id-ID" sz="2000" dirty="0" smtClean="0"/>
              <a:t>arus </a:t>
            </a:r>
            <a:r>
              <a:rPr lang="id-ID" sz="2000" dirty="0"/>
              <a:t>kas</a:t>
            </a:r>
            <a:r>
              <a:rPr lang="id-ID" sz="2000" dirty="0" smtClean="0"/>
              <a:t>.</a:t>
            </a:r>
            <a:r>
              <a:rPr lang="en-US" sz="2000" dirty="0" smtClean="0"/>
              <a:t> </a:t>
            </a:r>
          </a:p>
          <a:p>
            <a:pPr>
              <a:tabLst>
                <a:tab pos="466725" algn="l"/>
              </a:tabLst>
            </a:pPr>
            <a:r>
              <a:rPr lang="en-US" sz="2000" dirty="0" smtClean="0"/>
              <a:t>	</a:t>
            </a:r>
            <a:r>
              <a:rPr lang="id-ID" sz="2000" dirty="0" smtClean="0"/>
              <a:t>Model </a:t>
            </a:r>
            <a:r>
              <a:rPr lang="id-ID" sz="2000" dirty="0"/>
              <a:t>- model termasuk mencakup</a:t>
            </a:r>
            <a:r>
              <a:rPr lang="id-ID" sz="2000" dirty="0" smtClean="0"/>
              <a:t>:</a:t>
            </a:r>
            <a:r>
              <a:rPr lang="en-US" sz="2000" dirty="0" smtClean="0"/>
              <a:t> &gt;&gt;</a:t>
            </a:r>
          </a:p>
          <a:p>
            <a:pPr marL="1022350" indent="-342900">
              <a:buFont typeface="Wingdings" panose="05000000000000000000" pitchFamily="2" charset="2"/>
              <a:buChar char="§"/>
              <a:tabLst>
                <a:tab pos="1022350" algn="l"/>
              </a:tabLst>
            </a:pPr>
            <a:r>
              <a:rPr lang="en-US" sz="2000" i="1" dirty="0" smtClean="0"/>
              <a:t>Return on Investment </a:t>
            </a:r>
            <a:r>
              <a:rPr lang="en-US" sz="2000" dirty="0" smtClean="0"/>
              <a:t>= </a:t>
            </a:r>
            <a:r>
              <a:rPr lang="en-US" sz="2000" dirty="0" err="1" smtClean="0"/>
              <a:t>Laba</a:t>
            </a:r>
            <a:r>
              <a:rPr lang="en-US" sz="2000" dirty="0" smtClean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 smtClean="0"/>
              <a:t>investasi</a:t>
            </a:r>
            <a:endParaRPr lang="en-US" sz="2000" dirty="0" smtClean="0"/>
          </a:p>
          <a:p>
            <a:pPr marL="679450">
              <a:tabLst>
                <a:tab pos="1022350" algn="l"/>
              </a:tabLst>
            </a:pPr>
            <a:endParaRPr lang="en-US" sz="2000" dirty="0" smtClean="0"/>
          </a:p>
          <a:p>
            <a:pPr marL="679450">
              <a:tabLst>
                <a:tab pos="1022350" algn="l"/>
              </a:tabLst>
            </a:pPr>
            <a:r>
              <a:rPr lang="en-US" sz="2000" i="1" dirty="0"/>
              <a:t>	</a:t>
            </a:r>
            <a:endParaRPr lang="en-US" sz="2000" i="1" dirty="0" smtClean="0"/>
          </a:p>
          <a:p>
            <a:pPr marL="679450">
              <a:tabLst>
                <a:tab pos="1022350" algn="l"/>
              </a:tabLst>
            </a:pPr>
            <a:endParaRPr lang="en-US" sz="2000" i="1" dirty="0"/>
          </a:p>
          <a:p>
            <a:pPr marL="679450">
              <a:tabLst>
                <a:tab pos="1022350" algn="l"/>
              </a:tabLst>
            </a:pPr>
            <a:endParaRPr lang="en-US" sz="2000" i="1" dirty="0" smtClean="0"/>
          </a:p>
          <a:p>
            <a:pPr marL="1022350" indent="-342900">
              <a:buFont typeface="Wingdings" panose="05000000000000000000" pitchFamily="2" charset="2"/>
              <a:buChar char="§"/>
              <a:tabLst>
                <a:tab pos="1022350" algn="l"/>
              </a:tabLst>
            </a:pPr>
            <a:r>
              <a:rPr lang="en-US" sz="2000" i="1" dirty="0" smtClean="0"/>
              <a:t>Net Present Value </a:t>
            </a:r>
            <a:r>
              <a:rPr lang="en-US" sz="2000" dirty="0" smtClean="0"/>
              <a:t>(NPV)</a:t>
            </a:r>
          </a:p>
          <a:p>
            <a:pPr marL="679450">
              <a:tabLst>
                <a:tab pos="1022350" algn="l"/>
              </a:tabLst>
            </a:pPr>
            <a:r>
              <a:rPr lang="en-US" sz="2000" dirty="0"/>
              <a:t>	</a:t>
            </a:r>
            <a:r>
              <a:rPr lang="en-US" sz="2000" dirty="0" err="1"/>
              <a:t>S</a:t>
            </a:r>
            <a:r>
              <a:rPr lang="en-US" sz="2000" dirty="0" err="1" smtClean="0"/>
              <a:t>elisih</a:t>
            </a:r>
            <a:r>
              <a:rPr lang="en-US" sz="2000" dirty="0" smtClean="0"/>
              <a:t> </a:t>
            </a:r>
            <a:r>
              <a:rPr lang="en-US" sz="2000" dirty="0" err="1"/>
              <a:t>uang</a:t>
            </a:r>
            <a:r>
              <a:rPr lang="en-US" sz="2000" dirty="0"/>
              <a:t> yang </a:t>
            </a:r>
            <a:r>
              <a:rPr lang="en-US" sz="2000" dirty="0" err="1"/>
              <a:t>diterima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uang</a:t>
            </a:r>
            <a:r>
              <a:rPr lang="en-US" sz="2000" dirty="0"/>
              <a:t> yang </a:t>
            </a:r>
            <a:r>
              <a:rPr lang="en-US" sz="2000" dirty="0" err="1"/>
              <a:t>dikeluarkan</a:t>
            </a: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/>
              <a:t>memperhatikan</a:t>
            </a:r>
            <a:r>
              <a:rPr lang="en-US" sz="2000" dirty="0"/>
              <a:t> time value of money.  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787056" y="3084098"/>
                <a:ext cx="5562600" cy="68980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>
                  <a:tabLst>
                    <a:tab pos="1022350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𝑅𝑂𝐼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𝑇𝑜𝑡𝑎𝑙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𝑝𝑒𝑛𝑗𝑢𝑎𝑙𝑎𝑛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𝐼𝑛𝑣𝑒𝑠𝑡𝑎𝑠𝑖</m:t>
                              </m:r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𝐼𝑛𝑣𝑒𝑠𝑡𝑎𝑠𝑖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100%</m:t>
                      </m:r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7056" y="3084098"/>
                <a:ext cx="5562600" cy="6898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37954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75337" y="685800"/>
            <a:ext cx="34218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1022350" algn="l"/>
              </a:tabLst>
            </a:pPr>
            <a:r>
              <a:rPr lang="en-US" sz="2200" b="1" i="1" dirty="0"/>
              <a:t>Net Present Value </a:t>
            </a:r>
            <a:r>
              <a:rPr lang="en-US" sz="2200" b="1" dirty="0"/>
              <a:t>(NPV)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041152"/>
              </p:ext>
            </p:extLst>
          </p:nvPr>
        </p:nvGraphicFramePr>
        <p:xfrm>
          <a:off x="685800" y="1116687"/>
          <a:ext cx="8077200" cy="5029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600200"/>
                <a:gridCol w="3505200"/>
                <a:gridCol w="2971800"/>
              </a:tblGrid>
              <a:tr h="3517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…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Berarti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…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Maka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…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6734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NPV &gt; 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Investasi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dilakukan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memberikan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manfaat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bagi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perusahaan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Proyek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bisa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berjalan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6734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NPV &lt; 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Investasi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dilakukan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mengakibatkan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kerugian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bagi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perusahaan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Proyek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ditolak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8876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NPV = 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Investasi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dilakukan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mengakibatkan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perusahaan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untung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ataupun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merugi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Kalau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proyek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dilaksanakan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dilaksanakan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berpengaruh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pada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keuangan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perusahaan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Keputusan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harus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ditetapkan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menggunakan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kriteria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lain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misalnya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dampak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investasi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terhadap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positioning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perusahaan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2272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1752275"/>
            <a:ext cx="6709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>
              <a:tabLst>
                <a:tab pos="1147763" algn="l"/>
              </a:tabLst>
            </a:pPr>
            <a:r>
              <a:rPr lang="en-US" sz="2000" dirty="0" smtClean="0"/>
              <a:t>Step. 08.  </a:t>
            </a:r>
            <a:r>
              <a:rPr lang="en-US" sz="2000" dirty="0" err="1" smtClean="0"/>
              <a:t>Mengajukan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mendukung</a:t>
            </a:r>
            <a:r>
              <a:rPr lang="en-US" sz="2000" dirty="0" smtClean="0"/>
              <a:t> </a:t>
            </a:r>
            <a:r>
              <a:rPr lang="en-US" sz="2000" dirty="0" err="1" smtClean="0"/>
              <a:t>rekomendasi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5957" y="1803412"/>
            <a:ext cx="7924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90600" y="2413337"/>
            <a:ext cx="69378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200" dirty="0"/>
              <a:t>Setelah semua alternatif dianalisis dan diidentifikasi, langkah terakhir adalah merekomendasikan salah satu alternatif tersebut</a:t>
            </a:r>
            <a:r>
              <a:rPr lang="id-ID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330122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55802" y="2967335"/>
            <a:ext cx="5032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 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62437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Manfaat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80" y="2698317"/>
            <a:ext cx="2056234" cy="1562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1" y="2416844"/>
            <a:ext cx="1371600" cy="18435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980" y="2449306"/>
            <a:ext cx="1987420" cy="1800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425" y="2449306"/>
            <a:ext cx="1933575" cy="18002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" y="4369274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Mengurangi</a:t>
            </a:r>
            <a:endParaRPr lang="en-US" dirty="0"/>
          </a:p>
          <a:p>
            <a:pPr algn="ctr"/>
            <a:r>
              <a:rPr lang="en-US" dirty="0" err="1" smtClean="0"/>
              <a:t>Biaya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4600" y="4399007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</a:p>
          <a:p>
            <a:pPr algn="ctr"/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75937" y="4410670"/>
            <a:ext cx="16209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Meningkatkan</a:t>
            </a:r>
            <a:endParaRPr lang="en-US" dirty="0" smtClean="0"/>
          </a:p>
          <a:p>
            <a:pPr algn="ctr"/>
            <a:r>
              <a:rPr lang="en-US" dirty="0" err="1" smtClean="0"/>
              <a:t>Pelayanan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Pelanggan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25874" y="4399006"/>
            <a:ext cx="1620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Meningkatkan</a:t>
            </a:r>
            <a:endParaRPr lang="en-US" dirty="0"/>
          </a:p>
          <a:p>
            <a:pPr algn="ctr"/>
            <a:r>
              <a:rPr lang="en-US" dirty="0" err="1" smtClean="0"/>
              <a:t>Komunikasi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0384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8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Manfaat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1979867"/>
            <a:ext cx="6477000" cy="4770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Pengambilan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Keputusan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2741867"/>
            <a:ext cx="6477000" cy="4770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Pelaporan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6082" y="3564605"/>
            <a:ext cx="6477000" cy="8617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Menciptakan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mempererat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pemasok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pelanggan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partner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5612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8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Atribut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Business Case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41826"/>
            <a:ext cx="2750544" cy="324562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5800" y="1905000"/>
            <a:ext cx="58942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725" indent="-447675">
              <a:buFont typeface="Wingdings" panose="05000000000000000000" pitchFamily="2" charset="2"/>
              <a:buChar char="q"/>
              <a:tabLst>
                <a:tab pos="466725" algn="l"/>
              </a:tabLst>
            </a:pPr>
            <a:r>
              <a:rPr lang="en-US" sz="2000" dirty="0" err="1" smtClean="0"/>
              <a:t>Rincian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kemungkinan</a:t>
            </a:r>
            <a:r>
              <a:rPr lang="en-US" sz="2000" dirty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,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manfaat</a:t>
            </a:r>
            <a:endParaRPr lang="en-US" sz="2000" dirty="0" smtClean="0"/>
          </a:p>
          <a:p>
            <a:pPr marL="466725" indent="-447675">
              <a:buFont typeface="Wingdings" panose="05000000000000000000" pitchFamily="2" charset="2"/>
              <a:buChar char="q"/>
              <a:tabLst>
                <a:tab pos="466725" algn="l"/>
              </a:tabLst>
            </a:pPr>
            <a:endParaRPr lang="en-US" sz="2000" dirty="0" smtClean="0"/>
          </a:p>
          <a:p>
            <a:pPr marL="466725" indent="-447675">
              <a:buFont typeface="Wingdings" panose="05000000000000000000" pitchFamily="2" charset="2"/>
              <a:buChar char="q"/>
              <a:tabLst>
                <a:tab pos="466725" algn="l"/>
              </a:tabLst>
            </a:pP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perbandingan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/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logis</a:t>
            </a:r>
            <a:endParaRPr lang="en-US" sz="2000" dirty="0" smtClean="0"/>
          </a:p>
          <a:p>
            <a:pPr marL="466725" indent="-447675">
              <a:buFont typeface="Wingdings" panose="05000000000000000000" pitchFamily="2" charset="2"/>
              <a:buChar char="q"/>
              <a:tabLst>
                <a:tab pos="466725" algn="l"/>
              </a:tabLst>
            </a:pPr>
            <a:endParaRPr lang="en-US" sz="2000" dirty="0" smtClean="0"/>
          </a:p>
          <a:p>
            <a:pPr marL="466725" indent="-447675">
              <a:buFont typeface="Wingdings" panose="05000000000000000000" pitchFamily="2" charset="2"/>
              <a:buChar char="q"/>
              <a:tabLst>
                <a:tab pos="466725" algn="l"/>
              </a:tabLst>
            </a:pP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obyektif</a:t>
            </a:r>
            <a:r>
              <a:rPr lang="en-US" sz="2000" dirty="0" smtClean="0"/>
              <a:t> </a:t>
            </a:r>
            <a:r>
              <a:rPr lang="en-US" sz="2000" dirty="0" err="1" smtClean="0"/>
              <a:t>mencakup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</a:t>
            </a:r>
          </a:p>
          <a:p>
            <a:pPr marL="19050">
              <a:tabLst>
                <a:tab pos="466725" algn="l"/>
              </a:tabLst>
            </a:pPr>
            <a:endParaRPr lang="en-US" sz="2000" dirty="0" smtClean="0"/>
          </a:p>
          <a:p>
            <a:pPr marL="466725" indent="-447675">
              <a:buFont typeface="Wingdings" panose="05000000000000000000" pitchFamily="2" charset="2"/>
              <a:buChar char="q"/>
              <a:tabLst>
                <a:tab pos="466725" algn="l"/>
              </a:tabLst>
            </a:pP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meringkas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temuan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didapat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sistematis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829467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697829" y="1066800"/>
            <a:ext cx="5776913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Langkah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langkah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membangun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business case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2438400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60425" algn="l"/>
              </a:tabLst>
            </a:pPr>
            <a:r>
              <a:rPr lang="en-US" dirty="0" smtClean="0"/>
              <a:t>Step 1.  </a:t>
            </a:r>
            <a:r>
              <a:rPr lang="en-US" dirty="0" err="1" smtClean="0"/>
              <a:t>Memilih</a:t>
            </a:r>
            <a:r>
              <a:rPr lang="en-US" dirty="0" smtClean="0"/>
              <a:t> Tim </a:t>
            </a:r>
            <a:r>
              <a:rPr lang="en-US" dirty="0" err="1" smtClean="0"/>
              <a:t>Inti</a:t>
            </a:r>
            <a:endParaRPr lang="en-US" dirty="0" smtClean="0"/>
          </a:p>
          <a:p>
            <a:pPr>
              <a:tabLst>
                <a:tab pos="860425" algn="l"/>
              </a:tabLst>
            </a:pPr>
            <a:r>
              <a:rPr lang="en-US" dirty="0" smtClean="0"/>
              <a:t>Step 2.  </a:t>
            </a:r>
            <a:r>
              <a:rPr lang="en-US" dirty="0" err="1" smtClean="0"/>
              <a:t>Mendefinisikan</a:t>
            </a:r>
            <a:r>
              <a:rPr lang="en-US" dirty="0" smtClean="0"/>
              <a:t> MOV </a:t>
            </a:r>
            <a:r>
              <a:rPr lang="en-US" i="1" dirty="0" smtClean="0"/>
              <a:t>(Measurable Organization Value)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	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>
              <a:tabLst>
                <a:tab pos="860425" algn="l"/>
              </a:tabLst>
            </a:pPr>
            <a:r>
              <a:rPr lang="en-US" dirty="0" smtClean="0"/>
              <a:t>Step 3.  </a:t>
            </a:r>
            <a:r>
              <a:rPr lang="en-US" dirty="0" err="1" smtClean="0"/>
              <a:t>Mengidentifikasi</a:t>
            </a:r>
            <a:r>
              <a:rPr lang="en-US" dirty="0" smtClean="0"/>
              <a:t> alternative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>
              <a:tabLst>
                <a:tab pos="860425" algn="l"/>
              </a:tabLst>
            </a:pPr>
            <a:r>
              <a:rPr lang="en-US" dirty="0" smtClean="0"/>
              <a:t>Step 4. 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pPr>
              <a:tabLst>
                <a:tab pos="860425" algn="l"/>
              </a:tabLst>
            </a:pPr>
            <a:r>
              <a:rPr lang="en-US" dirty="0" smtClean="0"/>
              <a:t>Step 5.  </a:t>
            </a:r>
            <a:r>
              <a:rPr lang="en-US" dirty="0" err="1" smtClean="0"/>
              <a:t>Mendefinisikan</a:t>
            </a:r>
            <a:r>
              <a:rPr lang="en-US" dirty="0" smtClean="0"/>
              <a:t> total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i="1" dirty="0" smtClean="0"/>
              <a:t>ownership</a:t>
            </a:r>
          </a:p>
          <a:p>
            <a:pPr>
              <a:tabLst>
                <a:tab pos="860425" algn="l"/>
              </a:tabLst>
            </a:pPr>
            <a:r>
              <a:rPr lang="en-US" dirty="0" smtClean="0"/>
              <a:t>Step 6.  </a:t>
            </a:r>
            <a:r>
              <a:rPr lang="en-US" dirty="0" err="1" smtClean="0"/>
              <a:t>Mendefinisikan</a:t>
            </a:r>
            <a:r>
              <a:rPr lang="en-US" dirty="0" smtClean="0"/>
              <a:t> total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i="1" dirty="0" smtClean="0"/>
              <a:t>ownership</a:t>
            </a:r>
          </a:p>
          <a:p>
            <a:pPr>
              <a:tabLst>
                <a:tab pos="860425" algn="l"/>
              </a:tabLst>
            </a:pPr>
            <a:r>
              <a:rPr lang="en-US" dirty="0" smtClean="0"/>
              <a:t>Step 7.  </a:t>
            </a:r>
            <a:r>
              <a:rPr lang="en-US" dirty="0" err="1" smtClean="0"/>
              <a:t>Menganalisa</a:t>
            </a:r>
            <a:r>
              <a:rPr lang="en-US" dirty="0" smtClean="0"/>
              <a:t> alternative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smtClean="0"/>
              <a:t>financial model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scoring 	model</a:t>
            </a:r>
          </a:p>
          <a:p>
            <a:pPr>
              <a:tabLst>
                <a:tab pos="860425" algn="l"/>
              </a:tabLst>
            </a:pPr>
            <a:r>
              <a:rPr lang="en-US" dirty="0" smtClean="0"/>
              <a:t>Step 8. 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8196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697829" y="1066800"/>
            <a:ext cx="5776913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Langkah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langkah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membangun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business case</a:t>
            </a:r>
          </a:p>
        </p:txBody>
      </p:sp>
      <p:sp>
        <p:nvSpPr>
          <p:cNvPr id="3" name="Oval 2"/>
          <p:cNvSpPr/>
          <p:nvPr/>
        </p:nvSpPr>
        <p:spPr>
          <a:xfrm>
            <a:off x="914400" y="2933700"/>
            <a:ext cx="2133600" cy="1371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Step 01. </a:t>
            </a:r>
          </a:p>
          <a:p>
            <a:pPr algn="ctr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TIM INTI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14800" y="2438400"/>
            <a:ext cx="1981200" cy="6096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29086" y="3314700"/>
            <a:ext cx="3345655" cy="609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Spesialis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29086" y="4191000"/>
            <a:ext cx="4481514" cy="1752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mengerti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dipenuhi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681038" indent="-342900" algn="just">
              <a:buFont typeface="Wingdings" panose="05000000000000000000" pitchFamily="2" charset="2"/>
              <a:buChar char="§"/>
            </a:pP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Spesialis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IT yang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mengerti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kesempatan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batasan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resiko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048000" y="2743200"/>
            <a:ext cx="1081086" cy="838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6"/>
            <a:endCxn id="7" idx="1"/>
          </p:cNvCxnSpPr>
          <p:nvPr/>
        </p:nvCxnSpPr>
        <p:spPr>
          <a:xfrm>
            <a:off x="3048000" y="3619500"/>
            <a:ext cx="108108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1"/>
          </p:cNvCxnSpPr>
          <p:nvPr/>
        </p:nvCxnSpPr>
        <p:spPr>
          <a:xfrm>
            <a:off x="3048000" y="3581400"/>
            <a:ext cx="1081086" cy="1485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0265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" grpId="0" animBg="1"/>
      <p:bldP spid="4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2133600"/>
            <a:ext cx="600551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2000" i="1" dirty="0" err="1" smtClean="0"/>
              <a:t>Keuntungan</a:t>
            </a:r>
            <a:r>
              <a:rPr lang="en-US" sz="2000" i="1" dirty="0"/>
              <a:t> </a:t>
            </a:r>
            <a:r>
              <a:rPr lang="en-US" sz="2000" i="1" dirty="0" err="1" smtClean="0"/>
              <a:t>memilih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tim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inti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adalah</a:t>
            </a:r>
            <a:r>
              <a:rPr lang="en-US" sz="2000" i="1" dirty="0" smtClean="0"/>
              <a:t>: </a:t>
            </a:r>
          </a:p>
          <a:p>
            <a:pPr marL="68103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/>
              <a:t>Kredibilitas</a:t>
            </a:r>
            <a:endParaRPr lang="en-US" sz="2000" dirty="0" smtClean="0"/>
          </a:p>
          <a:p>
            <a:pPr marL="68103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/>
              <a:t>Sejalan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endParaRPr lang="en-US" sz="2000" dirty="0" smtClean="0"/>
          </a:p>
          <a:p>
            <a:pPr marL="68103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/>
              <a:t>Akses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rill</a:t>
            </a:r>
          </a:p>
          <a:p>
            <a:pPr marL="68103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/>
              <a:t>Kepemilikan</a:t>
            </a:r>
            <a:r>
              <a:rPr lang="en-US" sz="2000" dirty="0" smtClean="0"/>
              <a:t> </a:t>
            </a:r>
          </a:p>
          <a:p>
            <a:pPr marL="68103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/>
              <a:t>Perjanjian</a:t>
            </a:r>
            <a:endParaRPr lang="en-US" sz="2000" dirty="0" smtClean="0"/>
          </a:p>
          <a:p>
            <a:pPr marL="68103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/>
              <a:t>Membangun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jembatan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1600200"/>
            <a:ext cx="1464888" cy="4210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6" dirty="0" smtClean="0"/>
              <a:t>Tim </a:t>
            </a:r>
            <a:r>
              <a:rPr lang="en-US" sz="2136" dirty="0" err="1" smtClean="0"/>
              <a:t>Inti</a:t>
            </a:r>
            <a:r>
              <a:rPr lang="en-US" sz="2136" dirty="0" smtClean="0"/>
              <a:t> &gt;&gt;</a:t>
            </a:r>
            <a:endParaRPr lang="en-US" sz="2136" dirty="0"/>
          </a:p>
        </p:txBody>
      </p:sp>
    </p:spTree>
    <p:extLst>
      <p:ext uri="{BB962C8B-B14F-4D97-AF65-F5344CB8AC3E}">
        <p14:creationId xmlns:p14="http://schemas.microsoft.com/office/powerpoint/2010/main" val="17377838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1108</Words>
  <Application>Microsoft Office PowerPoint</Application>
  <PresentationFormat>On-screen Show (4:3)</PresentationFormat>
  <Paragraphs>262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Cambria Math</vt:lpstr>
      <vt:lpstr>Wingdings</vt:lpstr>
      <vt:lpstr>Office Theme</vt:lpstr>
      <vt:lpstr>PowerPoint Presentation</vt:lpstr>
      <vt:lpstr>Business Case</vt:lpstr>
      <vt:lpstr>Tujuan Business Case</vt:lpstr>
      <vt:lpstr>Manfaat Proyek IT</vt:lpstr>
      <vt:lpstr>Manfaat Proyek IT</vt:lpstr>
      <vt:lpstr>Atribut Business Case</vt:lpstr>
      <vt:lpstr>Langkah – langkah membangun business case</vt:lpstr>
      <vt:lpstr>Langkah – langkah membangun business case</vt:lpstr>
      <vt:lpstr>PowerPoint Presentation</vt:lpstr>
      <vt:lpstr>Langkah – langkah membangun business case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283</cp:revision>
  <dcterms:created xsi:type="dcterms:W3CDTF">2010-08-24T06:47:44Z</dcterms:created>
  <dcterms:modified xsi:type="dcterms:W3CDTF">2017-10-15T06:38:53Z</dcterms:modified>
</cp:coreProperties>
</file>