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316" r:id="rId2"/>
    <p:sldId id="335" r:id="rId3"/>
    <p:sldId id="365" r:id="rId4"/>
    <p:sldId id="366" r:id="rId5"/>
    <p:sldId id="368" r:id="rId6"/>
    <p:sldId id="367" r:id="rId7"/>
    <p:sldId id="369" r:id="rId8"/>
    <p:sldId id="370" r:id="rId9"/>
    <p:sldId id="371" r:id="rId10"/>
    <p:sldId id="383" r:id="rId11"/>
    <p:sldId id="373" r:id="rId12"/>
    <p:sldId id="374" r:id="rId13"/>
    <p:sldId id="375" r:id="rId14"/>
    <p:sldId id="376" r:id="rId15"/>
    <p:sldId id="377" r:id="rId16"/>
    <p:sldId id="378" r:id="rId17"/>
    <p:sldId id="379" r:id="rId18"/>
    <p:sldId id="380" r:id="rId19"/>
    <p:sldId id="381" r:id="rId20"/>
    <p:sldId id="382" r:id="rId21"/>
    <p:sldId id="385" r:id="rId22"/>
    <p:sldId id="386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1A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3" autoAdjust="0"/>
    <p:restoredTop sz="93190" autoAdjust="0"/>
  </p:normalViewPr>
  <p:slideViewPr>
    <p:cSldViewPr>
      <p:cViewPr varScale="1">
        <p:scale>
          <a:sx n="66" d="100"/>
          <a:sy n="66" d="100"/>
        </p:scale>
        <p:origin x="150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3CC1EC-4372-4126-B4F7-5D5CAE2DE90A}" type="doc">
      <dgm:prSet loTypeId="urn:microsoft.com/office/officeart/2005/8/layout/radial4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636DCE5-421D-4D81-A399-CCC67814EE8F}">
      <dgm:prSet phldrT="[Text]"/>
      <dgm:spPr>
        <a:solidFill>
          <a:srgbClr val="ED1AF2"/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en-US" dirty="0" err="1" smtClean="0"/>
            <a:t>Mekanisme</a:t>
          </a:r>
          <a:r>
            <a:rPr lang="en-US" dirty="0" smtClean="0"/>
            <a:t> Controlling Project</a:t>
          </a:r>
        </a:p>
      </dgm:t>
    </dgm:pt>
    <dgm:pt modelId="{43E0367D-827A-4753-A6C9-FE0A4BDB935B}" type="parTrans" cxnId="{D55F2EE5-76E7-4D95-A8A6-0F4FBBFC08C1}">
      <dgm:prSet/>
      <dgm:spPr/>
      <dgm:t>
        <a:bodyPr/>
        <a:lstStyle/>
        <a:p>
          <a:endParaRPr lang="en-US"/>
        </a:p>
      </dgm:t>
    </dgm:pt>
    <dgm:pt modelId="{543DE1BB-E367-49AC-9E20-7C6F8417E1E2}" type="sibTrans" cxnId="{D55F2EE5-76E7-4D95-A8A6-0F4FBBFC08C1}">
      <dgm:prSet/>
      <dgm:spPr/>
      <dgm:t>
        <a:bodyPr/>
        <a:lstStyle/>
        <a:p>
          <a:endParaRPr lang="en-US"/>
        </a:p>
      </dgm:t>
    </dgm:pt>
    <dgm:pt modelId="{4AEF9B35-1B59-4A8E-BD9E-4A1F2567F79A}">
      <dgm:prSet phldrT="[Text]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dirty="0" smtClean="0"/>
            <a:t>Time</a:t>
          </a:r>
          <a:endParaRPr lang="en-US" dirty="0"/>
        </a:p>
      </dgm:t>
    </dgm:pt>
    <dgm:pt modelId="{DF3E8BAA-4E14-414C-BF6F-3ACC4249EA31}" type="parTrans" cxnId="{433FA121-ED09-405A-BEF9-E2CDF25DF6E6}">
      <dgm:prSet/>
      <dgm:spPr/>
      <dgm:t>
        <a:bodyPr/>
        <a:lstStyle/>
        <a:p>
          <a:endParaRPr lang="en-US"/>
        </a:p>
      </dgm:t>
    </dgm:pt>
    <dgm:pt modelId="{6D5989BB-9325-411F-B35E-89183E52996D}" type="sibTrans" cxnId="{433FA121-ED09-405A-BEF9-E2CDF25DF6E6}">
      <dgm:prSet/>
      <dgm:spPr/>
      <dgm:t>
        <a:bodyPr/>
        <a:lstStyle/>
        <a:p>
          <a:endParaRPr lang="en-US"/>
        </a:p>
      </dgm:t>
    </dgm:pt>
    <dgm:pt modelId="{54D8A1D0-71BB-410D-A765-C248E26F169B}">
      <dgm:prSet phldrT="[Text]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dirty="0" smtClean="0"/>
            <a:t>Scope (</a:t>
          </a:r>
          <a:r>
            <a:rPr lang="en-US" dirty="0" err="1" smtClean="0"/>
            <a:t>Cakupan</a:t>
          </a:r>
          <a:r>
            <a:rPr lang="en-US" dirty="0" smtClean="0"/>
            <a:t>)</a:t>
          </a:r>
          <a:endParaRPr lang="en-US" dirty="0"/>
        </a:p>
      </dgm:t>
    </dgm:pt>
    <dgm:pt modelId="{D312FC00-1778-42E1-8453-C7D700B1E99E}" type="parTrans" cxnId="{CB3E3C7A-1CA0-4111-8461-A138B4397058}">
      <dgm:prSet/>
      <dgm:spPr/>
      <dgm:t>
        <a:bodyPr/>
        <a:lstStyle/>
        <a:p>
          <a:endParaRPr lang="en-US"/>
        </a:p>
      </dgm:t>
    </dgm:pt>
    <dgm:pt modelId="{D60FAB0D-54D5-46AB-B287-495AFAC1F09F}" type="sibTrans" cxnId="{CB3E3C7A-1CA0-4111-8461-A138B4397058}">
      <dgm:prSet/>
      <dgm:spPr/>
      <dgm:t>
        <a:bodyPr/>
        <a:lstStyle/>
        <a:p>
          <a:endParaRPr lang="en-US"/>
        </a:p>
      </dgm:t>
    </dgm:pt>
    <dgm:pt modelId="{98625180-34B8-422E-A499-DB089A214CCC}">
      <dgm:prSet phldrT="[Text]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dirty="0" err="1" smtClean="0"/>
            <a:t>Kualitas</a:t>
          </a:r>
          <a:endParaRPr lang="en-US" dirty="0"/>
        </a:p>
      </dgm:t>
    </dgm:pt>
    <dgm:pt modelId="{2638C882-0E0A-4113-84F1-8B3135409BD1}" type="parTrans" cxnId="{DDAEEC2C-199C-4EAE-8DF0-3D14A550260B}">
      <dgm:prSet/>
      <dgm:spPr/>
      <dgm:t>
        <a:bodyPr/>
        <a:lstStyle/>
        <a:p>
          <a:endParaRPr lang="en-US"/>
        </a:p>
      </dgm:t>
    </dgm:pt>
    <dgm:pt modelId="{DADFC9A7-1385-4FDB-A7DA-111BBB9BBBA6}" type="sibTrans" cxnId="{DDAEEC2C-199C-4EAE-8DF0-3D14A550260B}">
      <dgm:prSet/>
      <dgm:spPr/>
      <dgm:t>
        <a:bodyPr/>
        <a:lstStyle/>
        <a:p>
          <a:endParaRPr lang="en-US"/>
        </a:p>
      </dgm:t>
    </dgm:pt>
    <dgm:pt modelId="{47AA0C53-3E4C-4234-B9A2-7FFA8E84A97D}" type="pres">
      <dgm:prSet presAssocID="{523CC1EC-4372-4126-B4F7-5D5CAE2DE90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A1DDC25-DA10-4F47-A0CB-2F2E3EB2DF75}" type="pres">
      <dgm:prSet presAssocID="{F636DCE5-421D-4D81-A399-CCC67814EE8F}" presName="centerShape" presStyleLbl="node0" presStyleIdx="0" presStyleCnt="1"/>
      <dgm:spPr/>
      <dgm:t>
        <a:bodyPr/>
        <a:lstStyle/>
        <a:p>
          <a:endParaRPr lang="en-US"/>
        </a:p>
      </dgm:t>
    </dgm:pt>
    <dgm:pt modelId="{5DE76B6E-D882-4743-841F-32024825DC3D}" type="pres">
      <dgm:prSet presAssocID="{DF3E8BAA-4E14-414C-BF6F-3ACC4249EA31}" presName="parTrans" presStyleLbl="bgSibTrans2D1" presStyleIdx="0" presStyleCnt="3" custAng="11085182" custScaleX="46660" custLinFactNeighborX="24720" custLinFactNeighborY="73550"/>
      <dgm:spPr/>
      <dgm:t>
        <a:bodyPr/>
        <a:lstStyle/>
        <a:p>
          <a:endParaRPr lang="en-US"/>
        </a:p>
      </dgm:t>
    </dgm:pt>
    <dgm:pt modelId="{81D9A6D8-23FC-4CF5-AEC3-CED73ECDA1A2}" type="pres">
      <dgm:prSet presAssocID="{4AEF9B35-1B59-4A8E-BD9E-4A1F2567F79A}" presName="node" presStyleLbl="node1" presStyleIdx="0" presStyleCnt="3" custRadScaleRad="106664" custRadScaleInc="105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9E3B24-4B6E-4717-9363-F09C0BDF285D}" type="pres">
      <dgm:prSet presAssocID="{D312FC00-1778-42E1-8453-C7D700B1E99E}" presName="parTrans" presStyleLbl="bgSibTrans2D1" presStyleIdx="1" presStyleCnt="3" custAng="10800000" custScaleX="51390" custLinFactNeighborX="1706" custLinFactNeighborY="73849"/>
      <dgm:spPr/>
      <dgm:t>
        <a:bodyPr/>
        <a:lstStyle/>
        <a:p>
          <a:endParaRPr lang="en-US"/>
        </a:p>
      </dgm:t>
    </dgm:pt>
    <dgm:pt modelId="{AD7D7C34-EF97-4676-A91F-0C96AC2B8DD6}" type="pres">
      <dgm:prSet presAssocID="{54D8A1D0-71BB-410D-A765-C248E26F169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F74391-2114-452D-AB5E-3A6A7E18EE7A}" type="pres">
      <dgm:prSet presAssocID="{2638C882-0E0A-4113-84F1-8B3135409BD1}" presName="parTrans" presStyleLbl="bgSibTrans2D1" presStyleIdx="2" presStyleCnt="3" custAng="10634124" custScaleX="44443" custLinFactNeighborX="-23769" custLinFactNeighborY="73798"/>
      <dgm:spPr/>
      <dgm:t>
        <a:bodyPr/>
        <a:lstStyle/>
        <a:p>
          <a:endParaRPr lang="en-US"/>
        </a:p>
      </dgm:t>
    </dgm:pt>
    <dgm:pt modelId="{FB294126-6AEF-4C4A-B7E8-8230935279E0}" type="pres">
      <dgm:prSet presAssocID="{98625180-34B8-422E-A499-DB089A214CCC}" presName="node" presStyleLbl="node1" presStyleIdx="2" presStyleCnt="3" custRadScaleRad="104667" custRadScaleInc="-85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DAEEC2C-199C-4EAE-8DF0-3D14A550260B}" srcId="{F636DCE5-421D-4D81-A399-CCC67814EE8F}" destId="{98625180-34B8-422E-A499-DB089A214CCC}" srcOrd="2" destOrd="0" parTransId="{2638C882-0E0A-4113-84F1-8B3135409BD1}" sibTransId="{DADFC9A7-1385-4FDB-A7DA-111BBB9BBBA6}"/>
    <dgm:cxn modelId="{CB3E3C7A-1CA0-4111-8461-A138B4397058}" srcId="{F636DCE5-421D-4D81-A399-CCC67814EE8F}" destId="{54D8A1D0-71BB-410D-A765-C248E26F169B}" srcOrd="1" destOrd="0" parTransId="{D312FC00-1778-42E1-8453-C7D700B1E99E}" sibTransId="{D60FAB0D-54D5-46AB-B287-495AFAC1F09F}"/>
    <dgm:cxn modelId="{4DD0B919-363D-4B11-B8DA-20CBA223246D}" type="presOf" srcId="{54D8A1D0-71BB-410D-A765-C248E26F169B}" destId="{AD7D7C34-EF97-4676-A91F-0C96AC2B8DD6}" srcOrd="0" destOrd="0" presId="urn:microsoft.com/office/officeart/2005/8/layout/radial4"/>
    <dgm:cxn modelId="{1105C114-7467-4827-A35A-61EC78FAA9D8}" type="presOf" srcId="{98625180-34B8-422E-A499-DB089A214CCC}" destId="{FB294126-6AEF-4C4A-B7E8-8230935279E0}" srcOrd="0" destOrd="0" presId="urn:microsoft.com/office/officeart/2005/8/layout/radial4"/>
    <dgm:cxn modelId="{71283B25-3161-419A-B52C-AE5F98A05195}" type="presOf" srcId="{4AEF9B35-1B59-4A8E-BD9E-4A1F2567F79A}" destId="{81D9A6D8-23FC-4CF5-AEC3-CED73ECDA1A2}" srcOrd="0" destOrd="0" presId="urn:microsoft.com/office/officeart/2005/8/layout/radial4"/>
    <dgm:cxn modelId="{0C4789C1-8A24-40DA-9960-CB7B47B6F030}" type="presOf" srcId="{523CC1EC-4372-4126-B4F7-5D5CAE2DE90A}" destId="{47AA0C53-3E4C-4234-B9A2-7FFA8E84A97D}" srcOrd="0" destOrd="0" presId="urn:microsoft.com/office/officeart/2005/8/layout/radial4"/>
    <dgm:cxn modelId="{616AE4DD-8674-4AD9-9770-B311BD9AF10D}" type="presOf" srcId="{F636DCE5-421D-4D81-A399-CCC67814EE8F}" destId="{FA1DDC25-DA10-4F47-A0CB-2F2E3EB2DF75}" srcOrd="0" destOrd="0" presId="urn:microsoft.com/office/officeart/2005/8/layout/radial4"/>
    <dgm:cxn modelId="{D55F2EE5-76E7-4D95-A8A6-0F4FBBFC08C1}" srcId="{523CC1EC-4372-4126-B4F7-5D5CAE2DE90A}" destId="{F636DCE5-421D-4D81-A399-CCC67814EE8F}" srcOrd="0" destOrd="0" parTransId="{43E0367D-827A-4753-A6C9-FE0A4BDB935B}" sibTransId="{543DE1BB-E367-49AC-9E20-7C6F8417E1E2}"/>
    <dgm:cxn modelId="{2EAF9FFB-8FF7-4519-B674-1493F7969CD0}" type="presOf" srcId="{D312FC00-1778-42E1-8453-C7D700B1E99E}" destId="{D49E3B24-4B6E-4717-9363-F09C0BDF285D}" srcOrd="0" destOrd="0" presId="urn:microsoft.com/office/officeart/2005/8/layout/radial4"/>
    <dgm:cxn modelId="{D5BD494C-AEB0-4E18-84D1-885C6A8FC751}" type="presOf" srcId="{2638C882-0E0A-4113-84F1-8B3135409BD1}" destId="{F8F74391-2114-452D-AB5E-3A6A7E18EE7A}" srcOrd="0" destOrd="0" presId="urn:microsoft.com/office/officeart/2005/8/layout/radial4"/>
    <dgm:cxn modelId="{433FA121-ED09-405A-BEF9-E2CDF25DF6E6}" srcId="{F636DCE5-421D-4D81-A399-CCC67814EE8F}" destId="{4AEF9B35-1B59-4A8E-BD9E-4A1F2567F79A}" srcOrd="0" destOrd="0" parTransId="{DF3E8BAA-4E14-414C-BF6F-3ACC4249EA31}" sibTransId="{6D5989BB-9325-411F-B35E-89183E52996D}"/>
    <dgm:cxn modelId="{F5B76944-35DB-4D61-80DA-14B66C84E7C8}" type="presOf" srcId="{DF3E8BAA-4E14-414C-BF6F-3ACC4249EA31}" destId="{5DE76B6E-D882-4743-841F-32024825DC3D}" srcOrd="0" destOrd="0" presId="urn:microsoft.com/office/officeart/2005/8/layout/radial4"/>
    <dgm:cxn modelId="{1FD3F951-C32D-404A-B536-3E8383FFE996}" type="presParOf" srcId="{47AA0C53-3E4C-4234-B9A2-7FFA8E84A97D}" destId="{FA1DDC25-DA10-4F47-A0CB-2F2E3EB2DF75}" srcOrd="0" destOrd="0" presId="urn:microsoft.com/office/officeart/2005/8/layout/radial4"/>
    <dgm:cxn modelId="{42ED30F3-B789-4D22-AEC2-79C592470666}" type="presParOf" srcId="{47AA0C53-3E4C-4234-B9A2-7FFA8E84A97D}" destId="{5DE76B6E-D882-4743-841F-32024825DC3D}" srcOrd="1" destOrd="0" presId="urn:microsoft.com/office/officeart/2005/8/layout/radial4"/>
    <dgm:cxn modelId="{276025E6-BDC9-4413-B28B-B9271FF49C2B}" type="presParOf" srcId="{47AA0C53-3E4C-4234-B9A2-7FFA8E84A97D}" destId="{81D9A6D8-23FC-4CF5-AEC3-CED73ECDA1A2}" srcOrd="2" destOrd="0" presId="urn:microsoft.com/office/officeart/2005/8/layout/radial4"/>
    <dgm:cxn modelId="{8D02AE5F-F4DB-479F-851A-E2D54F42313A}" type="presParOf" srcId="{47AA0C53-3E4C-4234-B9A2-7FFA8E84A97D}" destId="{D49E3B24-4B6E-4717-9363-F09C0BDF285D}" srcOrd="3" destOrd="0" presId="urn:microsoft.com/office/officeart/2005/8/layout/radial4"/>
    <dgm:cxn modelId="{7334A6FE-FD09-4093-949C-9DCB7C2BD7E5}" type="presParOf" srcId="{47AA0C53-3E4C-4234-B9A2-7FFA8E84A97D}" destId="{AD7D7C34-EF97-4676-A91F-0C96AC2B8DD6}" srcOrd="4" destOrd="0" presId="urn:microsoft.com/office/officeart/2005/8/layout/radial4"/>
    <dgm:cxn modelId="{E77F191D-946E-4865-8B4E-C3DC1A8B1946}" type="presParOf" srcId="{47AA0C53-3E4C-4234-B9A2-7FFA8E84A97D}" destId="{F8F74391-2114-452D-AB5E-3A6A7E18EE7A}" srcOrd="5" destOrd="0" presId="urn:microsoft.com/office/officeart/2005/8/layout/radial4"/>
    <dgm:cxn modelId="{4CECBB03-645D-4DAF-A4F9-DF96A5AB7D78}" type="presParOf" srcId="{47AA0C53-3E4C-4234-B9A2-7FFA8E84A97D}" destId="{FB294126-6AEF-4C4A-B7E8-8230935279E0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1A5E374-1B37-4D6C-8E28-2C9DF5F8AD3A}" type="datetimeFigureOut">
              <a:rPr lang="id-ID"/>
              <a:pPr>
                <a:defRPr/>
              </a:pPr>
              <a:t>23/11/2017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0697D523-8C1C-46B8-9118-54132A62D73B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573919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2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1385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08A4F71-D436-4E5F-B886-6409C3054B5F}" type="slidenum">
              <a:rPr lang="id-ID">
                <a:latin typeface="Calibri" panose="020F0502020204030204" pitchFamily="34" charset="0"/>
              </a:rPr>
              <a:pPr eaLnBrk="1" hangingPunct="1"/>
              <a:t>11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1866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08A4F71-D436-4E5F-B886-6409C3054B5F}" type="slidenum">
              <a:rPr lang="id-ID">
                <a:latin typeface="Calibri" panose="020F0502020204030204" pitchFamily="34" charset="0"/>
              </a:rPr>
              <a:pPr eaLnBrk="1" hangingPunct="1"/>
              <a:t>12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8810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08A4F71-D436-4E5F-B886-6409C3054B5F}" type="slidenum">
              <a:rPr lang="id-ID">
                <a:latin typeface="Calibri" panose="020F0502020204030204" pitchFamily="34" charset="0"/>
              </a:rPr>
              <a:pPr eaLnBrk="1" hangingPunct="1"/>
              <a:t>13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0625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err="1" smtClean="0"/>
              <a:t>Melakukan</a:t>
            </a:r>
            <a:r>
              <a:rPr lang="en-US" dirty="0" smtClean="0"/>
              <a:t> control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cakupan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kualitas</a:t>
            </a:r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08A4F71-D436-4E5F-B886-6409C3054B5F}" type="slidenum">
              <a:rPr lang="id-ID">
                <a:latin typeface="Calibri" panose="020F0502020204030204" pitchFamily="34" charset="0"/>
              </a:rPr>
              <a:pPr eaLnBrk="1" hangingPunct="1"/>
              <a:t>14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5939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08A4F71-D436-4E5F-B886-6409C3054B5F}" type="slidenum">
              <a:rPr lang="id-ID">
                <a:latin typeface="Calibri" panose="020F0502020204030204" pitchFamily="34" charset="0"/>
              </a:rPr>
              <a:pPr eaLnBrk="1" hangingPunct="1"/>
              <a:t>15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4201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08A4F71-D436-4E5F-B886-6409C3054B5F}" type="slidenum">
              <a:rPr lang="id-ID">
                <a:latin typeface="Calibri" panose="020F0502020204030204" pitchFamily="34" charset="0"/>
              </a:rPr>
              <a:pPr eaLnBrk="1" hangingPunct="1"/>
              <a:t>16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9736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08A4F71-D436-4E5F-B886-6409C3054B5F}" type="slidenum">
              <a:rPr lang="id-ID">
                <a:latin typeface="Calibri" panose="020F0502020204030204" pitchFamily="34" charset="0"/>
              </a:rPr>
              <a:pPr eaLnBrk="1" hangingPunct="1"/>
              <a:t>17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1326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08A4F71-D436-4E5F-B886-6409C3054B5F}" type="slidenum">
              <a:rPr lang="id-ID">
                <a:latin typeface="Calibri" panose="020F0502020204030204" pitchFamily="34" charset="0"/>
              </a:rPr>
              <a:pPr eaLnBrk="1" hangingPunct="1"/>
              <a:t>18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39790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08A4F71-D436-4E5F-B886-6409C3054B5F}" type="slidenum">
              <a:rPr lang="id-ID">
                <a:latin typeface="Calibri" panose="020F0502020204030204" pitchFamily="34" charset="0"/>
              </a:rPr>
              <a:pPr eaLnBrk="1" hangingPunct="1"/>
              <a:t>19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852409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08A4F71-D436-4E5F-B886-6409C3054B5F}" type="slidenum">
              <a:rPr lang="id-ID">
                <a:latin typeface="Calibri" panose="020F0502020204030204" pitchFamily="34" charset="0"/>
              </a:rPr>
              <a:pPr eaLnBrk="1" hangingPunct="1"/>
              <a:t>20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0761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08A4F71-D436-4E5F-B886-6409C3054B5F}" type="slidenum">
              <a:rPr lang="id-ID">
                <a:latin typeface="Calibri" panose="020F0502020204030204" pitchFamily="34" charset="0"/>
              </a:rPr>
              <a:pPr eaLnBrk="1" hangingPunct="1"/>
              <a:t>3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12065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08A4F71-D436-4E5F-B886-6409C3054B5F}" type="slidenum">
              <a:rPr lang="id-ID">
                <a:latin typeface="Calibri" panose="020F0502020204030204" pitchFamily="34" charset="0"/>
              </a:rPr>
              <a:pPr eaLnBrk="1" hangingPunct="1"/>
              <a:t>21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91874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08A4F71-D436-4E5F-B886-6409C3054B5F}" type="slidenum">
              <a:rPr lang="id-ID">
                <a:latin typeface="Calibri" panose="020F0502020204030204" pitchFamily="34" charset="0"/>
              </a:rPr>
              <a:pPr eaLnBrk="1" hangingPunct="1"/>
              <a:t>22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6244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08A4F71-D436-4E5F-B886-6409C3054B5F}" type="slidenum">
              <a:rPr lang="id-ID">
                <a:latin typeface="Calibri" panose="020F0502020204030204" pitchFamily="34" charset="0"/>
              </a:rPr>
              <a:pPr eaLnBrk="1" hangingPunct="1"/>
              <a:t>4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7433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08A4F71-D436-4E5F-B886-6409C3054B5F}" type="slidenum">
              <a:rPr lang="id-ID">
                <a:latin typeface="Calibri" panose="020F0502020204030204" pitchFamily="34" charset="0"/>
              </a:rPr>
              <a:pPr eaLnBrk="1" hangingPunct="1"/>
              <a:t>5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8185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08A4F71-D436-4E5F-B886-6409C3054B5F}" type="slidenum">
              <a:rPr lang="id-ID">
                <a:latin typeface="Calibri" panose="020F0502020204030204" pitchFamily="34" charset="0"/>
              </a:rPr>
              <a:pPr eaLnBrk="1" hangingPunct="1"/>
              <a:t>6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0164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08A4F71-D436-4E5F-B886-6409C3054B5F}" type="slidenum">
              <a:rPr lang="id-ID">
                <a:latin typeface="Calibri" panose="020F0502020204030204" pitchFamily="34" charset="0"/>
              </a:rPr>
              <a:pPr eaLnBrk="1" hangingPunct="1"/>
              <a:t>7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7156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08A4F71-D436-4E5F-B886-6409C3054B5F}" type="slidenum">
              <a:rPr lang="id-ID">
                <a:latin typeface="Calibri" panose="020F0502020204030204" pitchFamily="34" charset="0"/>
              </a:rPr>
              <a:pPr eaLnBrk="1" hangingPunct="1"/>
              <a:t>8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055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08A4F71-D436-4E5F-B886-6409C3054B5F}" type="slidenum">
              <a:rPr lang="id-ID">
                <a:latin typeface="Calibri" panose="020F0502020204030204" pitchFamily="34" charset="0"/>
              </a:rPr>
              <a:pPr eaLnBrk="1" hangingPunct="1"/>
              <a:t>9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4374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08A4F71-D436-4E5F-B886-6409C3054B5F}" type="slidenum">
              <a:rPr lang="id-ID">
                <a:latin typeface="Calibri" panose="020F0502020204030204" pitchFamily="34" charset="0"/>
              </a:rPr>
              <a:pPr eaLnBrk="1" hangingPunct="1"/>
              <a:t>10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659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EE2E1-A160-4904-BA89-B9A8484ADFFF}" type="datetime1">
              <a:rPr lang="en-US"/>
              <a:pPr>
                <a:defRPr/>
              </a:pPr>
              <a:t>11/23/2017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EECDA3-008F-421C-A570-6FCE684E1E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438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F9428-EC85-40FF-A381-331FC41227C9}" type="datetime1">
              <a:rPr lang="en-US"/>
              <a:pPr>
                <a:defRPr/>
              </a:pPr>
              <a:t>11/23/2017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1CC3B7-433E-411C-B9D8-6C16993807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265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BD2B4-6300-4442-A22F-EE64D093C96E}" type="datetime1">
              <a:rPr lang="en-US"/>
              <a:pPr>
                <a:defRPr/>
              </a:pPr>
              <a:t>11/23/2017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124ACB-195B-4C1A-90D1-D619F3208A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547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DFD4D-D6A9-4672-A1D1-8CD4A1AE413D}" type="datetime1">
              <a:rPr lang="en-US"/>
              <a:pPr>
                <a:defRPr/>
              </a:pPr>
              <a:t>11/23/2017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A346D7-235B-446B-AFD1-4C35D7F56C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780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1B2AD-CA66-4C0C-913E-192E19FA8A57}" type="datetime1">
              <a:rPr lang="en-US"/>
              <a:pPr>
                <a:defRPr/>
              </a:pPr>
              <a:t>11/23/2017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1E5741-2733-4448-B3D9-4279E47BCB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916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079CE-D010-4B13-A4D7-4EE2CD9C9307}" type="datetime1">
              <a:rPr lang="en-US"/>
              <a:pPr>
                <a:defRPr/>
              </a:pPr>
              <a:t>11/23/2017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335798-2385-4BCB-8F89-C1EF1D52EA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045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2AC66-E06B-46FC-BF75-05CC7E00AC69}" type="datetime1">
              <a:rPr lang="en-US"/>
              <a:pPr>
                <a:defRPr/>
              </a:pPr>
              <a:t>11/23/2017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57E5A7-C866-4D4E-B1A9-FBBB655221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015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51235-586F-47AE-8349-97DB26CDC6C2}" type="datetime1">
              <a:rPr lang="en-US"/>
              <a:pPr>
                <a:defRPr/>
              </a:pPr>
              <a:t>11/23/2017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A92E88-4AC8-4C07-AF10-F92011E490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181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2CA6C-7DBA-43DC-B829-E13A20D2614C}" type="datetime1">
              <a:rPr lang="en-US"/>
              <a:pPr>
                <a:defRPr/>
              </a:pPr>
              <a:t>11/23/2017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A843F8-2497-493A-95A5-B7182F0160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91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B5158-9E87-4E52-B176-1F43CB32E527}" type="datetime1">
              <a:rPr lang="en-US"/>
              <a:pPr>
                <a:defRPr/>
              </a:pPr>
              <a:t>11/23/2017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F82F41-1D87-4961-B091-7522E9E38C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734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8BA88-B66C-4912-BB73-F494779CC05D}" type="datetime1">
              <a:rPr lang="en-US"/>
              <a:pPr>
                <a:defRPr/>
              </a:pPr>
              <a:t>11/23/2017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348C39-7EF0-42DE-9176-C3F4E64A5D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332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88F49BA-6011-4781-A985-21D5A0603358}" type="datetime1">
              <a:rPr lang="en-US"/>
              <a:pPr>
                <a:defRPr/>
              </a:pPr>
              <a:t>11/23/2017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anose="020F0502020204030204" pitchFamily="34" charset="0"/>
              </a:defRPr>
            </a:lvl1pPr>
          </a:lstStyle>
          <a:p>
            <a:fld id="{33C3D02F-F9FD-4962-A28C-6490518E3C5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2.jpe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6.png"/><Relationship Id="rId9" Type="http://schemas.microsoft.com/office/2007/relationships/diagramDrawing" Target="../diagrams/drawing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505200"/>
            <a:ext cx="5638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METODOLOGI MANAJEMEN PROYEK</a:t>
            </a:r>
            <a:endParaRPr lang="en-US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 dirty="0">
                <a:solidFill>
                  <a:schemeClr val="bg1"/>
                </a:solidFill>
              </a:rPr>
              <a:t>PERTEMUAN </a:t>
            </a:r>
            <a:r>
              <a:rPr lang="en-US" b="1" dirty="0" smtClean="0">
                <a:solidFill>
                  <a:schemeClr val="bg1"/>
                </a:solidFill>
              </a:rPr>
              <a:t>- 5</a:t>
            </a:r>
            <a:endParaRPr lang="en-US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NOVIANDI</a:t>
            </a:r>
            <a:endParaRPr lang="en-US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PRODI MIK | FAKULTAS ILMU-ILMU KESEHATAN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28887" y="10668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/>
              <a:t>Mekanisme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Pelaksanaan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Proyek</a:t>
            </a:r>
            <a:endParaRPr lang="en-US" sz="2000" b="1" dirty="0"/>
          </a:p>
        </p:txBody>
      </p:sp>
      <p:sp>
        <p:nvSpPr>
          <p:cNvPr id="4" name="Rectangle 3"/>
          <p:cNvSpPr/>
          <p:nvPr/>
        </p:nvSpPr>
        <p:spPr>
          <a:xfrm>
            <a:off x="419100" y="1910462"/>
            <a:ext cx="2895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90513" algn="l"/>
              </a:tabLst>
            </a:pPr>
            <a:r>
              <a:rPr lang="en-US" sz="1500" b="1" dirty="0" smtClean="0">
                <a:solidFill>
                  <a:srgbClr val="FF0000"/>
                </a:solidFill>
              </a:rPr>
              <a:t>01. </a:t>
            </a:r>
            <a:r>
              <a:rPr lang="en-US" sz="1500" dirty="0" err="1" smtClean="0"/>
              <a:t>Manajer</a:t>
            </a:r>
            <a:r>
              <a:rPr lang="en-US" sz="1500" dirty="0" smtClean="0"/>
              <a:t> </a:t>
            </a:r>
            <a:r>
              <a:rPr lang="en-US" sz="1500" dirty="0" err="1"/>
              <a:t>proyek</a:t>
            </a:r>
            <a:r>
              <a:rPr lang="en-US" sz="1500" dirty="0"/>
              <a:t> </a:t>
            </a:r>
            <a:r>
              <a:rPr lang="en-US" sz="1500" dirty="0" err="1"/>
              <a:t>dan</a:t>
            </a:r>
            <a:r>
              <a:rPr lang="en-US" sz="1500" dirty="0"/>
              <a:t> </a:t>
            </a:r>
            <a:r>
              <a:rPr lang="en-US" sz="1500" dirty="0" err="1"/>
              <a:t>tim</a:t>
            </a:r>
            <a:r>
              <a:rPr lang="en-US" sz="1500" dirty="0"/>
              <a:t> </a:t>
            </a:r>
            <a:r>
              <a:rPr lang="en-US" sz="1500" dirty="0" smtClean="0"/>
              <a:t>	</a:t>
            </a:r>
            <a:r>
              <a:rPr lang="en-US" sz="1500" dirty="0" err="1" smtClean="0"/>
              <a:t>proyek</a:t>
            </a:r>
            <a:r>
              <a:rPr lang="en-US" sz="1500" dirty="0" smtClean="0"/>
              <a:t> </a:t>
            </a:r>
            <a:r>
              <a:rPr lang="en-US" sz="1500" dirty="0" err="1"/>
              <a:t>membentuk</a:t>
            </a:r>
            <a:r>
              <a:rPr lang="en-US" sz="1500" dirty="0"/>
              <a:t> </a:t>
            </a:r>
            <a:r>
              <a:rPr lang="en-US" sz="1500" dirty="0" smtClean="0"/>
              <a:t>	</a:t>
            </a:r>
            <a:r>
              <a:rPr lang="en-US" sz="1500" dirty="0" err="1" smtClean="0"/>
              <a:t>kerjasama</a:t>
            </a:r>
            <a:r>
              <a:rPr lang="en-US" sz="1500" dirty="0" smtClean="0"/>
              <a:t> </a:t>
            </a:r>
            <a:r>
              <a:rPr lang="en-US" sz="1500" dirty="0" err="1"/>
              <a:t>tim</a:t>
            </a:r>
            <a:r>
              <a:rPr lang="en-US" sz="1500" dirty="0"/>
              <a:t> </a:t>
            </a:r>
            <a:r>
              <a:rPr lang="en-US" sz="1500" dirty="0" err="1"/>
              <a:t>selama</a:t>
            </a:r>
            <a:r>
              <a:rPr lang="en-US" sz="1500" dirty="0"/>
              <a:t> </a:t>
            </a:r>
            <a:r>
              <a:rPr lang="en-US" sz="1500" dirty="0" smtClean="0"/>
              <a:t>	</a:t>
            </a:r>
            <a:r>
              <a:rPr lang="en-US" sz="1500" dirty="0" err="1" smtClean="0"/>
              <a:t>proyek</a:t>
            </a:r>
            <a:r>
              <a:rPr lang="en-US" sz="1500" dirty="0" smtClean="0"/>
              <a:t> </a:t>
            </a:r>
            <a:r>
              <a:rPr lang="en-US" sz="1500" dirty="0" err="1"/>
              <a:t>berlangsung</a:t>
            </a:r>
            <a:r>
              <a:rPr lang="en-US" sz="1500" dirty="0"/>
              <a:t>, </a:t>
            </a:r>
            <a:r>
              <a:rPr lang="en-US" sz="1500" dirty="0" err="1"/>
              <a:t>atau</a:t>
            </a:r>
            <a:r>
              <a:rPr lang="en-US" sz="1500" dirty="0"/>
              <a:t> </a:t>
            </a:r>
            <a:r>
              <a:rPr lang="en-US" sz="1500" dirty="0" smtClean="0"/>
              <a:t>	</a:t>
            </a:r>
            <a:r>
              <a:rPr lang="en-US" sz="1500" dirty="0" err="1" smtClean="0"/>
              <a:t>sering</a:t>
            </a:r>
            <a:r>
              <a:rPr lang="en-US" sz="1500" dirty="0" smtClean="0"/>
              <a:t> </a:t>
            </a:r>
            <a:r>
              <a:rPr lang="en-US" sz="1500" dirty="0" err="1"/>
              <a:t>disebut</a:t>
            </a:r>
            <a:r>
              <a:rPr lang="en-US" sz="1500" dirty="0"/>
              <a:t> </a:t>
            </a:r>
            <a:r>
              <a:rPr lang="en-US" sz="1500" dirty="0" err="1"/>
              <a:t>dengan</a:t>
            </a:r>
            <a:r>
              <a:rPr lang="en-US" sz="1500" dirty="0"/>
              <a:t> </a:t>
            </a:r>
            <a:r>
              <a:rPr lang="en-US" sz="1500" dirty="0" smtClean="0"/>
              <a:t>	</a:t>
            </a:r>
            <a:r>
              <a:rPr lang="en-US" sz="1500" dirty="0" err="1" smtClean="0"/>
              <a:t>pembentukan</a:t>
            </a:r>
            <a:r>
              <a:rPr lang="en-US" sz="1500" dirty="0" smtClean="0"/>
              <a:t> </a:t>
            </a:r>
            <a:r>
              <a:rPr lang="en-US" sz="1500" i="1" dirty="0"/>
              <a:t>team building</a:t>
            </a:r>
          </a:p>
        </p:txBody>
      </p:sp>
      <p:sp>
        <p:nvSpPr>
          <p:cNvPr id="6" name="Rectangle 5"/>
          <p:cNvSpPr/>
          <p:nvPr/>
        </p:nvSpPr>
        <p:spPr>
          <a:xfrm>
            <a:off x="1462087" y="4381682"/>
            <a:ext cx="3124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90513" algn="l"/>
              </a:tabLst>
            </a:pPr>
            <a:r>
              <a:rPr lang="en-US" sz="1500" b="1" dirty="0" smtClean="0">
                <a:solidFill>
                  <a:srgbClr val="FF0000"/>
                </a:solidFill>
              </a:rPr>
              <a:t>02. </a:t>
            </a:r>
            <a:r>
              <a:rPr lang="en-US" sz="1500" dirty="0" err="1" smtClean="0"/>
              <a:t>Manajer</a:t>
            </a:r>
            <a:r>
              <a:rPr lang="en-US" sz="1500" dirty="0" smtClean="0"/>
              <a:t> </a:t>
            </a:r>
            <a:r>
              <a:rPr lang="en-US" sz="1500" dirty="0" err="1"/>
              <a:t>proyek</a:t>
            </a:r>
            <a:r>
              <a:rPr lang="en-US" sz="1500" dirty="0"/>
              <a:t> </a:t>
            </a:r>
            <a:r>
              <a:rPr lang="en-US" sz="1500" dirty="0" err="1"/>
              <a:t>dan</a:t>
            </a:r>
            <a:r>
              <a:rPr lang="en-US" sz="1500" dirty="0"/>
              <a:t> </a:t>
            </a:r>
            <a:r>
              <a:rPr lang="en-US" sz="1500" dirty="0" err="1"/>
              <a:t>tim</a:t>
            </a:r>
            <a:r>
              <a:rPr lang="en-US" sz="1500" dirty="0"/>
              <a:t> </a:t>
            </a:r>
            <a:r>
              <a:rPr lang="en-US" sz="1500" dirty="0" err="1"/>
              <a:t>proyek</a:t>
            </a:r>
            <a:r>
              <a:rPr lang="en-US" sz="1500" dirty="0"/>
              <a:t> </a:t>
            </a:r>
            <a:r>
              <a:rPr lang="en-US" sz="1500" dirty="0" smtClean="0"/>
              <a:t>	</a:t>
            </a:r>
            <a:r>
              <a:rPr lang="en-US" sz="1500" dirty="0" err="1" smtClean="0"/>
              <a:t>melaksanakan</a:t>
            </a:r>
            <a:r>
              <a:rPr lang="en-US" sz="1500" dirty="0" smtClean="0"/>
              <a:t> </a:t>
            </a:r>
            <a:r>
              <a:rPr lang="en-US" sz="1500" dirty="0" err="1"/>
              <a:t>semua</a:t>
            </a:r>
            <a:r>
              <a:rPr lang="en-US" sz="1500" dirty="0"/>
              <a:t> </a:t>
            </a:r>
            <a:r>
              <a:rPr lang="en-US" sz="1500" dirty="0" err="1"/>
              <a:t>tugas</a:t>
            </a:r>
            <a:r>
              <a:rPr lang="en-US" sz="1500" dirty="0"/>
              <a:t> </a:t>
            </a:r>
            <a:r>
              <a:rPr lang="en-US" sz="1500" dirty="0" smtClean="0"/>
              <a:t>	yang </a:t>
            </a:r>
            <a:r>
              <a:rPr lang="en-US" sz="1500" dirty="0" err="1"/>
              <a:t>sudah</a:t>
            </a:r>
            <a:r>
              <a:rPr lang="en-US" sz="1500" dirty="0"/>
              <a:t> </a:t>
            </a:r>
            <a:r>
              <a:rPr lang="en-US" sz="1500" dirty="0" err="1"/>
              <a:t>tertuang</a:t>
            </a:r>
            <a:r>
              <a:rPr lang="en-US" sz="1500" dirty="0"/>
              <a:t> </a:t>
            </a:r>
            <a:r>
              <a:rPr lang="en-US" sz="1500" dirty="0" err="1"/>
              <a:t>didalam</a:t>
            </a:r>
            <a:r>
              <a:rPr lang="en-US" sz="1500" dirty="0"/>
              <a:t> </a:t>
            </a:r>
            <a:r>
              <a:rPr lang="en-US" sz="1500" dirty="0" smtClean="0"/>
              <a:t>	</a:t>
            </a:r>
            <a:r>
              <a:rPr lang="en-US" sz="1500" i="1" dirty="0" smtClean="0"/>
              <a:t>project </a:t>
            </a:r>
            <a:r>
              <a:rPr lang="en-US" sz="1500" i="1" dirty="0"/>
              <a:t>management plan</a:t>
            </a:r>
          </a:p>
        </p:txBody>
      </p:sp>
      <p:sp>
        <p:nvSpPr>
          <p:cNvPr id="7" name="Rectangle 6"/>
          <p:cNvSpPr/>
          <p:nvPr/>
        </p:nvSpPr>
        <p:spPr>
          <a:xfrm>
            <a:off x="3962400" y="2325961"/>
            <a:ext cx="28956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90513" algn="l"/>
              </a:tabLst>
            </a:pPr>
            <a:r>
              <a:rPr lang="en-US" sz="1500" b="1" dirty="0" smtClean="0">
                <a:solidFill>
                  <a:srgbClr val="FF0000"/>
                </a:solidFill>
              </a:rPr>
              <a:t>03. </a:t>
            </a:r>
            <a:r>
              <a:rPr lang="en-US" sz="1500" dirty="0" err="1" smtClean="0"/>
              <a:t>Membuat</a:t>
            </a:r>
            <a:r>
              <a:rPr lang="en-US" sz="1500" dirty="0" smtClean="0"/>
              <a:t> </a:t>
            </a:r>
            <a:r>
              <a:rPr lang="en-US" sz="1500" dirty="0" err="1"/>
              <a:t>laporan</a:t>
            </a:r>
            <a:r>
              <a:rPr lang="en-US" sz="1500" dirty="0"/>
              <a:t> </a:t>
            </a:r>
            <a:r>
              <a:rPr lang="en-US" sz="1500" dirty="0" smtClean="0"/>
              <a:t>	</a:t>
            </a:r>
            <a:r>
              <a:rPr lang="en-US" sz="1500" dirty="0" err="1" smtClean="0"/>
              <a:t>pelaksanaan</a:t>
            </a:r>
            <a:r>
              <a:rPr lang="en-US" sz="1500" dirty="0" smtClean="0"/>
              <a:t> </a:t>
            </a:r>
            <a:r>
              <a:rPr lang="en-US" sz="1500" dirty="0" err="1"/>
              <a:t>proyek</a:t>
            </a:r>
            <a:r>
              <a:rPr lang="en-US" sz="1500" dirty="0"/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4753088" y="3429000"/>
            <a:ext cx="378119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347663" algn="l"/>
              </a:tabLst>
            </a:pPr>
            <a:r>
              <a:rPr lang="en-US" sz="1500" b="1" dirty="0" smtClean="0">
                <a:solidFill>
                  <a:srgbClr val="FF0000"/>
                </a:solidFill>
              </a:rPr>
              <a:t>04.</a:t>
            </a:r>
            <a:r>
              <a:rPr lang="en-US" sz="1500" dirty="0" smtClean="0"/>
              <a:t>  </a:t>
            </a:r>
            <a:r>
              <a:rPr lang="en-US" sz="1500" dirty="0" err="1" smtClean="0"/>
              <a:t>Mendapatkan</a:t>
            </a:r>
            <a:r>
              <a:rPr lang="en-US" sz="1500" dirty="0" smtClean="0"/>
              <a:t> </a:t>
            </a:r>
            <a:r>
              <a:rPr lang="en-US" sz="1500" dirty="0" err="1"/>
              <a:t>persetujuan</a:t>
            </a:r>
            <a:r>
              <a:rPr lang="en-US" sz="1500" dirty="0"/>
              <a:t> </a:t>
            </a:r>
            <a:r>
              <a:rPr lang="en-US" sz="1500" dirty="0" err="1"/>
              <a:t>atau</a:t>
            </a:r>
            <a:r>
              <a:rPr lang="en-US" sz="1500" dirty="0"/>
              <a:t> </a:t>
            </a:r>
            <a:r>
              <a:rPr lang="en-US" sz="1500" dirty="0" smtClean="0"/>
              <a:t>	</a:t>
            </a:r>
            <a:r>
              <a:rPr lang="en-US" sz="1500" i="1" dirty="0" smtClean="0"/>
              <a:t>approval </a:t>
            </a:r>
            <a:r>
              <a:rPr lang="en-US" sz="1500" dirty="0" err="1"/>
              <a:t>untuk</a:t>
            </a:r>
            <a:r>
              <a:rPr lang="en-US" sz="1500" dirty="0"/>
              <a:t> </a:t>
            </a:r>
            <a:r>
              <a:rPr lang="en-US" sz="1500" dirty="0" err="1"/>
              <a:t>setiap</a:t>
            </a:r>
            <a:r>
              <a:rPr lang="en-US" sz="1500" dirty="0"/>
              <a:t> </a:t>
            </a:r>
            <a:r>
              <a:rPr lang="en-US" sz="1500" dirty="0" err="1"/>
              <a:t>fase</a:t>
            </a:r>
            <a:r>
              <a:rPr lang="en-US" sz="1500" dirty="0"/>
              <a:t> </a:t>
            </a:r>
            <a:r>
              <a:rPr lang="en-US" sz="1500" dirty="0" err="1"/>
              <a:t>pekerjaan</a:t>
            </a:r>
            <a:r>
              <a:rPr lang="en-US" sz="1500" dirty="0"/>
              <a:t> </a:t>
            </a:r>
            <a:r>
              <a:rPr lang="en-US" sz="1500" dirty="0" smtClean="0"/>
              <a:t>	</a:t>
            </a:r>
            <a:r>
              <a:rPr lang="en-US" sz="1500" dirty="0" err="1" smtClean="0"/>
              <a:t>atau</a:t>
            </a:r>
            <a:r>
              <a:rPr lang="en-US" sz="1500" dirty="0" smtClean="0"/>
              <a:t> </a:t>
            </a:r>
            <a:r>
              <a:rPr lang="en-US" sz="1500" i="1" dirty="0" smtClean="0"/>
              <a:t>deliverable </a:t>
            </a:r>
            <a:r>
              <a:rPr lang="en-US" sz="1500" dirty="0" err="1"/>
              <a:t>proyek</a:t>
            </a:r>
            <a:r>
              <a:rPr lang="en-US" sz="1500" dirty="0"/>
              <a:t> yang </a:t>
            </a:r>
            <a:r>
              <a:rPr lang="en-US" sz="1500" dirty="0" err="1"/>
              <a:t>telah</a:t>
            </a:r>
            <a:r>
              <a:rPr lang="en-US" sz="1500" dirty="0"/>
              <a:t> </a:t>
            </a:r>
            <a:r>
              <a:rPr lang="en-US" sz="1500" dirty="0" smtClean="0"/>
              <a:t>	</a:t>
            </a:r>
            <a:r>
              <a:rPr lang="en-US" sz="1500" dirty="0" err="1" smtClean="0"/>
              <a:t>diselesaikan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118404971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90587" y="1600200"/>
            <a:ext cx="7391400" cy="3728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i="1" dirty="0" err="1" smtClean="0">
                <a:solidFill>
                  <a:srgbClr val="FF0000"/>
                </a:solidFill>
              </a:rPr>
              <a:t>Catatan</a:t>
            </a:r>
            <a:r>
              <a:rPr lang="en-US" sz="2000" b="1" i="1" dirty="0" smtClean="0">
                <a:solidFill>
                  <a:srgbClr val="FF0000"/>
                </a:solidFill>
              </a:rPr>
              <a:t>: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err="1" smtClean="0"/>
              <a:t>Pelaksana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manajer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tim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r>
              <a:rPr lang="en-US" sz="2000" dirty="0" smtClean="0"/>
              <a:t>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err="1" smtClean="0"/>
              <a:t>Semua</a:t>
            </a:r>
            <a:r>
              <a:rPr lang="en-US" sz="2000" dirty="0" smtClean="0"/>
              <a:t> </a:t>
            </a:r>
            <a:r>
              <a:rPr lang="en-US" sz="2000" dirty="0" err="1" smtClean="0"/>
              <a:t>tim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r>
              <a:rPr lang="en-US" sz="2000" dirty="0" smtClean="0"/>
              <a:t> </a:t>
            </a:r>
            <a:r>
              <a:rPr lang="en-US" sz="2000" dirty="0" err="1" smtClean="0"/>
              <a:t>bertanggung</a:t>
            </a:r>
            <a:r>
              <a:rPr lang="en-US" sz="2000" dirty="0" smtClean="0"/>
              <a:t> </a:t>
            </a:r>
            <a:r>
              <a:rPr lang="en-US" sz="2000" dirty="0" err="1" smtClean="0"/>
              <a:t>jawab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aktivitas</a:t>
            </a:r>
            <a:r>
              <a:rPr lang="en-US" sz="2000" dirty="0" smtClean="0"/>
              <a:t> </a:t>
            </a:r>
            <a:r>
              <a:rPr lang="en-US" sz="2000" i="1" dirty="0" smtClean="0"/>
              <a:t>team building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/>
              <a:t>Tim </a:t>
            </a:r>
            <a:r>
              <a:rPr lang="en-US" sz="2000" dirty="0" err="1" smtClean="0"/>
              <a:t>proyek</a:t>
            </a:r>
            <a:r>
              <a:rPr lang="en-US" sz="2000" dirty="0" smtClean="0"/>
              <a:t> </a:t>
            </a:r>
            <a:r>
              <a:rPr lang="en-US" sz="2000" dirty="0" err="1" smtClean="0"/>
              <a:t>berkewajiban</a:t>
            </a:r>
            <a:r>
              <a:rPr lang="en-US" sz="2000" dirty="0" smtClean="0"/>
              <a:t> </a:t>
            </a:r>
            <a:r>
              <a:rPr lang="en-US" sz="2000" dirty="0" err="1" smtClean="0"/>
              <a:t>melaksanakan</a:t>
            </a:r>
            <a:r>
              <a:rPr lang="en-US" sz="2000" dirty="0" smtClean="0"/>
              <a:t> </a:t>
            </a:r>
            <a:r>
              <a:rPr lang="en-US" sz="2000" dirty="0" err="1" smtClean="0"/>
              <a:t>tugas</a:t>
            </a:r>
            <a:r>
              <a:rPr lang="en-US" sz="2000" dirty="0" smtClean="0"/>
              <a:t> </a:t>
            </a:r>
            <a:r>
              <a:rPr lang="en-US" sz="2000" dirty="0" err="1" smtClean="0"/>
              <a:t>sesuai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tertuang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i="1" dirty="0" smtClean="0"/>
              <a:t>project management plan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err="1" smtClean="0"/>
              <a:t>Setiap</a:t>
            </a:r>
            <a:r>
              <a:rPr lang="en-US" sz="2000" dirty="0" smtClean="0"/>
              <a:t> </a:t>
            </a:r>
            <a:r>
              <a:rPr lang="en-US" sz="2000" dirty="0" err="1" smtClean="0"/>
              <a:t>fase</a:t>
            </a:r>
            <a:r>
              <a:rPr lang="en-US" sz="2000" dirty="0" smtClean="0"/>
              <a:t>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mendapat</a:t>
            </a:r>
            <a:r>
              <a:rPr lang="en-US" sz="2000" dirty="0" smtClean="0"/>
              <a:t> </a:t>
            </a:r>
            <a:r>
              <a:rPr lang="en-US" sz="2000" i="1" dirty="0" smtClean="0"/>
              <a:t>approval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persetujuan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pihak</a:t>
            </a:r>
            <a:r>
              <a:rPr lang="en-US" sz="2000" dirty="0" smtClean="0"/>
              <a:t> </a:t>
            </a:r>
            <a:r>
              <a:rPr lang="en-US" sz="2000" dirty="0" err="1" smtClean="0"/>
              <a:t>berwenang</a:t>
            </a:r>
            <a:r>
              <a:rPr lang="en-US" sz="2000" dirty="0"/>
              <a:t> </a:t>
            </a:r>
            <a:r>
              <a:rPr lang="en-US" sz="2000" dirty="0" smtClean="0"/>
              <a:t>(</a:t>
            </a:r>
            <a:r>
              <a:rPr lang="en-US" sz="2000" dirty="0" err="1" smtClean="0"/>
              <a:t>manajer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pemilik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r>
              <a:rPr lang="en-US" sz="2000" dirty="0" smtClean="0"/>
              <a:t>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1891086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452686" y="1066800"/>
            <a:ext cx="4267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err="1" smtClean="0"/>
              <a:t>Pengontrolan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Proyek</a:t>
            </a:r>
            <a:endParaRPr lang="en-US" sz="3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278730" y="2093655"/>
            <a:ext cx="661511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 smtClean="0"/>
              <a:t>Pengontrolan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kegiatan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aktivitas-aktivitas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r>
              <a:rPr lang="en-US" sz="2000" dirty="0" smtClean="0"/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 smtClean="0"/>
              <a:t>Mengontrol</a:t>
            </a:r>
            <a:r>
              <a:rPr lang="en-US" sz="2000" dirty="0" smtClean="0"/>
              <a:t> </a:t>
            </a:r>
            <a:r>
              <a:rPr lang="en-US" sz="2000" dirty="0" err="1" smtClean="0"/>
              <a:t>setiap</a:t>
            </a:r>
            <a:r>
              <a:rPr lang="en-US" sz="2000" dirty="0" smtClean="0"/>
              <a:t> </a:t>
            </a:r>
            <a:r>
              <a:rPr lang="en-US" sz="2000" dirty="0" err="1" smtClean="0"/>
              <a:t>langkah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pelaksanaan</a:t>
            </a:r>
            <a:r>
              <a:rPr lang="en-US" sz="2000" dirty="0" smtClean="0"/>
              <a:t> </a:t>
            </a:r>
            <a:r>
              <a:rPr lang="en-US" sz="2000" dirty="0" err="1" smtClean="0"/>
              <a:t>kegiatan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r>
              <a:rPr lang="en-US" sz="2000" dirty="0" smtClean="0"/>
              <a:t> </a:t>
            </a:r>
            <a:r>
              <a:rPr lang="en-US" sz="2000" dirty="0" err="1" smtClean="0"/>
              <a:t>sesuai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ditentukan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i="1" dirty="0" smtClean="0"/>
              <a:t>project management plan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 smtClean="0"/>
              <a:t>Mengecek</a:t>
            </a:r>
            <a:r>
              <a:rPr lang="en-US" sz="2000" dirty="0"/>
              <a:t> </a:t>
            </a:r>
            <a:r>
              <a:rPr lang="en-US" sz="2000" dirty="0" err="1" smtClean="0"/>
              <a:t>kegiatan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dilaksanakan</a:t>
            </a:r>
            <a:r>
              <a:rPr lang="en-US" sz="2000" dirty="0"/>
              <a:t> </a:t>
            </a:r>
            <a:r>
              <a:rPr lang="en-US" sz="2000" dirty="0" smtClean="0"/>
              <a:t>agar </a:t>
            </a:r>
            <a:r>
              <a:rPr lang="en-US" sz="2000" dirty="0" err="1" smtClean="0"/>
              <a:t>sesuai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perencanaan</a:t>
            </a:r>
            <a:r>
              <a:rPr lang="en-US" sz="2000" dirty="0" smtClean="0"/>
              <a:t> </a:t>
            </a:r>
            <a:r>
              <a:rPr lang="en-US" sz="2000" dirty="0" err="1" smtClean="0"/>
              <a:t>awal</a:t>
            </a: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 smtClean="0"/>
              <a:t>Mengecek</a:t>
            </a:r>
            <a:r>
              <a:rPr lang="en-US" sz="2000" dirty="0" smtClean="0"/>
              <a:t> </a:t>
            </a:r>
            <a:r>
              <a:rPr lang="en-US" sz="2000" dirty="0" err="1" smtClean="0"/>
              <a:t>apakah</a:t>
            </a:r>
            <a:r>
              <a:rPr lang="en-US" sz="2000" dirty="0" smtClean="0"/>
              <a:t> </a:t>
            </a:r>
            <a:r>
              <a:rPr lang="en-US" sz="2000" dirty="0" err="1" smtClean="0"/>
              <a:t>sudah</a:t>
            </a:r>
            <a:r>
              <a:rPr lang="en-US" sz="2000" dirty="0" smtClean="0"/>
              <a:t> </a:t>
            </a:r>
            <a:r>
              <a:rPr lang="en-US" sz="2000" dirty="0" err="1" smtClean="0"/>
              <a:t>sesuai</a:t>
            </a:r>
            <a:r>
              <a:rPr lang="en-US" sz="2000" dirty="0" smtClean="0"/>
              <a:t> target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8320234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193130" y="1219200"/>
            <a:ext cx="478631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err="1" smtClean="0"/>
              <a:t>Tujuan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Pengontrolan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Proyek</a:t>
            </a:r>
            <a:endParaRPr lang="en-US" sz="25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2093655"/>
            <a:ext cx="7162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Memastikan</a:t>
            </a:r>
            <a:r>
              <a:rPr lang="en-US" sz="2000" dirty="0" smtClean="0"/>
              <a:t> </a:t>
            </a:r>
            <a:r>
              <a:rPr lang="en-US" sz="2000" dirty="0" err="1" smtClean="0"/>
              <a:t>pencapaian</a:t>
            </a:r>
            <a:r>
              <a:rPr lang="en-US" sz="2000" dirty="0" smtClean="0"/>
              <a:t> </a:t>
            </a:r>
            <a:r>
              <a:rPr lang="en-US" sz="2000" dirty="0" err="1" smtClean="0"/>
              <a:t>tujuan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r>
              <a:rPr lang="en-US" sz="2000" dirty="0" smtClean="0"/>
              <a:t> </a:t>
            </a:r>
            <a:r>
              <a:rPr lang="en-US" sz="2000" dirty="0" err="1" smtClean="0"/>
              <a:t>apakah</a:t>
            </a:r>
            <a:r>
              <a:rPr lang="en-US" sz="2000" dirty="0" smtClean="0"/>
              <a:t> </a:t>
            </a:r>
            <a:r>
              <a:rPr lang="en-US" sz="2000" dirty="0" err="1" smtClean="0"/>
              <a:t>sesuai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target yang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ditentukan</a:t>
            </a:r>
            <a:endParaRPr lang="en-US" sz="20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Mengontrol</a:t>
            </a:r>
            <a:r>
              <a:rPr lang="en-US" sz="2000" dirty="0" smtClean="0"/>
              <a:t> </a:t>
            </a:r>
            <a:r>
              <a:rPr lang="en-US" sz="2000" dirty="0" err="1" smtClean="0"/>
              <a:t>pelaksanaan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r>
              <a:rPr lang="en-US" sz="2000" dirty="0" smtClean="0"/>
              <a:t> agar </a:t>
            </a:r>
            <a:r>
              <a:rPr lang="en-US" sz="2000" dirty="0" err="1" smtClean="0"/>
              <a:t>sesuai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estimasi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rencana</a:t>
            </a:r>
            <a:r>
              <a:rPr lang="en-US" sz="2000" dirty="0" smtClean="0"/>
              <a:t> </a:t>
            </a:r>
            <a:r>
              <a:rPr lang="en-US" sz="2000" dirty="0" err="1" smtClean="0"/>
              <a:t>awal</a:t>
            </a:r>
            <a:r>
              <a:rPr lang="en-US" sz="2000" dirty="0" smtClean="0"/>
              <a:t>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melakukan</a:t>
            </a:r>
            <a:r>
              <a:rPr lang="en-US" sz="2000" dirty="0" smtClean="0"/>
              <a:t> control </a:t>
            </a:r>
            <a:r>
              <a:rPr lang="en-US" sz="2000" dirty="0" err="1" smtClean="0"/>
              <a:t>diharapkan</a:t>
            </a:r>
            <a:r>
              <a:rPr lang="en-US" sz="2000" dirty="0" smtClean="0"/>
              <a:t> </a:t>
            </a:r>
            <a:r>
              <a:rPr lang="en-US" sz="2000" dirty="0" err="1" smtClean="0"/>
              <a:t>adanya</a:t>
            </a:r>
            <a:r>
              <a:rPr lang="en-US" sz="2000" dirty="0" smtClean="0"/>
              <a:t> </a:t>
            </a:r>
            <a:r>
              <a:rPr lang="en-US" sz="2000" dirty="0" err="1" smtClean="0"/>
              <a:t>masukan</a:t>
            </a:r>
            <a:r>
              <a:rPr lang="en-US" sz="2000" dirty="0" smtClean="0"/>
              <a:t>, </a:t>
            </a:r>
            <a:r>
              <a:rPr lang="en-US" sz="2000" dirty="0" err="1" smtClean="0"/>
              <a:t>apakah</a:t>
            </a:r>
            <a:r>
              <a:rPr lang="en-US" sz="2000" dirty="0" smtClean="0"/>
              <a:t> </a:t>
            </a:r>
            <a:r>
              <a:rPr lang="en-US" sz="2000" i="1" dirty="0" smtClean="0"/>
              <a:t>project management plan </a:t>
            </a:r>
            <a:r>
              <a:rPr lang="en-US" sz="2000" dirty="0" err="1" smtClean="0"/>
              <a:t>perlu</a:t>
            </a:r>
            <a:r>
              <a:rPr lang="en-US" sz="2000" dirty="0" smtClean="0"/>
              <a:t> di-</a:t>
            </a:r>
            <a:r>
              <a:rPr lang="en-US" sz="2000" i="1" dirty="0" smtClean="0"/>
              <a:t>update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9466312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724400" y="1570672"/>
            <a:ext cx="373380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err="1" smtClean="0"/>
              <a:t>Membandingkan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jadwal</a:t>
            </a:r>
            <a:r>
              <a:rPr lang="en-US" dirty="0" smtClean="0"/>
              <a:t>, </a:t>
            </a:r>
            <a:r>
              <a:rPr lang="en-US" dirty="0" err="1" smtClean="0"/>
              <a:t>lingkup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i="1" dirty="0" smtClean="0"/>
              <a:t>actual progress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i="1" dirty="0" smtClean="0"/>
              <a:t>form activity tracking table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599" y="3200400"/>
            <a:ext cx="5486401" cy="2895600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462064" y="953918"/>
            <a:ext cx="685800" cy="6858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7864" y="1058291"/>
            <a:ext cx="283148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500" b="1" dirty="0" err="1" smtClean="0">
                <a:solidFill>
                  <a:schemeClr val="accent6">
                    <a:lumMod val="75000"/>
                  </a:schemeClr>
                </a:solidFill>
              </a:rPr>
              <a:t>Kontrol</a:t>
            </a:r>
            <a:r>
              <a:rPr lang="en-US" sz="25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500" b="1" dirty="0" err="1" smtClean="0">
                <a:solidFill>
                  <a:schemeClr val="accent6">
                    <a:lumMod val="75000"/>
                  </a:schemeClr>
                </a:solidFill>
              </a:rPr>
              <a:t>Terhadap</a:t>
            </a:r>
            <a:endParaRPr lang="en-US" sz="25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767456595"/>
              </p:ext>
            </p:extLst>
          </p:nvPr>
        </p:nvGraphicFramePr>
        <p:xfrm>
          <a:off x="76200" y="1930400"/>
          <a:ext cx="4724400" cy="302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83699050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530" y="1766397"/>
            <a:ext cx="4236471" cy="260966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457634" y="1709063"/>
            <a:ext cx="407676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dikeluarkan</a:t>
            </a:r>
            <a:r>
              <a:rPr lang="en-US" dirty="0" smtClean="0"/>
              <a:t> </a:t>
            </a:r>
            <a:r>
              <a:rPr lang="en-US" b="1" i="1" dirty="0" smtClean="0"/>
              <a:t>(</a:t>
            </a:r>
            <a:r>
              <a:rPr lang="en-US" b="1" i="1" dirty="0" smtClean="0">
                <a:solidFill>
                  <a:srgbClr val="FF0000"/>
                </a:solidFill>
              </a:rPr>
              <a:t>Actual Expenditure</a:t>
            </a:r>
            <a:r>
              <a:rPr lang="en-US" b="1" i="1" dirty="0" smtClean="0"/>
              <a:t>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err="1" smtClean="0"/>
              <a:t>Memabndingkan</a:t>
            </a:r>
            <a:r>
              <a:rPr lang="en-US" dirty="0" smtClean="0"/>
              <a:t> </a:t>
            </a:r>
            <a:r>
              <a:rPr lang="en-US" b="1" i="1" dirty="0">
                <a:solidFill>
                  <a:srgbClr val="FF0000"/>
                </a:solidFill>
              </a:rPr>
              <a:t>Actual </a:t>
            </a:r>
            <a:r>
              <a:rPr lang="en-US" b="1" i="1" dirty="0" smtClean="0">
                <a:solidFill>
                  <a:srgbClr val="FF0000"/>
                </a:solidFill>
              </a:rPr>
              <a:t>Expenditure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b="1" dirty="0" smtClean="0"/>
              <a:t>(</a:t>
            </a:r>
            <a:r>
              <a:rPr lang="en-US" b="1" i="1" dirty="0" smtClean="0">
                <a:solidFill>
                  <a:srgbClr val="FF0000"/>
                </a:solidFill>
              </a:rPr>
              <a:t>Estimate to Complete</a:t>
            </a:r>
            <a:r>
              <a:rPr lang="en-US" b="1" dirty="0" smtClean="0"/>
              <a:t>)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4397995"/>
            <a:ext cx="510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b="1" dirty="0"/>
              <a:t>(</a:t>
            </a:r>
            <a:r>
              <a:rPr lang="en-US" b="1" i="1" dirty="0">
                <a:solidFill>
                  <a:srgbClr val="FF0000"/>
                </a:solidFill>
              </a:rPr>
              <a:t>Estimate </a:t>
            </a:r>
            <a:r>
              <a:rPr lang="en-US" b="1" i="1" dirty="0" smtClean="0">
                <a:solidFill>
                  <a:srgbClr val="FF0000"/>
                </a:solidFill>
              </a:rPr>
              <a:t>at Completion</a:t>
            </a:r>
            <a:r>
              <a:rPr lang="en-US" b="1" dirty="0" smtClean="0"/>
              <a:t>) </a:t>
            </a:r>
          </a:p>
        </p:txBody>
      </p:sp>
      <p:sp>
        <p:nvSpPr>
          <p:cNvPr id="5" name="Rectangle 4"/>
          <p:cNvSpPr/>
          <p:nvPr/>
        </p:nvSpPr>
        <p:spPr>
          <a:xfrm>
            <a:off x="762000" y="5193268"/>
            <a:ext cx="77723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/>
              <a:t>Estimate at Completion = Actual Expenditure + Estimate to Complete </a:t>
            </a:r>
            <a:endParaRPr lang="en-US" b="1" i="1" dirty="0"/>
          </a:p>
        </p:txBody>
      </p:sp>
      <p:sp>
        <p:nvSpPr>
          <p:cNvPr id="9" name="Oval 8"/>
          <p:cNvSpPr/>
          <p:nvPr/>
        </p:nvSpPr>
        <p:spPr>
          <a:xfrm>
            <a:off x="457200" y="876300"/>
            <a:ext cx="685800" cy="6858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34216" y="983916"/>
            <a:ext cx="335207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err="1" smtClean="0">
                <a:solidFill>
                  <a:schemeClr val="accent6">
                    <a:lumMod val="75000"/>
                  </a:schemeClr>
                </a:solidFill>
              </a:rPr>
              <a:t>Kontrol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75000"/>
                  </a:schemeClr>
                </a:solidFill>
              </a:rPr>
              <a:t>Terhadap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75000"/>
                  </a:schemeClr>
                </a:solidFill>
              </a:rPr>
              <a:t>Biaya</a:t>
            </a:r>
            <a:endParaRPr lang="en-US" sz="22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88798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>
          <a:xfrm>
            <a:off x="509814" y="1219200"/>
            <a:ext cx="685800" cy="6858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2141194"/>
            <a:ext cx="730018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5138" indent="-465138">
              <a:buFont typeface="Wingdings" panose="05000000000000000000" pitchFamily="2" charset="2"/>
              <a:buChar char="q"/>
            </a:pPr>
            <a:r>
              <a:rPr lang="en-US" sz="2000" dirty="0" smtClean="0"/>
              <a:t>Dari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diperoleh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control </a:t>
            </a:r>
            <a:r>
              <a:rPr lang="en-US" sz="2000" i="1" dirty="0" smtClean="0"/>
              <a:t>scope, time, quality, </a:t>
            </a:r>
            <a:r>
              <a:rPr lang="en-US" sz="2000" i="1" dirty="0" err="1" smtClean="0"/>
              <a:t>dan</a:t>
            </a:r>
            <a:r>
              <a:rPr lang="en-US" sz="2000" i="1" dirty="0" smtClean="0"/>
              <a:t> cost </a:t>
            </a:r>
            <a:r>
              <a:rPr lang="en-US" sz="2000" dirty="0" err="1" smtClean="0"/>
              <a:t>selanjutnya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:</a:t>
            </a:r>
          </a:p>
          <a:p>
            <a:pPr marL="1030288" indent="-3429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Buat</a:t>
            </a:r>
            <a:r>
              <a:rPr lang="en-US" sz="2000" dirty="0" smtClean="0"/>
              <a:t> </a:t>
            </a:r>
            <a:r>
              <a:rPr lang="en-US" sz="2000" dirty="0" err="1" smtClean="0"/>
              <a:t>laporan</a:t>
            </a:r>
            <a:r>
              <a:rPr lang="en-US" sz="2000" dirty="0" smtClean="0"/>
              <a:t>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status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kemajuan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proyek</a:t>
            </a:r>
            <a:endParaRPr lang="en-US" sz="2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1030288" indent="-342900">
              <a:buFont typeface="Wingdings" panose="05000000000000000000" pitchFamily="2" charset="2"/>
              <a:buChar char="§"/>
            </a:pP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  <a:p>
            <a:pPr marL="465138" indent="-465138">
              <a:buFont typeface="Wingdings" panose="05000000000000000000" pitchFamily="2" charset="2"/>
              <a:buChar char="q"/>
            </a:pPr>
            <a:r>
              <a:rPr lang="en-US" sz="2000" dirty="0" err="1" smtClean="0"/>
              <a:t>Bila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hasil</a:t>
            </a:r>
            <a:r>
              <a:rPr lang="en-US" sz="2000" dirty="0" smtClean="0"/>
              <a:t> </a:t>
            </a:r>
            <a:r>
              <a:rPr lang="en-US" sz="2000" dirty="0" err="1" smtClean="0"/>
              <a:t>pengontrolan</a:t>
            </a:r>
            <a:r>
              <a:rPr lang="en-US" sz="2000" dirty="0" smtClean="0"/>
              <a:t> </a:t>
            </a:r>
            <a:r>
              <a:rPr lang="en-US" sz="2000" dirty="0" err="1" smtClean="0"/>
              <a:t>diperlukan</a:t>
            </a:r>
            <a:r>
              <a:rPr lang="en-US" sz="2000" dirty="0" smtClean="0"/>
              <a:t> </a:t>
            </a:r>
            <a:r>
              <a:rPr lang="en-US" sz="2000" dirty="0" err="1" smtClean="0"/>
              <a:t>perubahan</a:t>
            </a:r>
            <a:r>
              <a:rPr lang="en-US" sz="2000" dirty="0" smtClean="0"/>
              <a:t> </a:t>
            </a:r>
            <a:r>
              <a:rPr lang="en-US" sz="2000" i="1" dirty="0" smtClean="0"/>
              <a:t>planning, </a:t>
            </a:r>
            <a:r>
              <a:rPr lang="en-US" sz="2000" dirty="0" err="1" smtClean="0"/>
              <a:t>maka</a:t>
            </a:r>
            <a:r>
              <a:rPr lang="en-US" sz="2000" dirty="0" smtClean="0"/>
              <a:t>:</a:t>
            </a:r>
          </a:p>
          <a:p>
            <a:pPr marL="1030288" indent="-3429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Lakukan</a:t>
            </a:r>
            <a:r>
              <a:rPr lang="en-US" sz="2000" dirty="0" smtClean="0"/>
              <a:t> </a:t>
            </a:r>
            <a:r>
              <a:rPr lang="en-US" sz="2000" i="1" dirty="0" smtClean="0"/>
              <a:t>re-planning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56387770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3400" y="1143000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/>
              <a:t>Catatan</a:t>
            </a:r>
            <a:r>
              <a:rPr lang="en-US" i="1" dirty="0" smtClean="0"/>
              <a:t>:</a:t>
            </a:r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534103"/>
            <a:ext cx="7467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 </a:t>
            </a:r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terlibat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</a:p>
          <a:p>
            <a:pPr marL="914400" indent="-285750">
              <a:buFont typeface="Wingdings" panose="05000000000000000000" pitchFamily="2" charset="2"/>
              <a:buChar char="§"/>
            </a:pPr>
            <a:r>
              <a:rPr lang="en-US" i="1" dirty="0" smtClean="0"/>
              <a:t>User</a:t>
            </a:r>
          </a:p>
          <a:p>
            <a:pPr marL="914400" indent="-285750">
              <a:buFont typeface="Wingdings" panose="05000000000000000000" pitchFamily="2" charset="2"/>
              <a:buChar char="§"/>
            </a:pPr>
            <a:r>
              <a:rPr lang="en-US" i="1" dirty="0" err="1" smtClean="0"/>
              <a:t>Manajer</a:t>
            </a:r>
            <a:r>
              <a:rPr lang="en-US" i="1" dirty="0" smtClean="0"/>
              <a:t> </a:t>
            </a:r>
            <a:r>
              <a:rPr lang="en-US" i="1" dirty="0" err="1" smtClean="0"/>
              <a:t>proyek</a:t>
            </a:r>
            <a:endParaRPr lang="en-US" i="1" dirty="0" smtClean="0"/>
          </a:p>
          <a:p>
            <a:pPr marL="914400" indent="-285750">
              <a:buFont typeface="Wingdings" panose="05000000000000000000" pitchFamily="2" charset="2"/>
              <a:buChar char="§"/>
            </a:pPr>
            <a:r>
              <a:rPr lang="en-US" i="1" dirty="0" smtClean="0"/>
              <a:t>Tim </a:t>
            </a:r>
            <a:r>
              <a:rPr lang="en-US" i="1" dirty="0" err="1"/>
              <a:t>p</a:t>
            </a:r>
            <a:r>
              <a:rPr lang="en-US" i="1" dirty="0" err="1" smtClean="0"/>
              <a:t>royek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</a:p>
          <a:p>
            <a:pPr marL="914400" indent="-285750">
              <a:buFont typeface="Wingdings" panose="05000000000000000000" pitchFamily="2" charset="2"/>
              <a:buChar char="§"/>
            </a:pPr>
            <a:r>
              <a:rPr lang="en-US" i="1" dirty="0" err="1" smtClean="0"/>
              <a:t>Pemilik</a:t>
            </a:r>
            <a:r>
              <a:rPr lang="en-US" i="1" dirty="0" smtClean="0"/>
              <a:t> </a:t>
            </a:r>
            <a:r>
              <a:rPr lang="en-US" i="1" dirty="0" err="1" smtClean="0"/>
              <a:t>proyek</a:t>
            </a:r>
            <a:endParaRPr lang="en-US" i="1" dirty="0" smtClean="0"/>
          </a:p>
          <a:p>
            <a:endParaRPr lang="en-US" i="1" dirty="0"/>
          </a:p>
          <a:p>
            <a:pPr marL="342900" indent="-342900">
              <a:buAutoNum type="arabicPeriod" startAt="2"/>
            </a:pPr>
            <a:r>
              <a:rPr lang="en-US" dirty="0" err="1" smtClean="0"/>
              <a:t>Pemilik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memastikan</a:t>
            </a:r>
            <a:r>
              <a:rPr lang="en-US" dirty="0" smtClean="0"/>
              <a:t> </a:t>
            </a:r>
            <a:r>
              <a:rPr lang="en-US" i="1" dirty="0" smtClean="0"/>
              <a:t>project controlling </a:t>
            </a:r>
            <a:r>
              <a:rPr lang="en-US" dirty="0" err="1" smtClean="0"/>
              <a:t>berjalan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mestinya</a:t>
            </a:r>
            <a:endParaRPr lang="en-US" dirty="0" smtClean="0"/>
          </a:p>
          <a:p>
            <a:pPr marL="342900" indent="-342900">
              <a:buAutoNum type="arabicPeriod" startAt="2"/>
            </a:pPr>
            <a:endParaRPr lang="en-US" dirty="0"/>
          </a:p>
          <a:p>
            <a:pPr marL="342900" indent="-342900">
              <a:buAutoNum type="arabicPeriod" startAt="2"/>
            </a:pP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memonitor</a:t>
            </a:r>
            <a:r>
              <a:rPr lang="en-US" dirty="0" smtClean="0"/>
              <a:t> </a:t>
            </a:r>
            <a:r>
              <a:rPr lang="en-US" dirty="0" err="1" smtClean="0"/>
              <a:t>kemajuan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status </a:t>
            </a:r>
            <a:r>
              <a:rPr lang="en-US" dirty="0" err="1" smtClean="0"/>
              <a:t>proyek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melaporkan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pemilik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berkala</a:t>
            </a:r>
            <a:endParaRPr lang="en-US" dirty="0" smtClean="0"/>
          </a:p>
          <a:p>
            <a:pPr marL="342900" indent="-342900">
              <a:buAutoNum type="arabicPeriod" startAt="2"/>
            </a:pPr>
            <a:endParaRPr lang="en-US" dirty="0"/>
          </a:p>
          <a:p>
            <a:pPr marL="342900" indent="-342900">
              <a:buAutoNum type="arabicPeriod" startAt="2"/>
            </a:pPr>
            <a:r>
              <a:rPr lang="en-US" dirty="0" err="1" smtClean="0"/>
              <a:t>Pembahasan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operasional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i="1" dirty="0" smtClean="0"/>
              <a:t>form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i="1" dirty="0" smtClean="0"/>
              <a:t>report </a:t>
            </a:r>
            <a:r>
              <a:rPr lang="en-US" dirty="0" smtClean="0"/>
              <a:t>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i="1" dirty="0" smtClean="0"/>
              <a:t>project control</a:t>
            </a:r>
          </a:p>
        </p:txBody>
      </p:sp>
    </p:spTree>
    <p:extLst>
      <p:ext uri="{BB962C8B-B14F-4D97-AF65-F5344CB8AC3E}">
        <p14:creationId xmlns:p14="http://schemas.microsoft.com/office/powerpoint/2010/main" val="14526361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700336" y="1137899"/>
            <a:ext cx="37719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/>
              <a:t>Penutupan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Proyek</a:t>
            </a:r>
            <a:endParaRPr lang="en-US" sz="28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83217">
            <a:off x="6076951" y="4000718"/>
            <a:ext cx="2628900" cy="174307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90600" y="2133600"/>
            <a:ext cx="6248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serangkaian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endParaRPr lang="en-US" dirty="0" smtClean="0"/>
          </a:p>
          <a:p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hasil-hasil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yang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rangkaian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di </a:t>
            </a:r>
            <a:r>
              <a:rPr lang="en-US" dirty="0" err="1" smtClean="0"/>
              <a:t>laksasnakan</a:t>
            </a:r>
            <a:endParaRPr lang="en-US" dirty="0" smtClean="0"/>
          </a:p>
          <a:p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err="1" smtClean="0"/>
              <a:t>Memastikan</a:t>
            </a:r>
            <a:r>
              <a:rPr lang="en-US" dirty="0" smtClean="0"/>
              <a:t> </a:t>
            </a:r>
            <a:r>
              <a:rPr lang="en-US" dirty="0" err="1" smtClean="0"/>
              <a:t>pekerjaan-pekerjaan</a:t>
            </a:r>
            <a:r>
              <a:rPr lang="en-US" dirty="0" smtClean="0"/>
              <a:t> yang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diselesaikan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segera</a:t>
            </a:r>
            <a:r>
              <a:rPr lang="en-US" dirty="0" smtClean="0"/>
              <a:t> </a:t>
            </a:r>
            <a:r>
              <a:rPr lang="en-US" dirty="0" err="1" smtClean="0"/>
              <a:t>dicatat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diselesaikan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47917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278855" y="1076980"/>
            <a:ext cx="4614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/>
              <a:t>Tujuan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Penutupan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Proyek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73930" y="2136338"/>
            <a:ext cx="72247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err="1" smtClean="0"/>
              <a:t>Secara</a:t>
            </a:r>
            <a:r>
              <a:rPr lang="en-US" dirty="0" smtClean="0"/>
              <a:t> formal </a:t>
            </a:r>
            <a:r>
              <a:rPr lang="en-US" dirty="0" err="1" smtClean="0"/>
              <a:t>mengakhiri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terlibat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endParaRPr lang="en-US" dirty="0" smtClean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err="1" smtClean="0"/>
              <a:t>Mengakhiri</a:t>
            </a:r>
            <a:r>
              <a:rPr lang="en-US" dirty="0" smtClean="0"/>
              <a:t> </a:t>
            </a:r>
            <a:r>
              <a:rPr lang="en-US" dirty="0" err="1" smtClean="0"/>
              <a:t>penugasan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4145748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124200" y="5543490"/>
            <a:ext cx="39453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err="1" smtClean="0"/>
              <a:t>Metodologi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Manajemen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Proyek</a:t>
            </a:r>
            <a:endParaRPr lang="en-US" sz="2000" b="1" i="1" dirty="0"/>
          </a:p>
        </p:txBody>
      </p:sp>
      <p:sp>
        <p:nvSpPr>
          <p:cNvPr id="9" name="Oval 8"/>
          <p:cNvSpPr/>
          <p:nvPr/>
        </p:nvSpPr>
        <p:spPr>
          <a:xfrm>
            <a:off x="914400" y="1533555"/>
            <a:ext cx="2133600" cy="6858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Proses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Inisiasi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Proyek</a:t>
            </a: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647974" y="1533555"/>
            <a:ext cx="2195514" cy="6858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Perencanaan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Proyek</a:t>
            </a: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2619375" y="3000225"/>
            <a:ext cx="2133600" cy="6858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Pengontrolan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Proyek</a:t>
            </a: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6229350" y="3000225"/>
            <a:ext cx="2133600" cy="6858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Pelaksanaan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Proyek</a:t>
            </a: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67200" y="4276755"/>
            <a:ext cx="2133600" cy="6858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Penutupan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Proyek</a:t>
            </a: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132503" y="1868835"/>
            <a:ext cx="1385249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4352720" y="2260178"/>
            <a:ext cx="800510" cy="69922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876800" y="3200400"/>
            <a:ext cx="1245506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4876800" y="3343125"/>
            <a:ext cx="12192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4055948" y="3698541"/>
            <a:ext cx="820852" cy="56841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278855" y="914400"/>
            <a:ext cx="46148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/>
              <a:t>Mekanisme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Penutupan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Proyek</a:t>
            </a:r>
            <a:endParaRPr lang="en-US" sz="2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937" y="2731976"/>
            <a:ext cx="1468994" cy="176279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55142" y="2133600"/>
            <a:ext cx="2902857" cy="64633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LAPORAN PELAKSANAAN PEKERJAAN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55143" y="3063788"/>
            <a:ext cx="2902857" cy="64633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LAPORAN PENYELESAIAN PEKERJAAN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55142" y="3963894"/>
            <a:ext cx="2902857" cy="64633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BERITA ACARA PENYELESAIAN PEKERJAAN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55142" y="4918436"/>
            <a:ext cx="2902857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BERITA ACARA SERAH TERIMA PEKERJAAN</a:t>
            </a:r>
          </a:p>
        </p:txBody>
      </p:sp>
      <p:cxnSp>
        <p:nvCxnSpPr>
          <p:cNvPr id="12" name="Straight Arrow Connector 11"/>
          <p:cNvCxnSpPr>
            <a:endCxn id="5" idx="1"/>
          </p:cNvCxnSpPr>
          <p:nvPr/>
        </p:nvCxnSpPr>
        <p:spPr>
          <a:xfrm flipV="1">
            <a:off x="2597931" y="2456766"/>
            <a:ext cx="1357211" cy="115660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7" idx="1"/>
          </p:cNvCxnSpPr>
          <p:nvPr/>
        </p:nvCxnSpPr>
        <p:spPr>
          <a:xfrm flipV="1">
            <a:off x="2597931" y="3386954"/>
            <a:ext cx="1357212" cy="22641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9" idx="1"/>
          </p:cNvCxnSpPr>
          <p:nvPr/>
        </p:nvCxnSpPr>
        <p:spPr>
          <a:xfrm>
            <a:off x="2597931" y="3613372"/>
            <a:ext cx="1357211" cy="67368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4" idx="3"/>
            <a:endCxn id="11" idx="1"/>
          </p:cNvCxnSpPr>
          <p:nvPr/>
        </p:nvCxnSpPr>
        <p:spPr>
          <a:xfrm>
            <a:off x="2597931" y="3613373"/>
            <a:ext cx="1357211" cy="162822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918303" y="4394999"/>
            <a:ext cx="1890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err="1" smtClean="0">
                <a:solidFill>
                  <a:srgbClr val="FF0000"/>
                </a:solidFill>
              </a:rPr>
              <a:t>Manajer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Proyek</a:t>
            </a:r>
            <a:endParaRPr lang="en-US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06993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3400" y="1143000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/>
              <a:t>Catatan</a:t>
            </a:r>
            <a:r>
              <a:rPr lang="en-US" i="1" dirty="0" smtClean="0"/>
              <a:t>:</a:t>
            </a:r>
            <a:endParaRPr lang="en-US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1058121" y="1828800"/>
            <a:ext cx="70190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memastikan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penutupan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mestinya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pembubaran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56187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2479026" y="2967335"/>
            <a:ext cx="41859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Terima</a:t>
            </a:r>
            <a:r>
              <a:rPr lang="en-US" sz="54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en-US" sz="5400" b="0" cap="none" spc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Kasih</a:t>
            </a:r>
            <a:endParaRPr lang="en-US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718596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610508" y="838200"/>
            <a:ext cx="377058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err="1" smtClean="0"/>
              <a:t>Perencanaan</a:t>
            </a:r>
            <a:r>
              <a:rPr lang="en-US" sz="3000" dirty="0" smtClean="0"/>
              <a:t> </a:t>
            </a:r>
            <a:r>
              <a:rPr lang="en-US" sz="3000" dirty="0" err="1" smtClean="0"/>
              <a:t>Proyek</a:t>
            </a:r>
            <a:endParaRPr lang="en-US" sz="3000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600200"/>
            <a:ext cx="7924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Dokumen</a:t>
            </a:r>
            <a:r>
              <a:rPr lang="en-US" sz="2000" dirty="0" smtClean="0"/>
              <a:t> </a:t>
            </a:r>
            <a:r>
              <a:rPr lang="en-US" sz="2000" dirty="0" err="1" smtClean="0"/>
              <a:t>perencanaan</a:t>
            </a:r>
            <a:r>
              <a:rPr lang="en-US" sz="2000" dirty="0" smtClean="0"/>
              <a:t> </a:t>
            </a:r>
            <a:r>
              <a:rPr lang="en-US" sz="2000" dirty="0" err="1" smtClean="0"/>
              <a:t>manajemen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endParaRPr lang="en-US" sz="20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Deskripsi</a:t>
            </a:r>
            <a:r>
              <a:rPr lang="en-US" sz="2000" dirty="0" smtClean="0"/>
              <a:t> detail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definisi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tela</a:t>
            </a:r>
            <a:r>
              <a:rPr lang="en-US" sz="2000" dirty="0" smtClean="0"/>
              <a:t> </a:t>
            </a:r>
            <a:r>
              <a:rPr lang="en-US" sz="2000" dirty="0" err="1" smtClean="0"/>
              <a:t>dibuat</a:t>
            </a:r>
            <a:endParaRPr lang="en-US" sz="20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umum</a:t>
            </a:r>
            <a:r>
              <a:rPr lang="en-US" sz="2000" dirty="0" smtClean="0"/>
              <a:t> </a:t>
            </a:r>
            <a:r>
              <a:rPr lang="en-US" sz="2000" dirty="0" err="1" smtClean="0"/>
              <a:t>berisi</a:t>
            </a:r>
            <a:r>
              <a:rPr lang="en-US" sz="2000" dirty="0" smtClean="0"/>
              <a:t>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:</a:t>
            </a:r>
          </a:p>
          <a:p>
            <a:pPr marL="1093788" indent="-342900">
              <a:buFont typeface="Wingdings" panose="05000000000000000000" pitchFamily="2" charset="2"/>
              <a:buChar char="ü"/>
            </a:pPr>
            <a:r>
              <a:rPr lang="en-US" sz="2000" dirty="0" err="1" smtClean="0"/>
              <a:t>Tujuan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ruang</a:t>
            </a:r>
            <a:r>
              <a:rPr lang="en-US" sz="2000" dirty="0" smtClean="0"/>
              <a:t> </a:t>
            </a:r>
            <a:r>
              <a:rPr lang="en-US" sz="2000" dirty="0" err="1" smtClean="0"/>
              <a:t>lingkup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r>
              <a:rPr lang="en-US" sz="2000" dirty="0" smtClean="0"/>
              <a:t> </a:t>
            </a:r>
            <a:r>
              <a:rPr lang="en-US" sz="2000" i="1" dirty="0" smtClean="0"/>
              <a:t>(</a:t>
            </a:r>
            <a:r>
              <a:rPr lang="en-US" sz="2000" i="1" dirty="0" smtClean="0">
                <a:solidFill>
                  <a:srgbClr val="FF0000"/>
                </a:solidFill>
              </a:rPr>
              <a:t>Scope management</a:t>
            </a:r>
            <a:r>
              <a:rPr lang="en-US" sz="2000" i="1" dirty="0" smtClean="0"/>
              <a:t>)</a:t>
            </a:r>
          </a:p>
          <a:p>
            <a:pPr marL="1093788" indent="-342900">
              <a:buFont typeface="Wingdings" panose="05000000000000000000" pitchFamily="2" charset="2"/>
              <a:buChar char="ü"/>
            </a:pPr>
            <a:r>
              <a:rPr lang="en-US" sz="2000" dirty="0" err="1" smtClean="0"/>
              <a:t>Waktu</a:t>
            </a:r>
            <a:r>
              <a:rPr lang="en-US" sz="2000" dirty="0" smtClean="0"/>
              <a:t> </a:t>
            </a:r>
            <a:r>
              <a:rPr lang="en-US" sz="2000" dirty="0" err="1" smtClean="0"/>
              <a:t>pengerjaan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jadwal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r>
              <a:rPr lang="en-US" sz="2000" dirty="0" smtClean="0"/>
              <a:t> </a:t>
            </a:r>
            <a:r>
              <a:rPr lang="en-US" sz="2000" i="1" dirty="0" smtClean="0"/>
              <a:t>(</a:t>
            </a:r>
            <a:r>
              <a:rPr lang="en-US" sz="2000" i="1" dirty="0" smtClean="0">
                <a:solidFill>
                  <a:srgbClr val="FF0000"/>
                </a:solidFill>
              </a:rPr>
              <a:t>Time management</a:t>
            </a:r>
            <a:r>
              <a:rPr lang="en-US" sz="2000" i="1" dirty="0" smtClean="0"/>
              <a:t>)</a:t>
            </a:r>
          </a:p>
          <a:p>
            <a:pPr marL="1093788" indent="-342900">
              <a:buFont typeface="Wingdings" panose="05000000000000000000" pitchFamily="2" charset="2"/>
              <a:buChar char="ü"/>
            </a:pPr>
            <a:r>
              <a:rPr lang="en-US" sz="2000" dirty="0" err="1" smtClean="0"/>
              <a:t>Rencana</a:t>
            </a:r>
            <a:r>
              <a:rPr lang="en-US" sz="2000" dirty="0" smtClean="0"/>
              <a:t> </a:t>
            </a:r>
            <a:r>
              <a:rPr lang="en-US" sz="2000" dirty="0" err="1" smtClean="0"/>
              <a:t>anggaran</a:t>
            </a:r>
            <a:r>
              <a:rPr lang="en-US" sz="2000" dirty="0" smtClean="0"/>
              <a:t> </a:t>
            </a:r>
            <a:r>
              <a:rPr lang="en-US" sz="2000" dirty="0" err="1" smtClean="0"/>
              <a:t>biaya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r>
              <a:rPr lang="en-US" sz="2000" dirty="0" smtClean="0"/>
              <a:t> </a:t>
            </a:r>
            <a:r>
              <a:rPr lang="en-US" sz="2000" i="1" dirty="0" smtClean="0"/>
              <a:t>(</a:t>
            </a:r>
            <a:r>
              <a:rPr lang="en-US" sz="2000" i="1" dirty="0" smtClean="0">
                <a:solidFill>
                  <a:srgbClr val="FF0000"/>
                </a:solidFill>
              </a:rPr>
              <a:t>Cost management</a:t>
            </a:r>
            <a:r>
              <a:rPr lang="en-US" sz="2000" i="1" dirty="0" smtClean="0"/>
              <a:t>)</a:t>
            </a:r>
            <a:r>
              <a:rPr lang="en-US" sz="2000" dirty="0" smtClean="0"/>
              <a:t>  </a:t>
            </a:r>
          </a:p>
          <a:p>
            <a:pPr marL="1093788" indent="-342900">
              <a:buFont typeface="Wingdings" panose="05000000000000000000" pitchFamily="2" charset="2"/>
              <a:buChar char="ü"/>
            </a:pPr>
            <a:r>
              <a:rPr lang="en-US" sz="2000" dirty="0" err="1" smtClean="0"/>
              <a:t>Kualitas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r>
              <a:rPr lang="en-US" sz="2000" dirty="0" smtClean="0"/>
              <a:t> </a:t>
            </a:r>
            <a:r>
              <a:rPr lang="en-US" sz="2000" i="1" dirty="0" smtClean="0"/>
              <a:t>(</a:t>
            </a:r>
            <a:r>
              <a:rPr lang="en-US" sz="2000" i="1" dirty="0" smtClean="0">
                <a:solidFill>
                  <a:srgbClr val="FF0000"/>
                </a:solidFill>
              </a:rPr>
              <a:t>Quality management</a:t>
            </a:r>
            <a:r>
              <a:rPr lang="en-US" sz="2000" i="1" dirty="0" smtClean="0"/>
              <a:t>)</a:t>
            </a:r>
          </a:p>
          <a:p>
            <a:pPr marL="1093788" indent="-342900">
              <a:buFont typeface="Wingdings" panose="05000000000000000000" pitchFamily="2" charset="2"/>
              <a:buChar char="ü"/>
            </a:pPr>
            <a:r>
              <a:rPr lang="en-US" sz="2000" dirty="0" err="1" smtClean="0"/>
              <a:t>Sumber</a:t>
            </a:r>
            <a:r>
              <a:rPr lang="en-US" sz="2000" dirty="0" smtClean="0"/>
              <a:t> </a:t>
            </a:r>
            <a:r>
              <a:rPr lang="en-US" sz="2000" dirty="0" err="1" smtClean="0"/>
              <a:t>daya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r>
              <a:rPr lang="en-US" sz="2000" dirty="0" smtClean="0"/>
              <a:t> </a:t>
            </a:r>
            <a:r>
              <a:rPr lang="en-US" sz="2000" i="1" dirty="0" smtClean="0">
                <a:solidFill>
                  <a:srgbClr val="FF0000"/>
                </a:solidFill>
              </a:rPr>
              <a:t>(Resource management)</a:t>
            </a:r>
          </a:p>
          <a:p>
            <a:pPr marL="1093788" indent="-342900">
              <a:buFont typeface="Wingdings" panose="05000000000000000000" pitchFamily="2" charset="2"/>
              <a:buChar char="ü"/>
            </a:pPr>
            <a:r>
              <a:rPr lang="en-US" sz="2000" dirty="0" err="1" smtClean="0"/>
              <a:t>Manajemen</a:t>
            </a:r>
            <a:r>
              <a:rPr lang="en-US" sz="2000" dirty="0" smtClean="0"/>
              <a:t> </a:t>
            </a:r>
            <a:r>
              <a:rPr lang="en-US" sz="2000" dirty="0" err="1" smtClean="0"/>
              <a:t>resiko</a:t>
            </a:r>
            <a:r>
              <a:rPr lang="en-US" sz="2000" dirty="0" smtClean="0"/>
              <a:t> </a:t>
            </a:r>
            <a:r>
              <a:rPr lang="en-US" sz="2000" i="1" dirty="0" smtClean="0">
                <a:solidFill>
                  <a:srgbClr val="FF0000"/>
                </a:solidFill>
              </a:rPr>
              <a:t>(Risk management)</a:t>
            </a:r>
          </a:p>
          <a:p>
            <a:pPr marL="1093788" indent="-342900">
              <a:buFont typeface="Wingdings" panose="05000000000000000000" pitchFamily="2" charset="2"/>
              <a:buChar char="ü"/>
            </a:pPr>
            <a:r>
              <a:rPr lang="en-US" sz="2000" dirty="0" err="1" smtClean="0"/>
              <a:t>Perencanaan</a:t>
            </a:r>
            <a:r>
              <a:rPr lang="en-US" sz="2000" dirty="0" smtClean="0"/>
              <a:t> </a:t>
            </a:r>
            <a:r>
              <a:rPr lang="en-US" sz="2000" dirty="0" err="1" smtClean="0"/>
              <a:t>komunikasi</a:t>
            </a:r>
            <a:r>
              <a:rPr lang="en-US" sz="2000" dirty="0" smtClean="0"/>
              <a:t> </a:t>
            </a:r>
            <a:r>
              <a:rPr lang="en-US" sz="2000" i="1" dirty="0" smtClean="0">
                <a:solidFill>
                  <a:srgbClr val="FF0000"/>
                </a:solidFill>
              </a:rPr>
              <a:t>(Communication management)</a:t>
            </a:r>
          </a:p>
          <a:p>
            <a:pPr marL="1093788" indent="-342900">
              <a:buFont typeface="Wingdings" panose="05000000000000000000" pitchFamily="2" charset="2"/>
              <a:buChar char="ü"/>
            </a:pPr>
            <a:r>
              <a:rPr lang="en-US" sz="2000" dirty="0" err="1" smtClean="0"/>
              <a:t>Pengadaan</a:t>
            </a:r>
            <a:r>
              <a:rPr lang="en-US" sz="2000" dirty="0" smtClean="0"/>
              <a:t> </a:t>
            </a:r>
            <a:r>
              <a:rPr lang="en-US" sz="2000" i="1" dirty="0" smtClean="0">
                <a:solidFill>
                  <a:srgbClr val="FF0000"/>
                </a:solidFill>
              </a:rPr>
              <a:t>(Procurement management)</a:t>
            </a:r>
          </a:p>
          <a:p>
            <a:pPr marL="1093788" indent="-342900">
              <a:buFont typeface="Wingdings" panose="05000000000000000000" pitchFamily="2" charset="2"/>
              <a:buChar char="ü"/>
            </a:pPr>
            <a:r>
              <a:rPr lang="en-US" sz="2000" dirty="0" err="1" smtClean="0"/>
              <a:t>Integrasi</a:t>
            </a:r>
            <a:r>
              <a:rPr lang="en-US" sz="2000" dirty="0" smtClean="0"/>
              <a:t> </a:t>
            </a:r>
            <a:r>
              <a:rPr lang="en-US" sz="2000" i="1" dirty="0" smtClean="0">
                <a:solidFill>
                  <a:srgbClr val="FF0000"/>
                </a:solidFill>
              </a:rPr>
              <a:t>(Integration management)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129657" y="838200"/>
            <a:ext cx="503708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err="1" smtClean="0"/>
              <a:t>Tujuan</a:t>
            </a:r>
            <a:r>
              <a:rPr lang="en-US" sz="3000" i="1" dirty="0" smtClean="0"/>
              <a:t> </a:t>
            </a:r>
            <a:r>
              <a:rPr lang="en-US" sz="3000" dirty="0" err="1"/>
              <a:t>Perencanaan</a:t>
            </a:r>
            <a:r>
              <a:rPr lang="en-US" sz="3000" dirty="0"/>
              <a:t> </a:t>
            </a:r>
            <a:r>
              <a:rPr lang="en-US" sz="3000" dirty="0" err="1"/>
              <a:t>Proyek</a:t>
            </a:r>
            <a:endParaRPr lang="en-US" sz="3000" dirty="0"/>
          </a:p>
        </p:txBody>
      </p:sp>
      <p:sp>
        <p:nvSpPr>
          <p:cNvPr id="2" name="TextBox 1"/>
          <p:cNvSpPr txBox="1"/>
          <p:nvPr/>
        </p:nvSpPr>
        <p:spPr>
          <a:xfrm>
            <a:off x="685800" y="1676400"/>
            <a:ext cx="7924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 smtClean="0"/>
              <a:t>Mendefinisikan</a:t>
            </a:r>
            <a:r>
              <a:rPr lang="en-US" sz="2000" dirty="0" smtClean="0"/>
              <a:t> </a:t>
            </a:r>
            <a:r>
              <a:rPr lang="en-US" sz="2000" dirty="0" err="1" smtClean="0"/>
              <a:t>ruang</a:t>
            </a:r>
            <a:r>
              <a:rPr lang="en-US" sz="2000" dirty="0" smtClean="0"/>
              <a:t> </a:t>
            </a:r>
            <a:r>
              <a:rPr lang="en-US" sz="2000" dirty="0" err="1" smtClean="0"/>
              <a:t>lingkup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r>
              <a:rPr lang="en-US" sz="2000" dirty="0" smtClean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 smtClean="0"/>
              <a:t>Membuat</a:t>
            </a:r>
            <a:r>
              <a:rPr lang="en-US" sz="2000" dirty="0" smtClean="0"/>
              <a:t> detail </a:t>
            </a:r>
            <a:r>
              <a:rPr lang="en-US" sz="2000" dirty="0" err="1" smtClean="0"/>
              <a:t>jadwal</a:t>
            </a:r>
            <a:r>
              <a:rPr lang="en-US" sz="2000" dirty="0" smtClean="0"/>
              <a:t> </a:t>
            </a:r>
            <a:r>
              <a:rPr lang="en-US" sz="2000" dirty="0" err="1" smtClean="0"/>
              <a:t>pelaksanaan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 smtClean="0"/>
              <a:t>Menentukan</a:t>
            </a:r>
            <a:r>
              <a:rPr lang="en-US" sz="2000" dirty="0" smtClean="0"/>
              <a:t> </a:t>
            </a:r>
            <a:r>
              <a:rPr lang="en-US" sz="2000" dirty="0" err="1" smtClean="0"/>
              <a:t>alokasi</a:t>
            </a:r>
            <a:r>
              <a:rPr lang="en-US" sz="2000" dirty="0" smtClean="0"/>
              <a:t> </a:t>
            </a:r>
            <a:r>
              <a:rPr lang="en-US" sz="2000" dirty="0" err="1" smtClean="0"/>
              <a:t>dana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dibutuhkan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r>
              <a:rPr lang="en-US" sz="2000" dirty="0" smtClean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 smtClean="0"/>
              <a:t>Menetapkan</a:t>
            </a:r>
            <a:r>
              <a:rPr lang="en-US" sz="2000" dirty="0" smtClean="0"/>
              <a:t> </a:t>
            </a:r>
            <a:r>
              <a:rPr lang="en-US" sz="2000" dirty="0" err="1" smtClean="0"/>
              <a:t>prosedur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mekanisme</a:t>
            </a:r>
            <a:r>
              <a:rPr lang="en-US" sz="2000" dirty="0" smtClean="0"/>
              <a:t> </a:t>
            </a:r>
            <a:r>
              <a:rPr lang="en-US" sz="2000" dirty="0" err="1" smtClean="0"/>
              <a:t>pengontrolan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r>
              <a:rPr lang="en-US" sz="2000" dirty="0" smtClean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 smtClean="0"/>
              <a:t>Menentukan</a:t>
            </a:r>
            <a:r>
              <a:rPr lang="en-US" sz="2000" dirty="0" smtClean="0"/>
              <a:t> </a:t>
            </a:r>
            <a:r>
              <a:rPr lang="en-US" sz="2000" dirty="0" err="1" smtClean="0"/>
              <a:t>kualifikasi</a:t>
            </a:r>
            <a:r>
              <a:rPr lang="en-US" sz="2000" dirty="0" smtClean="0"/>
              <a:t>, </a:t>
            </a:r>
            <a:r>
              <a:rPr lang="en-US" sz="2000" dirty="0" err="1" smtClean="0"/>
              <a:t>peran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tanggung</a:t>
            </a:r>
            <a:r>
              <a:rPr lang="en-US" sz="2000" dirty="0" smtClean="0"/>
              <a:t> </a:t>
            </a:r>
            <a:r>
              <a:rPr lang="en-US" sz="2000" dirty="0" err="1" smtClean="0"/>
              <a:t>jawab</a:t>
            </a:r>
            <a:r>
              <a:rPr lang="en-US" sz="2000" dirty="0" smtClean="0"/>
              <a:t>, </a:t>
            </a:r>
            <a:r>
              <a:rPr lang="en-US" sz="2000" dirty="0" err="1" smtClean="0"/>
              <a:t>serta</a:t>
            </a:r>
            <a:r>
              <a:rPr lang="en-US" sz="2000" dirty="0" smtClean="0"/>
              <a:t> </a:t>
            </a:r>
            <a:r>
              <a:rPr lang="en-US" sz="2000" dirty="0" err="1" smtClean="0"/>
              <a:t>jumlah</a:t>
            </a:r>
            <a:r>
              <a:rPr lang="en-US" sz="2000" dirty="0" smtClean="0"/>
              <a:t> </a:t>
            </a:r>
            <a:r>
              <a:rPr lang="en-US" sz="2000" dirty="0" err="1" smtClean="0"/>
              <a:t>personil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dibutuhkan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melaksanakan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 smtClean="0"/>
              <a:t>Mengidentifikasi</a:t>
            </a:r>
            <a:r>
              <a:rPr lang="en-US" sz="2000" dirty="0" smtClean="0"/>
              <a:t> </a:t>
            </a:r>
            <a:r>
              <a:rPr lang="en-US" sz="2000" dirty="0" err="1" smtClean="0"/>
              <a:t>resiko-resiko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menentukan</a:t>
            </a:r>
            <a:r>
              <a:rPr lang="en-US" sz="2000" dirty="0" smtClean="0"/>
              <a:t> </a:t>
            </a:r>
            <a:r>
              <a:rPr lang="en-US" sz="2000" dirty="0" err="1" smtClean="0"/>
              <a:t>tindakan</a:t>
            </a:r>
            <a:r>
              <a:rPr lang="en-US" sz="2000" dirty="0" smtClean="0"/>
              <a:t> </a:t>
            </a:r>
            <a:r>
              <a:rPr lang="en-US" sz="2000" dirty="0" err="1" smtClean="0"/>
              <a:t>penanggulangannya</a:t>
            </a:r>
            <a:r>
              <a:rPr lang="en-US" sz="2000" dirty="0" smtClean="0"/>
              <a:t> (</a:t>
            </a:r>
            <a:r>
              <a:rPr lang="en-US" sz="2000" i="1" dirty="0" smtClean="0"/>
              <a:t>Project risk management</a:t>
            </a:r>
            <a:r>
              <a:rPr lang="en-US" sz="2000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 smtClean="0"/>
              <a:t>Membuat</a:t>
            </a:r>
            <a:r>
              <a:rPr lang="en-US" sz="2000" dirty="0" smtClean="0"/>
              <a:t> </a:t>
            </a:r>
            <a:r>
              <a:rPr lang="en-US" sz="2000" dirty="0" err="1" smtClean="0"/>
              <a:t>perencanaan</a:t>
            </a:r>
            <a:r>
              <a:rPr lang="en-US" sz="2000" dirty="0" smtClean="0"/>
              <a:t> </a:t>
            </a:r>
            <a:r>
              <a:rPr lang="en-US" sz="2000" dirty="0" err="1" smtClean="0"/>
              <a:t>komunikasi</a:t>
            </a:r>
            <a:r>
              <a:rPr lang="en-US" sz="2000" dirty="0" smtClean="0"/>
              <a:t> </a:t>
            </a:r>
            <a:r>
              <a:rPr lang="en-US" sz="2000" dirty="0" err="1" smtClean="0"/>
              <a:t>selama</a:t>
            </a:r>
            <a:r>
              <a:rPr lang="en-US" sz="2000" dirty="0" smtClean="0"/>
              <a:t> </a:t>
            </a:r>
            <a:r>
              <a:rPr lang="en-US" sz="2000" dirty="0" err="1" smtClean="0"/>
              <a:t>pelaksanaan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r>
              <a:rPr lang="en-US" sz="2000" dirty="0" smtClean="0"/>
              <a:t> (</a:t>
            </a:r>
            <a:r>
              <a:rPr lang="en-US" sz="2000" i="1" dirty="0" smtClean="0"/>
              <a:t>communication management</a:t>
            </a:r>
            <a:r>
              <a:rPr lang="en-US" sz="2000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 smtClean="0"/>
              <a:t>Menentukan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menyetujui</a:t>
            </a:r>
            <a:r>
              <a:rPr lang="en-US" sz="2000" dirty="0" smtClean="0"/>
              <a:t> </a:t>
            </a:r>
            <a:r>
              <a:rPr lang="en-US" sz="2000" i="1" dirty="0" smtClean="0"/>
              <a:t>project baseline </a:t>
            </a:r>
            <a:r>
              <a:rPr lang="en-US" sz="2000" dirty="0" smtClean="0"/>
              <a:t>yang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acuan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mengukur</a:t>
            </a:r>
            <a:r>
              <a:rPr lang="en-US" sz="2000" dirty="0" smtClean="0"/>
              <a:t> </a:t>
            </a:r>
            <a:r>
              <a:rPr lang="en-US" sz="2000" dirty="0" err="1" smtClean="0"/>
              <a:t>kinerja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8755568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62187" y="990600"/>
            <a:ext cx="4648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 err="1" smtClean="0"/>
              <a:t>Mekanisme</a:t>
            </a:r>
            <a:r>
              <a:rPr lang="en-US" sz="2500" dirty="0" smtClean="0"/>
              <a:t> </a:t>
            </a:r>
            <a:r>
              <a:rPr lang="en-US" sz="2500" dirty="0" err="1"/>
              <a:t>Perencanaan</a:t>
            </a:r>
            <a:r>
              <a:rPr lang="en-US" sz="2500" dirty="0"/>
              <a:t> </a:t>
            </a:r>
            <a:r>
              <a:rPr lang="en-US" sz="2500" dirty="0" err="1" smtClean="0"/>
              <a:t>Proyek</a:t>
            </a:r>
            <a:endParaRPr lang="en-US" sz="25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990725"/>
            <a:ext cx="2022315" cy="159067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81000" y="3610429"/>
            <a:ext cx="249504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" b="1" i="1" dirty="0" smtClean="0">
                <a:solidFill>
                  <a:srgbClr val="FF0000"/>
                </a:solidFill>
              </a:rPr>
              <a:t>01. </a:t>
            </a:r>
            <a:r>
              <a:rPr lang="en-US" sz="1500" b="1" i="1" dirty="0" err="1" smtClean="0"/>
              <a:t>Mempelajari</a:t>
            </a:r>
            <a:r>
              <a:rPr lang="en-US" sz="1500" b="1" i="1" dirty="0" smtClean="0"/>
              <a:t> </a:t>
            </a:r>
            <a:r>
              <a:rPr lang="en-US" sz="1500" b="1" i="1" dirty="0" err="1" smtClean="0"/>
              <a:t>definisi</a:t>
            </a:r>
            <a:r>
              <a:rPr lang="en-US" sz="1500" b="1" i="1" dirty="0" smtClean="0"/>
              <a:t> </a:t>
            </a:r>
            <a:r>
              <a:rPr lang="en-US" sz="1500" b="1" i="1" dirty="0" err="1"/>
              <a:t>proyek</a:t>
            </a:r>
            <a:endParaRPr lang="en-US" sz="1500" b="1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5069" y="3667124"/>
            <a:ext cx="2952750" cy="1552575"/>
          </a:xfrm>
          <a:prstGeom prst="rect">
            <a:avLst/>
          </a:prstGeom>
        </p:spPr>
      </p:pic>
      <p:sp>
        <p:nvSpPr>
          <p:cNvPr id="11" name="Bent Arrow 10"/>
          <p:cNvSpPr/>
          <p:nvPr/>
        </p:nvSpPr>
        <p:spPr>
          <a:xfrm>
            <a:off x="5537994" y="2768126"/>
            <a:ext cx="1091406" cy="915628"/>
          </a:xfrm>
          <a:prstGeom prst="bentArrow">
            <a:avLst>
              <a:gd name="adj1" fmla="val 21830"/>
              <a:gd name="adj2" fmla="val 25000"/>
              <a:gd name="adj3" fmla="val 25000"/>
              <a:gd name="adj4" fmla="val 62772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338387" y="5262510"/>
            <a:ext cx="3910013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90513" algn="l"/>
              </a:tabLst>
            </a:pPr>
            <a:r>
              <a:rPr lang="en-US" sz="1500" b="1" i="1" dirty="0" smtClean="0">
                <a:solidFill>
                  <a:srgbClr val="FF0000"/>
                </a:solidFill>
              </a:rPr>
              <a:t>02. </a:t>
            </a:r>
            <a:r>
              <a:rPr lang="en-US" sz="1500" b="1" i="1" dirty="0" err="1" smtClean="0"/>
              <a:t>Membuat</a:t>
            </a:r>
            <a:r>
              <a:rPr lang="en-US" sz="1500" b="1" i="1" dirty="0" smtClean="0"/>
              <a:t> </a:t>
            </a:r>
            <a:r>
              <a:rPr lang="en-US" sz="1500" b="1" i="1" dirty="0" err="1"/>
              <a:t>perencanaan</a:t>
            </a:r>
            <a:r>
              <a:rPr lang="en-US" sz="1500" b="1" i="1" dirty="0"/>
              <a:t> </a:t>
            </a:r>
            <a:r>
              <a:rPr lang="en-US" sz="1500" b="1" i="1" dirty="0" err="1"/>
              <a:t>manajemen</a:t>
            </a:r>
            <a:r>
              <a:rPr lang="en-US" sz="1500" b="1" i="1" dirty="0"/>
              <a:t> 	</a:t>
            </a:r>
            <a:r>
              <a:rPr lang="en-US" sz="1500" b="1" i="1" dirty="0" err="1" smtClean="0"/>
              <a:t>proyek</a:t>
            </a:r>
            <a:r>
              <a:rPr lang="en-US" sz="1500" b="1" i="1" dirty="0" smtClean="0"/>
              <a:t> </a:t>
            </a:r>
            <a:r>
              <a:rPr lang="en-US" sz="1500" b="1" i="1" dirty="0" err="1"/>
              <a:t>berdasarkan</a:t>
            </a:r>
            <a:r>
              <a:rPr lang="en-US" sz="1500" b="1" i="1" dirty="0"/>
              <a:t> </a:t>
            </a:r>
            <a:r>
              <a:rPr lang="en-US" sz="1500" b="1" i="1" dirty="0" err="1"/>
              <a:t>definisi</a:t>
            </a:r>
            <a:r>
              <a:rPr lang="en-US" sz="1500" b="1" i="1" dirty="0"/>
              <a:t> </a:t>
            </a:r>
            <a:r>
              <a:rPr lang="en-US" sz="1500" b="1" i="1" dirty="0" err="1"/>
              <a:t>proyek</a:t>
            </a:r>
            <a:r>
              <a:rPr lang="en-US" sz="1500" b="1" i="1" dirty="0"/>
              <a:t> </a:t>
            </a:r>
            <a:r>
              <a:rPr lang="en-US" sz="1500" b="1" i="1" dirty="0" smtClean="0"/>
              <a:t>	yang </a:t>
            </a:r>
            <a:r>
              <a:rPr lang="en-US" sz="1500" b="1" i="1" dirty="0" err="1" smtClean="0"/>
              <a:t>telah</a:t>
            </a:r>
            <a:r>
              <a:rPr lang="en-US" sz="1500" b="1" i="1" dirty="0" smtClean="0"/>
              <a:t> </a:t>
            </a:r>
            <a:r>
              <a:rPr lang="en-US" sz="1500" b="1" i="1" dirty="0" err="1"/>
              <a:t>dibuat</a:t>
            </a:r>
            <a:endParaRPr lang="en-US" sz="1500" b="1" i="1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2124635"/>
            <a:ext cx="1468994" cy="1762793"/>
          </a:xfrm>
          <a:prstGeom prst="rect">
            <a:avLst/>
          </a:prstGeom>
        </p:spPr>
      </p:pic>
      <p:sp>
        <p:nvSpPr>
          <p:cNvPr id="16" name="Bent Arrow 15"/>
          <p:cNvSpPr/>
          <p:nvPr/>
        </p:nvSpPr>
        <p:spPr>
          <a:xfrm rot="5400000">
            <a:off x="3119768" y="2894986"/>
            <a:ext cx="762000" cy="915628"/>
          </a:xfrm>
          <a:prstGeom prst="ben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951652" y="3862081"/>
            <a:ext cx="311614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90513" algn="l"/>
              </a:tabLst>
            </a:pPr>
            <a:r>
              <a:rPr lang="en-US" sz="1500" b="1" i="1" dirty="0" smtClean="0">
                <a:solidFill>
                  <a:srgbClr val="FF0000"/>
                </a:solidFill>
              </a:rPr>
              <a:t>03. </a:t>
            </a:r>
            <a:r>
              <a:rPr lang="en-US" sz="1500" b="1" i="1" dirty="0" err="1" smtClean="0"/>
              <a:t>Persetujuan</a:t>
            </a:r>
            <a:r>
              <a:rPr lang="en-US" sz="1500" b="1" i="1" dirty="0" smtClean="0"/>
              <a:t> </a:t>
            </a:r>
            <a:r>
              <a:rPr lang="en-US" sz="1500" b="1" i="1" dirty="0" err="1"/>
              <a:t>dari</a:t>
            </a:r>
            <a:r>
              <a:rPr lang="en-US" sz="1500" b="1" i="1" dirty="0"/>
              <a:t> </a:t>
            </a:r>
            <a:r>
              <a:rPr lang="en-US" sz="1500" b="1" i="1" dirty="0" err="1"/>
              <a:t>pemilik</a:t>
            </a:r>
            <a:r>
              <a:rPr lang="en-US" sz="1500" b="1" i="1" dirty="0"/>
              <a:t> </a:t>
            </a:r>
            <a:r>
              <a:rPr lang="en-US" sz="1500" b="1" i="1" dirty="0" smtClean="0"/>
              <a:t>	</a:t>
            </a:r>
            <a:r>
              <a:rPr lang="en-US" sz="1500" b="1" i="1" dirty="0" err="1" smtClean="0"/>
              <a:t>proyek</a:t>
            </a:r>
            <a:r>
              <a:rPr lang="en-US" sz="1500" b="1" i="1" dirty="0"/>
              <a:t>, </a:t>
            </a:r>
            <a:r>
              <a:rPr lang="en-US" sz="1500" b="1" i="1" dirty="0" err="1"/>
              <a:t>bahwa</a:t>
            </a:r>
            <a:r>
              <a:rPr lang="en-US" sz="1500" b="1" i="1" dirty="0"/>
              <a:t> project </a:t>
            </a:r>
            <a:r>
              <a:rPr lang="en-US" sz="1500" b="1" i="1" dirty="0" smtClean="0"/>
              <a:t>	management </a:t>
            </a:r>
            <a:r>
              <a:rPr lang="en-US" sz="1500" b="1" i="1" dirty="0"/>
              <a:t>plan </a:t>
            </a:r>
            <a:r>
              <a:rPr lang="en-US" sz="1500" b="1" i="1" dirty="0" err="1"/>
              <a:t>tersebut</a:t>
            </a:r>
            <a:r>
              <a:rPr lang="en-US" sz="1500" b="1" i="1" dirty="0"/>
              <a:t> </a:t>
            </a:r>
            <a:r>
              <a:rPr lang="en-US" sz="1500" b="1" i="1" dirty="0" smtClean="0"/>
              <a:t>	</a:t>
            </a:r>
            <a:r>
              <a:rPr lang="en-US" sz="1500" b="1" i="1" dirty="0" err="1" smtClean="0"/>
              <a:t>akan</a:t>
            </a:r>
            <a:r>
              <a:rPr lang="en-US" sz="1500" b="1" i="1" dirty="0" smtClean="0"/>
              <a:t> </a:t>
            </a:r>
            <a:r>
              <a:rPr lang="en-US" sz="1500" b="1" i="1" dirty="0" err="1"/>
              <a:t>dijadikan</a:t>
            </a:r>
            <a:r>
              <a:rPr lang="en-US" sz="1500" b="1" i="1" dirty="0"/>
              <a:t> </a:t>
            </a:r>
            <a:r>
              <a:rPr lang="en-US" sz="1500" b="1" i="1" dirty="0" err="1"/>
              <a:t>sebagai</a:t>
            </a:r>
            <a:r>
              <a:rPr lang="en-US" sz="1500" b="1" i="1" dirty="0"/>
              <a:t> </a:t>
            </a:r>
            <a:r>
              <a:rPr lang="en-US" sz="1500" b="1" i="1" dirty="0" smtClean="0"/>
              <a:t>	</a:t>
            </a:r>
            <a:r>
              <a:rPr lang="en-US" sz="1500" b="1" i="1" dirty="0" err="1" smtClean="0"/>
              <a:t>acuan</a:t>
            </a:r>
            <a:r>
              <a:rPr lang="en-US" sz="1500" b="1" i="1" dirty="0" smtClean="0"/>
              <a:t> </a:t>
            </a:r>
            <a:r>
              <a:rPr lang="en-US" sz="1500" b="1" i="1" dirty="0" err="1" smtClean="0"/>
              <a:t>dalam</a:t>
            </a:r>
            <a:r>
              <a:rPr lang="en-US" sz="1500" b="1" i="1" dirty="0" smtClean="0"/>
              <a:t> </a:t>
            </a:r>
            <a:r>
              <a:rPr lang="en-US" sz="1500" b="1" i="1" dirty="0" err="1"/>
              <a:t>pelaksanaan</a:t>
            </a:r>
            <a:r>
              <a:rPr lang="en-US" sz="1500" b="1" i="1" dirty="0"/>
              <a:t> </a:t>
            </a:r>
            <a:r>
              <a:rPr lang="en-US" sz="1500" b="1" i="1" dirty="0" smtClean="0"/>
              <a:t>	</a:t>
            </a:r>
            <a:r>
              <a:rPr lang="en-US" sz="1500" b="1" i="1" dirty="0" err="1" smtClean="0"/>
              <a:t>proyek</a:t>
            </a:r>
            <a:endParaRPr lang="en-US" sz="1500" b="1" i="1" dirty="0"/>
          </a:p>
        </p:txBody>
      </p:sp>
    </p:spTree>
    <p:extLst>
      <p:ext uri="{BB962C8B-B14F-4D97-AF65-F5344CB8AC3E}">
        <p14:creationId xmlns:p14="http://schemas.microsoft.com/office/powerpoint/2010/main" val="375210382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 animBg="1"/>
      <p:bldP spid="12" grpId="0"/>
      <p:bldP spid="16" grpId="0" animBg="1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19199" y="1793081"/>
            <a:ext cx="725328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err="1" smtClean="0"/>
              <a:t>Pelaksana</a:t>
            </a:r>
            <a:r>
              <a:rPr lang="en-US" dirty="0" smtClean="0"/>
              <a:t> </a:t>
            </a:r>
            <a:r>
              <a:rPr lang="en-US" i="1" dirty="0" smtClean="0"/>
              <a:t>project planning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</a:p>
          <a:p>
            <a:pPr marL="973138" indent="-285750">
              <a:buFont typeface="Wingdings" panose="05000000000000000000" pitchFamily="2" charset="2"/>
              <a:buChar char="§"/>
            </a:pP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</a:p>
          <a:p>
            <a:pPr marL="973138" indent="-285750">
              <a:buFont typeface="Wingdings" panose="05000000000000000000" pitchFamily="2" charset="2"/>
              <a:buChar char="§"/>
            </a:pP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endParaRPr lang="en-US" dirty="0" smtClean="0"/>
          </a:p>
          <a:p>
            <a:pPr marL="687388"/>
            <a:endParaRPr lang="en-US" dirty="0" smtClean="0"/>
          </a:p>
          <a:p>
            <a:pPr marL="342900" indent="-342900">
              <a:buAutoNum type="arabicPeriod" startAt="2"/>
            </a:pP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,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pemilik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control </a:t>
            </a:r>
            <a:r>
              <a:rPr lang="en-US" dirty="0" err="1" smtClean="0"/>
              <a:t>perubahan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endParaRPr lang="en-US" dirty="0" smtClean="0"/>
          </a:p>
          <a:p>
            <a:pPr marL="342900" indent="-342900">
              <a:buAutoNum type="arabicPeriod" startAt="2"/>
            </a:pPr>
            <a:endParaRPr lang="en-US" dirty="0"/>
          </a:p>
          <a:p>
            <a:pPr marL="342900" indent="-342900">
              <a:buAutoNum type="arabicPeriod" startAt="2"/>
            </a:pP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usulan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control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i="1" dirty="0" smtClean="0"/>
              <a:t>(change control procedure)</a:t>
            </a:r>
          </a:p>
          <a:p>
            <a:pPr marL="342900" indent="-342900">
              <a:buAutoNum type="arabicPeriod" startAt="2"/>
            </a:pPr>
            <a:endParaRPr lang="en-US" i="1" dirty="0"/>
          </a:p>
          <a:p>
            <a:pPr marL="342900" indent="-342900">
              <a:buAutoNum type="arabicPeriod" startAt="2"/>
            </a:pPr>
            <a:r>
              <a:rPr lang="en-US" dirty="0" err="1" smtClean="0"/>
              <a:t>Perubahan</a:t>
            </a:r>
            <a:r>
              <a:rPr lang="en-US" dirty="0" smtClean="0"/>
              <a:t> yang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lingkup</a:t>
            </a:r>
            <a:r>
              <a:rPr lang="en-US" dirty="0" smtClean="0"/>
              <a:t>, </a:t>
            </a:r>
            <a:r>
              <a:rPr lang="en-US" dirty="0" err="1" smtClean="0"/>
              <a:t>jadwal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dilaporkan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pemilik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disetujui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00087" y="1219200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/>
              <a:t>Catatan</a:t>
            </a:r>
            <a:r>
              <a:rPr lang="en-US" i="1" dirty="0" smtClean="0"/>
              <a:t>: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48161051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73930" y="1905000"/>
            <a:ext cx="722471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 startAt="5"/>
            </a:pPr>
            <a:r>
              <a:rPr lang="en-US" i="1" dirty="0" smtClean="0"/>
              <a:t>Project manager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penuh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memelihara</a:t>
            </a:r>
            <a:r>
              <a:rPr lang="en-US" dirty="0" smtClean="0"/>
              <a:t>, </a:t>
            </a:r>
            <a:r>
              <a:rPr lang="en-US" dirty="0" err="1" smtClean="0"/>
              <a:t>merevisi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mengomunikasikan</a:t>
            </a:r>
            <a:r>
              <a:rPr lang="en-US" dirty="0" smtClean="0"/>
              <a:t> </a:t>
            </a:r>
            <a:r>
              <a:rPr lang="en-US" i="1" dirty="0" smtClean="0"/>
              <a:t>project management plan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berkala</a:t>
            </a:r>
            <a:endParaRPr lang="en-US" dirty="0" smtClean="0"/>
          </a:p>
          <a:p>
            <a:pPr marL="457200" indent="-457200">
              <a:buAutoNum type="arabicPeriod" startAt="5"/>
            </a:pPr>
            <a:endParaRPr lang="en-US" dirty="0"/>
          </a:p>
          <a:p>
            <a:pPr marL="457200" indent="-457200">
              <a:buAutoNum type="arabicPeriod" startAt="5"/>
            </a:pPr>
            <a:r>
              <a:rPr lang="en-US" dirty="0" smtClean="0"/>
              <a:t>Manager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memonitor</a:t>
            </a:r>
            <a:r>
              <a:rPr lang="en-US" dirty="0" smtClean="0"/>
              <a:t>, </a:t>
            </a:r>
            <a:r>
              <a:rPr lang="en-US" dirty="0" err="1" smtClean="0"/>
              <a:t>mengontrol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melaporkan</a:t>
            </a:r>
            <a:r>
              <a:rPr lang="en-US" dirty="0" smtClean="0"/>
              <a:t> status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pemilik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endParaRPr lang="en-US" dirty="0" smtClean="0"/>
          </a:p>
          <a:p>
            <a:pPr marL="457200" indent="-457200">
              <a:buAutoNum type="arabicPeriod" startAt="5"/>
            </a:pPr>
            <a:endParaRPr lang="en-US" dirty="0"/>
          </a:p>
          <a:p>
            <a:pPr marL="457200" indent="-457200">
              <a:buAutoNum type="arabicPeriod" startAt="5"/>
            </a:pP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wewenang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personil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75713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886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85800" y="2895600"/>
            <a:ext cx="205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/>
              <a:t>Pelaksanaan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endParaRPr lang="en-US" sz="20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819400" y="3200400"/>
            <a:ext cx="6858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733800" y="2743200"/>
            <a:ext cx="457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tindak</a:t>
            </a:r>
            <a:r>
              <a:rPr lang="en-US" sz="2000" dirty="0" smtClean="0"/>
              <a:t> </a:t>
            </a:r>
            <a:r>
              <a:rPr lang="en-US" sz="2000" dirty="0" err="1" smtClean="0"/>
              <a:t>lanjut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apa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dituangkan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i="1" dirty="0" smtClean="0"/>
              <a:t>project management plan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9252561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781300" y="1060221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/>
              <a:t>Tujuan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Pelaksanaan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Proyek</a:t>
            </a:r>
            <a:endParaRPr lang="en-US" sz="2000" b="1" dirty="0"/>
          </a:p>
        </p:txBody>
      </p:sp>
      <p:sp>
        <p:nvSpPr>
          <p:cNvPr id="2" name="Oval 1"/>
          <p:cNvSpPr/>
          <p:nvPr/>
        </p:nvSpPr>
        <p:spPr>
          <a:xfrm>
            <a:off x="838200" y="1828800"/>
            <a:ext cx="609600" cy="555486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1752600"/>
            <a:ext cx="6629400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 err="1" smtClean="0"/>
              <a:t>Merealisasikan</a:t>
            </a:r>
            <a:r>
              <a:rPr lang="en-US" sz="2000" dirty="0" smtClean="0"/>
              <a:t> </a:t>
            </a:r>
            <a:r>
              <a:rPr lang="en-US" sz="2000" dirty="0" err="1" smtClean="0"/>
              <a:t>perencanaan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tertuang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perencanan</a:t>
            </a:r>
            <a:r>
              <a:rPr lang="en-US" sz="2000" dirty="0" smtClean="0"/>
              <a:t> </a:t>
            </a:r>
            <a:r>
              <a:rPr lang="en-US" sz="2000" dirty="0" err="1" smtClean="0"/>
              <a:t>manajemen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endParaRPr lang="en-US" sz="2000" dirty="0"/>
          </a:p>
        </p:txBody>
      </p:sp>
      <p:sp>
        <p:nvSpPr>
          <p:cNvPr id="8" name="Oval 7"/>
          <p:cNvSpPr/>
          <p:nvPr/>
        </p:nvSpPr>
        <p:spPr>
          <a:xfrm>
            <a:off x="838200" y="2873514"/>
            <a:ext cx="609600" cy="55548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02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524000" y="2644914"/>
            <a:ext cx="6629400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 err="1" smtClean="0"/>
              <a:t>Mengkoordinasikan</a:t>
            </a:r>
            <a:r>
              <a:rPr lang="en-US" sz="2000" dirty="0" smtClean="0"/>
              <a:t> </a:t>
            </a:r>
            <a:r>
              <a:rPr lang="en-US" sz="2000" dirty="0" err="1" smtClean="0"/>
              <a:t>kinerja</a:t>
            </a:r>
            <a:r>
              <a:rPr lang="en-US" sz="2000" dirty="0" smtClean="0"/>
              <a:t> </a:t>
            </a:r>
            <a:r>
              <a:rPr lang="en-US" sz="2000" dirty="0" err="1" smtClean="0"/>
              <a:t>tim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juga</a:t>
            </a:r>
            <a:r>
              <a:rPr lang="en-US" sz="2000" dirty="0" smtClean="0"/>
              <a:t> </a:t>
            </a:r>
            <a:r>
              <a:rPr lang="en-US" sz="2000" dirty="0" err="1" smtClean="0"/>
              <a:t>mengoptimalkannya</a:t>
            </a:r>
            <a:r>
              <a:rPr lang="en-US" sz="2000" dirty="0" smtClean="0"/>
              <a:t>, </a:t>
            </a:r>
            <a:r>
              <a:rPr lang="en-US" sz="2000" dirty="0" err="1" smtClean="0"/>
              <a:t>serta</a:t>
            </a:r>
            <a:r>
              <a:rPr lang="en-US" sz="2000" dirty="0" smtClean="0"/>
              <a:t> </a:t>
            </a:r>
            <a:r>
              <a:rPr lang="en-US" sz="2000" dirty="0" err="1" smtClean="0"/>
              <a:t>pemanfaatan</a:t>
            </a:r>
            <a:r>
              <a:rPr lang="en-US" sz="2000" dirty="0" smtClean="0"/>
              <a:t> </a:t>
            </a:r>
            <a:r>
              <a:rPr lang="en-US" sz="2000" dirty="0" err="1" smtClean="0"/>
              <a:t>sumber</a:t>
            </a:r>
            <a:r>
              <a:rPr lang="en-US" sz="2000" dirty="0" smtClean="0"/>
              <a:t> </a:t>
            </a:r>
            <a:r>
              <a:rPr lang="en-US" sz="2000" dirty="0" err="1" smtClean="0"/>
              <a:t>daya</a:t>
            </a:r>
            <a:r>
              <a:rPr lang="en-US" sz="2000" dirty="0" smtClean="0"/>
              <a:t> non-</a:t>
            </a:r>
            <a:r>
              <a:rPr lang="en-US" sz="2000" dirty="0" err="1" smtClean="0"/>
              <a:t>personil</a:t>
            </a:r>
            <a:endParaRPr lang="en-US" sz="2000" dirty="0"/>
          </a:p>
        </p:txBody>
      </p:sp>
      <p:sp>
        <p:nvSpPr>
          <p:cNvPr id="10" name="Oval 9"/>
          <p:cNvSpPr/>
          <p:nvPr/>
        </p:nvSpPr>
        <p:spPr>
          <a:xfrm>
            <a:off x="838200" y="4016514"/>
            <a:ext cx="609600" cy="55548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03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0" y="3940314"/>
            <a:ext cx="6629400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 err="1" smtClean="0"/>
              <a:t>Merealisasikan</a:t>
            </a:r>
            <a:r>
              <a:rPr lang="en-US" sz="2000" dirty="0" smtClean="0"/>
              <a:t> </a:t>
            </a:r>
            <a:r>
              <a:rPr lang="en-US" sz="2000" dirty="0" err="1" smtClean="0"/>
              <a:t>perubahan</a:t>
            </a:r>
            <a:r>
              <a:rPr lang="en-US" sz="2000" dirty="0" smtClean="0"/>
              <a:t> </a:t>
            </a:r>
            <a:r>
              <a:rPr lang="en-US" sz="2000" dirty="0" err="1" smtClean="0"/>
              <a:t>perencanaan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disetujui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8056361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1865</TotalTime>
  <Words>815</Words>
  <Application>Microsoft Office PowerPoint</Application>
  <PresentationFormat>On-screen Show (4:3)</PresentationFormat>
  <Paragraphs>153</Paragraphs>
  <Slides>22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signDesign Communications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Windows User</cp:lastModifiedBy>
  <cp:revision>269</cp:revision>
  <dcterms:created xsi:type="dcterms:W3CDTF">2010-08-24T06:47:44Z</dcterms:created>
  <dcterms:modified xsi:type="dcterms:W3CDTF">2017-11-23T15:23:07Z</dcterms:modified>
</cp:coreProperties>
</file>