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6" r:id="rId2"/>
    <p:sldId id="335" r:id="rId3"/>
    <p:sldId id="374" r:id="rId4"/>
    <p:sldId id="375" r:id="rId5"/>
    <p:sldId id="365" r:id="rId6"/>
    <p:sldId id="376" r:id="rId7"/>
    <p:sldId id="366" r:id="rId8"/>
    <p:sldId id="367" r:id="rId9"/>
    <p:sldId id="377" r:id="rId10"/>
    <p:sldId id="368" r:id="rId11"/>
    <p:sldId id="369" r:id="rId12"/>
    <p:sldId id="370" r:id="rId13"/>
    <p:sldId id="371" r:id="rId14"/>
    <p:sldId id="372" r:id="rId15"/>
    <p:sldId id="378" r:id="rId16"/>
    <p:sldId id="379" r:id="rId17"/>
    <p:sldId id="380" r:id="rId18"/>
    <p:sldId id="381" r:id="rId19"/>
    <p:sldId id="382" r:id="rId20"/>
    <p:sldId id="383" r:id="rId21"/>
    <p:sldId id="3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53" d="100"/>
          <a:sy n="53" d="100"/>
        </p:scale>
        <p:origin x="6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3F1F77-30AF-4209-A5F0-7CAC9F2FD444}" type="datetimeFigureOut">
              <a:rPr lang="id-ID"/>
              <a:pPr>
                <a:defRPr/>
              </a:pPr>
              <a:t>01/12/2017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B31BED-A164-49D6-B66C-6E559427471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275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13F99-6E91-4551-A1BD-254D913D8C36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348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7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36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1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90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18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44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18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12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1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7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13F99-6E91-4551-A1BD-254D913D8C36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77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4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13F99-6E91-4551-A1BD-254D913D8C36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69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6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7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38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err="1" smtClean="0"/>
              <a:t>Analisas</a:t>
            </a:r>
            <a:r>
              <a:rPr lang="en-GB" sz="2000" dirty="0" smtClean="0"/>
              <a:t> cost benefit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err="1" smtClean="0"/>
              <a:t>Evaluasi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menganalisa</a:t>
            </a:r>
            <a:r>
              <a:rPr lang="en-GB" sz="2000" dirty="0" smtClean="0"/>
              <a:t> </a:t>
            </a:r>
            <a:r>
              <a:rPr lang="en-GB" sz="2000" dirty="0" err="1" smtClean="0"/>
              <a:t>apakah</a:t>
            </a:r>
            <a:r>
              <a:rPr lang="en-GB" sz="2000" dirty="0" smtClean="0"/>
              <a:t> </a:t>
            </a:r>
            <a:r>
              <a:rPr lang="en-GB" sz="2000" dirty="0" err="1" smtClean="0"/>
              <a:t>estimasi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</a:t>
            </a:r>
            <a:r>
              <a:rPr lang="en-GB" sz="2000" dirty="0" err="1" smtClean="0"/>
              <a:t>pengembangan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sistem</a:t>
            </a:r>
            <a:r>
              <a:rPr lang="en-GB" sz="2000" dirty="0" smtClean="0"/>
              <a:t> </a:t>
            </a:r>
            <a:r>
              <a:rPr lang="en-GB" sz="2000" dirty="0" err="1" smtClean="0"/>
              <a:t>melebihi</a:t>
            </a:r>
            <a:r>
              <a:rPr lang="en-GB" sz="2000" dirty="0" smtClean="0"/>
              <a:t> </a:t>
            </a:r>
            <a:r>
              <a:rPr lang="en-GB" sz="2000" dirty="0" err="1" smtClean="0"/>
              <a:t>estimasi</a:t>
            </a:r>
            <a:r>
              <a:rPr lang="en-GB" sz="2000" dirty="0" smtClean="0"/>
              <a:t> </a:t>
            </a:r>
            <a:r>
              <a:rPr lang="en-GB" sz="2000" dirty="0" err="1" smtClean="0"/>
              <a:t>pemasukan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keuntungan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diberikan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sitem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diimplementasikan</a:t>
            </a:r>
            <a:r>
              <a:rPr lang="en-US" sz="2000" dirty="0" smtClean="0"/>
              <a:t>.</a:t>
            </a:r>
          </a:p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2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err="1" smtClean="0"/>
              <a:t>Analisas</a:t>
            </a:r>
            <a:r>
              <a:rPr lang="en-GB" sz="2000" dirty="0" smtClean="0"/>
              <a:t> cost benefit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0" dirty="0" smtClean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err="1" smtClean="0"/>
              <a:t>Evaluasi</a:t>
            </a:r>
            <a:r>
              <a:rPr lang="en-GB" sz="2000" dirty="0" smtClean="0"/>
              <a:t> yang </a:t>
            </a:r>
            <a:r>
              <a:rPr lang="en-GB" sz="2000" dirty="0" err="1" smtClean="0"/>
              <a:t>menganalisa</a:t>
            </a:r>
            <a:r>
              <a:rPr lang="en-GB" sz="2000" dirty="0" smtClean="0"/>
              <a:t> </a:t>
            </a:r>
            <a:r>
              <a:rPr lang="en-GB" sz="2000" dirty="0" err="1" smtClean="0"/>
              <a:t>apakah</a:t>
            </a:r>
            <a:r>
              <a:rPr lang="en-GB" sz="2000" dirty="0" smtClean="0"/>
              <a:t> </a:t>
            </a:r>
            <a:r>
              <a:rPr lang="en-GB" sz="2000" dirty="0" err="1" smtClean="0"/>
              <a:t>estimasi</a:t>
            </a:r>
            <a:r>
              <a:rPr lang="en-GB" sz="2000" dirty="0" smtClean="0"/>
              <a:t> </a:t>
            </a:r>
            <a:r>
              <a:rPr lang="en-GB" sz="2000" dirty="0" err="1" smtClean="0"/>
              <a:t>biaya</a:t>
            </a:r>
            <a:r>
              <a:rPr lang="en-GB" sz="2000" dirty="0" smtClean="0"/>
              <a:t> </a:t>
            </a:r>
            <a:r>
              <a:rPr lang="en-GB" sz="2000" dirty="0" err="1" smtClean="0"/>
              <a:t>pengembangan</a:t>
            </a:r>
            <a:r>
              <a:rPr lang="en-GB" sz="2000" dirty="0" smtClean="0"/>
              <a:t> </a:t>
            </a:r>
            <a:r>
              <a:rPr lang="en-GB" sz="2000" dirty="0" err="1" smtClean="0"/>
              <a:t>suatu</a:t>
            </a:r>
            <a:r>
              <a:rPr lang="en-GB" sz="2000" dirty="0" smtClean="0"/>
              <a:t> </a:t>
            </a:r>
            <a:r>
              <a:rPr lang="en-GB" sz="2000" dirty="0" err="1" smtClean="0"/>
              <a:t>sistem</a:t>
            </a:r>
            <a:r>
              <a:rPr lang="en-GB" sz="2000" dirty="0" smtClean="0"/>
              <a:t> </a:t>
            </a:r>
            <a:r>
              <a:rPr lang="en-GB" sz="2000" dirty="0" err="1" smtClean="0"/>
              <a:t>melebihi</a:t>
            </a:r>
            <a:r>
              <a:rPr lang="en-GB" sz="2000" dirty="0" smtClean="0"/>
              <a:t> </a:t>
            </a:r>
            <a:r>
              <a:rPr lang="en-GB" sz="2000" dirty="0" err="1" smtClean="0"/>
              <a:t>estimasi</a:t>
            </a:r>
            <a:r>
              <a:rPr lang="en-GB" sz="2000" dirty="0" smtClean="0"/>
              <a:t> </a:t>
            </a:r>
            <a:r>
              <a:rPr lang="en-GB" sz="2000" dirty="0" err="1" smtClean="0"/>
              <a:t>pemasukan</a:t>
            </a:r>
            <a:r>
              <a:rPr lang="en-GB" sz="2000" dirty="0" smtClean="0"/>
              <a:t> </a:t>
            </a:r>
            <a:r>
              <a:rPr lang="en-GB" sz="2000" dirty="0" err="1" smtClean="0"/>
              <a:t>dan</a:t>
            </a:r>
            <a:r>
              <a:rPr lang="en-GB" sz="2000" dirty="0" smtClean="0"/>
              <a:t> </a:t>
            </a:r>
            <a:r>
              <a:rPr lang="en-GB" sz="2000" dirty="0" err="1" smtClean="0"/>
              <a:t>keuntungan</a:t>
            </a:r>
            <a:r>
              <a:rPr lang="en-GB" sz="2000" dirty="0" smtClean="0"/>
              <a:t> yang </a:t>
            </a:r>
            <a:r>
              <a:rPr lang="en-GB" sz="2000" dirty="0" err="1" smtClean="0"/>
              <a:t>akan</a:t>
            </a:r>
            <a:r>
              <a:rPr lang="en-GB" sz="2000" dirty="0" smtClean="0"/>
              <a:t> </a:t>
            </a:r>
            <a:r>
              <a:rPr lang="en-GB" sz="2000" dirty="0" err="1" smtClean="0"/>
              <a:t>diberikan</a:t>
            </a:r>
            <a:r>
              <a:rPr lang="en-GB" sz="2000" dirty="0" smtClean="0"/>
              <a:t> </a:t>
            </a:r>
            <a:r>
              <a:rPr lang="en-GB" sz="2000" dirty="0" err="1" smtClean="0"/>
              <a:t>oleh</a:t>
            </a:r>
            <a:r>
              <a:rPr lang="en-GB" sz="2000" dirty="0" smtClean="0"/>
              <a:t> </a:t>
            </a:r>
            <a:r>
              <a:rPr lang="en-GB" sz="2000" dirty="0" err="1" smtClean="0"/>
              <a:t>sitem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diimplementasikan</a:t>
            </a:r>
            <a:r>
              <a:rPr lang="en-US" sz="2000" dirty="0" smtClean="0"/>
              <a:t>.</a:t>
            </a:r>
          </a:p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84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3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2D52-F915-445A-9FAE-A9B4067E387B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31E93-486A-49F8-A9B6-A945332EB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1546-947D-4E82-9DFF-0FE41E4023FE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6734-FCE3-43AB-A847-5FB1FDF5C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DEA8-002A-44A9-B248-420D669E1128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439A-36B4-4DCC-8CA6-6DA5102FC5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97B2-1A57-4639-B19C-4E862FC5F7D9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0F9AD-9D2A-4601-9BEC-B3331C195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AA85-C921-4E2E-8D22-6B7A75687E71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F56E1-EFA9-4BA4-B3A4-57C70A443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8833-B65F-44B9-AD31-4D891ADCED92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E0874-B490-4016-83E7-81017A5F9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60B0-D7E6-4D85-A0F1-5E59FF804BA1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BAA53-FAE7-44EB-A18B-0B724EB90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5E07-6D9C-458F-9156-EE7BE9769B8E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422B4-B15F-444F-B821-1C0A73918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1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2B3A-5ABF-4362-9870-70112F95F938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C9958-BE95-4E52-A92B-C8A89F115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1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E2CD-3C44-41AB-8FD1-E9C5C28AEC87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E1AEB-024D-4F0A-8D61-FBACE2D72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1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DE75-F8BC-4B13-8588-B585230C6B35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4C10-FC7B-450F-8177-3D8F9BDB3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4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E9A7B-CE85-4C15-98FD-B814E4335B85}" type="datetime1">
              <a:rPr lang="en-US"/>
              <a:pPr>
                <a:defRPr/>
              </a:pPr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50E0C179-AE80-411B-824C-4C9FE01DA4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41533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EVALUASI PROYEK </a:t>
            </a:r>
            <a:r>
              <a:rPr lang="en-US" b="1" dirty="0" smtClean="0">
                <a:solidFill>
                  <a:schemeClr val="bg1"/>
                </a:solidFill>
              </a:rPr>
              <a:t>SI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- 7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1066800"/>
            <a:ext cx="5360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Evaluating the </a:t>
            </a:r>
            <a:r>
              <a:rPr lang="en-US" sz="2800" dirty="0" smtClean="0"/>
              <a:t>Economic Benefit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69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Cara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. Hal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2 </a:t>
            </a:r>
            <a:r>
              <a:rPr lang="en-US" sz="2000" dirty="0" err="1" smtClean="0"/>
              <a:t>tahap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	</a:t>
            </a:r>
            <a:r>
              <a:rPr lang="en-US" sz="2000" b="1" i="1" dirty="0" err="1" smtClean="0"/>
              <a:t>Contoh</a:t>
            </a:r>
            <a:r>
              <a:rPr lang="en-US" sz="2000" b="1" i="1" dirty="0" smtClean="0"/>
              <a:t>: </a:t>
            </a:r>
            <a:endParaRPr lang="en-US" sz="2000" i="1" dirty="0"/>
          </a:p>
          <a:p>
            <a:pPr marL="1595438" indent="-342900">
              <a:buFont typeface="Wingdings" panose="05000000000000000000" pitchFamily="2" charset="2"/>
              <a:buChar char="§"/>
            </a:pPr>
            <a:r>
              <a:rPr lang="en-US" sz="2000" i="1" dirty="0" err="1" smtClean="0"/>
              <a:t>Biaya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pengembangan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sistem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biaya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operasional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manfaatnya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 startAt="2"/>
              <a:tabLst>
                <a:tab pos="466725" algn="l"/>
              </a:tabLst>
            </a:pPr>
            <a:r>
              <a:rPr lang="en-US" sz="2000" dirty="0" err="1" smtClean="0"/>
              <a:t>Mengekspresikan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di unit </a:t>
            </a:r>
            <a:r>
              <a:rPr lang="en-US" sz="2000" dirty="0" err="1" smtClean="0"/>
              <a:t>umum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541080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1066800"/>
            <a:ext cx="2483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Cost Category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057400"/>
            <a:ext cx="701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pengembangan</a:t>
            </a:r>
            <a:endParaRPr lang="en-US" sz="2200" dirty="0" smtClean="0"/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200" dirty="0" err="1" smtClean="0"/>
              <a:t>Gaji</a:t>
            </a:r>
            <a:endParaRPr lang="en-US" sz="2200" dirty="0" smtClean="0"/>
          </a:p>
          <a:p>
            <a:pPr marL="804863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persiapan</a:t>
            </a:r>
            <a:endParaRPr lang="en-US" sz="2200" dirty="0" smtClean="0"/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pemasangan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/>
              <a:t>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kegunaan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endParaRPr lang="en-US" sz="2200" dirty="0" smtClean="0"/>
          </a:p>
          <a:p>
            <a:pPr marL="804863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operasional</a:t>
            </a:r>
            <a:endParaRPr lang="en-US" sz="2200" dirty="0" smtClean="0"/>
          </a:p>
          <a:p>
            <a:pPr marL="804863" indent="-342900">
              <a:buFont typeface="Wingdings" panose="05000000000000000000" pitchFamily="2" charset="2"/>
              <a:buChar char="Ø"/>
            </a:pP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pengoperasian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0897704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1066800"/>
            <a:ext cx="286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Category Benefit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6764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endParaRPr lang="en-US" sz="2000" dirty="0" smtClean="0"/>
          </a:p>
          <a:p>
            <a:pPr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tagihan</a:t>
            </a:r>
            <a:r>
              <a:rPr lang="en-US" sz="2000" dirty="0" smtClean="0"/>
              <a:t> </a:t>
            </a:r>
            <a:r>
              <a:rPr lang="en-US" sz="2000" dirty="0" err="1" smtClean="0"/>
              <a:t>gaji</a:t>
            </a:r>
            <a:endParaRPr lang="en-US" sz="2000" dirty="0" smtClean="0"/>
          </a:p>
          <a:p>
            <a:endParaRPr lang="en-US" sz="2000" dirty="0"/>
          </a:p>
          <a:p>
            <a:pPr marL="457200" indent="-457200">
              <a:buAutoNum type="arabicPeriod" startAt="2"/>
              <a:tabLst>
                <a:tab pos="457200" algn="l"/>
              </a:tabLst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diukur</a:t>
            </a:r>
            <a:endParaRPr lang="en-US" sz="2000" dirty="0" smtClean="0"/>
          </a:p>
          <a:p>
            <a:pPr>
              <a:tabLst>
                <a:tab pos="457200" algn="l"/>
                <a:tab pos="1609725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sekunder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akurasi</a:t>
            </a:r>
            <a:r>
              <a:rPr lang="en-US" sz="2000" dirty="0" smtClean="0"/>
              <a:t>, 		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.</a:t>
            </a:r>
          </a:p>
          <a:p>
            <a:pPr>
              <a:tabLst>
                <a:tab pos="457200" algn="l"/>
                <a:tab pos="1609725" algn="l"/>
              </a:tabLst>
            </a:pPr>
            <a:endParaRPr lang="en-US" sz="2000" dirty="0"/>
          </a:p>
          <a:p>
            <a:pPr marL="457200" indent="-457200">
              <a:buAutoNum type="arabicPeriod" startAt="3"/>
              <a:tabLst>
                <a:tab pos="457200" algn="l"/>
                <a:tab pos="1609725" algn="l"/>
              </a:tabLst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 </a:t>
            </a:r>
            <a:r>
              <a:rPr lang="en-US" sz="2000" dirty="0" err="1" smtClean="0"/>
              <a:t>berwujud</a:t>
            </a:r>
            <a:endParaRPr lang="en-US" sz="2000" dirty="0" smtClean="0"/>
          </a:p>
          <a:p>
            <a:pPr marL="804863" indent="-342900">
              <a:buFont typeface="Wingdings" panose="05000000000000000000" pitchFamily="2" charset="2"/>
              <a:buChar char="§"/>
              <a:tabLst>
                <a:tab pos="457200" algn="l"/>
                <a:tab pos="1609725" algn="l"/>
              </a:tabLst>
            </a:pP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lama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endParaRPr lang="en-US" sz="2000" dirty="0" smtClean="0"/>
          </a:p>
          <a:p>
            <a:pPr marL="461963">
              <a:tabLst>
                <a:tab pos="457200" algn="l"/>
                <a:tab pos="1609725" algn="l"/>
              </a:tabLst>
            </a:pPr>
            <a:r>
              <a:rPr lang="en-US" sz="2000" dirty="0" err="1" smtClean="0"/>
              <a:t>Misalnya</a:t>
            </a:r>
            <a:endParaRPr lang="en-US" sz="2000" dirty="0" smtClean="0"/>
          </a:p>
          <a:p>
            <a:pPr marL="461963">
              <a:tabLst>
                <a:tab pos="457200" algn="l"/>
                <a:tab pos="914400" algn="l"/>
                <a:tab pos="1609725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/>
              <a:t>Mengurangi</a:t>
            </a:r>
            <a:r>
              <a:rPr lang="en-US" sz="2000" dirty="0"/>
              <a:t> </a:t>
            </a:r>
            <a:r>
              <a:rPr lang="en-US" sz="2000" dirty="0" err="1" smtClean="0"/>
              <a:t>penambahan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pergantian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, </a:t>
            </a:r>
            <a:r>
              <a:rPr lang="en-US" sz="2000" dirty="0" err="1" smtClean="0"/>
              <a:t>hal</a:t>
            </a:r>
            <a:r>
              <a:rPr lang="en-US" sz="2000" dirty="0" smtClean="0"/>
              <a:t> 	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berdampak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perekrutan</a:t>
            </a:r>
            <a:r>
              <a:rPr lang="en-US" sz="2000" dirty="0" smtClean="0"/>
              <a:t> yang 	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rendah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52509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1066800"/>
            <a:ext cx="5083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2362200"/>
            <a:ext cx="4420569" cy="2060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err="1" smtClean="0"/>
              <a:t>Laba</a:t>
            </a:r>
            <a:r>
              <a:rPr lang="en-US" sz="2200" dirty="0" smtClean="0"/>
              <a:t> </a:t>
            </a:r>
            <a:r>
              <a:rPr lang="en-US" sz="2200" dirty="0" err="1" smtClean="0"/>
              <a:t>bersih</a:t>
            </a:r>
            <a:endParaRPr lang="en-US" sz="2200" dirty="0" smtClean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Payback period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Net present value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/>
              <a:t>Tingkat </a:t>
            </a:r>
            <a:r>
              <a:rPr lang="en-US" sz="2200" dirty="0" err="1" smtClean="0"/>
              <a:t>pengembalian</a:t>
            </a:r>
            <a:r>
              <a:rPr lang="en-US" sz="2200" dirty="0" smtClean="0"/>
              <a:t> internal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2495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40932"/>
            <a:ext cx="2808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Cash Flow Forecasting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2332672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1" indent="-393700">
              <a:buFont typeface="Wingdings" panose="05000000000000000000" pitchFamily="2" charset="2"/>
              <a:buChar char="§"/>
            </a:pPr>
            <a:r>
              <a:rPr lang="en-GB" dirty="0" err="1" smtClean="0"/>
              <a:t>Prediksi</a:t>
            </a:r>
            <a:r>
              <a:rPr lang="en-GB" dirty="0" smtClean="0"/>
              <a:t> cash flow </a:t>
            </a:r>
            <a:r>
              <a:rPr lang="en-GB" dirty="0" err="1" smtClean="0"/>
              <a:t>harus</a:t>
            </a:r>
            <a:r>
              <a:rPr lang="en-GB" dirty="0" smtClean="0"/>
              <a:t> </a:t>
            </a:r>
            <a:r>
              <a:rPr lang="en-GB" dirty="0" err="1" smtClean="0"/>
              <a:t>bisa</a:t>
            </a:r>
            <a:r>
              <a:rPr lang="en-GB" dirty="0" smtClean="0"/>
              <a:t> </a:t>
            </a:r>
            <a:r>
              <a:rPr lang="en-GB" dirty="0" err="1" smtClean="0"/>
              <a:t>memperlihatkan</a:t>
            </a:r>
            <a:r>
              <a:rPr lang="en-GB" dirty="0" smtClean="0"/>
              <a:t> </a:t>
            </a:r>
            <a:r>
              <a:rPr lang="en-GB" dirty="0" err="1" smtClean="0"/>
              <a:t>kapan</a:t>
            </a:r>
            <a:r>
              <a:rPr lang="en-GB" dirty="0" smtClean="0"/>
              <a:t> </a:t>
            </a:r>
            <a:r>
              <a:rPr lang="en-GB" dirty="0" err="1" smtClean="0"/>
              <a:t>pengeluaran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pemasukan</a:t>
            </a:r>
            <a:r>
              <a:rPr lang="en-GB" dirty="0" smtClean="0"/>
              <a:t> yang </a:t>
            </a:r>
            <a:r>
              <a:rPr lang="en-GB" dirty="0" err="1" smtClean="0"/>
              <a:t>akan</a:t>
            </a:r>
            <a:r>
              <a:rPr lang="en-GB" dirty="0" smtClean="0"/>
              <a:t> </a:t>
            </a:r>
            <a:r>
              <a:rPr lang="en-GB" dirty="0" err="1" smtClean="0"/>
              <a:t>terjadi</a:t>
            </a:r>
            <a:r>
              <a:rPr lang="en-US" dirty="0" smtClean="0"/>
              <a:t> </a:t>
            </a:r>
          </a:p>
          <a:p>
            <a:pPr marL="0" lvl="1"/>
            <a:endParaRPr lang="en-US" sz="1000" dirty="0" smtClean="0"/>
          </a:p>
          <a:p>
            <a:pPr marL="393700" lvl="1" indent="-393700">
              <a:buFont typeface="Wingdings" panose="05000000000000000000" pitchFamily="2" charset="2"/>
              <a:buChar char="§"/>
            </a:pPr>
            <a:r>
              <a:rPr lang="en-US" dirty="0" err="1" smtClean="0"/>
              <a:t>Contoh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9600" y="34290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tabLst>
                <a:tab pos="508000" algn="l"/>
                <a:tab pos="1828800" algn="l"/>
                <a:tab pos="3367088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Tahun</a:t>
            </a:r>
            <a:r>
              <a:rPr lang="en-GB" dirty="0"/>
              <a:t>	 </a:t>
            </a:r>
            <a:r>
              <a:rPr lang="en-GB" dirty="0" err="1"/>
              <a:t>Proyek</a:t>
            </a:r>
            <a:r>
              <a:rPr lang="en-GB" dirty="0"/>
              <a:t> 1	</a:t>
            </a:r>
            <a:r>
              <a:rPr lang="en-GB" dirty="0" smtClean="0"/>
              <a:t>Proyek2</a:t>
            </a:r>
            <a:r>
              <a:rPr lang="en-GB" dirty="0"/>
              <a:t>	  Proyek3	Proyek4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800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 smtClean="0"/>
              <a:t>   	0</a:t>
            </a:r>
            <a:r>
              <a:rPr lang="en-GB" dirty="0"/>
              <a:t>	</a:t>
            </a:r>
            <a:r>
              <a:rPr lang="en-GB" dirty="0" smtClean="0"/>
              <a:t>-100,000	-1,000,000</a:t>
            </a:r>
            <a:r>
              <a:rPr lang="en-GB" dirty="0"/>
              <a:t>	 </a:t>
            </a:r>
            <a:r>
              <a:rPr lang="en-GB" dirty="0" smtClean="0"/>
              <a:t> -</a:t>
            </a:r>
            <a:r>
              <a:rPr lang="en-GB" dirty="0"/>
              <a:t>100,000	</a:t>
            </a:r>
            <a:r>
              <a:rPr lang="en-GB" dirty="0" smtClean="0"/>
              <a:t> -</a:t>
            </a:r>
            <a:r>
              <a:rPr lang="en-GB" dirty="0"/>
              <a:t>120,000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</a:t>
            </a:r>
            <a:r>
              <a:rPr lang="en-GB" dirty="0" smtClean="0"/>
              <a:t>	1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2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3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4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20,000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5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dirty="0"/>
              <a:t>100,000	</a:t>
            </a:r>
            <a:r>
              <a:rPr lang="en-GB" dirty="0" smtClean="0"/>
              <a:t>    300,000</a:t>
            </a:r>
            <a:r>
              <a:rPr lang="en-GB" dirty="0"/>
              <a:t>	     30,000	    75,000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b="1" i="1" dirty="0" smtClean="0"/>
              <a:t>	Net profit 	   50,000</a:t>
            </a:r>
            <a:r>
              <a:rPr lang="en-GB" b="1" i="1" dirty="0"/>
              <a:t>	   </a:t>
            </a:r>
            <a:r>
              <a:rPr lang="en-GB" b="1" i="1" dirty="0" smtClean="0"/>
              <a:t> 100,000</a:t>
            </a:r>
            <a:r>
              <a:rPr lang="en-GB" b="1" i="1" dirty="0"/>
              <a:t>	     50,000	    75,000</a:t>
            </a:r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929640" y="38100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929640" y="55626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02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40932"/>
            <a:ext cx="1252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Net Profit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2332672"/>
            <a:ext cx="8001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1" indent="-393700">
              <a:buFont typeface="Wingdings" panose="05000000000000000000" pitchFamily="2" charset="2"/>
              <a:buChar char="§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total </a:t>
            </a:r>
            <a:r>
              <a:rPr lang="en-US" i="1" dirty="0" smtClean="0"/>
              <a:t>cost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i="1" dirty="0" smtClean="0"/>
              <a:t>income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pPr marL="0" lvl="1"/>
            <a:endParaRPr lang="en-US" sz="1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tabLst>
                <a:tab pos="508000" algn="l"/>
                <a:tab pos="1828800" algn="l"/>
                <a:tab pos="3367088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Tahun</a:t>
            </a:r>
            <a:r>
              <a:rPr lang="en-GB" dirty="0"/>
              <a:t>	 </a:t>
            </a:r>
            <a:r>
              <a:rPr lang="en-GB" dirty="0" err="1"/>
              <a:t>Proyek</a:t>
            </a:r>
            <a:r>
              <a:rPr lang="en-GB" dirty="0"/>
              <a:t> 1	</a:t>
            </a:r>
            <a:r>
              <a:rPr lang="en-GB" dirty="0" smtClean="0"/>
              <a:t>Proyek2</a:t>
            </a:r>
            <a:r>
              <a:rPr lang="en-GB" dirty="0"/>
              <a:t>	  Proyek3	Proyek4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800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 smtClean="0"/>
              <a:t>   	0</a:t>
            </a:r>
            <a:r>
              <a:rPr lang="en-GB" dirty="0"/>
              <a:t>	</a:t>
            </a:r>
            <a:r>
              <a:rPr lang="en-GB" dirty="0" smtClean="0"/>
              <a:t>-100,000	-1,000,000</a:t>
            </a:r>
            <a:r>
              <a:rPr lang="en-GB" dirty="0"/>
              <a:t>	 </a:t>
            </a:r>
            <a:r>
              <a:rPr lang="en-GB" dirty="0" smtClean="0"/>
              <a:t> -</a:t>
            </a:r>
            <a:r>
              <a:rPr lang="en-GB" dirty="0"/>
              <a:t>100,000	</a:t>
            </a:r>
            <a:r>
              <a:rPr lang="en-GB" dirty="0" smtClean="0"/>
              <a:t> -</a:t>
            </a:r>
            <a:r>
              <a:rPr lang="en-GB" dirty="0"/>
              <a:t>120,000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</a:t>
            </a:r>
            <a:r>
              <a:rPr lang="en-GB" dirty="0" smtClean="0"/>
              <a:t>	1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2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3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4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20,000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5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dirty="0"/>
              <a:t>100,000	</a:t>
            </a:r>
            <a:r>
              <a:rPr lang="en-GB" dirty="0" smtClean="0"/>
              <a:t>    300,000</a:t>
            </a:r>
            <a:r>
              <a:rPr lang="en-GB" dirty="0"/>
              <a:t>	     30,000	    75,000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b="1" i="1" dirty="0" smtClean="0"/>
              <a:t>	Net profit 	   50,000</a:t>
            </a:r>
            <a:r>
              <a:rPr lang="en-GB" b="1" i="1" dirty="0"/>
              <a:t>	   </a:t>
            </a:r>
            <a:r>
              <a:rPr lang="en-GB" b="1" i="1" dirty="0" smtClean="0"/>
              <a:t> 100,000</a:t>
            </a:r>
            <a:r>
              <a:rPr lang="en-GB" b="1" i="1" dirty="0"/>
              <a:t>	     50,000	    75,000</a:t>
            </a:r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929640" y="35814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929640" y="53340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1" y="3132891"/>
            <a:ext cx="1752600" cy="26528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95800" y="5785723"/>
            <a:ext cx="1219200" cy="691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200400" y="5785723"/>
            <a:ext cx="1295400" cy="691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7117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40932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Payback period</a:t>
            </a:r>
            <a:endParaRPr lang="en-US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2332672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1" indent="-393700">
              <a:buFont typeface="Wingdings" panose="05000000000000000000" pitchFamily="2" charset="2"/>
              <a:buChar char="§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break even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 marL="0" lvl="1"/>
            <a:endParaRPr lang="en-US" sz="1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09600" y="3200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tabLst>
                <a:tab pos="508000" algn="l"/>
                <a:tab pos="1828800" algn="l"/>
                <a:tab pos="3367088" algn="l"/>
              </a:tabLst>
            </a:pPr>
            <a:r>
              <a:rPr lang="en-GB" dirty="0" smtClean="0"/>
              <a:t>	</a:t>
            </a:r>
            <a:r>
              <a:rPr lang="en-GB" dirty="0" err="1" smtClean="0"/>
              <a:t>Tahun</a:t>
            </a:r>
            <a:r>
              <a:rPr lang="en-GB" dirty="0"/>
              <a:t>	 </a:t>
            </a:r>
            <a:r>
              <a:rPr lang="en-GB" dirty="0" err="1"/>
              <a:t>Proyek</a:t>
            </a:r>
            <a:r>
              <a:rPr lang="en-GB" dirty="0"/>
              <a:t> 1	</a:t>
            </a:r>
            <a:r>
              <a:rPr lang="en-GB" dirty="0" smtClean="0"/>
              <a:t>Proyek2</a:t>
            </a:r>
            <a:r>
              <a:rPr lang="en-GB" dirty="0"/>
              <a:t>	  Proyek3	Proyek4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800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 smtClean="0"/>
              <a:t>   	0</a:t>
            </a:r>
            <a:r>
              <a:rPr lang="en-GB" dirty="0"/>
              <a:t>	</a:t>
            </a:r>
            <a:r>
              <a:rPr lang="en-GB" dirty="0" smtClean="0"/>
              <a:t>-100,000	-1,000,000</a:t>
            </a:r>
            <a:r>
              <a:rPr lang="en-GB" dirty="0"/>
              <a:t>	 </a:t>
            </a:r>
            <a:r>
              <a:rPr lang="en-GB" dirty="0" smtClean="0"/>
              <a:t> -</a:t>
            </a:r>
            <a:r>
              <a:rPr lang="en-GB" dirty="0"/>
              <a:t>100,000	</a:t>
            </a:r>
            <a:r>
              <a:rPr lang="en-GB" dirty="0" smtClean="0"/>
              <a:t> -</a:t>
            </a:r>
            <a:r>
              <a:rPr lang="en-GB" dirty="0"/>
              <a:t>120,000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</a:t>
            </a:r>
            <a:r>
              <a:rPr lang="en-GB" dirty="0" smtClean="0"/>
              <a:t>	1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2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3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10,000	</a:t>
            </a:r>
            <a:r>
              <a:rPr lang="en-GB" dirty="0" smtClean="0"/>
              <a:t>    200,000</a:t>
            </a:r>
            <a:r>
              <a:rPr lang="en-GB" dirty="0"/>
              <a:t>	     30,000	    30,000 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4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dirty="0"/>
              <a:t>20,000	</a:t>
            </a:r>
            <a:r>
              <a:rPr lang="en-GB" dirty="0" smtClean="0"/>
              <a:t>    200,000</a:t>
            </a:r>
            <a:r>
              <a:rPr lang="en-GB" dirty="0"/>
              <a:t>	     30,000	    30,000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dirty="0"/>
              <a:t>   </a:t>
            </a:r>
            <a:r>
              <a:rPr lang="en-GB" dirty="0" smtClean="0"/>
              <a:t>	5</a:t>
            </a:r>
            <a:r>
              <a:rPr lang="en-GB" dirty="0"/>
              <a:t>	</a:t>
            </a:r>
            <a:r>
              <a:rPr lang="en-GB" dirty="0" smtClean="0"/>
              <a:t> </a:t>
            </a:r>
            <a:r>
              <a:rPr lang="en-GB" dirty="0"/>
              <a:t>100,000	</a:t>
            </a:r>
            <a:r>
              <a:rPr lang="en-GB" dirty="0" smtClean="0"/>
              <a:t>    300,000</a:t>
            </a:r>
            <a:r>
              <a:rPr lang="en-GB" dirty="0"/>
              <a:t>	     30,000	    75,000</a:t>
            </a:r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endParaRPr lang="en-GB" sz="500" b="1" i="1" dirty="0" smtClean="0"/>
          </a:p>
          <a:p>
            <a:pPr marL="0" lvl="4">
              <a:tabLst>
                <a:tab pos="508000" algn="l"/>
                <a:tab pos="1828800" algn="l"/>
                <a:tab pos="3084513" algn="l"/>
              </a:tabLst>
            </a:pPr>
            <a:r>
              <a:rPr lang="en-GB" b="1" i="1" dirty="0" smtClean="0"/>
              <a:t>	Net profit 	   50,000</a:t>
            </a:r>
            <a:r>
              <a:rPr lang="en-GB" b="1" i="1" dirty="0"/>
              <a:t>	   </a:t>
            </a:r>
            <a:r>
              <a:rPr lang="en-GB" b="1" i="1" dirty="0" smtClean="0"/>
              <a:t> 100,000</a:t>
            </a:r>
            <a:r>
              <a:rPr lang="en-GB" b="1" i="1" dirty="0"/>
              <a:t>	     50,000	    75,000</a:t>
            </a:r>
            <a:endParaRPr lang="en-US" dirty="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929640" y="35814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929640" y="5334000"/>
            <a:ext cx="72237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5695890"/>
            <a:ext cx="1952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Payback period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005535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8001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3700" lvl="1" indent="-393700">
              <a:buFont typeface="Wingdings" panose="05000000000000000000" pitchFamily="2" charset="2"/>
              <a:buChar char="§"/>
            </a:pPr>
            <a:r>
              <a:rPr lang="en-US" b="1" dirty="0" smtClean="0"/>
              <a:t>Return of Investment (ROI) </a:t>
            </a:r>
            <a:r>
              <a:rPr lang="en-US" b="1" dirty="0" err="1" smtClean="0"/>
              <a:t>atu</a:t>
            </a:r>
            <a:r>
              <a:rPr lang="en-US" b="1" dirty="0" smtClean="0"/>
              <a:t> Accounting Rate of Return (ARR)</a:t>
            </a:r>
          </a:p>
          <a:p>
            <a:pPr marL="0" lvl="1">
              <a:tabLst>
                <a:tab pos="393700" algn="l"/>
              </a:tabLst>
            </a:pPr>
            <a:r>
              <a:rPr lang="en-US" b="1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i="1" dirty="0" smtClean="0"/>
              <a:t>net profitability </a:t>
            </a:r>
            <a:r>
              <a:rPr lang="en-US" dirty="0" err="1" smtClean="0"/>
              <a:t>terhadap</a:t>
            </a:r>
            <a:r>
              <a:rPr lang="en-US" dirty="0" smtClean="0"/>
              <a:t> 	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marL="0" lvl="1">
              <a:tabLst>
                <a:tab pos="393700" algn="l"/>
              </a:tabLst>
            </a:pPr>
            <a:endParaRPr lang="en-US" i="1" dirty="0"/>
          </a:p>
          <a:p>
            <a:pPr marL="393700" lvl="1" indent="-393700">
              <a:buFont typeface="Wingdings" panose="05000000000000000000" pitchFamily="2" charset="2"/>
              <a:buChar char="§"/>
              <a:tabLst>
                <a:tab pos="393700" algn="l"/>
              </a:tabLst>
            </a:pPr>
            <a:r>
              <a:rPr lang="en-US" i="1" dirty="0" smtClean="0"/>
              <a:t>ROI = Average annual profit / total investment x 100</a:t>
            </a:r>
          </a:p>
          <a:p>
            <a:pPr marL="393700" lvl="1" indent="-393700">
              <a:buFont typeface="Wingdings" panose="05000000000000000000" pitchFamily="2" charset="2"/>
              <a:buChar char="§"/>
              <a:tabLst>
                <a:tab pos="393700" algn="l"/>
              </a:tabLst>
            </a:pPr>
            <a:endParaRPr lang="en-US" i="1" dirty="0"/>
          </a:p>
          <a:p>
            <a:pPr marL="393700" lvl="1" indent="-393700">
              <a:buFont typeface="Wingdings" panose="05000000000000000000" pitchFamily="2" charset="2"/>
              <a:buChar char="§"/>
              <a:tabLst>
                <a:tab pos="393700" algn="l"/>
              </a:tabLst>
            </a:pPr>
            <a:r>
              <a:rPr lang="en-US" i="1" dirty="0" err="1" smtClean="0"/>
              <a:t>Contoh</a:t>
            </a:r>
            <a:r>
              <a:rPr lang="en-US" i="1" dirty="0" smtClean="0"/>
              <a:t>:</a:t>
            </a:r>
          </a:p>
          <a:p>
            <a:pPr marL="0" lvl="1">
              <a:tabLst>
                <a:tab pos="393700" algn="l"/>
              </a:tabLst>
            </a:pPr>
            <a:r>
              <a:rPr lang="en-US" i="1" dirty="0"/>
              <a:t>	</a:t>
            </a:r>
            <a:r>
              <a:rPr lang="en-US" dirty="0" smtClean="0"/>
              <a:t>Net profit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1 </a:t>
            </a:r>
            <a:r>
              <a:rPr lang="en-US" dirty="0" err="1" smtClean="0"/>
              <a:t>adalah</a:t>
            </a:r>
            <a:r>
              <a:rPr lang="en-US" dirty="0" smtClean="0"/>
              <a:t> 50 </a:t>
            </a:r>
            <a:r>
              <a:rPr lang="en-US" dirty="0" err="1" smtClean="0"/>
              <a:t>juta</a:t>
            </a:r>
            <a:r>
              <a:rPr lang="en-US" dirty="0" smtClean="0"/>
              <a:t> rupiah </a:t>
            </a:r>
            <a:r>
              <a:rPr lang="en-US" dirty="0" err="1" smtClean="0"/>
              <a:t>dan</a:t>
            </a:r>
            <a:r>
              <a:rPr lang="en-US" dirty="0" smtClean="0"/>
              <a:t> total </a:t>
            </a:r>
            <a:r>
              <a:rPr lang="en-US" dirty="0" err="1" smtClean="0"/>
              <a:t>investasinya</a:t>
            </a:r>
            <a:r>
              <a:rPr lang="en-US" dirty="0" smtClean="0"/>
              <a:t> 	</a:t>
            </a:r>
            <a:r>
              <a:rPr lang="en-US" dirty="0" err="1" smtClean="0"/>
              <a:t>adalah</a:t>
            </a:r>
            <a:r>
              <a:rPr lang="en-US" dirty="0" smtClean="0"/>
              <a:t> 100 </a:t>
            </a:r>
            <a:r>
              <a:rPr lang="en-US" dirty="0" err="1" smtClean="0"/>
              <a:t>juta</a:t>
            </a:r>
            <a:r>
              <a:rPr lang="en-US" dirty="0" smtClean="0"/>
              <a:t> rupiah.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ROI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0" lvl="1">
              <a:tabLst>
                <a:tab pos="393700" algn="l"/>
              </a:tabLst>
            </a:pPr>
            <a:r>
              <a:rPr lang="en-US" i="1" dirty="0"/>
              <a:t>	</a:t>
            </a:r>
            <a:endParaRPr lang="en-US" i="1" dirty="0" smtClean="0"/>
          </a:p>
          <a:p>
            <a:pPr marL="0" lvl="1">
              <a:tabLst>
                <a:tab pos="393700" algn="l"/>
              </a:tabLst>
            </a:pPr>
            <a:r>
              <a:rPr lang="en-US" i="1" dirty="0"/>
              <a:t>	</a:t>
            </a:r>
            <a:r>
              <a:rPr lang="en-US" i="1" dirty="0" smtClean="0"/>
              <a:t>		ROI = 10.000 / 100.000 x 100 =10%</a:t>
            </a:r>
          </a:p>
          <a:p>
            <a:pPr marL="0" lvl="1">
              <a:tabLst>
                <a:tab pos="393700" algn="l"/>
              </a:tabLst>
            </a:pPr>
            <a:endParaRPr lang="en-US" i="1" dirty="0"/>
          </a:p>
          <a:p>
            <a:pPr marL="393700" lvl="1" indent="-393700">
              <a:buFont typeface="Wingdings" panose="05000000000000000000" pitchFamily="2" charset="2"/>
              <a:buChar char="§"/>
              <a:tabLst>
                <a:tab pos="393700" algn="l"/>
              </a:tabLst>
            </a:pPr>
            <a:r>
              <a:rPr lang="en-US" dirty="0" err="1" smtClean="0"/>
              <a:t>Keuntungan</a:t>
            </a:r>
            <a:r>
              <a:rPr lang="en-US" dirty="0" smtClean="0"/>
              <a:t>: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perhitungannya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popular </a:t>
            </a:r>
          </a:p>
          <a:p>
            <a:pPr marL="393700" lvl="1" indent="-393700">
              <a:buFont typeface="Wingdings" panose="05000000000000000000" pitchFamily="2" charset="2"/>
              <a:buChar char="§"/>
              <a:tabLst>
                <a:tab pos="393700" algn="l"/>
              </a:tabLst>
            </a:pPr>
            <a:r>
              <a:rPr lang="en-US" dirty="0" err="1" smtClean="0"/>
              <a:t>Kekurangan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i="1" dirty="0" smtClean="0"/>
              <a:t>cash flow</a:t>
            </a:r>
            <a:endParaRPr lang="en-US" dirty="0" smtClean="0"/>
          </a:p>
          <a:p>
            <a:pPr marL="0"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656011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8001000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US" sz="2000" b="1" dirty="0" smtClean="0"/>
              <a:t>Net Prevent Value (NPV)</a:t>
            </a:r>
          </a:p>
          <a:p>
            <a:pPr marL="0" lvl="1">
              <a:tabLst>
                <a:tab pos="287338" algn="l"/>
              </a:tabLst>
            </a:pPr>
            <a:r>
              <a:rPr lang="en-US" sz="2000" b="1" dirty="0"/>
              <a:t>	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profitability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	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cash flow yang </a:t>
            </a:r>
            <a:r>
              <a:rPr lang="en-US" sz="2000" dirty="0" err="1" smtClean="0"/>
              <a:t>dihasilkan</a:t>
            </a:r>
            <a:endParaRPr lang="en-US" sz="2000" dirty="0" smtClean="0"/>
          </a:p>
          <a:p>
            <a:pPr marL="0" lvl="1">
              <a:tabLst>
                <a:tab pos="287338" algn="l"/>
              </a:tabLst>
            </a:pPr>
            <a:endParaRPr lang="en-US" sz="2000" b="1" dirty="0"/>
          </a:p>
          <a:p>
            <a:pPr marL="342900" lvl="1" indent="-342900">
              <a:buFont typeface="Wingdings" panose="05000000000000000000" pitchFamily="2" charset="2"/>
              <a:buChar char="§"/>
              <a:tabLst>
                <a:tab pos="287338" algn="l"/>
              </a:tabLst>
            </a:pPr>
            <a:r>
              <a:rPr lang="en-US" sz="2000" b="1" dirty="0" smtClean="0"/>
              <a:t>Present value = value in year t * discount factor</a:t>
            </a:r>
          </a:p>
          <a:p>
            <a:pPr marL="0" lvl="1">
              <a:tabLst>
                <a:tab pos="287338" algn="l"/>
              </a:tabLst>
            </a:pPr>
            <a:r>
              <a:rPr lang="en-US" sz="2000" b="1" dirty="0"/>
              <a:t>	</a:t>
            </a:r>
            <a:r>
              <a:rPr lang="en-US" sz="2000" dirty="0" smtClean="0"/>
              <a:t>discount factor = 1 / (1+r)</a:t>
            </a:r>
            <a:r>
              <a:rPr lang="en-GB" sz="2000" baseline="30000" dirty="0"/>
              <a:t> </a:t>
            </a:r>
            <a:r>
              <a:rPr lang="en-GB" sz="2000" baseline="30000" dirty="0" smtClean="0"/>
              <a:t>t</a:t>
            </a:r>
          </a:p>
          <a:p>
            <a:pPr marL="0" lvl="1">
              <a:tabLst>
                <a:tab pos="287338" algn="l"/>
              </a:tabLst>
            </a:pPr>
            <a:endParaRPr lang="en-GB" sz="2000" b="1" baseline="30000" dirty="0"/>
          </a:p>
          <a:p>
            <a:pPr marL="0" lvl="1">
              <a:tabLst>
                <a:tab pos="287338" algn="l"/>
              </a:tabLst>
            </a:pPr>
            <a:r>
              <a:rPr lang="en-GB" sz="2000" b="1" baseline="30000" dirty="0" smtClean="0"/>
              <a:t>	</a:t>
            </a:r>
            <a:r>
              <a:rPr lang="en-US" sz="2000" dirty="0" smtClean="0"/>
              <a:t>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 discount rate,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decimal</a:t>
            </a:r>
          </a:p>
          <a:p>
            <a:pPr marL="0" lvl="1">
              <a:tabLst>
                <a:tab pos="287338" algn="l"/>
              </a:tabLst>
            </a:pPr>
            <a:r>
              <a:rPr lang="en-US" sz="2000" b="1" dirty="0" smtClean="0"/>
              <a:t>	</a:t>
            </a:r>
            <a:r>
              <a:rPr lang="en-US" sz="2000" dirty="0" smtClean="0"/>
              <a:t>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: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cash flow</a:t>
            </a:r>
          </a:p>
          <a:p>
            <a:pPr marL="0" lvl="1">
              <a:tabLst>
                <a:tab pos="287338" algn="l"/>
              </a:tabLs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56009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8001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b="1" dirty="0" err="1"/>
              <a:t>Contoh</a:t>
            </a:r>
            <a:r>
              <a:rPr lang="en-GB" b="1" dirty="0"/>
              <a:t> </a:t>
            </a:r>
            <a:r>
              <a:rPr lang="en-GB" b="1" dirty="0" err="1"/>
              <a:t>menghitung</a:t>
            </a:r>
            <a:r>
              <a:rPr lang="en-GB" b="1" dirty="0"/>
              <a:t> NPV, </a:t>
            </a:r>
            <a:r>
              <a:rPr lang="en-GB" dirty="0" err="1"/>
              <a:t>Penerapan</a:t>
            </a:r>
            <a:r>
              <a:rPr lang="en-GB" dirty="0"/>
              <a:t> discount factor 10%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proyek</a:t>
            </a:r>
            <a:r>
              <a:rPr lang="en-GB" dirty="0"/>
              <a:t> 1</a:t>
            </a:r>
          </a:p>
          <a:p>
            <a:pPr lvl="1"/>
            <a:endParaRPr lang="en-GB" dirty="0"/>
          </a:p>
          <a:p>
            <a:pPr marL="0" lvl="2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Year	Project </a:t>
            </a:r>
            <a:r>
              <a:rPr lang="en-GB" dirty="0"/>
              <a:t>1 	Discount factor	Discounted cash</a:t>
            </a:r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/>
              <a:t> 	</a:t>
            </a:r>
            <a:r>
              <a:rPr lang="en-GB" dirty="0" smtClean="0"/>
              <a:t>	cash </a:t>
            </a:r>
            <a:r>
              <a:rPr lang="en-GB" dirty="0"/>
              <a:t>flow	@10%	flow ( </a:t>
            </a:r>
            <a:r>
              <a:rPr lang="en-GB" dirty="0" err="1"/>
              <a:t>ribu</a:t>
            </a:r>
            <a:r>
              <a:rPr lang="en-GB" dirty="0"/>
              <a:t> rupiah)</a:t>
            </a:r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0	-100,000</a:t>
            </a:r>
            <a:r>
              <a:rPr lang="en-GB" dirty="0"/>
              <a:t>	1.0000	 </a:t>
            </a:r>
            <a:r>
              <a:rPr lang="en-GB" dirty="0" smtClean="0"/>
              <a:t>  -</a:t>
            </a:r>
            <a:r>
              <a:rPr lang="en-GB" dirty="0"/>
              <a:t>100,000</a:t>
            </a:r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1</a:t>
            </a:r>
            <a:r>
              <a:rPr lang="en-GB" dirty="0"/>
              <a:t>	   10,000	0.9091	      </a:t>
            </a:r>
            <a:r>
              <a:rPr lang="en-GB" dirty="0" smtClean="0"/>
              <a:t>	9,091</a:t>
            </a:r>
            <a:endParaRPr lang="en-GB" dirty="0"/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2</a:t>
            </a:r>
            <a:r>
              <a:rPr lang="en-GB" dirty="0"/>
              <a:t>	   10,000	0.8264	      </a:t>
            </a:r>
            <a:r>
              <a:rPr lang="en-GB" dirty="0" smtClean="0"/>
              <a:t>	8,264</a:t>
            </a:r>
            <a:endParaRPr lang="en-GB" dirty="0"/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3</a:t>
            </a:r>
            <a:r>
              <a:rPr lang="en-GB" dirty="0"/>
              <a:t>	   10,000	0.7513		</a:t>
            </a:r>
            <a:r>
              <a:rPr lang="en-GB" dirty="0" smtClean="0"/>
              <a:t>7,513</a:t>
            </a:r>
            <a:endParaRPr lang="en-GB" dirty="0"/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4</a:t>
            </a:r>
            <a:r>
              <a:rPr lang="en-GB" dirty="0"/>
              <a:t>	   20,000	0.6830	     </a:t>
            </a:r>
            <a:r>
              <a:rPr lang="en-GB" dirty="0" smtClean="0"/>
              <a:t> 13,660</a:t>
            </a:r>
            <a:endParaRPr lang="en-GB" dirty="0"/>
          </a:p>
          <a:p>
            <a:pPr marL="0" lvl="3">
              <a:tabLst>
                <a:tab pos="179388" algn="l"/>
                <a:tab pos="1093788" algn="l"/>
                <a:tab pos="2743200" algn="l"/>
                <a:tab pos="4518025" algn="l"/>
                <a:tab pos="5038725" algn="l"/>
              </a:tabLst>
            </a:pPr>
            <a:r>
              <a:rPr lang="en-GB" dirty="0" smtClean="0"/>
              <a:t>	5 	 100,000</a:t>
            </a:r>
            <a:r>
              <a:rPr lang="en-GB" dirty="0"/>
              <a:t>	0.6209	</a:t>
            </a:r>
            <a:r>
              <a:rPr lang="en-GB" dirty="0" smtClean="0"/>
              <a:t>      62,090</a:t>
            </a:r>
            <a:endParaRPr lang="en-GB" dirty="0"/>
          </a:p>
          <a:p>
            <a:pPr lvl="2"/>
            <a:endParaRPr lang="en-GB" dirty="0"/>
          </a:p>
          <a:p>
            <a:pPr lvl="2"/>
            <a:r>
              <a:rPr lang="en-GB" dirty="0"/>
              <a:t>Net profit : 50 </a:t>
            </a:r>
            <a:r>
              <a:rPr lang="en-GB" dirty="0" err="1"/>
              <a:t>juta</a:t>
            </a:r>
            <a:r>
              <a:rPr lang="en-GB" dirty="0"/>
              <a:t> rupiah   NPV: 618 </a:t>
            </a:r>
            <a:r>
              <a:rPr lang="en-GB" dirty="0" err="1"/>
              <a:t>ribu</a:t>
            </a:r>
            <a:r>
              <a:rPr lang="en-GB" dirty="0"/>
              <a:t> rupiah</a:t>
            </a:r>
            <a:endParaRPr lang="en-US" dirty="0"/>
          </a:p>
          <a:p>
            <a:pPr marL="0" lvl="1">
              <a:tabLst>
                <a:tab pos="287338" algn="l"/>
              </a:tabLs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663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066800"/>
            <a:ext cx="10918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Tujuan</a:t>
            </a:r>
            <a:endParaRPr lang="en-US" sz="2200" b="1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23900" y="1858962"/>
            <a:ext cx="7696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 sz="2000"/>
              <a:t>Dengan mempelajari bagian ini diharapkan pembaca akan mampu untuk :</a:t>
            </a:r>
          </a:p>
          <a:p>
            <a:endParaRPr lang="en-GB" sz="2000"/>
          </a:p>
          <a:p>
            <a:pPr lvl="1">
              <a:buFontTx/>
              <a:buChar char="•"/>
            </a:pPr>
            <a:r>
              <a:rPr lang="en-GB" sz="2000"/>
              <a:t>melaksanakan evaluasi dan pemilihan proyek berdasarkan kriteria strategis, teknis dan ekonomis</a:t>
            </a:r>
          </a:p>
          <a:p>
            <a:pPr lvl="1">
              <a:buFontTx/>
              <a:buChar char="•"/>
            </a:pPr>
            <a:r>
              <a:rPr lang="en-GB" sz="2000"/>
              <a:t>mempergunakan berbagai teknik evaluasi cost-benefit untuk memiih berbagai proposal proyek yang diajukan</a:t>
            </a:r>
          </a:p>
          <a:p>
            <a:pPr lvl="1">
              <a:buFontTx/>
              <a:buChar char="•"/>
            </a:pPr>
            <a:r>
              <a:rPr lang="en-GB" sz="2000"/>
              <a:t>mengevaluasi resiko yang berkaitan dengan sebuah proyek dan memilih strategi yang tepat untuk meminimisasi kerugian.</a:t>
            </a:r>
            <a:endParaRPr lang="en-US" sz="20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32111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/>
              <a:t>Evaluasi</a:t>
            </a:r>
            <a:r>
              <a:rPr lang="en-US" sz="2500" dirty="0" smtClean="0"/>
              <a:t> Cost-benefit</a:t>
            </a:r>
            <a:endParaRPr lang="en-US" sz="2500" i="1" dirty="0"/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1" indent="-341313">
              <a:buFont typeface="Wingdings" panose="05000000000000000000" pitchFamily="2" charset="2"/>
              <a:buChar char="§"/>
            </a:pPr>
            <a:r>
              <a:rPr lang="en-US" sz="2000" b="1" i="1" dirty="0" smtClean="0"/>
              <a:t>Internal Rate Of Return (IRR),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profitability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persen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interest rate</a:t>
            </a:r>
          </a:p>
          <a:p>
            <a:pPr marL="341313" lvl="1" indent="-341313">
              <a:buFont typeface="Wingdings" panose="05000000000000000000" pitchFamily="2" charset="2"/>
              <a:buChar char="§"/>
            </a:pPr>
            <a:endParaRPr lang="en-US" sz="2000" b="1" i="1" dirty="0"/>
          </a:p>
          <a:p>
            <a:pPr marL="341313" lvl="1" indent="-341313">
              <a:buFont typeface="Wingdings" panose="05000000000000000000" pitchFamily="2" charset="2"/>
              <a:buChar char="§"/>
            </a:pPr>
            <a:r>
              <a:rPr lang="en-US" sz="2000" i="1" dirty="0" err="1" smtClean="0"/>
              <a:t>Contoh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Estimasi</a:t>
            </a:r>
            <a:r>
              <a:rPr lang="en-US" sz="2000" i="1" dirty="0" smtClean="0"/>
              <a:t> Internal Rate of Return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proyek</a:t>
            </a:r>
            <a:r>
              <a:rPr lang="en-US" sz="2000" i="1" dirty="0" smtClean="0"/>
              <a:t> 1</a:t>
            </a:r>
            <a:endParaRPr lang="en-US" sz="2000" i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09725" y="3581400"/>
            <a:ext cx="59245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GB"/>
              <a:t>Net present value</a:t>
            </a:r>
          </a:p>
          <a:p>
            <a:r>
              <a:rPr lang="en-GB"/>
              <a:t> 8,000</a:t>
            </a:r>
          </a:p>
          <a:p>
            <a:r>
              <a:rPr lang="en-GB"/>
              <a:t> 6,000</a:t>
            </a:r>
          </a:p>
          <a:p>
            <a:r>
              <a:rPr lang="en-GB"/>
              <a:t> 4,000</a:t>
            </a:r>
          </a:p>
          <a:p>
            <a:r>
              <a:rPr lang="en-GB"/>
              <a:t> 2,000</a:t>
            </a:r>
          </a:p>
          <a:p>
            <a:r>
              <a:rPr lang="en-GB"/>
              <a:t>        0 		 </a:t>
            </a:r>
          </a:p>
          <a:p>
            <a:r>
              <a:rPr lang="en-GB"/>
              <a:t>-2,000		8	9	10	11	12</a:t>
            </a:r>
          </a:p>
          <a:p>
            <a:r>
              <a:rPr lang="en-GB"/>
              <a:t>-4,000</a:t>
            </a:r>
          </a:p>
          <a:p>
            <a:r>
              <a:rPr lang="en-GB"/>
              <a:t>-6,000</a:t>
            </a:r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447925" y="3962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447925" y="51054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438525" y="4038600"/>
            <a:ext cx="3810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5265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55671" y="1371600"/>
            <a:ext cx="2255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Memilih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Proyek</a:t>
            </a: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4645818" y="1981200"/>
            <a:ext cx="39468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</a:t>
            </a:r>
            <a:r>
              <a:rPr lang="id-ID" sz="2000" dirty="0" smtClean="0"/>
              <a:t>embandingkan </a:t>
            </a:r>
            <a:r>
              <a:rPr lang="id-ID" sz="2000" dirty="0"/>
              <a:t>proyek yang diusulkan </a:t>
            </a:r>
            <a:r>
              <a:rPr lang="id-ID" sz="2000" dirty="0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id-ID" sz="2000" dirty="0" smtClean="0"/>
              <a:t> </a:t>
            </a:r>
            <a:r>
              <a:rPr lang="id-ID" sz="2000" dirty="0"/>
              <a:t>alternatif dan memutuskan apakah akan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i="1" dirty="0" smtClean="0"/>
              <a:t>(go project)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i="1" dirty="0" smtClean="0"/>
              <a:t>(no go project)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aspek</a:t>
            </a:r>
            <a:r>
              <a:rPr lang="en-US" sz="2000" dirty="0" smtClean="0"/>
              <a:t> </a:t>
            </a:r>
            <a:r>
              <a:rPr lang="en-US" sz="2000" dirty="0" err="1" smtClean="0"/>
              <a:t>kajian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i="1" dirty="0" err="1" smtClean="0"/>
              <a:t>Strategis</a:t>
            </a:r>
            <a:endParaRPr lang="en-US" sz="2000" i="1" dirty="0" smtClean="0"/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i="1" dirty="0" err="1" smtClean="0"/>
              <a:t>Teknis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Ekonomis</a:t>
            </a:r>
            <a:endParaRPr lang="en-US" sz="2000" i="1" dirty="0" smtClean="0"/>
          </a:p>
          <a:p>
            <a:pPr marL="806450" indent="-342900">
              <a:buFont typeface="Wingdings" panose="05000000000000000000" pitchFamily="2" charset="2"/>
              <a:buChar char="§"/>
            </a:pPr>
            <a:r>
              <a:rPr lang="en-US" sz="2000" i="1" dirty="0" err="1" smtClean="0"/>
              <a:t>Resiko</a:t>
            </a:r>
            <a:endParaRPr lang="en-US" sz="2000" i="1" dirty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1000" y="619125"/>
            <a:ext cx="4038600" cy="5619752"/>
            <a:chOff x="1728" y="204"/>
            <a:chExt cx="2544" cy="354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62" y="204"/>
              <a:ext cx="690" cy="37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>
                  <a:solidFill>
                    <a:srgbClr val="FFFF00"/>
                  </a:solidFill>
                </a:rPr>
                <a:t>Select Project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28" y="568"/>
              <a:ext cx="800" cy="40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Identify project scope &amp; objective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472" y="625"/>
              <a:ext cx="800" cy="294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Identify project infrastructure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92" y="876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Analyse project characteristics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592" y="1392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Identify the product &amp; activities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592" y="1853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Estimate effort for activity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592" y="2328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Identify activity risks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92" y="2796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Allocate resources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592" y="3276"/>
              <a:ext cx="816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Review/ publicize plan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728" y="2796"/>
              <a:ext cx="690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Lower level planning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728" y="3276"/>
              <a:ext cx="690" cy="372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/>
                <a:t>Execute plan</a:t>
              </a:r>
            </a:p>
          </p:txBody>
        </p:sp>
        <p:cxnSp>
          <p:nvCxnSpPr>
            <p:cNvPr id="23" name="AutoShape 17"/>
            <p:cNvCxnSpPr>
              <a:cxnSpLocks noChangeShapeType="1"/>
              <a:stCxn id="15" idx="2"/>
              <a:endCxn id="16" idx="0"/>
            </p:cNvCxnSpPr>
            <p:nvPr/>
          </p:nvCxnSpPr>
          <p:spPr bwMode="auto">
            <a:xfrm>
              <a:off x="3000" y="1248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18"/>
            <p:cNvCxnSpPr>
              <a:cxnSpLocks noChangeShapeType="1"/>
              <a:stCxn id="16" idx="2"/>
              <a:endCxn id="17" idx="0"/>
            </p:cNvCxnSpPr>
            <p:nvPr/>
          </p:nvCxnSpPr>
          <p:spPr bwMode="auto">
            <a:xfrm>
              <a:off x="3000" y="1764"/>
              <a:ext cx="0" cy="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19"/>
            <p:cNvCxnSpPr>
              <a:cxnSpLocks noChangeShapeType="1"/>
              <a:stCxn id="17" idx="2"/>
              <a:endCxn id="18" idx="0"/>
            </p:cNvCxnSpPr>
            <p:nvPr/>
          </p:nvCxnSpPr>
          <p:spPr bwMode="auto">
            <a:xfrm>
              <a:off x="3000" y="2225"/>
              <a:ext cx="0" cy="1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0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>
              <a:off x="3000" y="2700"/>
              <a:ext cx="0" cy="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1"/>
            <p:cNvCxnSpPr>
              <a:cxnSpLocks noChangeShapeType="1"/>
              <a:stCxn id="19" idx="2"/>
              <a:endCxn id="20" idx="0"/>
            </p:cNvCxnSpPr>
            <p:nvPr/>
          </p:nvCxnSpPr>
          <p:spPr bwMode="auto">
            <a:xfrm>
              <a:off x="3000" y="3168"/>
              <a:ext cx="0" cy="1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2"/>
            <p:cNvCxnSpPr>
              <a:cxnSpLocks noChangeShapeType="1"/>
              <a:stCxn id="20" idx="1"/>
              <a:endCxn id="22" idx="3"/>
            </p:cNvCxnSpPr>
            <p:nvPr/>
          </p:nvCxnSpPr>
          <p:spPr bwMode="auto">
            <a:xfrm flipH="1">
              <a:off x="2418" y="3462"/>
              <a:ext cx="17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3"/>
            <p:cNvCxnSpPr>
              <a:cxnSpLocks noChangeShapeType="1"/>
              <a:stCxn id="22" idx="0"/>
              <a:endCxn id="21" idx="2"/>
            </p:cNvCxnSpPr>
            <p:nvPr/>
          </p:nvCxnSpPr>
          <p:spPr bwMode="auto">
            <a:xfrm flipV="1">
              <a:off x="2073" y="3168"/>
              <a:ext cx="0" cy="1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4"/>
            <p:cNvCxnSpPr>
              <a:cxnSpLocks noChangeShapeType="1"/>
              <a:stCxn id="21" idx="0"/>
              <a:endCxn id="16" idx="1"/>
            </p:cNvCxnSpPr>
            <p:nvPr/>
          </p:nvCxnSpPr>
          <p:spPr bwMode="auto">
            <a:xfrm rot="16200000">
              <a:off x="1724" y="1927"/>
              <a:ext cx="1218" cy="51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5"/>
            <p:cNvCxnSpPr>
              <a:cxnSpLocks noChangeShapeType="1"/>
              <a:stCxn id="21" idx="0"/>
              <a:endCxn id="17" idx="1"/>
            </p:cNvCxnSpPr>
            <p:nvPr/>
          </p:nvCxnSpPr>
          <p:spPr bwMode="auto">
            <a:xfrm rot="16200000">
              <a:off x="1954" y="2158"/>
              <a:ext cx="757" cy="519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6"/>
            <p:cNvCxnSpPr>
              <a:cxnSpLocks noChangeShapeType="1"/>
              <a:stCxn id="12" idx="1"/>
              <a:endCxn id="13" idx="0"/>
            </p:cNvCxnSpPr>
            <p:nvPr/>
          </p:nvCxnSpPr>
          <p:spPr bwMode="auto">
            <a:xfrm rot="10800000" flipV="1">
              <a:off x="2128" y="390"/>
              <a:ext cx="534" cy="17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7"/>
            <p:cNvCxnSpPr>
              <a:cxnSpLocks noChangeShapeType="1"/>
              <a:stCxn id="12" idx="3"/>
              <a:endCxn id="14" idx="0"/>
            </p:cNvCxnSpPr>
            <p:nvPr/>
          </p:nvCxnSpPr>
          <p:spPr bwMode="auto">
            <a:xfrm>
              <a:off x="3352" y="390"/>
              <a:ext cx="520" cy="235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28"/>
            <p:cNvCxnSpPr>
              <a:cxnSpLocks noChangeShapeType="1"/>
              <a:stCxn id="13" idx="3"/>
              <a:endCxn id="15" idx="0"/>
            </p:cNvCxnSpPr>
            <p:nvPr/>
          </p:nvCxnSpPr>
          <p:spPr bwMode="auto">
            <a:xfrm>
              <a:off x="2528" y="773"/>
              <a:ext cx="472" cy="103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29"/>
            <p:cNvCxnSpPr>
              <a:cxnSpLocks noChangeShapeType="1"/>
              <a:stCxn id="14" idx="1"/>
              <a:endCxn id="15" idx="0"/>
            </p:cNvCxnSpPr>
            <p:nvPr/>
          </p:nvCxnSpPr>
          <p:spPr bwMode="auto">
            <a:xfrm rot="10800000" flipV="1">
              <a:off x="3000" y="772"/>
              <a:ext cx="472" cy="10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2064" y="1584"/>
              <a:ext cx="42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200"/>
                <a:t>Review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2064" y="2019"/>
              <a:ext cx="424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200"/>
                <a:t>Lovwer</a:t>
              </a:r>
            </a:p>
            <a:p>
              <a:r>
                <a:rPr lang="en-US" sz="1200"/>
                <a:t>level</a:t>
              </a:r>
            </a:p>
            <a:p>
              <a:r>
                <a:rPr lang="en-US" sz="1200"/>
                <a:t>detail</a:t>
              </a:r>
            </a:p>
          </p:txBody>
        </p:sp>
        <p:cxnSp>
          <p:nvCxnSpPr>
            <p:cNvPr id="38" name="AutoShape 32"/>
            <p:cNvCxnSpPr>
              <a:cxnSpLocks noChangeShapeType="1"/>
              <a:stCxn id="18" idx="3"/>
              <a:endCxn id="17" idx="3"/>
            </p:cNvCxnSpPr>
            <p:nvPr/>
          </p:nvCxnSpPr>
          <p:spPr bwMode="auto">
            <a:xfrm flipV="1">
              <a:off x="3408" y="2039"/>
              <a:ext cx="1" cy="475"/>
            </a:xfrm>
            <a:prstGeom prst="bentConnector3">
              <a:avLst>
                <a:gd name="adj1" fmla="val 14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552" y="2064"/>
              <a:ext cx="43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sz="1200"/>
                <a:t>for each activity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496" y="1296"/>
              <a:ext cx="1511" cy="24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AEAEA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78645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1676400"/>
            <a:ext cx="33360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Tujuan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Evaluasi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Proyek</a:t>
            </a:r>
            <a:endParaRPr lang="en-US" sz="2200" b="1" dirty="0"/>
          </a:p>
        </p:txBody>
      </p:sp>
      <p:sp>
        <p:nvSpPr>
          <p:cNvPr id="9" name="Rectangle 8"/>
          <p:cNvSpPr/>
          <p:nvPr/>
        </p:nvSpPr>
        <p:spPr>
          <a:xfrm>
            <a:off x="609600" y="2317706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Mengetahui</a:t>
            </a:r>
            <a:r>
              <a:rPr lang="en-US" sz="2000" dirty="0"/>
              <a:t> </a:t>
            </a:r>
            <a:r>
              <a:rPr lang="en-US" sz="2000" dirty="0" err="1" smtClean="0"/>
              <a:t>keberhasilan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keterlanjuran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 modal yang </a:t>
            </a:r>
            <a:r>
              <a:rPr lang="en-US" sz="2000" dirty="0" err="1" smtClean="0"/>
              <a:t>terlalu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ternyata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menguntungkan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36494" y="3543788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6541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4329113" cy="609600"/>
          </a:xfrm>
        </p:spPr>
        <p:txBody>
          <a:bodyPr/>
          <a:lstStyle/>
          <a:p>
            <a:pPr algn="l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Strategic Assessment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941255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Program Management</a:t>
            </a:r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Program: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Organizational structure for program management: program director </a:t>
            </a:r>
            <a:r>
              <a:rPr lang="en-US" sz="2000" dirty="0" err="1" smtClean="0"/>
              <a:t>atau</a:t>
            </a:r>
            <a:r>
              <a:rPr lang="en-US" sz="2000" dirty="0" smtClean="0"/>
              <a:t> program executive</a:t>
            </a:r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sejauh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/</a:t>
            </a:r>
            <a:r>
              <a:rPr lang="en-US" sz="2000" dirty="0" err="1" smtClean="0"/>
              <a:t>perusahaan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4329113" cy="609600"/>
          </a:xfrm>
        </p:spPr>
        <p:txBody>
          <a:bodyPr/>
          <a:lstStyle/>
          <a:p>
            <a:pPr algn="l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Strategic Assessment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97772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Portofolio</a:t>
            </a:r>
            <a:r>
              <a:rPr lang="en-US" sz="2000" dirty="0" smtClean="0"/>
              <a:t> Management</a:t>
            </a:r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konsisten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portofolio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 </a:t>
            </a:r>
            <a:r>
              <a:rPr lang="en-US" sz="2000" dirty="0" err="1" smtClean="0"/>
              <a:t>portofolio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Pengembang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proposal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diusulkan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portofolio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berjalan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direncanakan</a:t>
            </a:r>
            <a:endParaRPr lang="en-US" sz="2000" dirty="0" smtClean="0"/>
          </a:p>
          <a:p>
            <a:pPr marL="80645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Pemilihan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lain (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/>
              <a:t>persaingan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 </a:t>
            </a:r>
            <a:r>
              <a:rPr lang="en-US" sz="2000" dirty="0" err="1" smtClean="0"/>
              <a:t>portofolio</a:t>
            </a:r>
            <a:r>
              <a:rPr lang="en-US" sz="2000" dirty="0" smtClean="0"/>
              <a:t> (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/>
              <a:t>spesialisasi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diversifikasi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120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143000"/>
            <a:ext cx="4023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Technical Assessment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0587" y="2438400"/>
            <a:ext cx="7391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Evaluasi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keras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lunak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tersedia</a:t>
            </a:r>
            <a:endParaRPr lang="en-US" sz="2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Rencana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strategis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sifat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00070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390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Cost benefit </a:t>
            </a:r>
            <a:r>
              <a:rPr lang="en-US" sz="2800" b="1" dirty="0" err="1" smtClean="0"/>
              <a:t>analysist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1336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pengoperasian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manfaatnya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endParaRPr lang="en-US" sz="2000" dirty="0" smtClean="0"/>
          </a:p>
          <a:p>
            <a:pPr marL="860425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terlampaui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taksiran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endParaRPr lang="en-US" sz="2000" dirty="0" smtClean="0"/>
          </a:p>
          <a:p>
            <a:pPr marL="860425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,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terbaik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37053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1143000"/>
            <a:ext cx="390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Cost benefit </a:t>
            </a:r>
            <a:r>
              <a:rPr lang="en-US" sz="2800" b="1" dirty="0" err="1" smtClean="0"/>
              <a:t>analysist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7526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2 </a:t>
            </a:r>
            <a:r>
              <a:rPr lang="en-US" sz="2000" dirty="0" err="1" smtClean="0"/>
              <a:t>tahap</a:t>
            </a:r>
            <a:endParaRPr lang="en-US" sz="20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000" b="1" dirty="0" err="1" smtClean="0"/>
              <a:t>Identifikasi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estimasikan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semua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keuntungan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proyek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endParaRPr lang="en-US" sz="2000" b="1" dirty="0" smtClean="0"/>
          </a:p>
          <a:p>
            <a:pPr marL="968375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endParaRPr lang="en-US" sz="2000" dirty="0" smtClean="0"/>
          </a:p>
          <a:p>
            <a:pPr marL="968375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operasional</a:t>
            </a:r>
            <a:endParaRPr lang="en-US" sz="2000" dirty="0" smtClean="0"/>
          </a:p>
          <a:p>
            <a:pPr marL="968375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Keuntungan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beroperasi</a:t>
            </a:r>
            <a:endParaRPr lang="en-US" sz="2000" dirty="0" smtClean="0"/>
          </a:p>
          <a:p>
            <a:endParaRPr lang="en-US" sz="2000" dirty="0" smtClean="0"/>
          </a:p>
          <a:p>
            <a:pPr marL="457200" indent="-457200">
              <a:buAutoNum type="alphaLcPeriod" startAt="2"/>
              <a:tabLst>
                <a:tab pos="466725" algn="l"/>
              </a:tabLst>
            </a:pPr>
            <a:r>
              <a:rPr lang="en-US" sz="2000" b="1" dirty="0" err="1" smtClean="0"/>
              <a:t>Nyatakan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keuntungan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bentuk</a:t>
            </a:r>
            <a:r>
              <a:rPr lang="en-US" sz="2000" b="1" dirty="0" smtClean="0"/>
              <a:t> 	common unit</a:t>
            </a:r>
          </a:p>
          <a:p>
            <a:pPr marL="968375" indent="-342900">
              <a:buFont typeface="Wingdings" panose="05000000000000000000" pitchFamily="2" charset="2"/>
              <a:buChar char="§"/>
              <a:tabLst>
                <a:tab pos="466725" algn="l"/>
              </a:tabLst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development cost, set-up cost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operasional</a:t>
            </a:r>
            <a:r>
              <a:rPr lang="en-US" sz="2000" i="1" dirty="0" smtClean="0"/>
              <a:t> cost</a:t>
            </a:r>
          </a:p>
          <a:p>
            <a:pPr marL="968375" indent="-342900">
              <a:buFont typeface="Wingdings" panose="05000000000000000000" pitchFamily="2" charset="2"/>
              <a:buChar char="§"/>
              <a:tabLst>
                <a:tab pos="466725" algn="l"/>
              </a:tabLst>
            </a:pPr>
            <a:r>
              <a:rPr lang="en-US" sz="2000" dirty="0" err="1" smtClean="0"/>
              <a:t>Keuntungan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direct benefit, Assessable indirect benefit, </a:t>
            </a:r>
            <a:r>
              <a:rPr lang="en-US" sz="2000" dirty="0" err="1" smtClean="0"/>
              <a:t>keuntungan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berwujud</a:t>
            </a:r>
            <a:endParaRPr lang="en-US" sz="2000" dirty="0"/>
          </a:p>
          <a:p>
            <a:pPr marL="457200" indent="-457200">
              <a:buFont typeface="+mj-lt"/>
              <a:buAutoNum type="alphaL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32720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688</Words>
  <Application>Microsoft Office PowerPoint</Application>
  <PresentationFormat>On-screen Show (4:3)</PresentationFormat>
  <Paragraphs>221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Strategic Assessment</vt:lpstr>
      <vt:lpstr>Strategic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238</cp:revision>
  <dcterms:created xsi:type="dcterms:W3CDTF">2010-08-24T06:47:44Z</dcterms:created>
  <dcterms:modified xsi:type="dcterms:W3CDTF">2017-12-01T10:00:54Z</dcterms:modified>
</cp:coreProperties>
</file>