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35" r:id="rId3"/>
    <p:sldId id="336" r:id="rId4"/>
    <p:sldId id="337" r:id="rId5"/>
    <p:sldId id="338" r:id="rId6"/>
    <p:sldId id="339" r:id="rId7"/>
    <p:sldId id="340" r:id="rId8"/>
    <p:sldId id="341" r:id="rId9"/>
    <p:sldId id="354" r:id="rId10"/>
    <p:sldId id="351" r:id="rId11"/>
    <p:sldId id="355" r:id="rId12"/>
    <p:sldId id="342" r:id="rId13"/>
    <p:sldId id="352" r:id="rId14"/>
    <p:sldId id="353" r:id="rId15"/>
    <p:sldId id="34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6176" autoAdjust="0"/>
  </p:normalViewPr>
  <p:slideViewPr>
    <p:cSldViewPr>
      <p:cViewPr varScale="1">
        <p:scale>
          <a:sx n="53" d="100"/>
          <a:sy n="53" d="100"/>
        </p:scale>
        <p:origin x="6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17/11/2017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nya</a:t>
            </a:r>
            <a:r>
              <a:rPr lang="en-US" baseline="0" dirty="0" smtClean="0"/>
              <a:t> scheduling (</a:t>
            </a:r>
            <a:r>
              <a:rPr lang="en-US" baseline="0" dirty="0" err="1" smtClean="0"/>
              <a:t>penjadwalan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kehidupan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sehari-hari</a:t>
            </a:r>
            <a:r>
              <a:rPr lang="en-US" baseline="0" dirty="0" smtClean="0"/>
              <a:t>.</a:t>
            </a:r>
            <a:br>
              <a:rPr lang="en-US" baseline="0" dirty="0" smtClean="0"/>
            </a:br>
            <a:r>
              <a:rPr lang="en-US" baseline="0" dirty="0" err="1" smtClean="0"/>
              <a:t>Mis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dunia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rumah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tangga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hubungan</a:t>
            </a:r>
            <a:r>
              <a:rPr lang="en-US" baseline="0" dirty="0" smtClean="0"/>
              <a:t> scheduling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resourcing (</a:t>
            </a:r>
            <a:r>
              <a:rPr lang="en-US" baseline="0" dirty="0" err="1" smtClean="0"/>
              <a:t>Sumber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daya</a:t>
            </a:r>
            <a:r>
              <a:rPr lang="en-US" baseline="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7D523-8C1C-46B8-9118-54132A62D73B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3807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20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161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42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561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7501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28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proyek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dimulai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proyek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berakhir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0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Kapan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proyek</a:t>
            </a:r>
            <a:r>
              <a:rPr lang="en-US" baseline="0" dirty="0" smtClean="0"/>
              <a:t> </a:t>
            </a:r>
            <a:r>
              <a:rPr lang="en-US" dirty="0" err="1" smtClean="0"/>
              <a:t>dilakukan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35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84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661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123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07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9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48001" y="3524071"/>
            <a:ext cx="581342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SCHEDULING </a:t>
            </a:r>
            <a:r>
              <a:rPr lang="en-US" b="1" dirty="0" smtClean="0">
                <a:solidFill>
                  <a:schemeClr val="bg1"/>
                </a:solidFill>
              </a:rPr>
              <a:t>DEVELOPING RESOURCE PLANS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8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ILMU – 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143000"/>
            <a:ext cx="5843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berbasis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aktivitas</a:t>
            </a:r>
            <a:r>
              <a:rPr lang="en-US" sz="2800" b="1" dirty="0" smtClean="0"/>
              <a:t> &gt;&gt;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0574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Contoh</a:t>
            </a:r>
            <a:r>
              <a:rPr lang="en-US" sz="2000" dirty="0" smtClean="0"/>
              <a:t> WBS </a:t>
            </a:r>
            <a:endParaRPr lang="en-US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71912" y="24384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Project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66912" y="32766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Analyze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00712" y="32766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Project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71912" y="32766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Design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95512" y="4114800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Data design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48112" y="4114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Process design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157912" y="4114800"/>
            <a:ext cx="1752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Physical design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90600" y="4848225"/>
            <a:ext cx="1585912" cy="590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600"/>
              <a:t>Relational data analysis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338512" y="4848225"/>
            <a:ext cx="1381125" cy="5905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600"/>
              <a:t>Logical data analysis</a:t>
            </a:r>
          </a:p>
        </p:txBody>
      </p:sp>
      <p:cxnSp>
        <p:nvCxnSpPr>
          <p:cNvPr id="14" name="AutoShape 13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3262312" y="2095500"/>
            <a:ext cx="457200" cy="1905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4"/>
          <p:cNvCxnSpPr>
            <a:cxnSpLocks noChangeShapeType="1"/>
            <a:stCxn id="5" idx="2"/>
            <a:endCxn id="8" idx="0"/>
          </p:cNvCxnSpPr>
          <p:nvPr/>
        </p:nvCxnSpPr>
        <p:spPr bwMode="auto">
          <a:xfrm rot="5400000">
            <a:off x="4214812" y="30480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5"/>
          <p:cNvCxnSpPr>
            <a:cxnSpLocks noChangeShapeType="1"/>
            <a:stCxn id="5" idx="2"/>
            <a:endCxn id="7" idx="0"/>
          </p:cNvCxnSpPr>
          <p:nvPr/>
        </p:nvCxnSpPr>
        <p:spPr bwMode="auto">
          <a:xfrm rot="16200000" flipH="1">
            <a:off x="5129212" y="2133600"/>
            <a:ext cx="457200" cy="1828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6"/>
          <p:cNvCxnSpPr>
            <a:cxnSpLocks noChangeShapeType="1"/>
            <a:stCxn id="8" idx="2"/>
            <a:endCxn id="9" idx="0"/>
          </p:cNvCxnSpPr>
          <p:nvPr/>
        </p:nvCxnSpPr>
        <p:spPr bwMode="auto">
          <a:xfrm rot="5400000">
            <a:off x="3414712" y="3086100"/>
            <a:ext cx="457200" cy="1600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7"/>
          <p:cNvCxnSpPr>
            <a:cxnSpLocks noChangeShapeType="1"/>
            <a:stCxn id="8" idx="2"/>
            <a:endCxn id="10" idx="0"/>
          </p:cNvCxnSpPr>
          <p:nvPr/>
        </p:nvCxnSpPr>
        <p:spPr bwMode="auto">
          <a:xfrm rot="16200000" flipH="1">
            <a:off x="4367212" y="3733800"/>
            <a:ext cx="457200" cy="304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8"/>
          <p:cNvCxnSpPr>
            <a:cxnSpLocks noChangeShapeType="1"/>
            <a:stCxn id="8" idx="2"/>
            <a:endCxn id="11" idx="0"/>
          </p:cNvCxnSpPr>
          <p:nvPr/>
        </p:nvCxnSpPr>
        <p:spPr bwMode="auto">
          <a:xfrm rot="16200000" flipH="1">
            <a:off x="5510212" y="2590800"/>
            <a:ext cx="457200" cy="2590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19"/>
          <p:cNvCxnSpPr>
            <a:cxnSpLocks noChangeShapeType="1"/>
            <a:stCxn id="9" idx="2"/>
            <a:endCxn id="12" idx="0"/>
          </p:cNvCxnSpPr>
          <p:nvPr/>
        </p:nvCxnSpPr>
        <p:spPr bwMode="auto">
          <a:xfrm rot="5400000">
            <a:off x="2137568" y="4142582"/>
            <a:ext cx="352425" cy="10588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20"/>
          <p:cNvCxnSpPr>
            <a:cxnSpLocks noChangeShapeType="1"/>
            <a:stCxn id="9" idx="2"/>
            <a:endCxn id="13" idx="0"/>
          </p:cNvCxnSpPr>
          <p:nvPr/>
        </p:nvCxnSpPr>
        <p:spPr bwMode="auto">
          <a:xfrm rot="16200000" flipH="1">
            <a:off x="3259931" y="4079081"/>
            <a:ext cx="352425" cy="11858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183813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6661" y="889337"/>
            <a:ext cx="5843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berbasis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aktivitas</a:t>
            </a:r>
            <a:r>
              <a:rPr lang="en-US" sz="2800" b="1" dirty="0" smtClean="0"/>
              <a:t> &gt;&gt;</a:t>
            </a:r>
            <a:endParaRPr lang="en-US" sz="28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04799" y="1905000"/>
            <a:ext cx="4724401" cy="4212460"/>
            <a:chOff x="990599" y="2438400"/>
            <a:chExt cx="6919913" cy="287303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871912" y="24384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300" dirty="0" smtClean="0"/>
                <a:t>Project</a:t>
              </a:r>
              <a:endParaRPr lang="en-US" sz="1300" dirty="0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966912" y="32766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300" dirty="0" smtClean="0"/>
                <a:t>Analyze</a:t>
              </a:r>
              <a:endParaRPr lang="en-US" sz="1300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700712" y="32766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300"/>
                <a:t>Project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71912" y="3276600"/>
              <a:ext cx="11430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300" dirty="0" smtClean="0"/>
                <a:t>Design</a:t>
              </a:r>
              <a:endParaRPr lang="en-US" sz="1300" dirty="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195512" y="4114800"/>
              <a:ext cx="1295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300" dirty="0" smtClean="0"/>
                <a:t>Data</a:t>
              </a:r>
            </a:p>
            <a:p>
              <a:pPr algn="ctr"/>
              <a:r>
                <a:rPr lang="en-US" sz="1300" dirty="0" smtClean="0"/>
                <a:t>design</a:t>
              </a:r>
              <a:endParaRPr lang="en-US" sz="1300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48112" y="4114800"/>
              <a:ext cx="16002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300" dirty="0"/>
                <a:t>Process </a:t>
              </a:r>
              <a:endParaRPr lang="en-US" sz="1300" dirty="0" smtClean="0"/>
            </a:p>
            <a:p>
              <a:pPr algn="ctr"/>
              <a:r>
                <a:rPr lang="en-US" sz="1300" dirty="0" smtClean="0"/>
                <a:t>design</a:t>
              </a:r>
              <a:endParaRPr lang="en-US" sz="1300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157912" y="4114800"/>
              <a:ext cx="17526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300" dirty="0"/>
                <a:t>Physical </a:t>
              </a:r>
              <a:endParaRPr lang="en-US" sz="1300" dirty="0" smtClean="0"/>
            </a:p>
            <a:p>
              <a:pPr algn="ctr"/>
              <a:r>
                <a:rPr lang="en-US" sz="1300" dirty="0" smtClean="0"/>
                <a:t>design</a:t>
              </a:r>
              <a:endParaRPr lang="en-US" sz="1300" dirty="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90599" y="4975569"/>
              <a:ext cx="1852611" cy="335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00" dirty="0"/>
                <a:t>Relational data analysis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338512" y="4975570"/>
              <a:ext cx="2362200" cy="3358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300"/>
                <a:t>Logical data analysis</a:t>
              </a:r>
            </a:p>
          </p:txBody>
        </p:sp>
        <p:cxnSp>
          <p:nvCxnSpPr>
            <p:cNvPr id="14" name="AutoShape 13"/>
            <p:cNvCxnSpPr>
              <a:cxnSpLocks noChangeShapeType="1"/>
              <a:stCxn id="5" idx="2"/>
              <a:endCxn id="6" idx="0"/>
            </p:cNvCxnSpPr>
            <p:nvPr/>
          </p:nvCxnSpPr>
          <p:spPr bwMode="auto">
            <a:xfrm rot="5400000">
              <a:off x="3262312" y="2095500"/>
              <a:ext cx="457200" cy="19050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14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 rot="5400000">
              <a:off x="4214812" y="3048000"/>
              <a:ext cx="4572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5"/>
            <p:cNvCxnSpPr>
              <a:cxnSpLocks noChangeShapeType="1"/>
              <a:stCxn id="5" idx="2"/>
              <a:endCxn id="7" idx="0"/>
            </p:cNvCxnSpPr>
            <p:nvPr/>
          </p:nvCxnSpPr>
          <p:spPr bwMode="auto">
            <a:xfrm rot="16200000" flipH="1">
              <a:off x="5129212" y="2133600"/>
              <a:ext cx="457200" cy="18288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6"/>
            <p:cNvCxnSpPr>
              <a:cxnSpLocks noChangeShapeType="1"/>
              <a:stCxn id="8" idx="2"/>
              <a:endCxn id="9" idx="0"/>
            </p:cNvCxnSpPr>
            <p:nvPr/>
          </p:nvCxnSpPr>
          <p:spPr bwMode="auto">
            <a:xfrm rot="5400000">
              <a:off x="3414712" y="3086100"/>
              <a:ext cx="457200" cy="16002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7"/>
            <p:cNvCxnSpPr>
              <a:cxnSpLocks noChangeShapeType="1"/>
              <a:stCxn id="8" idx="2"/>
              <a:endCxn id="10" idx="0"/>
            </p:cNvCxnSpPr>
            <p:nvPr/>
          </p:nvCxnSpPr>
          <p:spPr bwMode="auto">
            <a:xfrm rot="16200000" flipH="1">
              <a:off x="4367212" y="3733800"/>
              <a:ext cx="457200" cy="3048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18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 rot="16200000" flipH="1">
              <a:off x="5510212" y="2590800"/>
              <a:ext cx="457200" cy="25908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9"/>
            <p:cNvCxnSpPr>
              <a:cxnSpLocks noChangeShapeType="1"/>
              <a:stCxn id="9" idx="2"/>
              <a:endCxn id="12" idx="0"/>
            </p:cNvCxnSpPr>
            <p:nvPr/>
          </p:nvCxnSpPr>
          <p:spPr bwMode="auto">
            <a:xfrm rot="5400000">
              <a:off x="2140176" y="4272530"/>
              <a:ext cx="479769" cy="92630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20"/>
            <p:cNvCxnSpPr>
              <a:cxnSpLocks noChangeShapeType="1"/>
              <a:stCxn id="9" idx="2"/>
              <a:endCxn id="13" idx="0"/>
            </p:cNvCxnSpPr>
            <p:nvPr/>
          </p:nvCxnSpPr>
          <p:spPr bwMode="auto">
            <a:xfrm rot="16200000" flipH="1">
              <a:off x="3441528" y="3897486"/>
              <a:ext cx="479770" cy="167639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" name="TextBox 26"/>
          <p:cNvSpPr txBox="1"/>
          <p:nvPr/>
        </p:nvSpPr>
        <p:spPr>
          <a:xfrm>
            <a:off x="3684569" y="1974902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Level 1: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projek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97647" y="3127780"/>
            <a:ext cx="4341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Level 2: </a:t>
            </a:r>
            <a:r>
              <a:rPr lang="en-US" dirty="0" err="1" smtClean="0"/>
              <a:t>Projek</a:t>
            </a:r>
            <a:r>
              <a:rPr lang="en-US" dirty="0" smtClean="0"/>
              <a:t> </a:t>
            </a:r>
            <a:r>
              <a:rPr lang="en-US" dirty="0" err="1" smtClean="0"/>
              <a:t>memmiliki</a:t>
            </a:r>
            <a:r>
              <a:rPr lang="en-US" dirty="0" smtClean="0"/>
              <a:t> sub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2. </a:t>
            </a:r>
            <a:r>
              <a:rPr lang="en-US" dirty="0" err="1" smtClean="0"/>
              <a:t>Misalnya</a:t>
            </a:r>
            <a:r>
              <a:rPr lang="en-US" dirty="0" smtClean="0"/>
              <a:t> Analyze, Design, Project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66661" y="1423943"/>
            <a:ext cx="84189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WBS</a:t>
            </a:r>
            <a:endParaRPr lang="en-US" sz="2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130159" y="4286071"/>
            <a:ext cx="3709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level </a:t>
            </a:r>
            <a:r>
              <a:rPr lang="en-US" dirty="0" err="1" smtClean="0"/>
              <a:t>berikutnya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sub </a:t>
            </a:r>
            <a:r>
              <a:rPr lang="en-US" dirty="0" err="1" smtClean="0"/>
              <a:t>aktivitas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level-level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86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735" y="1066800"/>
            <a:ext cx="8105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Mengapa</a:t>
            </a:r>
            <a:r>
              <a:rPr lang="en-US" sz="2800" dirty="0"/>
              <a:t> WBS </a:t>
            </a:r>
            <a:r>
              <a:rPr lang="en-US" sz="2800" dirty="0" err="1"/>
              <a:t>diperlukan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 smtClean="0"/>
              <a:t>proyek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Pengembangan</a:t>
            </a:r>
            <a:r>
              <a:rPr lang="en-US" sz="2000" dirty="0" smtClean="0"/>
              <a:t> WBS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endParaRPr lang="en-US" sz="2000" dirty="0" smtClean="0"/>
          </a:p>
          <a:p>
            <a:pPr marL="85725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Misalnya</a:t>
            </a:r>
            <a:r>
              <a:rPr lang="en-US" sz="2000" dirty="0" smtClean="0"/>
              <a:t>: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mengerti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tahap-tahap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514350"/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WBS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pengawasan</a:t>
            </a:r>
            <a:r>
              <a:rPr lang="en-US" sz="2000" dirty="0" smtClean="0"/>
              <a:t> </a:t>
            </a:r>
            <a:r>
              <a:rPr lang="en-US" sz="2000" dirty="0" err="1" smtClean="0"/>
              <a:t>jadwal</a:t>
            </a:r>
            <a:r>
              <a:rPr lang="en-US" sz="2000" dirty="0" smtClean="0"/>
              <a:t>,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95344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1447800"/>
            <a:ext cx="2400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Manfaat</a:t>
            </a:r>
            <a:r>
              <a:rPr lang="en-US" sz="2800" dirty="0" smtClean="0"/>
              <a:t> WBS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95387" y="2285018"/>
            <a:ext cx="678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Fasilitas</a:t>
            </a:r>
            <a:r>
              <a:rPr lang="en-US" sz="2000" dirty="0" smtClean="0"/>
              <a:t> </a:t>
            </a:r>
            <a:r>
              <a:rPr lang="en-US" sz="2000" dirty="0" err="1" smtClean="0"/>
              <a:t>penjadwalan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Estimasi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Penyusunan</a:t>
            </a:r>
            <a:r>
              <a:rPr lang="en-US" sz="2000" dirty="0" smtClean="0"/>
              <a:t> </a:t>
            </a:r>
            <a:r>
              <a:rPr lang="en-US" sz="2000" dirty="0" err="1" smtClean="0"/>
              <a:t>anggaran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kompleksitas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03290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1430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Membuat</a:t>
            </a:r>
            <a:r>
              <a:rPr lang="en-US" sz="2800" dirty="0" smtClean="0"/>
              <a:t> WBS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Ms. Project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95387" y="2285018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tanggal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Mengisi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  <a:r>
              <a:rPr lang="en-US" sz="2000" i="1" dirty="0" smtClean="0"/>
              <a:t>task name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Mengedit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Menghapus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menyisipkan</a:t>
            </a:r>
            <a:r>
              <a:rPr lang="en-US" sz="2000" dirty="0" smtClean="0"/>
              <a:t> </a:t>
            </a:r>
            <a:r>
              <a:rPr lang="en-US" sz="2000" i="1" dirty="0" smtClean="0"/>
              <a:t>Task name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Mengganti</a:t>
            </a:r>
            <a:r>
              <a:rPr lang="en-US" sz="2000" dirty="0" smtClean="0"/>
              <a:t> </a:t>
            </a:r>
            <a:r>
              <a:rPr lang="en-US" sz="2000" dirty="0" err="1" smtClean="0"/>
              <a:t>judul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Mengelompokkan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i="1" dirty="0" smtClean="0"/>
              <a:t>(outline)</a:t>
            </a:r>
          </a:p>
        </p:txBody>
      </p:sp>
    </p:spTree>
    <p:extLst>
      <p:ext uri="{BB962C8B-B14F-4D97-AF65-F5344CB8AC3E}">
        <p14:creationId xmlns:p14="http://schemas.microsoft.com/office/powerpoint/2010/main" val="12461177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5802" y="2967335"/>
            <a:ext cx="5032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 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15616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49012" y="1066800"/>
            <a:ext cx="4674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 smtClean="0"/>
              <a:t>Tujuan</a:t>
            </a:r>
            <a:r>
              <a:rPr lang="en-US" sz="2200" b="1" dirty="0" smtClean="0"/>
              <a:t> Scheduling (</a:t>
            </a:r>
            <a:r>
              <a:rPr lang="en-US" sz="2200" b="1" dirty="0" err="1" smtClean="0"/>
              <a:t>Penjadwalan</a:t>
            </a:r>
            <a:r>
              <a:rPr lang="en-US" sz="2200" b="1" dirty="0" smtClean="0"/>
              <a:t>)</a:t>
            </a:r>
            <a:endParaRPr lang="en-US" sz="2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7848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Melihat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setiap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kegiatan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/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kelayakan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Agar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memaksimalkan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, </a:t>
            </a:r>
            <a:r>
              <a:rPr lang="en-US" sz="2000" dirty="0" err="1"/>
              <a:t>uang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 / </a:t>
            </a:r>
            <a:r>
              <a:rPr lang="en-US" sz="2000" dirty="0" err="1"/>
              <a:t>alokasi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 smtClean="0"/>
              <a:t>daya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Agar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perkiraan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yang </a:t>
            </a:r>
            <a:r>
              <a:rPr lang="en-US" sz="2000" dirty="0" err="1" smtClean="0"/>
              <a:t>realistis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tiap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/ </a:t>
            </a:r>
            <a:r>
              <a:rPr lang="en-US" sz="2000" dirty="0" err="1" smtClean="0"/>
              <a:t>rincian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Motivasi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Agar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mengidentifikasi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didahulukan</a:t>
            </a:r>
            <a:r>
              <a:rPr lang="en-US" sz="2000" dirty="0"/>
              <a:t> </a:t>
            </a:r>
            <a:r>
              <a:rPr lang="en-US" sz="2000" dirty="0" err="1"/>
              <a:t>diantara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/ </a:t>
            </a:r>
            <a:r>
              <a:rPr lang="en-US" sz="2000" dirty="0" err="1"/>
              <a:t>koordinasi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016913"/>
            <a:ext cx="18357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Introduction</a:t>
            </a:r>
            <a:endParaRPr lang="en-US" sz="2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52600"/>
            <a:ext cx="80152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suatu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rencana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sangat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terperinci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jadwal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mulai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penyelesaian</a:t>
            </a:r>
            <a:r>
              <a:rPr lang="en-US" dirty="0" smtClean="0"/>
              <a:t>.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914400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Pastikan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</a:p>
          <a:p>
            <a:pPr marL="914400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</a:p>
          <a:p>
            <a:pPr marL="914400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/>
          </a:p>
          <a:p>
            <a:pPr marL="914400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actual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endParaRPr lang="en-US" dirty="0" smtClean="0"/>
          </a:p>
          <a:p>
            <a:pPr marL="914400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mencantumkan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 marL="914400" indent="-342900">
              <a:buFont typeface="Wingdings" panose="05000000000000000000" pitchFamily="2" charset="2"/>
              <a:buChar char="§"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target </a:t>
            </a:r>
            <a:r>
              <a:rPr lang="en-US" dirty="0" err="1" smtClean="0"/>
              <a:t>dan</a:t>
            </a:r>
            <a:r>
              <a:rPr lang="en-US" dirty="0" smtClean="0"/>
              <a:t> proses/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670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914400"/>
            <a:ext cx="23936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When to plan?</a:t>
            </a:r>
            <a:endParaRPr lang="en-US" sz="2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4478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Sepanjang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68580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Pemantauan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ulang</a:t>
            </a:r>
            <a:endParaRPr lang="en-US" sz="2000" dirty="0" smtClean="0"/>
          </a:p>
          <a:p>
            <a:pPr marL="68580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Memperbailki</a:t>
            </a:r>
            <a:r>
              <a:rPr lang="en-US" sz="2000" dirty="0" smtClean="0"/>
              <a:t> </a:t>
            </a:r>
            <a:r>
              <a:rPr lang="en-US" sz="2000" i="1" dirty="0" smtClean="0"/>
              <a:t>flow </a:t>
            </a:r>
            <a:r>
              <a:rPr lang="en-US" sz="2000" dirty="0" smtClean="0"/>
              <a:t>yang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menghalangi</a:t>
            </a:r>
            <a:r>
              <a:rPr lang="en-US" sz="2000" dirty="0" smtClean="0"/>
              <a:t> </a:t>
            </a:r>
            <a:r>
              <a:rPr lang="en-US" sz="2000" dirty="0" err="1" smtClean="0"/>
              <a:t>pencapaian</a:t>
            </a:r>
            <a:r>
              <a:rPr lang="en-US" sz="2000" dirty="0" smtClean="0"/>
              <a:t> target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rgbClr val="FF0000"/>
                </a:solidFill>
              </a:rPr>
              <a:t>Perencanaan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adalah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proses </a:t>
            </a:r>
            <a:r>
              <a:rPr lang="en-US" sz="2000" dirty="0" err="1" smtClean="0"/>
              <a:t>penyempurnaan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berkelanjutan</a:t>
            </a:r>
            <a:r>
              <a:rPr lang="en-US" sz="2000" dirty="0" smtClean="0"/>
              <a:t>,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i="1" dirty="0" err="1" smtClean="0"/>
              <a:t>iterasi</a:t>
            </a:r>
            <a:r>
              <a:rPr lang="en-US" sz="2000" i="1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rinci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akurat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terakhir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i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:</a:t>
            </a:r>
          </a:p>
          <a:p>
            <a:pPr marL="68580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endParaRPr lang="en-US" sz="2000" dirty="0" smtClean="0"/>
          </a:p>
          <a:p>
            <a:pPr marL="125730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Memperkirakan</a:t>
            </a:r>
            <a:r>
              <a:rPr lang="en-US" sz="2000" dirty="0" smtClean="0"/>
              <a:t> </a:t>
            </a:r>
            <a:r>
              <a:rPr lang="en-US" sz="2000" dirty="0" err="1" smtClean="0"/>
              <a:t>rentang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risiko</a:t>
            </a:r>
            <a:endParaRPr lang="en-US" sz="2000" dirty="0"/>
          </a:p>
          <a:p>
            <a:pPr marL="685800" indent="-342900">
              <a:buFont typeface="Wingdings" panose="05000000000000000000" pitchFamily="2" charset="2"/>
              <a:buChar char="Ø"/>
            </a:pPr>
            <a:r>
              <a:rPr lang="en-US" sz="2000" dirty="0" err="1" smtClean="0"/>
              <a:t>Diluar</a:t>
            </a:r>
            <a:r>
              <a:rPr lang="en-US" sz="2000" dirty="0" smtClean="0"/>
              <a:t> </a:t>
            </a: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kelayakan</a:t>
            </a:r>
            <a:endParaRPr lang="en-US" sz="2000" dirty="0" smtClean="0"/>
          </a:p>
          <a:p>
            <a:pPr marL="125730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ketersediaan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kas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64745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914400"/>
            <a:ext cx="27847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Project Schedule</a:t>
            </a:r>
            <a:endParaRPr lang="en-US" sz="25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8180" y="1690062"/>
            <a:ext cx="77962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terdiri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empat</a:t>
            </a:r>
            <a:r>
              <a:rPr lang="en-US" sz="2200" dirty="0" smtClean="0"/>
              <a:t> </a:t>
            </a:r>
            <a:r>
              <a:rPr lang="en-US" sz="2200" dirty="0" err="1" smtClean="0"/>
              <a:t>tahap</a:t>
            </a:r>
            <a:r>
              <a:rPr lang="en-US" sz="2200" dirty="0" smtClean="0"/>
              <a:t> </a:t>
            </a:r>
            <a:r>
              <a:rPr lang="en-US" sz="2200" dirty="0" err="1" smtClean="0"/>
              <a:t>utama</a:t>
            </a:r>
            <a:r>
              <a:rPr lang="en-US" sz="22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200" dirty="0" err="1" smtClean="0"/>
              <a:t>Tentukan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aktivitas</a:t>
            </a:r>
            <a:r>
              <a:rPr lang="en-US" sz="2200" dirty="0" smtClean="0"/>
              <a:t> </a:t>
            </a:r>
            <a:r>
              <a:rPr lang="en-US" sz="2200" dirty="0" err="1" smtClean="0"/>
              <a:t>apa</a:t>
            </a:r>
            <a:r>
              <a:rPr lang="en-US" sz="2200" dirty="0" smtClean="0"/>
              <a:t> yang </a:t>
            </a:r>
            <a:r>
              <a:rPr lang="en-US" sz="2200" dirty="0" err="1" smtClean="0"/>
              <a:t>perlu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apa</a:t>
            </a:r>
            <a:r>
              <a:rPr lang="en-US" sz="2200" dirty="0" smtClean="0"/>
              <a:t> </a:t>
            </a:r>
            <a:r>
              <a:rPr lang="en-US" sz="2200" dirty="0" err="1" smtClean="0"/>
              <a:t>urutannya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di </a:t>
            </a:r>
            <a:r>
              <a:rPr lang="en-US" sz="2200" dirty="0" err="1" smtClean="0"/>
              <a:t>lakukan</a:t>
            </a:r>
            <a:endParaRPr lang="en-US" sz="2200" dirty="0" smtClean="0"/>
          </a:p>
          <a:p>
            <a:pPr marL="457200" indent="-457200">
              <a:buAutoNum type="arabicPeriod"/>
            </a:pPr>
            <a:endParaRPr lang="en-US" sz="2200" dirty="0" smtClean="0"/>
          </a:p>
          <a:p>
            <a:pPr marL="457200" indent="-457200">
              <a:buAutoNum type="arabicPeriod"/>
            </a:pPr>
            <a:r>
              <a:rPr lang="en-US" sz="2200" dirty="0" err="1" smtClean="0"/>
              <a:t>Buat</a:t>
            </a:r>
            <a:r>
              <a:rPr lang="en-US" sz="2200" dirty="0" smtClean="0"/>
              <a:t> </a:t>
            </a:r>
            <a:r>
              <a:rPr lang="en-US" sz="2200" dirty="0" err="1" smtClean="0"/>
              <a:t>rencana</a:t>
            </a:r>
            <a:r>
              <a:rPr lang="en-US" sz="2200" dirty="0" smtClean="0"/>
              <a:t> </a:t>
            </a:r>
            <a:r>
              <a:rPr lang="en-US" sz="2200" dirty="0" err="1" smtClean="0"/>
              <a:t>aktivitas</a:t>
            </a:r>
            <a:r>
              <a:rPr lang="en-US" sz="2200" dirty="0" smtClean="0"/>
              <a:t> yang ideal </a:t>
            </a:r>
          </a:p>
          <a:p>
            <a:pPr marL="914400" indent="-342900">
              <a:buFont typeface="Wingdings" panose="05000000000000000000" pitchFamily="2" charset="2"/>
              <a:buChar char="§"/>
            </a:pPr>
            <a:r>
              <a:rPr lang="en-US" sz="2200" dirty="0" err="1" smtClean="0"/>
              <a:t>Artinya</a:t>
            </a:r>
            <a:r>
              <a:rPr lang="en-US" sz="2200" dirty="0" smtClean="0"/>
              <a:t>,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kendala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endParaRPr lang="en-US" sz="2200" dirty="0" smtClean="0"/>
          </a:p>
          <a:p>
            <a:pPr marL="914400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 marL="457200" indent="-457200">
              <a:buAutoNum type="arabicPeriod" startAt="3"/>
              <a:tabLst>
                <a:tab pos="457200" algn="l"/>
              </a:tabLst>
            </a:pPr>
            <a:r>
              <a:rPr lang="en-US" sz="2200" dirty="0" err="1" smtClean="0"/>
              <a:t>Alokasi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daya</a:t>
            </a:r>
            <a:endParaRPr lang="en-US" sz="2200" dirty="0" smtClean="0"/>
          </a:p>
          <a:p>
            <a:pPr marL="457200" indent="-457200">
              <a:buAutoNum type="arabicPeriod" startAt="3"/>
              <a:tabLst>
                <a:tab pos="457200" algn="l"/>
              </a:tabLst>
            </a:pPr>
            <a:endParaRPr lang="en-US" sz="2200" dirty="0" smtClean="0"/>
          </a:p>
          <a:p>
            <a:pPr marL="457200" indent="-457200">
              <a:buAutoNum type="arabicPeriod" startAt="3"/>
              <a:tabLst>
                <a:tab pos="457200" algn="l"/>
              </a:tabLst>
            </a:pPr>
            <a:r>
              <a:rPr lang="en-US" sz="2200" dirty="0" err="1" smtClean="0"/>
              <a:t>Mengasilkan</a:t>
            </a:r>
            <a:r>
              <a:rPr lang="en-US" sz="2200" dirty="0"/>
              <a:t> </a:t>
            </a:r>
            <a:r>
              <a:rPr lang="en-US" sz="2200" dirty="0" smtClean="0"/>
              <a:t>/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439983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143000"/>
            <a:ext cx="3781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Project and activities</a:t>
            </a:r>
            <a:endParaRPr lang="en-US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52487" y="1905000"/>
            <a:ext cx="7467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sejumlah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saling</a:t>
            </a:r>
            <a:r>
              <a:rPr lang="en-US" sz="2000" dirty="0" smtClean="0"/>
              <a:t> </a:t>
            </a:r>
            <a:r>
              <a:rPr lang="en-US" sz="2000" dirty="0" err="1" smtClean="0"/>
              <a:t>terkait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siap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akhir</a:t>
            </a:r>
            <a:r>
              <a:rPr lang="en-US" sz="2000" dirty="0" smtClean="0"/>
              <a:t> yang </a:t>
            </a:r>
            <a:r>
              <a:rPr lang="en-US" sz="2000" dirty="0" err="1" smtClean="0"/>
              <a:t>jelas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meramalkan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Lama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diramalkan</a:t>
            </a:r>
            <a:r>
              <a:rPr lang="en-US" sz="20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mungkin</a:t>
            </a:r>
            <a:r>
              <a:rPr lang="en-US" sz="2000" dirty="0" smtClean="0"/>
              <a:t> </a:t>
            </a:r>
            <a:r>
              <a:rPr lang="en-US" sz="2000" dirty="0" err="1" smtClean="0"/>
              <a:t>diharuskan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orang lain,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memulai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aktifitas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49963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143000"/>
            <a:ext cx="4543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Mengidentifikasi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aktivitas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90435" y="2144641"/>
            <a:ext cx="6391703" cy="2568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 smtClean="0"/>
              <a:t>Terdapat</a:t>
            </a:r>
            <a:r>
              <a:rPr lang="en-US" sz="2200" dirty="0" smtClean="0"/>
              <a:t> 3 </a:t>
            </a:r>
            <a:r>
              <a:rPr lang="en-US" sz="2200" dirty="0" err="1" smtClean="0"/>
              <a:t>pendekatan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mengidentifikasi</a:t>
            </a:r>
            <a:r>
              <a:rPr lang="en-US" sz="2200" dirty="0" smtClean="0"/>
              <a:t> </a:t>
            </a:r>
            <a:r>
              <a:rPr lang="en-US" sz="2200" dirty="0" err="1" smtClean="0"/>
              <a:t>aktivitas</a:t>
            </a:r>
            <a:endParaRPr lang="en-US" sz="2200" dirty="0" smtClean="0"/>
          </a:p>
          <a:p>
            <a:pPr marL="914400" indent="-457200">
              <a:lnSpc>
                <a:spcPct val="150000"/>
              </a:lnSpc>
              <a:buAutoNum type="arabicPeriod"/>
            </a:pPr>
            <a:r>
              <a:rPr lang="en-US" sz="2200" dirty="0" err="1" smtClean="0"/>
              <a:t>Pendekatan</a:t>
            </a:r>
            <a:r>
              <a:rPr lang="en-US" sz="2200" dirty="0" smtClean="0"/>
              <a:t> </a:t>
            </a:r>
            <a:r>
              <a:rPr lang="en-US" sz="2200" dirty="0" err="1" smtClean="0"/>
              <a:t>berbasis</a:t>
            </a:r>
            <a:r>
              <a:rPr lang="en-US" sz="2200" dirty="0" smtClean="0"/>
              <a:t> </a:t>
            </a:r>
            <a:r>
              <a:rPr lang="en-US" sz="2200" dirty="0" err="1" smtClean="0"/>
              <a:t>aktivitas</a:t>
            </a:r>
            <a:endParaRPr lang="en-US" sz="2200" dirty="0" smtClean="0"/>
          </a:p>
          <a:p>
            <a:pPr marL="914400" indent="-457200">
              <a:lnSpc>
                <a:spcPct val="150000"/>
              </a:lnSpc>
              <a:buAutoNum type="arabicPeriod"/>
            </a:pPr>
            <a:r>
              <a:rPr lang="en-US" sz="2200" dirty="0" err="1" smtClean="0"/>
              <a:t>Pendekatan</a:t>
            </a:r>
            <a:r>
              <a:rPr lang="en-US" sz="2200" dirty="0" smtClean="0"/>
              <a:t> </a:t>
            </a:r>
            <a:r>
              <a:rPr lang="en-US" sz="2200" dirty="0" err="1" smtClean="0"/>
              <a:t>berbasis</a:t>
            </a:r>
            <a:r>
              <a:rPr lang="en-US" sz="2200" dirty="0" smtClean="0"/>
              <a:t> </a:t>
            </a:r>
            <a:r>
              <a:rPr lang="en-US" sz="2200" dirty="0" err="1" smtClean="0"/>
              <a:t>produk</a:t>
            </a:r>
            <a:endParaRPr lang="en-US" sz="2200" dirty="0" smtClean="0"/>
          </a:p>
          <a:p>
            <a:pPr marL="914400" indent="-457200">
              <a:lnSpc>
                <a:spcPct val="150000"/>
              </a:lnSpc>
              <a:buAutoNum type="arabicPeriod"/>
            </a:pPr>
            <a:r>
              <a:rPr lang="en-US" sz="2200" dirty="0" err="1" smtClean="0"/>
              <a:t>Pendekatan</a:t>
            </a:r>
            <a:r>
              <a:rPr lang="en-US" sz="2200" dirty="0" smtClean="0"/>
              <a:t> </a:t>
            </a:r>
            <a:r>
              <a:rPr lang="en-US" sz="2200" i="1" dirty="0" smtClean="0"/>
              <a:t>hybrid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335008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143000"/>
            <a:ext cx="5323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berbasis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aktivitas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76287" y="19050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WBS </a:t>
            </a:r>
            <a:r>
              <a:rPr lang="en-US" sz="2000" i="1" dirty="0" smtClean="0"/>
              <a:t>(Work Breakdown Structure)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1" y="2409110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Me-</a:t>
            </a:r>
            <a:r>
              <a:rPr lang="en-US" sz="2000" i="1" dirty="0" smtClean="0"/>
              <a:t>manage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Top-Down</a:t>
            </a:r>
          </a:p>
          <a:p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membagi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bagian-bagian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kecil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di </a:t>
            </a:r>
            <a:r>
              <a:rPr lang="en-US" sz="2000" dirty="0" err="1" smtClean="0"/>
              <a:t>kerjakan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siapa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16432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143000"/>
            <a:ext cx="5323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berbasis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aktivitas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2098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daftar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terlibat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perincian</a:t>
            </a:r>
            <a:r>
              <a:rPr lang="en-US" sz="2000" dirty="0" smtClean="0"/>
              <a:t>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i="1" dirty="0" smtClean="0"/>
              <a:t>(Work Breakdown Structure / WBS)</a:t>
            </a:r>
          </a:p>
          <a:p>
            <a:pPr marL="1028700" indent="-342900">
              <a:buFont typeface="Wingdings" panose="05000000000000000000" pitchFamily="2" charset="2"/>
              <a:buChar char="ü"/>
            </a:pPr>
            <a:r>
              <a:rPr lang="en-US" sz="2000" i="1" dirty="0" smtClean="0"/>
              <a:t>WBS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pengorganisasian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pelaporan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hierarki</a:t>
            </a:r>
            <a:endParaRPr lang="en-US" sz="2000" dirty="0" smtClean="0"/>
          </a:p>
          <a:p>
            <a:pPr marL="18288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i="1" dirty="0" smtClean="0"/>
              <a:t>root node</a:t>
            </a:r>
          </a:p>
          <a:p>
            <a:pPr marL="18288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cabang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</a:p>
          <a:p>
            <a:pPr marL="18288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Tugas</a:t>
            </a:r>
            <a:r>
              <a:rPr lang="en-US" sz="2000" dirty="0" smtClean="0"/>
              <a:t> / sub </a:t>
            </a: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cabang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proyek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23510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671</Words>
  <Application>Microsoft Office PowerPoint</Application>
  <PresentationFormat>On-screen Show (4:3)</PresentationFormat>
  <Paragraphs>138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261</cp:revision>
  <dcterms:created xsi:type="dcterms:W3CDTF">2010-08-24T06:47:44Z</dcterms:created>
  <dcterms:modified xsi:type="dcterms:W3CDTF">2017-11-17T10:07:00Z</dcterms:modified>
</cp:coreProperties>
</file>