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16" r:id="rId2"/>
    <p:sldId id="335" r:id="rId3"/>
    <p:sldId id="384" r:id="rId4"/>
    <p:sldId id="385" r:id="rId5"/>
    <p:sldId id="383" r:id="rId6"/>
    <p:sldId id="365" r:id="rId7"/>
    <p:sldId id="366" r:id="rId8"/>
    <p:sldId id="379" r:id="rId9"/>
    <p:sldId id="380" r:id="rId10"/>
    <p:sldId id="367" r:id="rId11"/>
    <p:sldId id="381" r:id="rId12"/>
    <p:sldId id="368" r:id="rId13"/>
    <p:sldId id="382" r:id="rId14"/>
    <p:sldId id="369" r:id="rId15"/>
    <p:sldId id="386" r:id="rId16"/>
    <p:sldId id="387" r:id="rId17"/>
    <p:sldId id="37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 varScale="1">
        <p:scale>
          <a:sx n="66" d="100"/>
          <a:sy n="66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A5E374-1B37-4D6C-8E28-2C9DF5F8AD3A}" type="datetimeFigureOut">
              <a:rPr lang="id-ID"/>
              <a:pPr>
                <a:defRPr/>
              </a:pPr>
              <a:t>24/11/2017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697D523-8C1C-46B8-9118-54132A62D73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7391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138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2706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12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0967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13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6766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14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672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15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0417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16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5573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17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037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02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848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658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120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352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916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292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10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578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E2E1-A160-4904-BA89-B9A8484ADFFF}" type="datetime1">
              <a:rPr lang="en-US"/>
              <a:pPr>
                <a:defRPr/>
              </a:pPr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ECDA3-008F-421C-A570-6FCE684E1E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3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F9428-EC85-40FF-A381-331FC41227C9}" type="datetime1">
              <a:rPr lang="en-US"/>
              <a:pPr>
                <a:defRPr/>
              </a:pPr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CC3B7-433E-411C-B9D8-6C16993807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6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BD2B4-6300-4442-A22F-EE64D093C96E}" type="datetime1">
              <a:rPr lang="en-US"/>
              <a:pPr>
                <a:defRPr/>
              </a:pPr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24ACB-195B-4C1A-90D1-D619F3208A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4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DFD4D-D6A9-4672-A1D1-8CD4A1AE413D}" type="datetime1">
              <a:rPr lang="en-US"/>
              <a:pPr>
                <a:defRPr/>
              </a:pPr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346D7-235B-446B-AFD1-4C35D7F56C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8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1B2AD-CA66-4C0C-913E-192E19FA8A57}" type="datetime1">
              <a:rPr lang="en-US"/>
              <a:pPr>
                <a:defRPr/>
              </a:pPr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E5741-2733-4448-B3D9-4279E47BCB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1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079CE-D010-4B13-A4D7-4EE2CD9C9307}" type="datetime1">
              <a:rPr lang="en-US"/>
              <a:pPr>
                <a:defRPr/>
              </a:pPr>
              <a:t>11/24/2017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35798-2385-4BCB-8F89-C1EF1D52E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4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2AC66-E06B-46FC-BF75-05CC7E00AC69}" type="datetime1">
              <a:rPr lang="en-US"/>
              <a:pPr>
                <a:defRPr/>
              </a:pPr>
              <a:t>11/24/2017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7E5A7-C866-4D4E-B1A9-FBBB655221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1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51235-586F-47AE-8349-97DB26CDC6C2}" type="datetime1">
              <a:rPr lang="en-US"/>
              <a:pPr>
                <a:defRPr/>
              </a:pPr>
              <a:t>11/24/2017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92E88-4AC8-4C07-AF10-F92011E490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8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2CA6C-7DBA-43DC-B829-E13A20D2614C}" type="datetime1">
              <a:rPr lang="en-US"/>
              <a:pPr>
                <a:defRPr/>
              </a:pPr>
              <a:t>11/24/2017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843F8-2497-493A-95A5-B7182F0160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1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B5158-9E87-4E52-B176-1F43CB32E527}" type="datetime1">
              <a:rPr lang="en-US"/>
              <a:pPr>
                <a:defRPr/>
              </a:pPr>
              <a:t>11/24/2017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82F41-1D87-4961-B091-7522E9E38C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3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8BA88-B66C-4912-BB73-F494779CC05D}" type="datetime1">
              <a:rPr lang="en-US"/>
              <a:pPr>
                <a:defRPr/>
              </a:pPr>
              <a:t>11/24/2017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48C39-7EF0-42DE-9176-C3F4E64A5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3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8F49BA-6011-4781-A985-21D5A0603358}" type="datetime1">
              <a:rPr lang="en-US"/>
              <a:pPr>
                <a:defRPr/>
              </a:pPr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33C3D02F-F9FD-4962-A28C-6490518E3C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7462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76600" y="3522662"/>
            <a:ext cx="563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SCHEDULING NETWORK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PERTEMUAN 9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NOVIANDI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PRODI MIK | FAKULTAS ILMU-ILMU KESEHATAN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85787" y="914400"/>
                <a:ext cx="8001000" cy="50502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Langkah</a:t>
                </a:r>
                <a:r>
                  <a:rPr lang="en-US" dirty="0"/>
                  <a:t> </a:t>
                </a:r>
                <a:r>
                  <a:rPr lang="en-US" dirty="0" smtClean="0"/>
                  <a:t>– </a:t>
                </a:r>
                <a:r>
                  <a:rPr lang="en-US" dirty="0" err="1" smtClean="0"/>
                  <a:t>langka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menyelesaikan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permasalahan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menggunakan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teknik</a:t>
                </a:r>
                <a:r>
                  <a:rPr lang="en-US" dirty="0" smtClean="0"/>
                  <a:t> PERT</a:t>
                </a:r>
              </a:p>
              <a:p>
                <a:endParaRPr lang="en-US" dirty="0" smtClean="0"/>
              </a:p>
              <a:p>
                <a:pPr marL="573088" indent="-285750">
                  <a:buFont typeface="Wingdings" panose="05000000000000000000" pitchFamily="2" charset="2"/>
                  <a:buChar char="§"/>
                </a:pPr>
                <a:r>
                  <a:rPr lang="en-US" dirty="0" err="1" smtClean="0"/>
                  <a:t>Tentukan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perkiraan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waktu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aktifitas</a:t>
                </a:r>
                <a:r>
                  <a:rPr lang="en-US" dirty="0" smtClean="0"/>
                  <a:t> (</a:t>
                </a:r>
                <a:r>
                  <a:rPr lang="en-US" i="1" dirty="0" smtClean="0"/>
                  <a:t>t</a:t>
                </a:r>
                <a:r>
                  <a:rPr lang="en-US" dirty="0" smtClean="0"/>
                  <a:t>)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varians</a:t>
                </a:r>
                <a:r>
                  <a:rPr lang="en-US" dirty="0" smtClean="0"/>
                  <a:t> (</a:t>
                </a:r>
                <a:r>
                  <a:rPr lang="en-US" i="1" dirty="0" smtClean="0"/>
                  <a:t>v</a:t>
                </a:r>
                <a:r>
                  <a:rPr lang="en-US" dirty="0" smtClean="0"/>
                  <a:t>)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masing-masing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kejadian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cara</a:t>
                </a:r>
                <a:r>
                  <a:rPr lang="en-US" dirty="0" smtClean="0"/>
                  <a:t> </a:t>
                </a:r>
              </a:p>
              <a:p>
                <a:pPr marL="573088" indent="-285750">
                  <a:buFont typeface="Wingdings" panose="05000000000000000000" pitchFamily="2" charset="2"/>
                  <a:buChar char="§"/>
                </a:pPr>
                <a:endParaRPr lang="en-US" dirty="0" smtClean="0"/>
              </a:p>
              <a:p>
                <a:pPr marL="573088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287338"/>
                <a:r>
                  <a:rPr lang="en-US" dirty="0" err="1" smtClean="0"/>
                  <a:t>Dimana</a:t>
                </a:r>
                <a:r>
                  <a:rPr lang="en-US" dirty="0" smtClean="0"/>
                  <a:t>:</a:t>
                </a:r>
              </a:p>
              <a:p>
                <a:pPr marL="860425">
                  <a:tabLst>
                    <a:tab pos="1308100" algn="l"/>
                    <a:tab pos="1541463" algn="l"/>
                  </a:tabLst>
                </a:pPr>
                <a:r>
                  <a:rPr lang="en-US" dirty="0" smtClean="0"/>
                  <a:t>a 	:	</a:t>
                </a:r>
                <a:r>
                  <a:rPr lang="en-US" dirty="0" err="1" smtClean="0"/>
                  <a:t>waktu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optimis</a:t>
                </a:r>
                <a:r>
                  <a:rPr lang="en-US" dirty="0" smtClean="0"/>
                  <a:t> (</a:t>
                </a:r>
                <a:r>
                  <a:rPr lang="en-US" dirty="0" err="1" smtClean="0"/>
                  <a:t>terpendek</a:t>
                </a:r>
                <a:r>
                  <a:rPr lang="en-US" dirty="0" smtClean="0"/>
                  <a:t>)</a:t>
                </a:r>
              </a:p>
              <a:p>
                <a:pPr marL="860425">
                  <a:tabLst>
                    <a:tab pos="1308100" algn="l"/>
                    <a:tab pos="1541463" algn="l"/>
                  </a:tabLst>
                </a:pPr>
                <a:r>
                  <a:rPr lang="en-US" dirty="0" smtClean="0"/>
                  <a:t>m 	:	</a:t>
                </a:r>
                <a:r>
                  <a:rPr lang="en-US" dirty="0" err="1" smtClean="0"/>
                  <a:t>waktu</a:t>
                </a:r>
                <a:r>
                  <a:rPr lang="en-US" dirty="0" smtClean="0"/>
                  <a:t> paling </a:t>
                </a:r>
                <a:r>
                  <a:rPr lang="en-US" dirty="0" err="1" smtClean="0"/>
                  <a:t>sering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terjadi</a:t>
                </a:r>
                <a:endParaRPr lang="en-US" dirty="0" smtClean="0"/>
              </a:p>
              <a:p>
                <a:pPr marL="860425">
                  <a:tabLst>
                    <a:tab pos="1308100" algn="l"/>
                    <a:tab pos="1541463" algn="l"/>
                  </a:tabLst>
                </a:pPr>
                <a:r>
                  <a:rPr lang="en-US" dirty="0" smtClean="0"/>
                  <a:t>b	:	</a:t>
                </a:r>
                <a:r>
                  <a:rPr lang="en-US" dirty="0" err="1" smtClean="0"/>
                  <a:t>waktu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terpanjang</a:t>
                </a:r>
                <a:endParaRPr lang="en-US" dirty="0" smtClean="0"/>
              </a:p>
              <a:p>
                <a:pPr marL="860425">
                  <a:tabLst>
                    <a:tab pos="1308100" algn="l"/>
                    <a:tab pos="1541463" algn="l"/>
                  </a:tabLst>
                </a:pPr>
                <a:endParaRPr lang="en-US" dirty="0" smtClean="0"/>
              </a:p>
              <a:p>
                <a:pPr marL="573088" indent="-285750">
                  <a:buFont typeface="Wingdings" panose="05000000000000000000" pitchFamily="2" charset="2"/>
                  <a:buChar char="§"/>
                </a:pPr>
                <a:r>
                  <a:rPr lang="en-US" dirty="0" err="1" smtClean="0"/>
                  <a:t>Tentukan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waktu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tercepat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terlama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setiap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kejadian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cara</a:t>
                </a:r>
                <a:r>
                  <a:rPr lang="en-US" dirty="0" smtClean="0"/>
                  <a:t> CPM</a:t>
                </a:r>
              </a:p>
              <a:p>
                <a:pPr marL="573088" indent="-285750">
                  <a:buFont typeface="Wingdings" panose="05000000000000000000" pitchFamily="2" charset="2"/>
                  <a:buChar char="§"/>
                </a:pPr>
                <a:r>
                  <a:rPr lang="en-US" dirty="0" err="1" smtClean="0"/>
                  <a:t>Identifikasi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garis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edar</a:t>
                </a:r>
                <a:r>
                  <a:rPr lang="en-US" dirty="0" smtClean="0"/>
                  <a:t> (</a:t>
                </a:r>
                <a:r>
                  <a:rPr lang="en-US" dirty="0" err="1" smtClean="0"/>
                  <a:t>jalur</a:t>
                </a:r>
                <a:r>
                  <a:rPr lang="en-US" dirty="0" smtClean="0"/>
                  <a:t>) </a:t>
                </a:r>
                <a:r>
                  <a:rPr lang="en-US" dirty="0" err="1" smtClean="0"/>
                  <a:t>kritis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(critical path)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tentukan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waktu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penyelesaian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proyek</a:t>
                </a:r>
                <a:r>
                  <a:rPr lang="en-US" dirty="0" smtClean="0"/>
                  <a:t>/</a:t>
                </a:r>
                <a:r>
                  <a:rPr lang="en-US" dirty="0" err="1" smtClean="0"/>
                  <a:t>aktivitas</a:t>
                </a:r>
                <a:r>
                  <a:rPr lang="en-US" dirty="0" smtClean="0"/>
                  <a:t> (</a:t>
                </a:r>
                <a:r>
                  <a:rPr lang="en-US" dirty="0" err="1" smtClean="0"/>
                  <a:t>t</a:t>
                </a:r>
                <a:r>
                  <a:rPr lang="en-US" baseline="-25000" dirty="0" err="1" smtClean="0"/>
                  <a:t>p</a:t>
                </a:r>
                <a:r>
                  <a:rPr lang="en-US" dirty="0" smtClean="0"/>
                  <a:t>) yang </a:t>
                </a:r>
                <a:r>
                  <a:rPr lang="en-US" dirty="0" err="1" smtClean="0"/>
                  <a:t>merupakan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waktu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terlama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proyek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87" y="914400"/>
                <a:ext cx="8001000" cy="5050229"/>
              </a:xfrm>
              <a:prstGeom prst="rect">
                <a:avLst/>
              </a:prstGeom>
              <a:blipFill rotWithShape="0">
                <a:blip r:embed="rId4"/>
                <a:stretch>
                  <a:fillRect l="-609" t="-604" r="-609" b="-1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124200" y="266700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dan</a:t>
            </a:r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60930" y="2482728"/>
                <a:ext cx="1754070" cy="7938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 −</m:t>
                                  </m:r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930" y="2482728"/>
                <a:ext cx="1754070" cy="79387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37655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5787" y="914400"/>
            <a:ext cx="8001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Langkah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langka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PERT</a:t>
            </a:r>
          </a:p>
          <a:p>
            <a:endParaRPr lang="en-US" dirty="0" smtClean="0"/>
          </a:p>
          <a:p>
            <a:pPr marL="573088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varians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lamanya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menjumlahkan</a:t>
            </a:r>
            <a:r>
              <a:rPr lang="en-US" dirty="0" smtClean="0"/>
              <a:t> </a:t>
            </a:r>
            <a:r>
              <a:rPr lang="en-US" dirty="0" err="1" smtClean="0"/>
              <a:t>varians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kejadian-kejadian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edar</a:t>
            </a:r>
            <a:r>
              <a:rPr lang="en-US" dirty="0" smtClean="0"/>
              <a:t> (</a:t>
            </a:r>
            <a:r>
              <a:rPr lang="en-US" dirty="0" err="1" smtClean="0"/>
              <a:t>jalur</a:t>
            </a:r>
            <a:r>
              <a:rPr lang="en-US" dirty="0" smtClean="0"/>
              <a:t>)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i="1" dirty="0" smtClean="0"/>
              <a:t>(critical path) </a:t>
            </a:r>
            <a:r>
              <a:rPr lang="en-US" dirty="0" smtClean="0"/>
              <a:t>yang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p</a:t>
            </a:r>
            <a:endParaRPr lang="en-US" baseline="-25000" dirty="0" smtClean="0"/>
          </a:p>
          <a:p>
            <a:pPr marL="287338"/>
            <a:endParaRPr lang="en-US" dirty="0" smtClean="0"/>
          </a:p>
          <a:p>
            <a:pPr marL="573088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 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normasl</a:t>
            </a:r>
            <a:r>
              <a:rPr lang="en-US" dirty="0" smtClean="0"/>
              <a:t>, </a:t>
            </a:r>
            <a:r>
              <a:rPr lang="en-US" dirty="0" err="1" smtClean="0"/>
              <a:t>tentukan</a:t>
            </a:r>
            <a:r>
              <a:rPr lang="en-US" dirty="0" smtClean="0"/>
              <a:t> rata-rata </a:t>
            </a:r>
            <a:r>
              <a:rPr lang="en-US" dirty="0" err="1" smtClean="0"/>
              <a:t>distribusi</a:t>
            </a:r>
            <a:r>
              <a:rPr lang="en-US" dirty="0" smtClean="0"/>
              <a:t> (</a:t>
            </a:r>
            <a:r>
              <a:rPr lang="en-US" i="1" dirty="0" smtClean="0">
                <a:sym typeface="Symbol" panose="05050102010706020507" pitchFamily="18" charset="2"/>
              </a:rPr>
              <a:t></a:t>
            </a:r>
            <a:r>
              <a:rPr lang="en-US" dirty="0" smtClean="0"/>
              <a:t>)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p</a:t>
            </a:r>
            <a:r>
              <a:rPr lang="en-US" baseline="-25000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varians</a:t>
            </a:r>
            <a:r>
              <a:rPr lang="en-US" dirty="0" smtClean="0"/>
              <a:t> (</a:t>
            </a:r>
            <a:r>
              <a:rPr lang="en-US" dirty="0" smtClean="0">
                <a:sym typeface="Symbol" panose="05050102010706020507" pitchFamily="18" charset="2"/>
              </a:rPr>
              <a:t></a:t>
            </a:r>
            <a:r>
              <a:rPr lang="en-US" baseline="30000" dirty="0" smtClean="0">
                <a:sym typeface="Symbol" panose="05050102010706020507" pitchFamily="18" charset="2"/>
              </a:rPr>
              <a:t>2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p</a:t>
            </a:r>
            <a:r>
              <a:rPr lang="en-US" baseline="-25000" dirty="0" smtClean="0"/>
              <a:t> </a:t>
            </a:r>
            <a:endParaRPr lang="en-US" dirty="0"/>
          </a:p>
          <a:p>
            <a:pPr marL="573088" indent="-28575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573088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/</a:t>
            </a:r>
            <a:r>
              <a:rPr lang="en-US" dirty="0" err="1" smtClean="0"/>
              <a:t>aktivitas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normal,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71600" y="5024012"/>
                <a:ext cx="1200265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024012"/>
                <a:ext cx="1200265" cy="4725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194714" y="4850246"/>
            <a:ext cx="5310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Dimana</a:t>
            </a:r>
            <a:r>
              <a:rPr lang="en-US" dirty="0" smtClean="0"/>
              <a:t> x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/</a:t>
            </a:r>
            <a:r>
              <a:rPr lang="en-US" dirty="0" err="1" smtClean="0"/>
              <a:t>aktifitas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/</a:t>
            </a:r>
            <a:r>
              <a:rPr lang="en-US" dirty="0" err="1" smtClean="0"/>
              <a:t>ditentukan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7249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27394" y="914400"/>
            <a:ext cx="29177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i="1" dirty="0" smtClean="0"/>
              <a:t>Critical Path Method</a:t>
            </a:r>
          </a:p>
          <a:p>
            <a:pPr algn="ctr"/>
            <a:r>
              <a:rPr lang="en-US" sz="2200" b="1" dirty="0" smtClean="0"/>
              <a:t>(CPM)</a:t>
            </a:r>
            <a:endParaRPr lang="en-US" sz="2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133600"/>
            <a:ext cx="7848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Teknik</a:t>
            </a:r>
            <a:r>
              <a:rPr lang="en-US" sz="2000" dirty="0" smtClean="0"/>
              <a:t> </a:t>
            </a:r>
            <a:r>
              <a:rPr lang="en-US" sz="2000" dirty="0" err="1" smtClean="0"/>
              <a:t>menganalisis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/</a:t>
            </a:r>
            <a:r>
              <a:rPr lang="en-US" sz="2000" dirty="0" err="1" smtClean="0"/>
              <a:t>aktivitas-aktivitas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menjalankan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rangka</a:t>
            </a:r>
            <a:r>
              <a:rPr lang="en-US" sz="2000" dirty="0" smtClean="0"/>
              <a:t> </a:t>
            </a:r>
            <a:r>
              <a:rPr lang="en-US" sz="2000" dirty="0" err="1" smtClean="0"/>
              <a:t>memprediksi</a:t>
            </a:r>
            <a:r>
              <a:rPr lang="en-US" sz="2000" dirty="0" smtClean="0"/>
              <a:t> </a:t>
            </a:r>
            <a:r>
              <a:rPr lang="en-US" sz="2000" dirty="0" err="1" smtClean="0"/>
              <a:t>durasi</a:t>
            </a:r>
            <a:r>
              <a:rPr lang="en-US" sz="2000" dirty="0" smtClean="0"/>
              <a:t> total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Deretan</a:t>
            </a:r>
            <a:r>
              <a:rPr lang="en-US" sz="2000" dirty="0" smtClean="0"/>
              <a:t> </a:t>
            </a:r>
            <a:r>
              <a:rPr lang="en-US" sz="2000" dirty="0" err="1" smtClean="0"/>
              <a:t>aktivitas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tercepat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agar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diselesaikan</a:t>
            </a:r>
            <a:r>
              <a:rPr lang="en-US" sz="20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i="1" dirty="0" smtClean="0"/>
              <a:t>Critical path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jalur</a:t>
            </a:r>
            <a:r>
              <a:rPr lang="en-US" sz="2000" dirty="0" smtClean="0"/>
              <a:t> </a:t>
            </a:r>
            <a:r>
              <a:rPr lang="en-US" sz="2000" dirty="0" err="1" smtClean="0"/>
              <a:t>terpanjang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i="1" dirty="0" smtClean="0"/>
              <a:t>network </a:t>
            </a:r>
            <a:r>
              <a:rPr lang="en-US" sz="2000" dirty="0" smtClean="0"/>
              <a:t>diagram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kesalahan</a:t>
            </a:r>
            <a:r>
              <a:rPr lang="en-US" sz="2000" dirty="0" smtClean="0"/>
              <a:t> paling </a:t>
            </a:r>
            <a:r>
              <a:rPr lang="en-US" sz="2000" dirty="0" err="1" smtClean="0"/>
              <a:t>sedikit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62971879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27394" y="914400"/>
            <a:ext cx="29177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i="1" dirty="0" smtClean="0"/>
              <a:t>Critical Path Method</a:t>
            </a:r>
          </a:p>
          <a:p>
            <a:pPr algn="ctr"/>
            <a:r>
              <a:rPr lang="en-US" sz="2200" b="1" dirty="0" smtClean="0"/>
              <a:t>(CPM)</a:t>
            </a:r>
            <a:endParaRPr lang="en-US" sz="2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905000"/>
            <a:ext cx="7848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Lima </a:t>
            </a:r>
            <a:r>
              <a:rPr lang="en-US" sz="2000" dirty="0" err="1" smtClean="0"/>
              <a:t>tahapan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CPM</a:t>
            </a:r>
          </a:p>
          <a:p>
            <a:pPr marL="80645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inventatisasi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menyiapkan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pecahan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membangun</a:t>
            </a:r>
            <a:r>
              <a:rPr lang="en-US" sz="2000" dirty="0" smtClean="0"/>
              <a:t> diagram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</a:t>
            </a:r>
          </a:p>
          <a:p>
            <a:pPr marL="80645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perhitungan</a:t>
            </a:r>
            <a:r>
              <a:rPr lang="en-US" sz="2000" dirty="0" smtClean="0"/>
              <a:t> </a:t>
            </a:r>
            <a:r>
              <a:rPr lang="en-US" sz="2000" dirty="0" err="1" smtClean="0"/>
              <a:t>maju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menetapkan</a:t>
            </a:r>
            <a:r>
              <a:rPr lang="en-US" sz="2000" dirty="0" smtClean="0"/>
              <a:t> ES </a:t>
            </a:r>
            <a:r>
              <a:rPr lang="en-US" sz="2000" dirty="0" err="1" smtClean="0"/>
              <a:t>dan</a:t>
            </a:r>
            <a:r>
              <a:rPr lang="en-US" sz="2000" dirty="0" smtClean="0"/>
              <a:t> EF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.</a:t>
            </a:r>
          </a:p>
          <a:p>
            <a:pPr marL="80645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perhitungan</a:t>
            </a:r>
            <a:r>
              <a:rPr lang="en-US" sz="2000" dirty="0" smtClean="0"/>
              <a:t> </a:t>
            </a:r>
            <a:r>
              <a:rPr lang="en-US" sz="2000" dirty="0" err="1" smtClean="0"/>
              <a:t>mundur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aktifitas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endParaRPr lang="en-US" sz="2000" dirty="0" smtClean="0"/>
          </a:p>
          <a:p>
            <a:pPr marL="80645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Menghitung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i="1" dirty="0" smtClean="0"/>
              <a:t>Slack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i="1" dirty="0" smtClean="0"/>
              <a:t>Float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mengetahui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longgar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waktunya</a:t>
            </a:r>
            <a:r>
              <a:rPr lang="en-US" sz="2000" dirty="0" smtClean="0"/>
              <a:t> </a:t>
            </a:r>
            <a:r>
              <a:rPr lang="en-US" sz="2000" dirty="0" err="1" smtClean="0"/>
              <a:t>kritis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endParaRPr lang="en-US" sz="2000" dirty="0" smtClean="0"/>
          </a:p>
          <a:p>
            <a:pPr marL="80645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Mengidentifikasi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= 0,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membangun</a:t>
            </a:r>
            <a:r>
              <a:rPr lang="en-US" sz="2000" dirty="0" smtClean="0"/>
              <a:t> diagram </a:t>
            </a:r>
            <a:r>
              <a:rPr lang="en-US" sz="2000" dirty="0" err="1" smtClean="0"/>
              <a:t>jaringan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607957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91565" y="990600"/>
            <a:ext cx="358944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Constructing CPM Network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1676400"/>
            <a:ext cx="7772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</a:t>
            </a:r>
            <a:r>
              <a:rPr lang="en-US" sz="2000" dirty="0" err="1" smtClean="0"/>
              <a:t>haya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node </a:t>
            </a:r>
            <a:r>
              <a:rPr lang="en-US" sz="2000" dirty="0" err="1" smtClean="0"/>
              <a:t>awal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simpul</a:t>
            </a:r>
            <a:r>
              <a:rPr lang="en-US" sz="2000" dirty="0" smtClean="0"/>
              <a:t> </a:t>
            </a:r>
            <a:r>
              <a:rPr lang="en-US" sz="2000" dirty="0" err="1" smtClean="0"/>
              <a:t>akhir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Tautan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durasi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Node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memilki</a:t>
            </a:r>
            <a:r>
              <a:rPr lang="en-US" sz="2000" dirty="0" smtClean="0"/>
              <a:t> </a:t>
            </a:r>
            <a:r>
              <a:rPr lang="en-US" sz="2000" dirty="0" err="1" smtClean="0"/>
              <a:t>durasi</a:t>
            </a:r>
            <a:endParaRPr lang="en-US" sz="2000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561609" y="420174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771409" y="420174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cxnSp>
        <p:nvCxnSpPr>
          <p:cNvPr id="7" name="AutoShape 7"/>
          <p:cNvCxnSpPr>
            <a:cxnSpLocks noChangeShapeType="1"/>
            <a:endCxn id="5" idx="1"/>
          </p:cNvCxnSpPr>
          <p:nvPr/>
        </p:nvCxnSpPr>
        <p:spPr bwMode="auto">
          <a:xfrm>
            <a:off x="2723409" y="3744545"/>
            <a:ext cx="915988" cy="534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AutoShape 9"/>
          <p:cNvCxnSpPr>
            <a:cxnSpLocks noChangeShapeType="1"/>
            <a:endCxn id="5" idx="3"/>
          </p:cNvCxnSpPr>
          <p:nvPr/>
        </p:nvCxnSpPr>
        <p:spPr bwMode="auto">
          <a:xfrm flipV="1">
            <a:off x="2647209" y="4657358"/>
            <a:ext cx="992188" cy="611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AutoShape 10"/>
          <p:cNvCxnSpPr>
            <a:cxnSpLocks noChangeShapeType="1"/>
            <a:stCxn id="5" idx="6"/>
            <a:endCxn id="6" idx="2"/>
          </p:cNvCxnSpPr>
          <p:nvPr/>
        </p:nvCxnSpPr>
        <p:spPr bwMode="auto">
          <a:xfrm>
            <a:off x="4095009" y="4468445"/>
            <a:ext cx="1676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AutoShape 11"/>
          <p:cNvCxnSpPr>
            <a:cxnSpLocks noChangeShapeType="1"/>
            <a:stCxn id="6" idx="6"/>
          </p:cNvCxnSpPr>
          <p:nvPr/>
        </p:nvCxnSpPr>
        <p:spPr bwMode="auto">
          <a:xfrm>
            <a:off x="6304809" y="4468445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012334" y="3831858"/>
            <a:ext cx="568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code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247409" y="4176345"/>
            <a:ext cx="11985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/>
              <a:t>Program test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2571009" y="4887545"/>
            <a:ext cx="11985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Data take-on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6381009" y="4168408"/>
            <a:ext cx="638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install</a:t>
            </a:r>
          </a:p>
        </p:txBody>
      </p:sp>
    </p:spTree>
    <p:extLst>
      <p:ext uri="{BB962C8B-B14F-4D97-AF65-F5344CB8AC3E}">
        <p14:creationId xmlns:p14="http://schemas.microsoft.com/office/powerpoint/2010/main" val="39440254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91565" y="990600"/>
            <a:ext cx="399821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Constructing CPM </a:t>
            </a:r>
            <a:r>
              <a:rPr lang="en-US" sz="2200" dirty="0" smtClean="0"/>
              <a:t>Network &gt;&gt;</a:t>
            </a:r>
            <a:endParaRPr lang="en-US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6764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bergerak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kiri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kanan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Node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</a:t>
            </a:r>
            <a:r>
              <a:rPr lang="en-US" sz="2000" dirty="0" err="1" smtClean="0"/>
              <a:t>nomor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berurutan</a:t>
            </a:r>
            <a:r>
              <a:rPr lang="en-US" sz="20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berisi</a:t>
            </a:r>
            <a:r>
              <a:rPr lang="en-US" sz="2000" dirty="0" smtClean="0"/>
              <a:t> loop </a:t>
            </a:r>
            <a:endParaRPr lang="en-US" sz="20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2362200" y="3133746"/>
            <a:ext cx="4572000" cy="2209800"/>
            <a:chOff x="1600200" y="3505200"/>
            <a:chExt cx="4572000" cy="2209800"/>
          </a:xfrm>
        </p:grpSpPr>
        <p:sp>
          <p:nvSpPr>
            <p:cNvPr id="16" name="Oval 4"/>
            <p:cNvSpPr>
              <a:spLocks noChangeArrowheads="1"/>
            </p:cNvSpPr>
            <p:nvPr/>
          </p:nvSpPr>
          <p:spPr bwMode="auto">
            <a:xfrm>
              <a:off x="2590800" y="46482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7" name="Oval 5"/>
            <p:cNvSpPr>
              <a:spLocks noChangeArrowheads="1"/>
            </p:cNvSpPr>
            <p:nvPr/>
          </p:nvSpPr>
          <p:spPr bwMode="auto">
            <a:xfrm>
              <a:off x="4800600" y="46482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18" name="AutoShape 6"/>
            <p:cNvCxnSpPr>
              <a:cxnSpLocks noChangeShapeType="1"/>
              <a:endCxn id="16" idx="1"/>
            </p:cNvCxnSpPr>
            <p:nvPr/>
          </p:nvCxnSpPr>
          <p:spPr bwMode="auto">
            <a:xfrm>
              <a:off x="1752600" y="4191000"/>
              <a:ext cx="915988" cy="5349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AutoShape 7"/>
            <p:cNvCxnSpPr>
              <a:cxnSpLocks noChangeShapeType="1"/>
              <a:endCxn id="16" idx="3"/>
            </p:cNvCxnSpPr>
            <p:nvPr/>
          </p:nvCxnSpPr>
          <p:spPr bwMode="auto">
            <a:xfrm flipV="1">
              <a:off x="1676400" y="5103813"/>
              <a:ext cx="992188" cy="6111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8"/>
            <p:cNvCxnSpPr>
              <a:cxnSpLocks noChangeShapeType="1"/>
              <a:stCxn id="16" idx="6"/>
              <a:endCxn id="17" idx="2"/>
            </p:cNvCxnSpPr>
            <p:nvPr/>
          </p:nvCxnSpPr>
          <p:spPr bwMode="auto">
            <a:xfrm>
              <a:off x="3124200" y="4914900"/>
              <a:ext cx="1676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AutoShape 9"/>
            <p:cNvCxnSpPr>
              <a:cxnSpLocks noChangeShapeType="1"/>
              <a:stCxn id="17" idx="6"/>
            </p:cNvCxnSpPr>
            <p:nvPr/>
          </p:nvCxnSpPr>
          <p:spPr bwMode="auto">
            <a:xfrm>
              <a:off x="5334000" y="4914900"/>
              <a:ext cx="8382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" name="Text Box 10"/>
            <p:cNvSpPr txBox="1">
              <a:spLocks noChangeArrowheads="1"/>
            </p:cNvSpPr>
            <p:nvPr/>
          </p:nvSpPr>
          <p:spPr bwMode="auto">
            <a:xfrm>
              <a:off x="2041525" y="4278313"/>
              <a:ext cx="56832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code</a:t>
              </a:r>
            </a:p>
          </p:txBody>
        </p:sp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3276600" y="4622800"/>
              <a:ext cx="119856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Program test</a:t>
              </a:r>
            </a:p>
          </p:txBody>
        </p:sp>
        <p:sp>
          <p:nvSpPr>
            <p:cNvPr id="24" name="Text Box 12"/>
            <p:cNvSpPr txBox="1">
              <a:spLocks noChangeArrowheads="1"/>
            </p:cNvSpPr>
            <p:nvPr/>
          </p:nvSpPr>
          <p:spPr bwMode="auto">
            <a:xfrm>
              <a:off x="1600200" y="5334000"/>
              <a:ext cx="119856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Data take-on</a:t>
              </a:r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5410200" y="4614863"/>
              <a:ext cx="6381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install</a:t>
              </a:r>
            </a:p>
          </p:txBody>
        </p:sp>
        <p:sp>
          <p:nvSpPr>
            <p:cNvPr id="26" name="Oval 14"/>
            <p:cNvSpPr>
              <a:spLocks noChangeArrowheads="1"/>
            </p:cNvSpPr>
            <p:nvPr/>
          </p:nvSpPr>
          <p:spPr bwMode="auto">
            <a:xfrm>
              <a:off x="3657600" y="35052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cxnSp>
          <p:nvCxnSpPr>
            <p:cNvPr id="27" name="AutoShape 15"/>
            <p:cNvCxnSpPr>
              <a:cxnSpLocks noChangeShapeType="1"/>
              <a:stCxn id="17" idx="1"/>
              <a:endCxn id="26" idx="5"/>
            </p:cNvCxnSpPr>
            <p:nvPr/>
          </p:nvCxnSpPr>
          <p:spPr bwMode="auto">
            <a:xfrm flipH="1" flipV="1">
              <a:off x="4113213" y="3960813"/>
              <a:ext cx="765175" cy="7651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AutoShape 16"/>
            <p:cNvCxnSpPr>
              <a:cxnSpLocks noChangeShapeType="1"/>
              <a:stCxn id="26" idx="3"/>
              <a:endCxn id="16" idx="7"/>
            </p:cNvCxnSpPr>
            <p:nvPr/>
          </p:nvCxnSpPr>
          <p:spPr bwMode="auto">
            <a:xfrm flipH="1">
              <a:off x="3046413" y="3960813"/>
              <a:ext cx="688975" cy="7651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Text Box 17"/>
            <p:cNvSpPr txBox="1">
              <a:spLocks noChangeArrowheads="1"/>
            </p:cNvSpPr>
            <p:nvPr/>
          </p:nvSpPr>
          <p:spPr bwMode="auto">
            <a:xfrm>
              <a:off x="2743200" y="4191000"/>
              <a:ext cx="72548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correct</a:t>
              </a:r>
            </a:p>
          </p:txBody>
        </p:sp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4114800" y="4114800"/>
              <a:ext cx="90328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diagnose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086870" y="5598090"/>
            <a:ext cx="5198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Sebuah</a:t>
            </a:r>
            <a:r>
              <a:rPr lang="en-US" i="1" dirty="0" smtClean="0"/>
              <a:t> loop </a:t>
            </a:r>
            <a:r>
              <a:rPr lang="en-US" i="1" dirty="0" err="1" smtClean="0"/>
              <a:t>mewakili</a:t>
            </a:r>
            <a:r>
              <a:rPr lang="en-US" i="1" dirty="0" smtClean="0"/>
              <a:t> </a:t>
            </a:r>
            <a:r>
              <a:rPr lang="en-US" i="1" dirty="0" err="1" smtClean="0"/>
              <a:t>urutan</a:t>
            </a:r>
            <a:r>
              <a:rPr lang="en-US" i="1" dirty="0" smtClean="0"/>
              <a:t> yang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mungkin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613027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91565" y="990600"/>
            <a:ext cx="416331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Constructing CPM </a:t>
            </a:r>
            <a:r>
              <a:rPr lang="en-US" sz="2200" dirty="0" smtClean="0"/>
              <a:t>Network &gt;&gt;&gt;</a:t>
            </a:r>
            <a:endParaRPr lang="en-US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6764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i="1" dirty="0" smtClean="0"/>
              <a:t>Network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boleh</a:t>
            </a:r>
            <a:r>
              <a:rPr lang="en-US" sz="2000" dirty="0" smtClean="0"/>
              <a:t> </a:t>
            </a:r>
            <a:r>
              <a:rPr lang="en-US" sz="2000" dirty="0" err="1" smtClean="0"/>
              <a:t>mengandung</a:t>
            </a:r>
            <a:r>
              <a:rPr lang="en-US" sz="2000" dirty="0" smtClean="0"/>
              <a:t> </a:t>
            </a:r>
            <a:r>
              <a:rPr lang="en-US" sz="2000" dirty="0" err="1" smtClean="0"/>
              <a:t>penjadwalan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menggantung</a:t>
            </a:r>
            <a:r>
              <a:rPr lang="en-US" sz="2000" dirty="0" smtClean="0"/>
              <a:t> </a:t>
            </a:r>
          </a:p>
          <a:p>
            <a:pPr marL="681038" indent="-342900">
              <a:buFont typeface="Wingdings" panose="05000000000000000000" pitchFamily="2" charset="2"/>
              <a:buChar char="ü"/>
            </a:pPr>
            <a:r>
              <a:rPr lang="en-US" sz="2000" dirty="0" err="1" smtClean="0"/>
              <a:t>Terdapat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saran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poin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penyelesaian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5300123"/>
            <a:ext cx="5546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Precedent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sebelumnya</a:t>
            </a:r>
            <a:endParaRPr lang="en-US" sz="20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2438400" y="2913448"/>
            <a:ext cx="4419600" cy="1676400"/>
            <a:chOff x="1752600" y="2895600"/>
            <a:chExt cx="4419600" cy="1676400"/>
          </a:xfrm>
        </p:grpSpPr>
        <p:sp>
          <p:nvSpPr>
            <p:cNvPr id="32" name="Oval 4"/>
            <p:cNvSpPr>
              <a:spLocks noChangeArrowheads="1"/>
            </p:cNvSpPr>
            <p:nvPr/>
          </p:nvSpPr>
          <p:spPr bwMode="auto">
            <a:xfrm>
              <a:off x="2590800" y="40386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33" name="Oval 5"/>
            <p:cNvSpPr>
              <a:spLocks noChangeArrowheads="1"/>
            </p:cNvSpPr>
            <p:nvPr/>
          </p:nvSpPr>
          <p:spPr bwMode="auto">
            <a:xfrm>
              <a:off x="4800600" y="40386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34" name="AutoShape 6"/>
            <p:cNvCxnSpPr>
              <a:cxnSpLocks noChangeShapeType="1"/>
              <a:endCxn id="32" idx="1"/>
            </p:cNvCxnSpPr>
            <p:nvPr/>
          </p:nvCxnSpPr>
          <p:spPr bwMode="auto">
            <a:xfrm>
              <a:off x="1752600" y="3581400"/>
              <a:ext cx="915988" cy="5349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AutoShape 8"/>
            <p:cNvCxnSpPr>
              <a:cxnSpLocks noChangeShapeType="1"/>
              <a:stCxn id="32" idx="6"/>
              <a:endCxn id="33" idx="2"/>
            </p:cNvCxnSpPr>
            <p:nvPr/>
          </p:nvCxnSpPr>
          <p:spPr bwMode="auto">
            <a:xfrm>
              <a:off x="3124200" y="4305300"/>
              <a:ext cx="1676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AutoShape 9"/>
            <p:cNvCxnSpPr>
              <a:cxnSpLocks noChangeShapeType="1"/>
              <a:stCxn id="33" idx="6"/>
            </p:cNvCxnSpPr>
            <p:nvPr/>
          </p:nvCxnSpPr>
          <p:spPr bwMode="auto">
            <a:xfrm>
              <a:off x="5334000" y="4305300"/>
              <a:ext cx="8382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Text Box 10"/>
            <p:cNvSpPr txBox="1">
              <a:spLocks noChangeArrowheads="1"/>
            </p:cNvSpPr>
            <p:nvPr/>
          </p:nvSpPr>
          <p:spPr bwMode="auto">
            <a:xfrm>
              <a:off x="2041525" y="3668713"/>
              <a:ext cx="56832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code</a:t>
              </a:r>
            </a:p>
          </p:txBody>
        </p:sp>
        <p:sp>
          <p:nvSpPr>
            <p:cNvPr id="38" name="Text Box 11"/>
            <p:cNvSpPr txBox="1">
              <a:spLocks noChangeArrowheads="1"/>
            </p:cNvSpPr>
            <p:nvPr/>
          </p:nvSpPr>
          <p:spPr bwMode="auto">
            <a:xfrm>
              <a:off x="3276600" y="4013200"/>
              <a:ext cx="119856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Program test</a:t>
              </a:r>
            </a:p>
          </p:txBody>
        </p:sp>
        <p:sp>
          <p:nvSpPr>
            <p:cNvPr id="39" name="Text Box 13"/>
            <p:cNvSpPr txBox="1">
              <a:spLocks noChangeArrowheads="1"/>
            </p:cNvSpPr>
            <p:nvPr/>
          </p:nvSpPr>
          <p:spPr bwMode="auto">
            <a:xfrm>
              <a:off x="5410200" y="4005263"/>
              <a:ext cx="6381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install</a:t>
              </a:r>
            </a:p>
          </p:txBody>
        </p:sp>
        <p:sp>
          <p:nvSpPr>
            <p:cNvPr id="40" name="Oval 14"/>
            <p:cNvSpPr>
              <a:spLocks noChangeArrowheads="1"/>
            </p:cNvSpPr>
            <p:nvPr/>
          </p:nvSpPr>
          <p:spPr bwMode="auto">
            <a:xfrm>
              <a:off x="3657600" y="28956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cxnSp>
          <p:nvCxnSpPr>
            <p:cNvPr id="41" name="AutoShape 16"/>
            <p:cNvCxnSpPr>
              <a:cxnSpLocks noChangeShapeType="1"/>
              <a:stCxn id="32" idx="7"/>
              <a:endCxn id="40" idx="3"/>
            </p:cNvCxnSpPr>
            <p:nvPr/>
          </p:nvCxnSpPr>
          <p:spPr bwMode="auto">
            <a:xfrm flipV="1">
              <a:off x="3046413" y="3351213"/>
              <a:ext cx="688975" cy="765175"/>
            </a:xfrm>
            <a:prstGeom prst="straightConnector1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Text Box 17"/>
            <p:cNvSpPr txBox="1">
              <a:spLocks noChangeArrowheads="1"/>
            </p:cNvSpPr>
            <p:nvPr/>
          </p:nvSpPr>
          <p:spPr bwMode="auto">
            <a:xfrm>
              <a:off x="2743200" y="3581400"/>
              <a:ext cx="122872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Write manual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036248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55802" y="2967335"/>
            <a:ext cx="50324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TERIMA KASIH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21781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1000" y="3272879"/>
            <a:ext cx="1371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/>
              <a:t>Network </a:t>
            </a:r>
            <a:endParaRPr lang="en-US" sz="2200" b="1" dirty="0" smtClean="0"/>
          </a:p>
          <a:p>
            <a:r>
              <a:rPr lang="en-US" sz="2200" b="1" dirty="0" smtClean="0"/>
              <a:t>Planning</a:t>
            </a:r>
            <a:endParaRPr lang="en-US" sz="2200" b="1" dirty="0"/>
          </a:p>
        </p:txBody>
      </p:sp>
      <p:sp>
        <p:nvSpPr>
          <p:cNvPr id="2" name="Rectangle 1"/>
          <p:cNvSpPr/>
          <p:nvPr/>
        </p:nvSpPr>
        <p:spPr>
          <a:xfrm>
            <a:off x="3276600" y="838200"/>
            <a:ext cx="5562600" cy="533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NP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teknik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perencanaan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pengawasan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proyek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NP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model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penyelenggaraan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proyek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produknya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berupa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kegiatan-kegiatan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diagram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jaringan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Prinsip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NP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hubungan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ketergantungan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digambarkan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diagram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netwok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sehingga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968375" indent="-285750">
              <a:buFont typeface="Wingdings" panose="05000000000000000000" pitchFamily="2" charset="2"/>
              <a:buChar char="ü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Mengetahui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didahulukan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kalau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lembur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tambahan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68375" indent="-285750">
              <a:buFont typeface="Wingdings" panose="05000000000000000000" pitchFamily="2" charset="2"/>
              <a:buChar char="ü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tergesa-gesa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sehingga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orang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digeser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lain demi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efisiensi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133600" y="3657600"/>
            <a:ext cx="990600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259930" y="1016913"/>
            <a:ext cx="26527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/>
              <a:t>Manfaat</a:t>
            </a:r>
            <a:r>
              <a:rPr lang="en-US" sz="2800" b="1" dirty="0" smtClean="0"/>
              <a:t> NP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14387" y="1905000"/>
            <a:ext cx="7543800" cy="326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yang </a:t>
            </a:r>
            <a:r>
              <a:rPr lang="en-US" sz="2000" dirty="0" err="1" smtClean="0"/>
              <a:t>komplek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i="1" dirty="0" smtClean="0"/>
              <a:t>Scheduling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urutan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yang </a:t>
            </a:r>
            <a:r>
              <a:rPr lang="en-US" sz="2000" dirty="0" err="1" smtClean="0"/>
              <a:t>praktis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efisien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i="1" dirty="0" smtClean="0"/>
              <a:t>Scheduling </a:t>
            </a:r>
            <a:r>
              <a:rPr lang="en-US" sz="2000" dirty="0" err="1" smtClean="0"/>
              <a:t>ulang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mengatasi</a:t>
            </a:r>
            <a:r>
              <a:rPr lang="en-US" sz="2000" dirty="0" smtClean="0"/>
              <a:t> </a:t>
            </a:r>
            <a:r>
              <a:rPr lang="en-US" sz="2000" dirty="0" err="1" smtClean="0"/>
              <a:t>hambatan-hambatan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keterlambatan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i="1" dirty="0" smtClean="0"/>
              <a:t>Trade-off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probabilitas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penyelesaian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i="1" dirty="0" smtClean="0"/>
              <a:t> 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1769092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259930" y="1016913"/>
            <a:ext cx="26527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/>
              <a:t>Kelebihan</a:t>
            </a:r>
            <a:r>
              <a:rPr lang="en-US" sz="2800" b="1" dirty="0" smtClean="0"/>
              <a:t> NP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14387" y="1905000"/>
            <a:ext cx="7543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susunan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logis</a:t>
            </a:r>
            <a:r>
              <a:rPr lang="en-US" sz="2000" dirty="0" smtClean="0"/>
              <a:t> </a:t>
            </a:r>
            <a:r>
              <a:rPr lang="en-US" sz="2000" dirty="0" err="1" smtClean="0"/>
              <a:t>antar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timbal</a:t>
            </a:r>
            <a:r>
              <a:rPr lang="en-US" sz="2000" dirty="0" smtClean="0"/>
              <a:t> </a:t>
            </a:r>
            <a:r>
              <a:rPr lang="en-US" sz="2000" dirty="0" err="1" smtClean="0"/>
              <a:t>balik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pembiayaan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penyelesaian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Membantu</a:t>
            </a:r>
            <a:r>
              <a:rPr lang="en-US" sz="2000" dirty="0" smtClean="0"/>
              <a:t>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kritis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pengaruh</a:t>
            </a:r>
            <a:r>
              <a:rPr lang="en-US" sz="2000" dirty="0" smtClean="0"/>
              <a:t> </a:t>
            </a:r>
            <a:r>
              <a:rPr lang="en-US" sz="2000" dirty="0" err="1" smtClean="0"/>
              <a:t>keterlambatan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penyelesaian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443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66800" y="2182813"/>
            <a:ext cx="8661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cs typeface="Arial" panose="020B0604020202020204" pitchFamily="34" charset="0"/>
              </a:rPr>
              <a:t>PERT</a:t>
            </a: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1295400" y="2057400"/>
            <a:ext cx="6934200" cy="1752600"/>
            <a:chOff x="624" y="912"/>
            <a:chExt cx="4992" cy="1632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296" y="1584"/>
              <a:ext cx="1104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dirty="0">
                  <a:cs typeface="Arial" panose="020B0604020202020204" pitchFamily="34" charset="0"/>
                </a:rPr>
                <a:t>Do A</a:t>
              </a: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2640" y="1968"/>
              <a:ext cx="1104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cs typeface="Arial" panose="020B0604020202020204" pitchFamily="34" charset="0"/>
                </a:rPr>
                <a:t>Do C</a:t>
              </a: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2640" y="912"/>
              <a:ext cx="1104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cs typeface="Arial" panose="020B0604020202020204" pitchFamily="34" charset="0"/>
                </a:rPr>
                <a:t>Do B</a:t>
              </a: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936" y="1584"/>
              <a:ext cx="1104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cs typeface="Arial" panose="020B0604020202020204" pitchFamily="34" charset="0"/>
                </a:rPr>
                <a:t>Do D</a:t>
              </a:r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624" y="1632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cs typeface="Arial" panose="020B0604020202020204" pitchFamily="34" charset="0"/>
              </a:endParaRPr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5232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cs typeface="Arial" panose="020B0604020202020204" pitchFamily="34" charset="0"/>
              </a:endParaRP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1008" y="1824"/>
              <a:ext cx="28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cs typeface="Arial" panose="020B0604020202020204" pitchFamily="34" charset="0"/>
              </a:endParaRPr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V="1">
              <a:off x="2400" y="1200"/>
              <a:ext cx="24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cs typeface="Arial" panose="020B0604020202020204" pitchFamily="34" charset="0"/>
              </a:endParaRP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2400" y="1872"/>
              <a:ext cx="24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cs typeface="Arial" panose="020B0604020202020204" pitchFamily="34" charset="0"/>
              </a:endParaRP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V="1">
              <a:off x="3744" y="1872"/>
              <a:ext cx="19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cs typeface="Arial" panose="020B0604020202020204" pitchFamily="34" charset="0"/>
              </a:endParaRPr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3744" y="1200"/>
              <a:ext cx="19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cs typeface="Arial" panose="020B0604020202020204" pitchFamily="34" charset="0"/>
              </a:endParaRPr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5040" y="1872"/>
              <a:ext cx="19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cs typeface="Arial" panose="020B0604020202020204" pitchFamily="34" charset="0"/>
              </a:endParaRPr>
            </a:p>
          </p:txBody>
        </p:sp>
      </p:grp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1066800" y="4038600"/>
            <a:ext cx="755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cs typeface="Arial" panose="020B0604020202020204" pitchFamily="34" charset="0"/>
              </a:rPr>
              <a:t>CPM</a:t>
            </a:r>
          </a:p>
        </p:txBody>
      </p:sp>
      <p:grpSp>
        <p:nvGrpSpPr>
          <p:cNvPr id="21" name="Group 18"/>
          <p:cNvGrpSpPr>
            <a:grpSpLocks/>
          </p:cNvGrpSpPr>
          <p:nvPr/>
        </p:nvGrpSpPr>
        <p:grpSpPr bwMode="auto">
          <a:xfrm>
            <a:off x="1295400" y="4419600"/>
            <a:ext cx="6858000" cy="1752600"/>
            <a:chOff x="816" y="2665"/>
            <a:chExt cx="4656" cy="1415"/>
          </a:xfrm>
        </p:grpSpPr>
        <p:sp>
          <p:nvSpPr>
            <p:cNvPr id="22" name="Oval 19"/>
            <p:cNvSpPr>
              <a:spLocks noChangeArrowheads="1"/>
            </p:cNvSpPr>
            <p:nvPr/>
          </p:nvSpPr>
          <p:spPr bwMode="auto">
            <a:xfrm>
              <a:off x="816" y="316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cs typeface="Arial" panose="020B0604020202020204" pitchFamily="34" charset="0"/>
              </a:endParaRPr>
            </a:p>
          </p:txBody>
        </p:sp>
        <p:sp>
          <p:nvSpPr>
            <p:cNvPr id="23" name="Oval 20"/>
            <p:cNvSpPr>
              <a:spLocks noChangeArrowheads="1"/>
            </p:cNvSpPr>
            <p:nvPr/>
          </p:nvSpPr>
          <p:spPr bwMode="auto">
            <a:xfrm>
              <a:off x="1872" y="316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cs typeface="Arial" panose="020B0604020202020204" pitchFamily="34" charset="0"/>
              </a:endParaRPr>
            </a:p>
          </p:txBody>
        </p:sp>
        <p:sp>
          <p:nvSpPr>
            <p:cNvPr id="24" name="Oval 21"/>
            <p:cNvSpPr>
              <a:spLocks noChangeArrowheads="1"/>
            </p:cNvSpPr>
            <p:nvPr/>
          </p:nvSpPr>
          <p:spPr bwMode="auto">
            <a:xfrm>
              <a:off x="3264" y="3744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cs typeface="Arial" panose="020B0604020202020204" pitchFamily="34" charset="0"/>
              </a:endParaRPr>
            </a:p>
          </p:txBody>
        </p:sp>
        <p:sp>
          <p:nvSpPr>
            <p:cNvPr id="25" name="Oval 22"/>
            <p:cNvSpPr>
              <a:spLocks noChangeArrowheads="1"/>
            </p:cNvSpPr>
            <p:nvPr/>
          </p:nvSpPr>
          <p:spPr bwMode="auto">
            <a:xfrm>
              <a:off x="3216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cs typeface="Arial" panose="020B0604020202020204" pitchFamily="34" charset="0"/>
              </a:endParaRPr>
            </a:p>
          </p:txBody>
        </p:sp>
        <p:sp>
          <p:nvSpPr>
            <p:cNvPr id="26" name="Oval 23"/>
            <p:cNvSpPr>
              <a:spLocks noChangeArrowheads="1"/>
            </p:cNvSpPr>
            <p:nvPr/>
          </p:nvSpPr>
          <p:spPr bwMode="auto">
            <a:xfrm>
              <a:off x="4032" y="312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cs typeface="Arial" panose="020B0604020202020204" pitchFamily="34" charset="0"/>
              </a:endParaRPr>
            </a:p>
          </p:txBody>
        </p:sp>
        <p:sp>
          <p:nvSpPr>
            <p:cNvPr id="27" name="Oval 24"/>
            <p:cNvSpPr>
              <a:spLocks noChangeArrowheads="1"/>
            </p:cNvSpPr>
            <p:nvPr/>
          </p:nvSpPr>
          <p:spPr bwMode="auto">
            <a:xfrm>
              <a:off x="5136" y="312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cs typeface="Arial" panose="020B0604020202020204" pitchFamily="34" charset="0"/>
              </a:endParaRPr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>
              <a:off x="1152" y="331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cs typeface="Arial" panose="020B0604020202020204" pitchFamily="34" charset="0"/>
              </a:endParaRPr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 flipV="1">
              <a:off x="2208" y="2976"/>
              <a:ext cx="100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cs typeface="Arial" panose="020B0604020202020204" pitchFamily="34" charset="0"/>
              </a:endParaRPr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2208" y="3360"/>
              <a:ext cx="105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cs typeface="Arial" panose="020B0604020202020204" pitchFamily="34" charset="0"/>
              </a:endParaRPr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>
              <a:off x="3552" y="2976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cs typeface="Arial" panose="020B0604020202020204" pitchFamily="34" charset="0"/>
              </a:endParaRPr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 flipV="1">
              <a:off x="3600" y="3408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cs typeface="Arial" panose="020B0604020202020204" pitchFamily="34" charset="0"/>
              </a:endParaRPr>
            </a:p>
          </p:txBody>
        </p:sp>
        <p:sp>
          <p:nvSpPr>
            <p:cNvPr id="33" name="Line 30"/>
            <p:cNvSpPr>
              <a:spLocks noChangeShapeType="1"/>
            </p:cNvSpPr>
            <p:nvPr/>
          </p:nvSpPr>
          <p:spPr bwMode="auto">
            <a:xfrm>
              <a:off x="4368" y="331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cs typeface="Arial" panose="020B0604020202020204" pitchFamily="34" charset="0"/>
              </a:endParaRPr>
            </a:p>
          </p:txBody>
        </p:sp>
        <p:sp>
          <p:nvSpPr>
            <p:cNvPr id="34" name="Text Box 31"/>
            <p:cNvSpPr txBox="1">
              <a:spLocks noChangeArrowheads="1"/>
            </p:cNvSpPr>
            <p:nvPr/>
          </p:nvSpPr>
          <p:spPr bwMode="auto">
            <a:xfrm>
              <a:off x="1094" y="2761"/>
              <a:ext cx="503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cs typeface="Arial" panose="020B0604020202020204" pitchFamily="34" charset="0"/>
                </a:rPr>
                <a:t>Do A</a:t>
              </a:r>
            </a:p>
          </p:txBody>
        </p:sp>
        <p:sp>
          <p:nvSpPr>
            <p:cNvPr id="35" name="Text Box 32"/>
            <p:cNvSpPr txBox="1">
              <a:spLocks noChangeArrowheads="1"/>
            </p:cNvSpPr>
            <p:nvPr/>
          </p:nvSpPr>
          <p:spPr bwMode="auto">
            <a:xfrm>
              <a:off x="2390" y="2665"/>
              <a:ext cx="513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cs typeface="Arial" panose="020B0604020202020204" pitchFamily="34" charset="0"/>
                </a:rPr>
                <a:t>Do B</a:t>
              </a:r>
            </a:p>
          </p:txBody>
        </p:sp>
        <p:sp>
          <p:nvSpPr>
            <p:cNvPr id="36" name="Text Box 33"/>
            <p:cNvSpPr txBox="1">
              <a:spLocks noChangeArrowheads="1"/>
            </p:cNvSpPr>
            <p:nvPr/>
          </p:nvSpPr>
          <p:spPr bwMode="auto">
            <a:xfrm>
              <a:off x="2054" y="3578"/>
              <a:ext cx="523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cs typeface="Arial" panose="020B0604020202020204" pitchFamily="34" charset="0"/>
                </a:rPr>
                <a:t>Do C</a:t>
              </a:r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4406" y="3289"/>
              <a:ext cx="523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cs typeface="Arial" panose="020B0604020202020204" pitchFamily="34" charset="0"/>
                </a:rPr>
                <a:t>Do D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2749618" y="935660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200" dirty="0"/>
              <a:t>Network Planning Model:</a:t>
            </a:r>
            <a:br>
              <a:rPr lang="en-US" sz="2200" dirty="0"/>
            </a:br>
            <a:r>
              <a:rPr lang="en-US" sz="2200" dirty="0"/>
              <a:t>PERT </a:t>
            </a:r>
            <a:r>
              <a:rPr lang="en-US" sz="2200" dirty="0" err="1"/>
              <a:t>vs</a:t>
            </a:r>
            <a:r>
              <a:rPr lang="en-US" sz="2200" dirty="0"/>
              <a:t> CPM</a:t>
            </a:r>
          </a:p>
        </p:txBody>
      </p:sp>
    </p:spTree>
    <p:extLst>
      <p:ext uri="{BB962C8B-B14F-4D97-AF65-F5344CB8AC3E}">
        <p14:creationId xmlns:p14="http://schemas.microsoft.com/office/powerpoint/2010/main" val="200197805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7010" y="914400"/>
            <a:ext cx="59585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 smtClean="0"/>
              <a:t>Program Evaluation and Review Technique</a:t>
            </a:r>
          </a:p>
          <a:p>
            <a:pPr algn="ctr"/>
            <a:r>
              <a:rPr lang="en-US" sz="2200" b="1" dirty="0" smtClean="0"/>
              <a:t>(PERT)</a:t>
            </a:r>
            <a:endParaRPr lang="en-US" sz="2200" b="1" dirty="0"/>
          </a:p>
        </p:txBody>
      </p:sp>
      <p:sp>
        <p:nvSpPr>
          <p:cNvPr id="7" name="Rectangle 6"/>
          <p:cNvSpPr/>
          <p:nvPr/>
        </p:nvSpPr>
        <p:spPr>
          <a:xfrm>
            <a:off x="776287" y="2151727"/>
            <a:ext cx="7620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penjadwalan</a:t>
            </a:r>
            <a:r>
              <a:rPr lang="en-US" sz="2000" dirty="0" smtClean="0"/>
              <a:t>, </a:t>
            </a:r>
            <a:r>
              <a:rPr lang="en-US" sz="2000" dirty="0" err="1" smtClean="0"/>
              <a:t>mengatur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mengkoordinasi</a:t>
            </a:r>
            <a:r>
              <a:rPr lang="en-US" sz="2000" dirty="0" smtClean="0"/>
              <a:t> </a:t>
            </a:r>
            <a:r>
              <a:rPr lang="en-US" sz="2000" dirty="0" err="1" smtClean="0"/>
              <a:t>bagian-bagian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didalam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Metode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bertujuan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mengurangi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penundaan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rintangan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perbedaan-perbedaan</a:t>
            </a:r>
            <a:r>
              <a:rPr lang="en-US" sz="2000" dirty="0" smtClean="0"/>
              <a:t>, </a:t>
            </a:r>
            <a:r>
              <a:rPr lang="en-US" sz="2000" dirty="0" err="1" smtClean="0"/>
              <a:t>mengkoordinasikan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menyelaraskan</a:t>
            </a:r>
            <a:r>
              <a:rPr lang="en-US" sz="2000" dirty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keseluruhan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mempercepat</a:t>
            </a:r>
            <a:r>
              <a:rPr lang="en-US" sz="2000" dirty="0" smtClean="0"/>
              <a:t> </a:t>
            </a:r>
            <a:r>
              <a:rPr lang="en-US" sz="2000" dirty="0" err="1" smtClean="0"/>
              <a:t>selesainya</a:t>
            </a:r>
            <a:r>
              <a:rPr lang="en-US" sz="2000" dirty="0" smtClean="0"/>
              <a:t> </a:t>
            </a:r>
            <a:r>
              <a:rPr lang="en-US" sz="2000" dirty="0" err="1" smtClean="0"/>
              <a:t>proyek-proyek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66800" y="1295400"/>
            <a:ext cx="3094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/>
              <a:t>Karakteristik</a:t>
            </a:r>
            <a:r>
              <a:rPr lang="en-US" sz="2200" b="1" dirty="0" smtClean="0"/>
              <a:t> PERT</a:t>
            </a:r>
            <a:endParaRPr lang="en-US" sz="2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066800" y="2459504"/>
            <a:ext cx="6781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Kapan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selesai</a:t>
            </a:r>
            <a:r>
              <a:rPr lang="en-US" sz="20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urutan-urutan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, </a:t>
            </a:r>
            <a:r>
              <a:rPr lang="en-US" sz="2000" dirty="0" err="1" smtClean="0"/>
              <a:t>kapan</a:t>
            </a:r>
            <a:r>
              <a:rPr lang="en-US" sz="2000" dirty="0" smtClean="0"/>
              <a:t> </a:t>
            </a:r>
            <a:r>
              <a:rPr lang="en-US" sz="2000" dirty="0" err="1" smtClean="0"/>
              <a:t>mulainya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kapan</a:t>
            </a:r>
            <a:r>
              <a:rPr lang="en-US" sz="2000" dirty="0" smtClean="0"/>
              <a:t> </a:t>
            </a:r>
            <a:r>
              <a:rPr lang="en-US" sz="2000" dirty="0" err="1" smtClean="0"/>
              <a:t>selesainya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mana</a:t>
            </a:r>
            <a:r>
              <a:rPr lang="en-US" sz="2000" dirty="0" smtClean="0"/>
              <a:t> yang paling lama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mana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tertunda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mana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perhatian</a:t>
            </a:r>
            <a:r>
              <a:rPr lang="en-US" sz="2000" dirty="0" smtClean="0"/>
              <a:t> </a:t>
            </a:r>
            <a:r>
              <a:rPr lang="en-US" sz="2000" dirty="0" err="1" smtClean="0"/>
              <a:t>khusus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995779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7010" y="914400"/>
            <a:ext cx="59585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 smtClean="0"/>
              <a:t>Program Evaluation and Review Technique</a:t>
            </a:r>
          </a:p>
          <a:p>
            <a:pPr algn="ctr"/>
            <a:r>
              <a:rPr lang="en-US" sz="2200" b="1" dirty="0" smtClean="0"/>
              <a:t>(PERT)</a:t>
            </a:r>
            <a:endParaRPr lang="en-US" sz="2200" b="1" dirty="0"/>
          </a:p>
        </p:txBody>
      </p:sp>
      <p:sp>
        <p:nvSpPr>
          <p:cNvPr id="3" name="Rectangle 2"/>
          <p:cNvSpPr/>
          <p:nvPr/>
        </p:nvSpPr>
        <p:spPr>
          <a:xfrm>
            <a:off x="685800" y="1981200"/>
            <a:ext cx="777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/>
              <a:t>M</a:t>
            </a:r>
            <a:r>
              <a:rPr lang="en-US" sz="2000" dirty="0" err="1" smtClean="0"/>
              <a:t>erupakan</a:t>
            </a:r>
            <a:r>
              <a:rPr lang="en-US" sz="2000" dirty="0" smtClean="0"/>
              <a:t> </a:t>
            </a:r>
            <a:r>
              <a:rPr lang="en-US" sz="2000" dirty="0" err="1"/>
              <a:t>teknik</a:t>
            </a:r>
            <a:r>
              <a:rPr lang="en-US" sz="2000" dirty="0"/>
              <a:t> </a:t>
            </a:r>
            <a:r>
              <a:rPr lang="en-US" sz="2000" dirty="0" err="1"/>
              <a:t>analisa</a:t>
            </a:r>
            <a:r>
              <a:rPr lang="en-US" sz="2000" dirty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(networking)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/>
              <a:t>aktivitas</a:t>
            </a:r>
            <a:r>
              <a:rPr lang="en-US" sz="2000" dirty="0"/>
              <a:t> yang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probabilitas</a:t>
            </a:r>
            <a:r>
              <a:rPr lang="en-US" sz="2000" dirty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2906203"/>
            <a:ext cx="7620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PERT </a:t>
            </a:r>
            <a:r>
              <a:rPr lang="en-US" sz="2000" dirty="0" err="1" smtClean="0"/>
              <a:t>bertujuan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memperkirakan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aktivitas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/</a:t>
            </a:r>
            <a:r>
              <a:rPr lang="en-US" sz="2000" dirty="0" err="1" smtClean="0"/>
              <a:t>aktivitas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di </a:t>
            </a:r>
            <a:r>
              <a:rPr lang="en-US" sz="2000" dirty="0" err="1" smtClean="0"/>
              <a:t>peroleh</a:t>
            </a:r>
            <a:r>
              <a:rPr lang="en-US" sz="2000" dirty="0" smtClean="0"/>
              <a:t>:</a:t>
            </a:r>
          </a:p>
          <a:p>
            <a:pPr marL="681038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Tiga</a:t>
            </a:r>
            <a:r>
              <a:rPr lang="en-US" sz="2000" dirty="0" smtClean="0"/>
              <a:t> </a:t>
            </a:r>
            <a:r>
              <a:rPr lang="en-US" sz="2000" dirty="0" err="1" smtClean="0"/>
              <a:t>perkiraan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masing-masing</a:t>
            </a:r>
            <a:r>
              <a:rPr lang="en-US" sz="2000" dirty="0" smtClean="0"/>
              <a:t>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diperoleh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varians</a:t>
            </a:r>
            <a:endParaRPr lang="en-US" sz="2000" dirty="0" smtClean="0"/>
          </a:p>
          <a:p>
            <a:pPr marL="681038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perkiraan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/</a:t>
            </a:r>
            <a:r>
              <a:rPr lang="en-US" sz="2000" dirty="0" err="1" smtClean="0"/>
              <a:t>aktivitas</a:t>
            </a:r>
            <a:r>
              <a:rPr lang="en-US" sz="2000" dirty="0" smtClean="0"/>
              <a:t>, </a:t>
            </a:r>
            <a:r>
              <a:rPr lang="en-US" sz="2000" dirty="0" err="1" smtClean="0"/>
              <a:t>beserta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varians</a:t>
            </a:r>
            <a:endParaRPr lang="en-US" sz="2000" dirty="0" smtClean="0"/>
          </a:p>
          <a:p>
            <a:pPr marL="681038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Probabilitas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penyelesaian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/</a:t>
            </a:r>
            <a:r>
              <a:rPr lang="en-US" sz="2000" dirty="0" err="1" smtClean="0"/>
              <a:t>aktivitas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/</a:t>
            </a:r>
            <a:r>
              <a:rPr lang="en-US" sz="2000" dirty="0" err="1" smtClean="0"/>
              <a:t>aktivitas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594406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66800" y="1295400"/>
            <a:ext cx="3094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/>
              <a:t>Perkiraan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Waktu</a:t>
            </a:r>
            <a:endParaRPr lang="en-US" sz="2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066800" y="2057400"/>
            <a:ext cx="7162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Waktu</a:t>
            </a:r>
            <a:r>
              <a:rPr lang="en-US" sz="2000" dirty="0" smtClean="0"/>
              <a:t> paling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i="1" dirty="0" smtClean="0"/>
              <a:t>(m)</a:t>
            </a:r>
          </a:p>
          <a:p>
            <a:pPr marL="341313"/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yang paling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aktivitas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diulang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kali.</a:t>
            </a:r>
            <a:r>
              <a:rPr lang="en-US" sz="2000" i="1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optimis</a:t>
            </a:r>
            <a:r>
              <a:rPr lang="en-US" sz="2000" dirty="0" smtClean="0"/>
              <a:t> </a:t>
            </a:r>
            <a:r>
              <a:rPr lang="en-US" sz="2000" i="1" dirty="0" smtClean="0"/>
              <a:t>(a)</a:t>
            </a:r>
          </a:p>
          <a:p>
            <a:pPr marL="341313"/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terpendek</a:t>
            </a:r>
            <a:r>
              <a:rPr lang="en-US" sz="2000" dirty="0" smtClean="0"/>
              <a:t>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aktivitas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diselesaikan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pesimis</a:t>
            </a:r>
            <a:r>
              <a:rPr lang="en-US" sz="2000" dirty="0" smtClean="0"/>
              <a:t> </a:t>
            </a:r>
            <a:r>
              <a:rPr lang="en-US" sz="2000" i="1" dirty="0" smtClean="0"/>
              <a:t>(b)</a:t>
            </a:r>
          </a:p>
          <a:p>
            <a:pPr marL="341313"/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terpanjang</a:t>
            </a:r>
            <a:r>
              <a:rPr lang="en-US" sz="2000" dirty="0" smtClean="0"/>
              <a:t>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</a:t>
            </a:r>
            <a:r>
              <a:rPr lang="en-US" sz="2000" dirty="0" err="1" smtClean="0"/>
              <a:t>dibutuhkan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aktivitas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selesai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asumsi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segalanya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berjalan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6280494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1797</TotalTime>
  <Words>761</Words>
  <Application>Microsoft Office PowerPoint</Application>
  <PresentationFormat>On-screen Show (4:3)</PresentationFormat>
  <Paragraphs>150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243</cp:revision>
  <dcterms:created xsi:type="dcterms:W3CDTF">2010-08-24T06:47:44Z</dcterms:created>
  <dcterms:modified xsi:type="dcterms:W3CDTF">2017-11-24T12:12:36Z</dcterms:modified>
</cp:coreProperties>
</file>