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2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3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3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1.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3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C6B68-CB05-4A8E-A218-0D416B0ECE03}" type="datetimeFigureOut">
              <a:rPr lang="en-ID" smtClean="0"/>
              <a:t>17/12/2018</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27A4A-C102-4316-BDCA-5B450AEBF1B8}" type="slidenum">
              <a:rPr lang="en-ID" smtClean="0"/>
              <a:t>‹#›</a:t>
            </a:fld>
            <a:endParaRPr lang="en-ID"/>
          </a:p>
        </p:txBody>
      </p:sp>
    </p:spTree>
    <p:extLst>
      <p:ext uri="{BB962C8B-B14F-4D97-AF65-F5344CB8AC3E}">
        <p14:creationId xmlns:p14="http://schemas.microsoft.com/office/powerpoint/2010/main" val="7248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B23FCB-5A60-4FE3-9C03-77478082501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09986" name="Rectangle 2"/>
          <p:cNvSpPr>
            <a:spLocks noChangeArrowheads="1" noTextEdit="1"/>
          </p:cNvSpPr>
          <p:nvPr>
            <p:ph type="sldImg"/>
          </p:nvPr>
        </p:nvSpPr>
        <p:spPr>
          <a:ln/>
        </p:spPr>
      </p:sp>
      <p:sp>
        <p:nvSpPr>
          <p:cNvPr id="809987" name="Rectangle 3"/>
          <p:cNvSpPr>
            <a:spLocks noGrp="1" noChangeArrowheads="1"/>
          </p:cNvSpPr>
          <p:nvPr>
            <p:ph type="body" idx="1"/>
          </p:nvPr>
        </p:nvSpPr>
        <p:spPr/>
        <p:txBody>
          <a:bodyPr/>
          <a:lstStyle/>
          <a:p>
            <a:r>
              <a:rPr lang="en-US" altLang="en-US" b="1"/>
              <a:t>INTRODUCTION</a:t>
            </a:r>
          </a:p>
          <a:p>
            <a:r>
              <a:rPr lang="en-US" altLang="en-US"/>
              <a:t>Information security is unlike any other aspect of information technology.  It is an arena where the primary mission is to ensure things stay the way they are.  </a:t>
            </a:r>
          </a:p>
          <a:p>
            <a:r>
              <a:rPr lang="en-US" altLang="en-US"/>
              <a:t>If there were no threats to information and systems, we could focus on improving systems that support the information, resulting in vast improvements in ease of use and usefulness.  </a:t>
            </a:r>
          </a:p>
          <a:p>
            <a:r>
              <a:rPr lang="en-US" altLang="en-US"/>
              <a:t>The first phase, Investigation, provides an overview of the environment in which security must operate, and the problems that security must address. </a:t>
            </a:r>
          </a:p>
          <a:p>
            <a:endParaRPr lang="en-US" altLang="en-US"/>
          </a:p>
          <a:p>
            <a:r>
              <a:rPr lang="en-US" altLang="en-US" b="1"/>
              <a:t>BUSINESS NEEDS FIRST, TECHNOLOGY NEEDS LAST</a:t>
            </a:r>
          </a:p>
          <a:p>
            <a:r>
              <a:rPr lang="en-US" altLang="en-US"/>
              <a:t>Information security performs four important functions for an organization:</a:t>
            </a:r>
          </a:p>
          <a:p>
            <a:r>
              <a:rPr lang="en-US" altLang="en-US"/>
              <a:t>1.	Protects the organization’s ability to function</a:t>
            </a:r>
          </a:p>
          <a:p>
            <a:r>
              <a:rPr lang="en-US" altLang="en-US"/>
              <a:t>2.	Enables the safe operation of applications implemented on the organization’s IT systems</a:t>
            </a:r>
          </a:p>
          <a:p>
            <a:r>
              <a:rPr lang="en-US" altLang="en-US"/>
              <a:t>3.	Protects the data the organization collects and uses</a:t>
            </a:r>
          </a:p>
          <a:p>
            <a:r>
              <a:rPr lang="en-US" altLang="en-US"/>
              <a:t>4.	Safeguards the technology assets in use at the organization</a:t>
            </a:r>
          </a:p>
          <a:p>
            <a:endParaRPr lang="en-US" altLang="en-US"/>
          </a:p>
        </p:txBody>
      </p:sp>
    </p:spTree>
    <p:extLst>
      <p:ext uri="{BB962C8B-B14F-4D97-AF65-F5344CB8AC3E}">
        <p14:creationId xmlns:p14="http://schemas.microsoft.com/office/powerpoint/2010/main" val="2319219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EE37E1-8480-4CFE-97B5-5A1DEE6936B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93954" name="Rectangle 2"/>
          <p:cNvSpPr>
            <a:spLocks noChangeArrowheads="1" noTextEdit="1"/>
          </p:cNvSpPr>
          <p:nvPr>
            <p:ph type="sldImg"/>
          </p:nvPr>
        </p:nvSpPr>
        <p:spPr>
          <a:ln/>
        </p:spPr>
      </p:sp>
      <p:sp>
        <p:nvSpPr>
          <p:cNvPr id="893955" name="Rectangle 3"/>
          <p:cNvSpPr>
            <a:spLocks noGrp="1" noChangeArrowheads="1"/>
          </p:cNvSpPr>
          <p:nvPr>
            <p:ph type="body" idx="1"/>
          </p:nvPr>
        </p:nvSpPr>
        <p:spPr/>
        <p:txBody>
          <a:bodyPr/>
          <a:lstStyle/>
          <a:p>
            <a:r>
              <a:rPr lang="en-US" altLang="en-US" b="1"/>
              <a:t>Potential Acts of Human Error or Failure </a:t>
            </a:r>
          </a:p>
          <a:p>
            <a:r>
              <a:rPr lang="en-US" altLang="en-US"/>
              <a:t>This category includes the possibility of acts performed without intent or malicious purpose by an individual who is an employee of an organization. </a:t>
            </a:r>
          </a:p>
          <a:p>
            <a:r>
              <a:rPr lang="en-US" altLang="en-US"/>
              <a:t>Inexperience, improper training, the making of incorrect assumptions, and other circumstances can cause problems. </a:t>
            </a:r>
          </a:p>
          <a:p>
            <a:r>
              <a:rPr lang="en-US" altLang="en-US"/>
              <a:t>Employees constitute one of the greatest threats to information security, as the individuals closest to the organizational data.  </a:t>
            </a:r>
          </a:p>
          <a:p>
            <a:r>
              <a:rPr lang="en-US" altLang="en-US"/>
              <a:t>Employee mistakes can easily lead to the following: revelation of classified data, entry of erroneous data, accidental deletion or modification of data, storage of data in unprotected areas, and failure to protect information.</a:t>
            </a:r>
          </a:p>
          <a:p>
            <a:r>
              <a:rPr lang="en-US" altLang="en-US"/>
              <a:t>Many threats can be prevented with controls, ranging from simple procedures, such as requiring the user to type a critical command twice, to more complex procedures, such as the verification of commands by a second party. </a:t>
            </a:r>
          </a:p>
          <a:p>
            <a:endParaRPr lang="en-US" altLang="en-US"/>
          </a:p>
          <a:p>
            <a:endParaRPr lang="en-US" altLang="en-US"/>
          </a:p>
        </p:txBody>
      </p:sp>
    </p:spTree>
    <p:extLst>
      <p:ext uri="{BB962C8B-B14F-4D97-AF65-F5344CB8AC3E}">
        <p14:creationId xmlns:p14="http://schemas.microsoft.com/office/powerpoint/2010/main" val="374579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DC427A-BF0C-4081-BC60-3A566745E41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7154" name="Rectangle 2"/>
          <p:cNvSpPr>
            <a:spLocks noChangeArrowheads="1" noTextEdit="1"/>
          </p:cNvSpPr>
          <p:nvPr>
            <p:ph type="sldImg"/>
          </p:nvPr>
        </p:nvSpPr>
        <p:spPr>
          <a:ln/>
        </p:spPr>
      </p:sp>
      <p:sp>
        <p:nvSpPr>
          <p:cNvPr id="817155" name="Rectangle 3"/>
          <p:cNvSpPr>
            <a:spLocks noGrp="1" noChangeArrowheads="1"/>
          </p:cNvSpPr>
          <p:nvPr>
            <p:ph type="body" idx="1"/>
          </p:nvPr>
        </p:nvSpPr>
        <p:spPr/>
        <p:txBody>
          <a:bodyPr/>
          <a:lstStyle/>
          <a:p>
            <a:r>
              <a:rPr lang="en-US" altLang="en-US" b="1"/>
              <a:t>Potential Deviations in Quality of Service by Service Providers</a:t>
            </a:r>
          </a:p>
          <a:p>
            <a:r>
              <a:rPr lang="en-US" altLang="en-US"/>
              <a:t> This category represents situations in which a product or services are not delivered to the organization as expected. </a:t>
            </a:r>
          </a:p>
          <a:p>
            <a:r>
              <a:rPr lang="en-US" altLang="en-US"/>
              <a:t>The organization’s information system depends on the successful operation of many inter-dependent support systems including, power grids, telecom networks, parts suppliers, service vendors, and even the janitorial staff and garbage haulers. </a:t>
            </a:r>
          </a:p>
          <a:p>
            <a:r>
              <a:rPr lang="en-US" altLang="en-US"/>
              <a:t>Internet service, communications, and power irregularities are three sets of service issues that dramatically affect the availability of information and systems.</a:t>
            </a:r>
          </a:p>
          <a:p>
            <a:endParaRPr lang="en-US" altLang="en-US"/>
          </a:p>
        </p:txBody>
      </p:sp>
    </p:spTree>
    <p:extLst>
      <p:ext uri="{BB962C8B-B14F-4D97-AF65-F5344CB8AC3E}">
        <p14:creationId xmlns:p14="http://schemas.microsoft.com/office/powerpoint/2010/main" val="391079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F5B22-5A75-48F8-99F7-9D194310B68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8178" name="Rectangle 2"/>
          <p:cNvSpPr>
            <a:spLocks noChangeArrowheads="1" noTextEdit="1"/>
          </p:cNvSpPr>
          <p:nvPr>
            <p:ph type="sldImg"/>
          </p:nvPr>
        </p:nvSpPr>
        <p:spPr>
          <a:ln/>
        </p:spPr>
      </p:sp>
      <p:sp>
        <p:nvSpPr>
          <p:cNvPr id="818179" name="Rectangle 3"/>
          <p:cNvSpPr>
            <a:spLocks noGrp="1" noChangeArrowheads="1"/>
          </p:cNvSpPr>
          <p:nvPr>
            <p:ph type="body" idx="1"/>
          </p:nvPr>
        </p:nvSpPr>
        <p:spPr/>
        <p:txBody>
          <a:bodyPr/>
          <a:lstStyle/>
          <a:p>
            <a:r>
              <a:rPr lang="en-US" altLang="en-US" b="1"/>
              <a:t>Internet Service Issues</a:t>
            </a:r>
          </a:p>
          <a:p>
            <a:r>
              <a:rPr lang="en-US" altLang="en-US"/>
              <a:t>For organizations that rely heavily on the Internet and the Web to support continued operations, the threat of the potential loss of Internet service can lead to considerable loss in the availability of information. </a:t>
            </a:r>
          </a:p>
          <a:p>
            <a:r>
              <a:rPr lang="en-US" altLang="en-US"/>
              <a:t>Many organizations have sales staff and telecommuters working at remote locations.  </a:t>
            </a:r>
          </a:p>
          <a:p>
            <a:r>
              <a:rPr lang="en-US" altLang="en-US"/>
              <a:t>When an organization places its web servers in the care of a Web Hosting provider, that outsourcer assumes responsibility for all Internet Services as well as for the hardware and operating system software used to operate the web site. </a:t>
            </a:r>
          </a:p>
          <a:p>
            <a:endParaRPr lang="en-US" altLang="en-US"/>
          </a:p>
        </p:txBody>
      </p:sp>
    </p:spTree>
    <p:extLst>
      <p:ext uri="{BB962C8B-B14F-4D97-AF65-F5344CB8AC3E}">
        <p14:creationId xmlns:p14="http://schemas.microsoft.com/office/powerpoint/2010/main" val="323828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EC24B9-8DEA-4FAE-BD5B-B142DA9A66E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9202" name="Rectangle 2"/>
          <p:cNvSpPr>
            <a:spLocks noChangeArrowheads="1" noTextEdit="1"/>
          </p:cNvSpPr>
          <p:nvPr>
            <p:ph type="sldImg"/>
          </p:nvPr>
        </p:nvSpPr>
        <p:spPr>
          <a:ln/>
        </p:spPr>
      </p:sp>
      <p:sp>
        <p:nvSpPr>
          <p:cNvPr id="819203" name="Rectangle 3"/>
          <p:cNvSpPr>
            <a:spLocks noGrp="1" noChangeArrowheads="1"/>
          </p:cNvSpPr>
          <p:nvPr>
            <p:ph type="body" idx="1"/>
          </p:nvPr>
        </p:nvSpPr>
        <p:spPr/>
        <p:txBody>
          <a:bodyPr/>
          <a:lstStyle/>
          <a:p>
            <a:r>
              <a:rPr lang="en-US" altLang="en-US" b="1"/>
              <a:t>Communications and other Service Provider Issues</a:t>
            </a:r>
          </a:p>
          <a:p>
            <a:r>
              <a:rPr lang="en-US" altLang="en-US"/>
              <a:t>Other utility services can impact organizations as well. </a:t>
            </a:r>
          </a:p>
          <a:p>
            <a:r>
              <a:rPr lang="en-US" altLang="en-US"/>
              <a:t>Among these are telephone, water, wastewater, trash pickup, cable television, natural, or propane gas, and custodial services. </a:t>
            </a:r>
          </a:p>
          <a:p>
            <a:r>
              <a:rPr lang="en-US" altLang="en-US"/>
              <a:t>The threat of loss of these services can lead to the inability of an organization to function properly. </a:t>
            </a:r>
          </a:p>
          <a:p>
            <a:endParaRPr lang="en-US" altLang="en-US"/>
          </a:p>
        </p:txBody>
      </p:sp>
    </p:spTree>
    <p:extLst>
      <p:ext uri="{BB962C8B-B14F-4D97-AF65-F5344CB8AC3E}">
        <p14:creationId xmlns:p14="http://schemas.microsoft.com/office/powerpoint/2010/main" val="119003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2A4CDA-5407-4D0A-8328-78D501554E1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20226" name="Rectangle 2"/>
          <p:cNvSpPr>
            <a:spLocks noChangeArrowheads="1" noTextEdit="1"/>
          </p:cNvSpPr>
          <p:nvPr>
            <p:ph type="sldImg"/>
          </p:nvPr>
        </p:nvSpPr>
        <p:spPr>
          <a:ln/>
        </p:spPr>
      </p:sp>
      <p:sp>
        <p:nvSpPr>
          <p:cNvPr id="820227" name="Rectangle 3"/>
          <p:cNvSpPr>
            <a:spLocks noGrp="1" noChangeArrowheads="1"/>
          </p:cNvSpPr>
          <p:nvPr>
            <p:ph type="body" idx="1"/>
          </p:nvPr>
        </p:nvSpPr>
        <p:spPr/>
        <p:txBody>
          <a:bodyPr/>
          <a:lstStyle/>
          <a:p>
            <a:r>
              <a:rPr lang="en-US" altLang="en-US" b="1"/>
              <a:t>Power Irregularities</a:t>
            </a:r>
          </a:p>
          <a:p>
            <a:r>
              <a:rPr lang="en-US" altLang="en-US"/>
              <a:t>The threat of irregularities from power utilities are common and can lead to fluctuations such as power excesses, power shortages, and power losses. </a:t>
            </a:r>
          </a:p>
          <a:p>
            <a:r>
              <a:rPr lang="en-US" altLang="en-US"/>
              <a:t>In the U.S., buildings are “fed” 120-volt, 60-cycle power usually through 15 and 20 amp circuits. </a:t>
            </a:r>
          </a:p>
          <a:p>
            <a:r>
              <a:rPr lang="en-US" altLang="en-US"/>
              <a:t>Voltage levels  can:</a:t>
            </a:r>
          </a:p>
          <a:p>
            <a:r>
              <a:rPr lang="en-US" altLang="en-US"/>
              <a:t>spike – momentary increase or surge – prolonged increase;</a:t>
            </a:r>
          </a:p>
          <a:p>
            <a:r>
              <a:rPr lang="en-US" altLang="en-US"/>
              <a:t>sag – momentary low voltage, or brownout – prolonged drop;</a:t>
            </a:r>
          </a:p>
          <a:p>
            <a:r>
              <a:rPr lang="en-US" altLang="en-US"/>
              <a:t>fault – momentary loss of power, or blackout – prolonged loss;</a:t>
            </a:r>
          </a:p>
          <a:p>
            <a:r>
              <a:rPr lang="en-US" altLang="en-US"/>
              <a:t>Since sensitive electronic equipment, especially networking equipment, computers, and computer-based systems are susceptible to fluctuations, controls can be applied to manage power quality. </a:t>
            </a:r>
          </a:p>
          <a:p>
            <a:endParaRPr lang="en-US" altLang="en-US"/>
          </a:p>
        </p:txBody>
      </p:sp>
    </p:spTree>
    <p:extLst>
      <p:ext uri="{BB962C8B-B14F-4D97-AF65-F5344CB8AC3E}">
        <p14:creationId xmlns:p14="http://schemas.microsoft.com/office/powerpoint/2010/main" val="2398866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BD4954-0068-455D-9180-A18BE5B0B5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21250" name="Rectangle 2"/>
          <p:cNvSpPr>
            <a:spLocks noChangeArrowheads="1" noTextEdit="1"/>
          </p:cNvSpPr>
          <p:nvPr>
            <p:ph type="sldImg"/>
          </p:nvPr>
        </p:nvSpPr>
        <p:spPr>
          <a:ln/>
        </p:spPr>
      </p:sp>
      <p:sp>
        <p:nvSpPr>
          <p:cNvPr id="821251" name="Rectangle 3"/>
          <p:cNvSpPr>
            <a:spLocks noGrp="1" noChangeArrowheads="1"/>
          </p:cNvSpPr>
          <p:nvPr>
            <p:ph type="body" idx="1"/>
          </p:nvPr>
        </p:nvSpPr>
        <p:spPr/>
        <p:txBody>
          <a:bodyPr/>
          <a:lstStyle/>
          <a:p>
            <a:r>
              <a:rPr lang="en-US" altLang="en-US" b="1"/>
              <a:t>Deliberate Acts of Espionage or Trespass</a:t>
            </a:r>
          </a:p>
          <a:p>
            <a:r>
              <a:rPr lang="en-US" altLang="en-US"/>
              <a:t>This threat represents a well-known and broad category of electronic and human activities that breach the confidentiality of information. </a:t>
            </a:r>
          </a:p>
          <a:p>
            <a:r>
              <a:rPr lang="en-US" altLang="en-US"/>
              <a:t>When an unauthorized individual gains access to the information an organization is trying to protect, that act is categorized as a deliberate act of espionage or trespass. </a:t>
            </a:r>
          </a:p>
          <a:p>
            <a:r>
              <a:rPr lang="en-US" altLang="en-US"/>
              <a:t>When information gatherers employ techniques that cross the threshold of what is legal and/or ethical, they enter the world of industrial espionage.  </a:t>
            </a:r>
          </a:p>
          <a:p>
            <a:r>
              <a:rPr lang="en-US" altLang="en-US"/>
              <a:t>Instances of shoulder surfing occur at computer terminals, desks, ATM machines, public phones, or other places where a person is accessing confidential information.</a:t>
            </a:r>
          </a:p>
          <a:p>
            <a:r>
              <a:rPr lang="en-US" altLang="en-US" sz="1000"/>
              <a:t>Deliberate Acts of Espionage or Trespass</a:t>
            </a:r>
          </a:p>
          <a:p>
            <a:r>
              <a:rPr lang="en-US" altLang="en-US"/>
              <a:t>The threat of Trespass can lead to unauthorized, real or virtual actions that enable information gatherers to enter premises or systems they have not been authorized to enter.</a:t>
            </a:r>
          </a:p>
          <a:p>
            <a:r>
              <a:rPr lang="en-US" altLang="en-US"/>
              <a:t>Controls are sometimes implemented to mark the boundaries of an organization’s virtual territory. </a:t>
            </a:r>
          </a:p>
          <a:p>
            <a:r>
              <a:rPr lang="en-US" altLang="en-US"/>
              <a:t>These boundaries give notice to trespassers that they are encroaching on the organization’s cyberspace. </a:t>
            </a:r>
          </a:p>
          <a:p>
            <a:r>
              <a:rPr lang="en-US" altLang="en-US"/>
              <a:t>The classic perpetrator of deliberate acts of espionage or trespass is the hacker.  </a:t>
            </a:r>
          </a:p>
          <a:p>
            <a:r>
              <a:rPr lang="en-US" altLang="en-US"/>
              <a:t>In the gritty world of reality, a hacker uses skill, guile, or fraud to attempt to bypass the controls placed around information that is the property of someone else. The hacker frequently spends long hours examining the types and structures of the targeted systems. </a:t>
            </a:r>
          </a:p>
          <a:p>
            <a:endParaRPr lang="en-US" altLang="en-US"/>
          </a:p>
          <a:p>
            <a:endParaRPr lang="en-US" altLang="en-US"/>
          </a:p>
          <a:p>
            <a:endParaRPr lang="en-US" altLang="en-US"/>
          </a:p>
        </p:txBody>
      </p:sp>
    </p:spTree>
    <p:extLst>
      <p:ext uri="{BB962C8B-B14F-4D97-AF65-F5344CB8AC3E}">
        <p14:creationId xmlns:p14="http://schemas.microsoft.com/office/powerpoint/2010/main" val="204405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822F84-17CC-457C-B969-D733FDEF230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24322" name="Rectangle 2"/>
          <p:cNvSpPr>
            <a:spLocks noChangeArrowheads="1" noTextEdit="1"/>
          </p:cNvSpPr>
          <p:nvPr>
            <p:ph type="sldImg"/>
          </p:nvPr>
        </p:nvSpPr>
        <p:spPr>
          <a:ln/>
        </p:spPr>
      </p:sp>
      <p:sp>
        <p:nvSpPr>
          <p:cNvPr id="824323" name="Rectangle 3"/>
          <p:cNvSpPr>
            <a:spLocks noGrp="1" noChangeArrowheads="1"/>
          </p:cNvSpPr>
          <p:nvPr>
            <p:ph type="body" idx="1"/>
          </p:nvPr>
        </p:nvSpPr>
        <p:spPr/>
        <p:txBody>
          <a:bodyPr/>
          <a:lstStyle/>
          <a:p>
            <a:r>
              <a:rPr lang="en-US" altLang="en-US" sz="1000" b="1"/>
              <a:t>Deliberate Acts of Espionage or Trespass</a:t>
            </a:r>
          </a:p>
          <a:p>
            <a:r>
              <a:rPr lang="en-US" altLang="en-US"/>
              <a:t>There are generally two skill levels among hackers. </a:t>
            </a:r>
          </a:p>
          <a:p>
            <a:r>
              <a:rPr lang="en-US" altLang="en-US"/>
              <a:t>The first is the expert hacker, who develops software scripts and codes exploits used by the second category, the novice, or unskilled hacker.  </a:t>
            </a:r>
          </a:p>
          <a:p>
            <a:r>
              <a:rPr lang="en-US" altLang="en-US"/>
              <a:t>The expert hacker is usually a master of several programming languages, networking protocols, and operating systems and also exhibits a mastery of the technical environment of the chosen targeted system. </a:t>
            </a:r>
          </a:p>
          <a:p>
            <a:r>
              <a:rPr lang="en-US" altLang="en-US"/>
              <a:t>However, expert hackers have now become bored with directly attacking systems, and have turned to writing software. </a:t>
            </a:r>
          </a:p>
          <a:p>
            <a:r>
              <a:rPr lang="en-US" altLang="en-US"/>
              <a:t>The software they are writing is automated exploits that allow novice hackers to become script kiddies, hackers of limited skill who use expert-written software to exploit a system, but do not fully understand or appreciate the systems they hack.  </a:t>
            </a:r>
          </a:p>
          <a:p>
            <a:r>
              <a:rPr lang="en-US" altLang="en-US"/>
              <a:t>As a result of preparation and continued vigilance, attacks conducted by scripts are usually predictable, and can be adequately defended against. </a:t>
            </a:r>
          </a:p>
          <a:p>
            <a:r>
              <a:rPr lang="en-US" altLang="en-US"/>
              <a:t>There are other terms for system rule breakers :</a:t>
            </a:r>
          </a:p>
          <a:p>
            <a:r>
              <a:rPr lang="en-US" altLang="en-US"/>
              <a:t>The term cracker is now commonly associated with an individual who “cracks” or removes the software protection from an application designed to prevent unauthorized duplication.  </a:t>
            </a:r>
          </a:p>
          <a:p>
            <a:r>
              <a:rPr lang="en-US" altLang="en-US"/>
              <a:t>A phreaker hacks the public telephone network to make free calls, disrupt services, and generally wreak havoc. </a:t>
            </a:r>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421978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EA3596-24B7-4042-A130-EAA75AC031C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27394" name="Rectangle 2"/>
          <p:cNvSpPr>
            <a:spLocks noChangeArrowheads="1" noTextEdit="1"/>
          </p:cNvSpPr>
          <p:nvPr>
            <p:ph type="sldImg"/>
          </p:nvPr>
        </p:nvSpPr>
        <p:spPr>
          <a:ln/>
        </p:spPr>
      </p:sp>
      <p:sp>
        <p:nvSpPr>
          <p:cNvPr id="827395" name="Rectangle 3"/>
          <p:cNvSpPr>
            <a:spLocks noGrp="1" noChangeArrowheads="1"/>
          </p:cNvSpPr>
          <p:nvPr>
            <p:ph type="body" idx="1"/>
          </p:nvPr>
        </p:nvSpPr>
        <p:spPr/>
        <p:txBody>
          <a:bodyPr/>
          <a:lstStyle/>
          <a:p>
            <a:r>
              <a:rPr lang="en-US" altLang="en-US" b="1"/>
              <a:t>Deliberate Acts of Information Extortion  </a:t>
            </a:r>
          </a:p>
          <a:p>
            <a:r>
              <a:rPr lang="en-US" altLang="en-US"/>
              <a:t>The threat of information extortion is the possibility of an attacker or formerly trusted insider stealing information from a computer system and demanding compensation for its return or for an agreement to not disclose the information. </a:t>
            </a:r>
          </a:p>
          <a:p>
            <a:r>
              <a:rPr lang="en-US" altLang="en-US"/>
              <a:t>Extortion is common in credit card number theft.  </a:t>
            </a:r>
          </a:p>
          <a:p>
            <a:endParaRPr lang="en-US" altLang="en-US"/>
          </a:p>
        </p:txBody>
      </p:sp>
    </p:spTree>
    <p:extLst>
      <p:ext uri="{BB962C8B-B14F-4D97-AF65-F5344CB8AC3E}">
        <p14:creationId xmlns:p14="http://schemas.microsoft.com/office/powerpoint/2010/main" val="169067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C7F0B1-0371-4D33-A7CF-7C525E0AAF0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28418" name="Rectangle 2"/>
          <p:cNvSpPr>
            <a:spLocks noChangeArrowheads="1" noTextEdit="1"/>
          </p:cNvSpPr>
          <p:nvPr>
            <p:ph type="sldImg"/>
          </p:nvPr>
        </p:nvSpPr>
        <p:spPr>
          <a:ln/>
        </p:spPr>
      </p:sp>
      <p:sp>
        <p:nvSpPr>
          <p:cNvPr id="828419" name="Rectangle 3"/>
          <p:cNvSpPr>
            <a:spLocks noGrp="1" noChangeArrowheads="1"/>
          </p:cNvSpPr>
          <p:nvPr>
            <p:ph type="body" idx="1"/>
          </p:nvPr>
        </p:nvSpPr>
        <p:spPr/>
        <p:txBody>
          <a:bodyPr/>
          <a:lstStyle/>
          <a:p>
            <a:r>
              <a:rPr lang="en-US" altLang="en-US" b="1"/>
              <a:t>Deliberate Acts of Sabotage or Vandalism  </a:t>
            </a:r>
          </a:p>
          <a:p>
            <a:r>
              <a:rPr lang="en-US" altLang="en-US"/>
              <a:t>Equally popular today is the assault on the electronic face of an organization, its Web site.  </a:t>
            </a:r>
          </a:p>
          <a:p>
            <a:r>
              <a:rPr lang="en-US" altLang="en-US"/>
              <a:t>This category of threat addresses the individual or group of individuals who want to deliberately sabotage the operations of a computer system or business, or perform acts of vandalism to either destroy an asset or damage the image of the organization. </a:t>
            </a:r>
          </a:p>
          <a:p>
            <a:r>
              <a:rPr lang="en-US" altLang="en-US"/>
              <a:t>These threats can range from petty vandalism by employees to organized sabotage against an organization. </a:t>
            </a:r>
          </a:p>
          <a:p>
            <a:r>
              <a:rPr lang="en-US" altLang="en-US"/>
              <a:t>Organizations frequently rely on image to support the generation of revenue, so if an organization’s Web site is defaced, a drop in consumer confidence is probable, reducing the organization’s sales and net worth. </a:t>
            </a:r>
          </a:p>
          <a:p>
            <a:r>
              <a:rPr lang="en-US" altLang="en-US"/>
              <a:t>Compared to Website defacement, vandalism within a network is more malicious in intent and less public.  </a:t>
            </a:r>
          </a:p>
          <a:p>
            <a:r>
              <a:rPr lang="en-US" altLang="en-US"/>
              <a:t>Today, security experts are noticing a rise in another form of online vandalism in what are described as hacktivist or cyber-activist operations. A more extreme version is referred to as cyber-terrorism.</a:t>
            </a:r>
          </a:p>
          <a:p>
            <a:endParaRPr lang="en-US" altLang="en-US"/>
          </a:p>
          <a:p>
            <a:endParaRPr lang="en-US" altLang="en-US"/>
          </a:p>
        </p:txBody>
      </p:sp>
    </p:spTree>
    <p:extLst>
      <p:ext uri="{BB962C8B-B14F-4D97-AF65-F5344CB8AC3E}">
        <p14:creationId xmlns:p14="http://schemas.microsoft.com/office/powerpoint/2010/main" val="117993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DA9B3B-0265-44C7-A0E5-D8EB9EB9F42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30466" name="Rectangle 2"/>
          <p:cNvSpPr>
            <a:spLocks noChangeArrowheads="1" noTextEdit="1"/>
          </p:cNvSpPr>
          <p:nvPr>
            <p:ph type="sldImg"/>
          </p:nvPr>
        </p:nvSpPr>
        <p:spPr>
          <a:ln/>
        </p:spPr>
      </p:sp>
      <p:sp>
        <p:nvSpPr>
          <p:cNvPr id="830467" name="Rectangle 3"/>
          <p:cNvSpPr>
            <a:spLocks noGrp="1" noChangeArrowheads="1"/>
          </p:cNvSpPr>
          <p:nvPr>
            <p:ph type="body" idx="1"/>
          </p:nvPr>
        </p:nvSpPr>
        <p:spPr/>
        <p:txBody>
          <a:bodyPr/>
          <a:lstStyle/>
          <a:p>
            <a:r>
              <a:rPr lang="en-US" altLang="en-US" b="1"/>
              <a:t>Deliberate Acts of Theft</a:t>
            </a:r>
          </a:p>
          <a:p>
            <a:r>
              <a:rPr lang="en-US" altLang="en-US"/>
              <a:t>Theft is the illegal taking of another’s property. Within an organization, that property can be physical, electronic, or intellectual. </a:t>
            </a:r>
          </a:p>
          <a:p>
            <a:r>
              <a:rPr lang="en-US" altLang="en-US"/>
              <a:t>The value of information suffers when it is copied and taken away without the owner’s knowledge. </a:t>
            </a:r>
          </a:p>
          <a:p>
            <a:r>
              <a:rPr lang="en-US" altLang="en-US"/>
              <a:t>Physical theft can be controlled quite easily.  A wide variety of measures can be used from simple locked doors, to trained security personnel, and the installation of alarm systems. </a:t>
            </a:r>
          </a:p>
          <a:p>
            <a:r>
              <a:rPr lang="en-US" altLang="en-US"/>
              <a:t>Electronic theft, however, is a more complex problem to manage and control.  Organizations may not even know it has occurred.   </a:t>
            </a:r>
          </a:p>
          <a:p>
            <a:endParaRPr lang="en-US" altLang="en-US"/>
          </a:p>
        </p:txBody>
      </p:sp>
    </p:spTree>
    <p:extLst>
      <p:ext uri="{BB962C8B-B14F-4D97-AF65-F5344CB8AC3E}">
        <p14:creationId xmlns:p14="http://schemas.microsoft.com/office/powerpoint/2010/main" val="141204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B23CEF-DADF-48B0-9F48-7E871932394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1010" name="Rectangle 2"/>
          <p:cNvSpPr>
            <a:spLocks noChangeArrowheads="1" noTextEdit="1"/>
          </p:cNvSpPr>
          <p:nvPr>
            <p:ph type="sldImg"/>
          </p:nvPr>
        </p:nvSpPr>
        <p:spPr>
          <a:ln/>
        </p:spPr>
      </p:sp>
      <p:sp>
        <p:nvSpPr>
          <p:cNvPr id="811011" name="Rectangle 3"/>
          <p:cNvSpPr>
            <a:spLocks noGrp="1" noChangeArrowheads="1"/>
          </p:cNvSpPr>
          <p:nvPr>
            <p:ph type="body" idx="1"/>
          </p:nvPr>
        </p:nvSpPr>
        <p:spPr/>
        <p:txBody>
          <a:bodyPr/>
          <a:lstStyle/>
          <a:p>
            <a:r>
              <a:rPr lang="en-US" altLang="en-US" b="1"/>
              <a:t>Protecting the Ability of the Organization to Function</a:t>
            </a:r>
          </a:p>
          <a:p>
            <a:r>
              <a:rPr lang="en-US" altLang="en-US"/>
              <a:t>Both general management and IR management are responsible for implementing information security to protect the ability of the organization to function. </a:t>
            </a:r>
          </a:p>
          <a:p>
            <a:r>
              <a:rPr lang="en-US" altLang="en-US"/>
              <a:t>“information security is a management issue in addition to a technical issue, it is a people issue in addition to the technical issue.” </a:t>
            </a:r>
          </a:p>
          <a:p>
            <a:r>
              <a:rPr lang="en-US" altLang="en-US"/>
              <a:t>To assist management in addressing the needs for information security, communities of interest must communicate in terms of business impact and the cost of business interruption and avoid arguments expressed only in technical terms.</a:t>
            </a:r>
          </a:p>
          <a:p>
            <a:endParaRPr lang="en-US" altLang="en-US"/>
          </a:p>
        </p:txBody>
      </p:sp>
    </p:spTree>
    <p:extLst>
      <p:ext uri="{BB962C8B-B14F-4D97-AF65-F5344CB8AC3E}">
        <p14:creationId xmlns:p14="http://schemas.microsoft.com/office/powerpoint/2010/main" val="3773628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EB0AE9-6D43-446D-BCDE-1B4ECCB9FC9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31490" name="Rectangle 2"/>
          <p:cNvSpPr>
            <a:spLocks noChangeArrowheads="1" noTextEdit="1"/>
          </p:cNvSpPr>
          <p:nvPr>
            <p:ph type="sldImg"/>
          </p:nvPr>
        </p:nvSpPr>
        <p:spPr>
          <a:ln/>
        </p:spPr>
      </p:sp>
      <p:sp>
        <p:nvSpPr>
          <p:cNvPr id="831491" name="Rectangle 3"/>
          <p:cNvSpPr>
            <a:spLocks noGrp="1" noChangeArrowheads="1"/>
          </p:cNvSpPr>
          <p:nvPr>
            <p:ph type="body" idx="1"/>
          </p:nvPr>
        </p:nvSpPr>
        <p:spPr/>
        <p:txBody>
          <a:bodyPr/>
          <a:lstStyle/>
          <a:p>
            <a:r>
              <a:rPr lang="en-US" altLang="en-US" b="1"/>
              <a:t>Deliberate Software Attacks</a:t>
            </a:r>
          </a:p>
          <a:p>
            <a:r>
              <a:rPr lang="en-US" altLang="en-US"/>
              <a:t>Deliberate software attacks occur when an individual or group designs software to attack an unsuspecting system.  Most of this software is referred to as malicious code or malicious software, or sometimes malware.  </a:t>
            </a:r>
          </a:p>
          <a:p>
            <a:r>
              <a:rPr lang="en-US" altLang="en-US"/>
              <a:t>These software components or programs are designed to damage, destroy, or deny service to the target systems. </a:t>
            </a:r>
          </a:p>
          <a:p>
            <a:r>
              <a:rPr lang="en-US" altLang="en-US"/>
              <a:t>Some of the more common instances of malicious code are viruses and worms, Trojan horses, logic-bombs, back doors, and denial-of-services attacks.</a:t>
            </a:r>
          </a:p>
          <a:p>
            <a:r>
              <a:rPr lang="en-US" altLang="en-US"/>
              <a:t>Computer viruses are segments of code that perform malicious actions.  </a:t>
            </a:r>
          </a:p>
          <a:p>
            <a:r>
              <a:rPr lang="en-US" altLang="en-US"/>
              <a:t>This code behaves very much like a virus pathogen attacking animals and plants, using the cell’s own replication machinery to propagate and attack. </a:t>
            </a:r>
          </a:p>
          <a:p>
            <a:r>
              <a:rPr lang="en-US" altLang="en-US"/>
              <a:t>The code attaches itself to the existing program and takes control of that program’s access to the targeted computer. </a:t>
            </a:r>
          </a:p>
          <a:p>
            <a:r>
              <a:rPr lang="en-US" altLang="en-US"/>
              <a:t>The virus-controlled target program then carries out the virus’s plan, by replicating itself into additional targeted systems. </a:t>
            </a:r>
          </a:p>
          <a:p>
            <a:r>
              <a:rPr lang="en-US" altLang="en-US"/>
              <a:t>The macro virus is embedded in the automatically executing macro code, common in office productivity software like word processors, spread sheets, and database applications.  </a:t>
            </a:r>
          </a:p>
          <a:p>
            <a:r>
              <a:rPr lang="en-US" altLang="en-US"/>
              <a:t>The boot virus, infects the key operating systems files located in a computer’s boot sector. </a:t>
            </a:r>
          </a:p>
          <a:p>
            <a:r>
              <a:rPr lang="en-US" altLang="en-US"/>
              <a:t>Worms - malicious programs that replicate themselves constantly without requiring another program to provide a safe environment for replication. Worms can continue replicating themselves until they completely fill available resources, such as memory, hard drive space, and network bandwidth.  </a:t>
            </a:r>
          </a:p>
          <a:p>
            <a:r>
              <a:rPr lang="en-US" altLang="en-US"/>
              <a:t>Trojan horses - software programs that hide their true nature, and reveal their designed behavior only when activated. Trojan horses are frequently disguised as helpful, interesting or necessary pieces of software, such as readme.exe files often included with shareware or freeware packages. </a:t>
            </a:r>
          </a:p>
          <a:p>
            <a:r>
              <a:rPr lang="en-US" altLang="en-US"/>
              <a:t>Back door or Trap door - A virus or worm can have a payload that installs a back door or trap door component in a system.  This allows the attacker to access the system at will with special privileges. </a:t>
            </a:r>
          </a:p>
          <a:p>
            <a:r>
              <a:rPr lang="en-US" altLang="en-US"/>
              <a:t>Polymorphism - A threat that changes its apparent shape over time, representing a new threat not detectable by techniques that are looking for a pre-configured signature. These threats actually evolve variations in size and appearance to elude detection by anti-virus software programs, making detection more of a challenge.</a:t>
            </a:r>
          </a:p>
          <a:p>
            <a:r>
              <a:rPr lang="en-US" altLang="en-US"/>
              <a:t>Virus and Worm Hoaxes - As frustrating as viruses and worms are, perhaps more time and money is spent on resolving virus hoaxes. Well-meaning people spread the viruses and worms when they send e-mails warning of fictitious or virus laden threats.</a:t>
            </a:r>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101743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D350D4-AFB5-40FB-8F61-C754284A30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27746" name="Rectangle 2"/>
          <p:cNvSpPr>
            <a:spLocks noChangeArrowheads="1" noTextEdit="1"/>
          </p:cNvSpPr>
          <p:nvPr>
            <p:ph type="sldImg"/>
          </p:nvPr>
        </p:nvSpPr>
        <p:spPr>
          <a:ln/>
        </p:spPr>
      </p:sp>
      <p:sp>
        <p:nvSpPr>
          <p:cNvPr id="927747" name="Rectangle 3"/>
          <p:cNvSpPr>
            <a:spLocks noGrp="1" noChangeArrowheads="1"/>
          </p:cNvSpPr>
          <p:nvPr>
            <p:ph type="body" idx="1"/>
          </p:nvPr>
        </p:nvSpPr>
        <p:spPr/>
        <p:txBody>
          <a:bodyPr/>
          <a:lstStyle/>
          <a:p>
            <a:r>
              <a:rPr lang="en-US" altLang="en-US"/>
              <a:t>Virus is a computer program that attaches itself to an executable file or application.  It can replicate itself, usually through an executable program attached to an e-mail. </a:t>
            </a:r>
          </a:p>
          <a:p>
            <a:r>
              <a:rPr lang="en-US" altLang="en-US"/>
              <a:t>The keyword is “attaches”.  A virus can not stand on its own. It cannot replicate itself or operate without the presence of a host program.  A virus attaches itself to a host program, just as the flu attaches itself to a host organism.  You must prevent viruses from being installed on computers in your organizations, otherwise, after the virus attaches itself to a program, such as microsoft Word, it performs whatever its creator designed it to do.  </a:t>
            </a:r>
          </a:p>
        </p:txBody>
      </p:sp>
    </p:spTree>
    <p:extLst>
      <p:ext uri="{BB962C8B-B14F-4D97-AF65-F5344CB8AC3E}">
        <p14:creationId xmlns:p14="http://schemas.microsoft.com/office/powerpoint/2010/main" val="344218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B2F973-A414-4479-8DA4-AD12A46F605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29794" name="Rectangle 2"/>
          <p:cNvSpPr>
            <a:spLocks noChangeArrowheads="1" noTextEdit="1"/>
          </p:cNvSpPr>
          <p:nvPr>
            <p:ph type="sldImg"/>
          </p:nvPr>
        </p:nvSpPr>
        <p:spPr>
          <a:ln/>
        </p:spPr>
      </p:sp>
      <p:sp>
        <p:nvSpPr>
          <p:cNvPr id="929795" name="Rectangle 3"/>
          <p:cNvSpPr>
            <a:spLocks noGrp="1" noChangeArrowheads="1"/>
          </p:cNvSpPr>
          <p:nvPr>
            <p:ph type="body" idx="1"/>
          </p:nvPr>
        </p:nvSpPr>
        <p:spPr/>
        <p:txBody>
          <a:bodyPr/>
          <a:lstStyle/>
          <a:p>
            <a:r>
              <a:rPr lang="en-US" altLang="en-US"/>
              <a:t>Virus is a computer program that attaches itself to an executable file or application.  It can replicate itself, usually through an executable program attached to an e-mail. </a:t>
            </a:r>
          </a:p>
          <a:p>
            <a:r>
              <a:rPr lang="en-US" altLang="en-US"/>
              <a:t>The keyword is “attaches”.  A virus can not stand on its own. It cannot replicate itself or operate without the presence of a host program.  A virus attaches itself to a host program, just as the flu attaches itself to a host organism.  You must prevent viruses from being installed on computers in your organizations, otherwise, after the virus attaches itself to a program, such as microsoft Word, it performs whatever its creator designed it to do.  </a:t>
            </a:r>
          </a:p>
        </p:txBody>
      </p:sp>
    </p:spTree>
    <p:extLst>
      <p:ext uri="{BB962C8B-B14F-4D97-AF65-F5344CB8AC3E}">
        <p14:creationId xmlns:p14="http://schemas.microsoft.com/office/powerpoint/2010/main" val="223450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617BB1-88C3-459F-AD5D-4F68589E762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31842" name="Rectangle 2"/>
          <p:cNvSpPr>
            <a:spLocks noChangeArrowheads="1" noTextEdit="1"/>
          </p:cNvSpPr>
          <p:nvPr>
            <p:ph type="sldImg"/>
          </p:nvPr>
        </p:nvSpPr>
        <p:spPr>
          <a:ln/>
        </p:spPr>
      </p:sp>
      <p:sp>
        <p:nvSpPr>
          <p:cNvPr id="931843" name="Rectangle 3"/>
          <p:cNvSpPr>
            <a:spLocks noGrp="1" noChangeArrowheads="1"/>
          </p:cNvSpPr>
          <p:nvPr>
            <p:ph type="body" idx="1"/>
          </p:nvPr>
        </p:nvSpPr>
        <p:spPr/>
        <p:txBody>
          <a:bodyPr/>
          <a:lstStyle/>
          <a:p>
            <a:r>
              <a:rPr lang="en-US" altLang="en-US"/>
              <a:t>For example, with Norton Antivirus Enterprise Edition, administrators can configure a server that’s responsible for pushing new antivirus update to client computers in an organization. </a:t>
            </a:r>
          </a:p>
        </p:txBody>
      </p:sp>
    </p:spTree>
    <p:extLst>
      <p:ext uri="{BB962C8B-B14F-4D97-AF65-F5344CB8AC3E}">
        <p14:creationId xmlns:p14="http://schemas.microsoft.com/office/powerpoint/2010/main" val="2748156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B45FF4-9A1A-4D5A-9186-7BB213E522D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43106" name="Rectangle 2"/>
          <p:cNvSpPr>
            <a:spLocks noChangeArrowheads="1" noTextEdit="1"/>
          </p:cNvSpPr>
          <p:nvPr>
            <p:ph type="sldImg"/>
          </p:nvPr>
        </p:nvSpPr>
        <p:spPr>
          <a:ln/>
        </p:spPr>
      </p:sp>
      <p:sp>
        <p:nvSpPr>
          <p:cNvPr id="943107" name="Rectangle 3"/>
          <p:cNvSpPr>
            <a:spLocks noGrp="1" noChangeArrowheads="1"/>
          </p:cNvSpPr>
          <p:nvPr>
            <p:ph type="body" idx="1"/>
          </p:nvPr>
        </p:nvSpPr>
        <p:spPr/>
        <p:txBody>
          <a:bodyPr/>
          <a:lstStyle/>
          <a:p>
            <a:r>
              <a:rPr lang="en-US" altLang="en-US"/>
              <a:t>A rootkit is created after an attack and usually hides itself within the OS tools, so it’s almost impossible to detect. </a:t>
            </a:r>
          </a:p>
        </p:txBody>
      </p:sp>
    </p:spTree>
    <p:extLst>
      <p:ext uri="{BB962C8B-B14F-4D97-AF65-F5344CB8AC3E}">
        <p14:creationId xmlns:p14="http://schemas.microsoft.com/office/powerpoint/2010/main" val="100082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EB4AC-A5EB-46C5-9ED0-B1A1B9CBFFA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45154" name="Rectangle 2"/>
          <p:cNvSpPr>
            <a:spLocks noChangeArrowheads="1" noTextEdit="1"/>
          </p:cNvSpPr>
          <p:nvPr>
            <p:ph type="sldImg"/>
          </p:nvPr>
        </p:nvSpPr>
        <p:spPr>
          <a:ln/>
        </p:spPr>
      </p:sp>
      <p:sp>
        <p:nvSpPr>
          <p:cNvPr id="945155" name="Rectangle 3"/>
          <p:cNvSpPr>
            <a:spLocks noGrp="1" noChangeArrowheads="1"/>
          </p:cNvSpPr>
          <p:nvPr>
            <p:ph type="body" idx="1"/>
          </p:nvPr>
        </p:nvSpPr>
        <p:spPr/>
        <p:txBody>
          <a:bodyPr/>
          <a:lstStyle/>
          <a:p>
            <a:pPr lvl="1"/>
            <a:r>
              <a:rPr lang="en-US" altLang="en-US"/>
              <a:t>Firewall would most likely identify traffic that’s using unfamiliar ports, but Trojan programs that use common ports, such as TCP 80 (HTTP), or UPD 53 (DNS), are more difficult to detect. </a:t>
            </a:r>
          </a:p>
          <a:p>
            <a:pPr lvl="1"/>
            <a:r>
              <a:rPr lang="en-US" altLang="en-US"/>
              <a:t>Many software firewalls (Zone Alarm, BlackIce, and McAffe Desktop) can recognize port-scanning program or information leaving a questionable port. </a:t>
            </a:r>
          </a:p>
          <a:p>
            <a:pPr lvl="1"/>
            <a:endParaRPr lang="en-US" altLang="en-US"/>
          </a:p>
          <a:p>
            <a:endParaRPr lang="en-US" altLang="en-US"/>
          </a:p>
        </p:txBody>
      </p:sp>
    </p:spTree>
    <p:extLst>
      <p:ext uri="{BB962C8B-B14F-4D97-AF65-F5344CB8AC3E}">
        <p14:creationId xmlns:p14="http://schemas.microsoft.com/office/powerpoint/2010/main" val="1773336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5EDE20-A7B1-41DD-8960-8E4A0448118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35938" name="Rectangle 2"/>
          <p:cNvSpPr>
            <a:spLocks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913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8D8D96A-DFBB-4094-AE50-2DB2938291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46178" name="Rectangle 2"/>
          <p:cNvSpPr>
            <a:spLocks noChangeArrowheads="1" noTextEdit="1"/>
          </p:cNvSpPr>
          <p:nvPr>
            <p:ph type="sldImg"/>
          </p:nvPr>
        </p:nvSpPr>
        <p:spPr>
          <a:ln/>
        </p:spPr>
      </p:sp>
      <p:sp>
        <p:nvSpPr>
          <p:cNvPr id="946179" name="Rectangle 3"/>
          <p:cNvSpPr>
            <a:spLocks noGrp="1" noChangeArrowheads="1"/>
          </p:cNvSpPr>
          <p:nvPr>
            <p:ph type="body" idx="1"/>
          </p:nvPr>
        </p:nvSpPr>
        <p:spPr/>
        <p:txBody>
          <a:bodyPr/>
          <a:lstStyle/>
          <a:p>
            <a:r>
              <a:rPr lang="en-US" altLang="en-US"/>
              <a:t>For example, some users are familiar with Windows XP Remote Assistance or other remote control programs, such as PC AnyWhere.  That is use to explain how an intruder can take control of their computers easier because they already know the technology is available.  </a:t>
            </a:r>
          </a:p>
        </p:txBody>
      </p:sp>
    </p:spTree>
    <p:extLst>
      <p:ext uri="{BB962C8B-B14F-4D97-AF65-F5344CB8AC3E}">
        <p14:creationId xmlns:p14="http://schemas.microsoft.com/office/powerpoint/2010/main" val="252893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CD70D7-0D74-4D34-AC52-1DC1783E838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36610" name="Rectangle 2"/>
          <p:cNvSpPr>
            <a:spLocks noChangeArrowheads="1" noTextEdit="1"/>
          </p:cNvSpPr>
          <p:nvPr>
            <p:ph type="sldImg"/>
          </p:nvPr>
        </p:nvSpPr>
        <p:spPr>
          <a:ln/>
        </p:spPr>
      </p:sp>
      <p:sp>
        <p:nvSpPr>
          <p:cNvPr id="836611" name="Rectangle 3"/>
          <p:cNvSpPr>
            <a:spLocks noGrp="1" noChangeArrowheads="1"/>
          </p:cNvSpPr>
          <p:nvPr>
            <p:ph type="body" idx="1"/>
          </p:nvPr>
        </p:nvSpPr>
        <p:spPr/>
        <p:txBody>
          <a:bodyPr/>
          <a:lstStyle/>
          <a:p>
            <a:r>
              <a:rPr lang="en-US" altLang="en-US" b="1"/>
              <a:t>Compromises to Intellectual Property</a:t>
            </a:r>
          </a:p>
          <a:p>
            <a:r>
              <a:rPr lang="en-US" altLang="en-US"/>
              <a:t>Many organizations create or support the development of intellectual property as part of their business operations.  </a:t>
            </a:r>
          </a:p>
          <a:p>
            <a:r>
              <a:rPr lang="en-US" altLang="en-US"/>
              <a:t>Intellectual property is defined as “the ownership of ideas and control over the tangible or virtual representation of those ideas.” </a:t>
            </a:r>
          </a:p>
          <a:p>
            <a:r>
              <a:rPr lang="en-US" altLang="en-US"/>
              <a:t>Intellectual property for an organization includes trade secrets, copyrights, trademarks, and patents. </a:t>
            </a:r>
          </a:p>
          <a:p>
            <a:r>
              <a:rPr lang="en-US" altLang="en-US"/>
              <a:t>Once intellectual property (IP) has been defined, and properly identified, breaches to IP constitute a threat to the security of this information.  </a:t>
            </a:r>
          </a:p>
          <a:p>
            <a:r>
              <a:rPr lang="en-US" altLang="en-US"/>
              <a:t>Most common in IP breaches involve the unlawful use or duplication of software-based intellectual property, known as software piracy. </a:t>
            </a:r>
          </a:p>
          <a:p>
            <a:r>
              <a:rPr lang="en-US" altLang="en-US"/>
              <a:t>In addition to the laws surrounding software piracy, two watchdog organizations investigate allegations of software abuse: Software &amp; Information Industry Association (SIIA) formerly the Software Publishers Association, and the Business Software Alliance (BSA).</a:t>
            </a:r>
          </a:p>
          <a:p>
            <a:r>
              <a:rPr lang="en-US" altLang="en-US"/>
              <a:t>Enforcement of copyright violations, piracy, and the like has been attempted through a number of technical security mechanisms, including digital watermarks, embedded codes.  </a:t>
            </a:r>
          </a:p>
          <a:p>
            <a:endParaRPr lang="en-US" altLang="en-US"/>
          </a:p>
          <a:p>
            <a:endParaRPr lang="en-US" altLang="en-US"/>
          </a:p>
        </p:txBody>
      </p:sp>
    </p:spTree>
    <p:extLst>
      <p:ext uri="{BB962C8B-B14F-4D97-AF65-F5344CB8AC3E}">
        <p14:creationId xmlns:p14="http://schemas.microsoft.com/office/powerpoint/2010/main" val="3839504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DD0410-2417-41D8-A086-CAC0953E6B3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96002" name="Rectangle 2"/>
          <p:cNvSpPr>
            <a:spLocks noChangeArrowheads="1" noTextEdit="1"/>
          </p:cNvSpPr>
          <p:nvPr>
            <p:ph type="sldImg"/>
          </p:nvPr>
        </p:nvSpPr>
        <p:spPr>
          <a:ln/>
        </p:spPr>
      </p:sp>
      <p:sp>
        <p:nvSpPr>
          <p:cNvPr id="896003" name="Rectangle 3"/>
          <p:cNvSpPr>
            <a:spLocks noGrp="1" noChangeArrowheads="1"/>
          </p:cNvSpPr>
          <p:nvPr>
            <p:ph type="body" idx="1"/>
          </p:nvPr>
        </p:nvSpPr>
        <p:spPr/>
        <p:txBody>
          <a:bodyPr/>
          <a:lstStyle/>
          <a:p>
            <a:r>
              <a:rPr lang="en-US" altLang="en-US" b="1"/>
              <a:t>Compromises to Intellectual Property</a:t>
            </a:r>
          </a:p>
          <a:p>
            <a:r>
              <a:rPr lang="en-US" altLang="en-US"/>
              <a:t>Many organizations create or support the development of intellectual property as part of their business operations.  </a:t>
            </a:r>
          </a:p>
          <a:p>
            <a:r>
              <a:rPr lang="en-US" altLang="en-US"/>
              <a:t>Intellectual property is defined as “the ownership of ideas and control over the tangible or virtual representation of those ideas.” </a:t>
            </a:r>
          </a:p>
          <a:p>
            <a:r>
              <a:rPr lang="en-US" altLang="en-US"/>
              <a:t>Intellectual property for an organization includes trade secrets, copyrights, trademarks, and patents. </a:t>
            </a:r>
          </a:p>
          <a:p>
            <a:r>
              <a:rPr lang="en-US" altLang="en-US"/>
              <a:t>Once intellectual property (IP) has been defined, and properly identified, breaches to IP constitute a threat to the security of this information.  </a:t>
            </a:r>
          </a:p>
          <a:p>
            <a:r>
              <a:rPr lang="en-US" altLang="en-US"/>
              <a:t>Most common in IP breaches involve the unlawful use or duplication of software-based intellectual property, known as software piracy. </a:t>
            </a:r>
          </a:p>
          <a:p>
            <a:r>
              <a:rPr lang="en-US" altLang="en-US"/>
              <a:t>In addition to the laws surrounding software piracy, two watchdog organizations investigate allegations of software abuse: Software &amp; Information Industry Association (SIIA) formerly the Software Publishers Association, and the Business Software Alliance (BSA).</a:t>
            </a:r>
          </a:p>
          <a:p>
            <a:r>
              <a:rPr lang="en-US" altLang="en-US"/>
              <a:t>Enforcement of copyright violations, piracy, and the like has been attempted through a number of technical security mechanisms, including digital watermarks, embedded codes.  </a:t>
            </a:r>
          </a:p>
          <a:p>
            <a:endParaRPr lang="en-US" altLang="en-US"/>
          </a:p>
          <a:p>
            <a:endParaRPr lang="en-US" altLang="en-US"/>
          </a:p>
        </p:txBody>
      </p:sp>
    </p:spTree>
    <p:extLst>
      <p:ext uri="{BB962C8B-B14F-4D97-AF65-F5344CB8AC3E}">
        <p14:creationId xmlns:p14="http://schemas.microsoft.com/office/powerpoint/2010/main" val="737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1D203B-995B-4419-9FCA-AB4CFD7B336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2034" name="Rectangle 2"/>
          <p:cNvSpPr>
            <a:spLocks noChangeArrowheads="1" noTextEdit="1"/>
          </p:cNvSpPr>
          <p:nvPr>
            <p:ph type="sldImg"/>
          </p:nvPr>
        </p:nvSpPr>
        <p:spPr>
          <a:ln/>
        </p:spPr>
      </p:sp>
      <p:sp>
        <p:nvSpPr>
          <p:cNvPr id="812035" name="Rectangle 3"/>
          <p:cNvSpPr>
            <a:spLocks noGrp="1" noChangeArrowheads="1"/>
          </p:cNvSpPr>
          <p:nvPr>
            <p:ph type="body" idx="1"/>
          </p:nvPr>
        </p:nvSpPr>
        <p:spPr/>
        <p:txBody>
          <a:bodyPr/>
          <a:lstStyle/>
          <a:p>
            <a:r>
              <a:rPr lang="en-US" altLang="en-US" b="1"/>
              <a:t>Enabling The Safe Operation of Applications</a:t>
            </a:r>
          </a:p>
          <a:p>
            <a:r>
              <a:rPr lang="en-US" altLang="en-US"/>
              <a:t>Today’s organizations are under immense pressure to create and operate integrated, efficient, and capable applications. </a:t>
            </a:r>
          </a:p>
          <a:p>
            <a:r>
              <a:rPr lang="en-US" altLang="en-US"/>
              <a:t>The modern organization needs to create an environment that safeguards applications using the organization’s IT systems, particularly the environment of the organization’s infrastructure. </a:t>
            </a:r>
          </a:p>
          <a:p>
            <a:r>
              <a:rPr lang="en-US" altLang="en-US"/>
              <a:t>Once the infrastructure is in place, management must understand it has not abdicated to the IT department its responsibility to make choices and enforce decisions, but must continue to oversee the infrastructure.</a:t>
            </a:r>
          </a:p>
          <a:p>
            <a:endParaRPr lang="en-US" altLang="en-US"/>
          </a:p>
        </p:txBody>
      </p:sp>
    </p:spTree>
    <p:extLst>
      <p:ext uri="{BB962C8B-B14F-4D97-AF65-F5344CB8AC3E}">
        <p14:creationId xmlns:p14="http://schemas.microsoft.com/office/powerpoint/2010/main" val="21020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6EDE95-F38C-4854-9D60-56EE05118D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38658" name="Rectangle 2"/>
          <p:cNvSpPr>
            <a:spLocks noChangeArrowheads="1" noTextEdit="1"/>
          </p:cNvSpPr>
          <p:nvPr>
            <p:ph type="sldImg"/>
          </p:nvPr>
        </p:nvSpPr>
        <p:spPr>
          <a:ln/>
        </p:spPr>
      </p:sp>
      <p:sp>
        <p:nvSpPr>
          <p:cNvPr id="838659" name="Rectangle 3"/>
          <p:cNvSpPr>
            <a:spLocks noGrp="1" noChangeArrowheads="1"/>
          </p:cNvSpPr>
          <p:nvPr>
            <p:ph type="body" idx="1"/>
          </p:nvPr>
        </p:nvSpPr>
        <p:spPr/>
        <p:txBody>
          <a:bodyPr/>
          <a:lstStyle/>
          <a:p>
            <a:r>
              <a:rPr lang="en-US" altLang="en-US"/>
              <a:t>Forces of Nature </a:t>
            </a:r>
          </a:p>
          <a:p>
            <a:r>
              <a:rPr lang="en-US" altLang="en-US"/>
              <a:t>Forces of nature, force majeure, or acts of God pose the most dangerous threats, because they are unexpected and can occur with very little warning. </a:t>
            </a:r>
          </a:p>
          <a:p>
            <a:r>
              <a:rPr lang="en-US" altLang="en-US"/>
              <a:t>These threats can disrupt not only the lives of individuals, but also the storage, transmission, and use of information. </a:t>
            </a:r>
          </a:p>
          <a:p>
            <a:r>
              <a:rPr lang="en-US" altLang="en-US"/>
              <a:t>These include fire, flood, earthquake, and lightning as well as volcanic eruption and insect infestation.  </a:t>
            </a:r>
          </a:p>
          <a:p>
            <a:r>
              <a:rPr lang="en-US" altLang="en-US"/>
              <a:t>Since it is not possible to avoid many of these threats, management must implement controls to limit damage and also prepare contingency plans for continued operations.</a:t>
            </a:r>
          </a:p>
          <a:p>
            <a:endParaRPr lang="en-US" altLang="en-US"/>
          </a:p>
        </p:txBody>
      </p:sp>
    </p:spTree>
    <p:extLst>
      <p:ext uri="{BB962C8B-B14F-4D97-AF65-F5344CB8AC3E}">
        <p14:creationId xmlns:p14="http://schemas.microsoft.com/office/powerpoint/2010/main" val="3538816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EF99A0-3061-43E1-A84A-891166E40F2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39682" name="Rectangle 2"/>
          <p:cNvSpPr>
            <a:spLocks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en-US" altLang="en-US" b="1"/>
              <a:t>Technical Hardware Failures or Errors</a:t>
            </a:r>
          </a:p>
          <a:p>
            <a:r>
              <a:rPr lang="en-US" altLang="en-US"/>
              <a:t>Technical hardware failures or errors occur when a manufacturer distributes to users equipment containing a known or unknown flaw. </a:t>
            </a:r>
          </a:p>
          <a:p>
            <a:r>
              <a:rPr lang="en-US" altLang="en-US"/>
              <a:t>These defects can cause the system to perform outside of expected parameters, resulting in unreliable service or lack of availability.</a:t>
            </a:r>
          </a:p>
          <a:p>
            <a:r>
              <a:rPr lang="en-US" altLang="en-US"/>
              <a:t>Some errors are terminal, in that they result in the unrecoverable loss of the equipment.  Some errors are intermittent, in that they only periodically manifest themselves, resulting in faults that are not easily repeated.  </a:t>
            </a:r>
          </a:p>
          <a:p>
            <a:endParaRPr lang="en-US" altLang="en-US"/>
          </a:p>
        </p:txBody>
      </p:sp>
    </p:spTree>
    <p:extLst>
      <p:ext uri="{BB962C8B-B14F-4D97-AF65-F5344CB8AC3E}">
        <p14:creationId xmlns:p14="http://schemas.microsoft.com/office/powerpoint/2010/main" val="2067984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B11856-C384-4CD1-B9C8-E646EAF8306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0706" name="Rectangle 2"/>
          <p:cNvSpPr>
            <a:spLocks noChangeArrowheads="1" noTextEdit="1"/>
          </p:cNvSpPr>
          <p:nvPr>
            <p:ph type="sldImg"/>
          </p:nvPr>
        </p:nvSpPr>
        <p:spPr>
          <a:ln/>
        </p:spPr>
      </p:sp>
      <p:sp>
        <p:nvSpPr>
          <p:cNvPr id="840707" name="Rectangle 3"/>
          <p:cNvSpPr>
            <a:spLocks noGrp="1" noChangeArrowheads="1"/>
          </p:cNvSpPr>
          <p:nvPr>
            <p:ph type="body" idx="1"/>
          </p:nvPr>
        </p:nvSpPr>
        <p:spPr/>
        <p:txBody>
          <a:bodyPr/>
          <a:lstStyle/>
          <a:p>
            <a:r>
              <a:rPr lang="en-US" altLang="en-US" b="1"/>
              <a:t>Technical Software Failures or Errors</a:t>
            </a:r>
          </a:p>
          <a:p>
            <a:r>
              <a:rPr lang="en-US" altLang="en-US"/>
              <a:t>This category of threats comes from purchasing software with unknown, hidden faults. </a:t>
            </a:r>
          </a:p>
          <a:p>
            <a:r>
              <a:rPr lang="en-US" altLang="en-US"/>
              <a:t>Large quantities of computer code are written, debugged, published, and sold only to determine that not all bugs were resolved. </a:t>
            </a:r>
          </a:p>
          <a:p>
            <a:r>
              <a:rPr lang="en-US" altLang="en-US"/>
              <a:t>Sometimes, unique combinations of certain software and hardware reveal new bugs. </a:t>
            </a:r>
          </a:p>
          <a:p>
            <a:r>
              <a:rPr lang="en-US" altLang="en-US"/>
              <a:t>Sometimes, these items aren’t errors, but are purposeful shortcuts left by programmers for honest or dishonest reasons. </a:t>
            </a:r>
          </a:p>
          <a:p>
            <a:endParaRPr lang="en-US" altLang="en-US"/>
          </a:p>
          <a:p>
            <a:endParaRPr lang="en-US" altLang="en-US"/>
          </a:p>
        </p:txBody>
      </p:sp>
    </p:spTree>
    <p:extLst>
      <p:ext uri="{BB962C8B-B14F-4D97-AF65-F5344CB8AC3E}">
        <p14:creationId xmlns:p14="http://schemas.microsoft.com/office/powerpoint/2010/main" val="1570221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33662C-26D2-4E37-80CD-16F03DB64C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1730" name="Rectangle 2"/>
          <p:cNvSpPr>
            <a:spLocks noChangeArrowheads="1" noTextEdit="1"/>
          </p:cNvSpPr>
          <p:nvPr>
            <p:ph type="sldImg"/>
          </p:nvPr>
        </p:nvSpPr>
        <p:spPr>
          <a:ln/>
        </p:spPr>
      </p:sp>
      <p:sp>
        <p:nvSpPr>
          <p:cNvPr id="841731" name="Rectangle 3"/>
          <p:cNvSpPr>
            <a:spLocks noGrp="1" noChangeArrowheads="1"/>
          </p:cNvSpPr>
          <p:nvPr>
            <p:ph type="body" idx="1"/>
          </p:nvPr>
        </p:nvSpPr>
        <p:spPr/>
        <p:txBody>
          <a:bodyPr/>
          <a:lstStyle/>
          <a:p>
            <a:r>
              <a:rPr lang="en-US" altLang="en-US" b="1"/>
              <a:t>Technological Obsolescence </a:t>
            </a:r>
          </a:p>
          <a:p>
            <a:r>
              <a:rPr lang="en-US" altLang="en-US"/>
              <a:t>When the infrastructure becomes antiquated or outdated, it leads to unreliable and untrustworthy systems. </a:t>
            </a:r>
          </a:p>
          <a:p>
            <a:r>
              <a:rPr lang="en-US" altLang="en-US"/>
              <a:t>Management must recognize that when technology becomes outdated, there is a risk of loss of data integrity to threats and attacks. </a:t>
            </a:r>
          </a:p>
          <a:p>
            <a:r>
              <a:rPr lang="en-US" altLang="en-US"/>
              <a:t>Ideally, proper planning by management should prevent the risks from technology obsolesce, but when obsolescence is identified, management must take immediate action. </a:t>
            </a:r>
          </a:p>
          <a:p>
            <a:endParaRPr lang="en-US" altLang="en-US"/>
          </a:p>
          <a:p>
            <a:endParaRPr lang="en-US" altLang="en-US"/>
          </a:p>
        </p:txBody>
      </p:sp>
    </p:spTree>
    <p:extLst>
      <p:ext uri="{BB962C8B-B14F-4D97-AF65-F5344CB8AC3E}">
        <p14:creationId xmlns:p14="http://schemas.microsoft.com/office/powerpoint/2010/main" val="919119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D094D-300F-4754-BE51-4FF507161BE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2754" name="Rectangle 2"/>
          <p:cNvSpPr>
            <a:spLocks noChangeArrowheads="1" noTextEdit="1"/>
          </p:cNvSpPr>
          <p:nvPr>
            <p:ph type="sldImg"/>
          </p:nvPr>
        </p:nvSpPr>
        <p:spPr>
          <a:ln/>
        </p:spPr>
      </p:sp>
      <p:sp>
        <p:nvSpPr>
          <p:cNvPr id="842755" name="Rectangle 3"/>
          <p:cNvSpPr>
            <a:spLocks noGrp="1" noChangeArrowheads="1"/>
          </p:cNvSpPr>
          <p:nvPr>
            <p:ph type="body" idx="1"/>
          </p:nvPr>
        </p:nvSpPr>
        <p:spPr/>
        <p:txBody>
          <a:bodyPr/>
          <a:lstStyle/>
          <a:p>
            <a:r>
              <a:rPr lang="en-US" altLang="en-US" b="1"/>
              <a:t>ATTACKS</a:t>
            </a:r>
          </a:p>
          <a:p>
            <a:r>
              <a:rPr lang="en-US" altLang="en-US"/>
              <a:t>An attack is the deliberate act that exploits vulnerability. </a:t>
            </a:r>
          </a:p>
          <a:p>
            <a:r>
              <a:rPr lang="en-US" altLang="en-US"/>
              <a:t>It is accomplished by a threat-agent to damage or steal an organization’s information or physical asset. </a:t>
            </a:r>
          </a:p>
          <a:p>
            <a:r>
              <a:rPr lang="en-US" altLang="en-US"/>
              <a:t>An exploit is a technique to compromise a system. Vulnerability is an identified weakness of a controlled system whose controls are not present or are no longer effective. An attack is then the use of an exploit to achieve the compromise of a controlled system. </a:t>
            </a:r>
          </a:p>
          <a:p>
            <a:endParaRPr lang="en-US" altLang="en-US"/>
          </a:p>
          <a:p>
            <a:endParaRPr lang="en-US" altLang="en-US"/>
          </a:p>
        </p:txBody>
      </p:sp>
    </p:spTree>
    <p:extLst>
      <p:ext uri="{BB962C8B-B14F-4D97-AF65-F5344CB8AC3E}">
        <p14:creationId xmlns:p14="http://schemas.microsoft.com/office/powerpoint/2010/main" val="298383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71EA60-AF56-4610-A636-383D6D60E75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3778" name="Rectangle 2"/>
          <p:cNvSpPr>
            <a:spLocks noChangeArrowheads="1" noTextEdit="1"/>
          </p:cNvSpPr>
          <p:nvPr>
            <p:ph type="sldImg"/>
          </p:nvPr>
        </p:nvSpPr>
        <p:spPr>
          <a:ln/>
        </p:spPr>
      </p:sp>
      <p:sp>
        <p:nvSpPr>
          <p:cNvPr id="843779" name="Rectangle 3"/>
          <p:cNvSpPr>
            <a:spLocks noGrp="1" noChangeArrowheads="1"/>
          </p:cNvSpPr>
          <p:nvPr>
            <p:ph type="body" idx="1"/>
          </p:nvPr>
        </p:nvSpPr>
        <p:spPr/>
        <p:txBody>
          <a:bodyPr/>
          <a:lstStyle/>
          <a:p>
            <a:r>
              <a:rPr lang="en-US" altLang="en-US"/>
              <a:t>The goal is to destroy or corrupt data or to shut down a network or computer system. </a:t>
            </a:r>
          </a:p>
        </p:txBody>
      </p:sp>
    </p:spTree>
    <p:extLst>
      <p:ext uri="{BB962C8B-B14F-4D97-AF65-F5344CB8AC3E}">
        <p14:creationId xmlns:p14="http://schemas.microsoft.com/office/powerpoint/2010/main" val="708501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7A917D-5E77-4048-9110-DEFB5631AF3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4802" name="Rectangle 2"/>
          <p:cNvSpPr>
            <a:spLocks noChangeArrowheads="1" noTextEdit="1"/>
          </p:cNvSpPr>
          <p:nvPr>
            <p:ph type="sldImg"/>
          </p:nvPr>
        </p:nvSpPr>
        <p:spPr>
          <a:ln/>
        </p:spPr>
      </p:sp>
      <p:sp>
        <p:nvSpPr>
          <p:cNvPr id="844803" name="Rectangle 3"/>
          <p:cNvSpPr>
            <a:spLocks noGrp="1" noChangeArrowheads="1"/>
          </p:cNvSpPr>
          <p:nvPr>
            <p:ph type="body" idx="1"/>
          </p:nvPr>
        </p:nvSpPr>
        <p:spPr/>
        <p:txBody>
          <a:bodyPr/>
          <a:lstStyle/>
          <a:p>
            <a:r>
              <a:rPr lang="en-US" altLang="en-US"/>
              <a:t>Virus is a computer program that attaches itself to an executable file or application.  It can replicate itself, usually through an executable program attached to an e-mail. </a:t>
            </a:r>
          </a:p>
          <a:p>
            <a:r>
              <a:rPr lang="en-US" altLang="en-US"/>
              <a:t>The keyword is “attaches”.  A virus can not stand on its own. It cannot replicate itself or operate without the presence of a host program.  A virus attaches itself to a host program, just as the flu attaches itself to a host organism.  You must prevent viruses from being installed on computers in your organizations, otherwise, after the virus attaches itself to a program, such as microsoft Word, it performs whatever its creator designed it to do.  </a:t>
            </a:r>
          </a:p>
          <a:p>
            <a:endParaRPr lang="en-US" altLang="en-US"/>
          </a:p>
        </p:txBody>
      </p:sp>
    </p:spTree>
    <p:extLst>
      <p:ext uri="{BB962C8B-B14F-4D97-AF65-F5344CB8AC3E}">
        <p14:creationId xmlns:p14="http://schemas.microsoft.com/office/powerpoint/2010/main" val="3551646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373219-3271-479E-920C-4B1D93CA612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5826" name="Rectangle 2"/>
          <p:cNvSpPr>
            <a:spLocks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en-US" altLang="en-US" b="1"/>
              <a:t>Attack Descriptions</a:t>
            </a:r>
          </a:p>
          <a:p>
            <a:r>
              <a:rPr lang="en-US" altLang="en-US"/>
              <a:t>Shares - Using vulnerabilities in file systems and the way many organizations configure them, it copies the viral component to all locations it can reach.</a:t>
            </a:r>
          </a:p>
          <a:p>
            <a:r>
              <a:rPr lang="en-US" altLang="en-US"/>
              <a:t>Mass Mail - By sending e-mail infections to addresses found in the infected systems address book, copies of the infection are sent to many users whose mail-reading programs automatically run the program and infect other systems.</a:t>
            </a:r>
          </a:p>
          <a:p>
            <a:r>
              <a:rPr lang="en-US" altLang="en-US"/>
              <a:t>Simple Network Management Protocol - In early 2002, the SNMP vulnerabilities known to many in the IT industry were brought to the attention of the multi-vector attack community. </a:t>
            </a:r>
          </a:p>
          <a:p>
            <a:r>
              <a:rPr lang="en-US" altLang="en-US"/>
              <a:t>Hoaxes - A more devious approach to attacking computer systems is the transmission of a virus hoax, with a real virus attached. </a:t>
            </a:r>
          </a:p>
          <a:p>
            <a:endParaRPr lang="en-US" altLang="en-US"/>
          </a:p>
        </p:txBody>
      </p:sp>
    </p:spTree>
    <p:extLst>
      <p:ext uri="{BB962C8B-B14F-4D97-AF65-F5344CB8AC3E}">
        <p14:creationId xmlns:p14="http://schemas.microsoft.com/office/powerpoint/2010/main" val="4203630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33A252-15A8-45BE-91C8-FB496DB41FF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6850" name="Rectangle 2"/>
          <p:cNvSpPr>
            <a:spLocks noChangeArrowheads="1" noTextEdit="1"/>
          </p:cNvSpPr>
          <p:nvPr>
            <p:ph type="sldImg"/>
          </p:nvPr>
        </p:nvSpPr>
        <p:spPr>
          <a:ln/>
        </p:spPr>
      </p:sp>
      <p:sp>
        <p:nvSpPr>
          <p:cNvPr id="846851" name="Rectangle 3"/>
          <p:cNvSpPr>
            <a:spLocks noGrp="1" noChangeArrowheads="1"/>
          </p:cNvSpPr>
          <p:nvPr>
            <p:ph type="body" idx="1"/>
          </p:nvPr>
        </p:nvSpPr>
        <p:spPr/>
        <p:txBody>
          <a:bodyPr/>
          <a:lstStyle/>
          <a:p>
            <a:r>
              <a:rPr lang="en-US" altLang="en-US" b="1"/>
              <a:t>Attack Descriptions</a:t>
            </a:r>
          </a:p>
          <a:p>
            <a:r>
              <a:rPr lang="en-US" altLang="en-US"/>
              <a:t>Back Doors - Using a known or previously unknown and newly discovered access mechanism, an attacker can gain access to a system or network resource.  </a:t>
            </a:r>
          </a:p>
          <a:p>
            <a:r>
              <a:rPr lang="en-US" altLang="en-US"/>
              <a:t>Password Crack - Attempting to reverse calculate a password.  </a:t>
            </a:r>
          </a:p>
          <a:p>
            <a:r>
              <a:rPr lang="en-US" altLang="en-US"/>
              <a:t>Brute Force - The application of computing and network resources to try every possible combination of options of a password. </a:t>
            </a:r>
          </a:p>
          <a:p>
            <a:r>
              <a:rPr lang="en-US" altLang="en-US"/>
              <a:t>Dictionary - The dictionary password attack narrows the field by selecting specific accounts to attack and uses a list of commonly used passwords (the dictionary) to guess with.</a:t>
            </a:r>
          </a:p>
          <a:p>
            <a:endParaRPr lang="en-US" altLang="en-US"/>
          </a:p>
        </p:txBody>
      </p:sp>
    </p:spTree>
    <p:extLst>
      <p:ext uri="{BB962C8B-B14F-4D97-AF65-F5344CB8AC3E}">
        <p14:creationId xmlns:p14="http://schemas.microsoft.com/office/powerpoint/2010/main" val="1689060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C95301-8363-4403-BA7E-F6FE8BBF22D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7874" name="Rectangle 2"/>
          <p:cNvSpPr>
            <a:spLocks noChangeArrowheads="1" noTextEdit="1"/>
          </p:cNvSpPr>
          <p:nvPr>
            <p:ph type="sldImg"/>
          </p:nvPr>
        </p:nvSpPr>
        <p:spPr>
          <a:ln/>
        </p:spPr>
      </p:sp>
      <p:sp>
        <p:nvSpPr>
          <p:cNvPr id="847875" name="Rectangle 3"/>
          <p:cNvSpPr>
            <a:spLocks noGrp="1" noChangeArrowheads="1"/>
          </p:cNvSpPr>
          <p:nvPr>
            <p:ph type="body" idx="1"/>
          </p:nvPr>
        </p:nvSpPr>
        <p:spPr/>
        <p:txBody>
          <a:bodyPr/>
          <a:lstStyle/>
          <a:p>
            <a:r>
              <a:rPr lang="en-US" altLang="en-US" b="1"/>
              <a:t>Attack Descriptions</a:t>
            </a:r>
          </a:p>
          <a:p>
            <a:r>
              <a:rPr lang="en-US" altLang="en-US"/>
              <a:t>Denial-of-service (DoS) - the attacker sends a large number of connection or information requests to a target.  So many requests are made that the target system cannot handle them successfully along with other, legitimate requests for service.  This may result in a system crash, or merely an inability to perform ordinary functions. </a:t>
            </a:r>
          </a:p>
          <a:p>
            <a:r>
              <a:rPr lang="en-US" altLang="en-US"/>
              <a:t>Distributed Denial-of-service (DDoS) - an attack in which a coordinated stream of requests is launched against a target from many locations at the same time. </a:t>
            </a:r>
          </a:p>
          <a:p>
            <a:endParaRPr lang="en-US" altLang="en-US"/>
          </a:p>
        </p:txBody>
      </p:sp>
    </p:spTree>
    <p:extLst>
      <p:ext uri="{BB962C8B-B14F-4D97-AF65-F5344CB8AC3E}">
        <p14:creationId xmlns:p14="http://schemas.microsoft.com/office/powerpoint/2010/main" val="285567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94460E-5715-4D85-8F55-E1B0B360154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3058" name="Rectangle 2"/>
          <p:cNvSpPr>
            <a:spLocks noChangeArrowheads="1" noTextEdit="1"/>
          </p:cNvSpPr>
          <p:nvPr>
            <p:ph type="sldImg"/>
          </p:nvPr>
        </p:nvSpPr>
        <p:spPr>
          <a:ln/>
        </p:spPr>
      </p:sp>
      <p:sp>
        <p:nvSpPr>
          <p:cNvPr id="813059" name="Rectangle 3"/>
          <p:cNvSpPr>
            <a:spLocks noGrp="1" noChangeArrowheads="1"/>
          </p:cNvSpPr>
          <p:nvPr>
            <p:ph type="body" idx="1"/>
          </p:nvPr>
        </p:nvSpPr>
        <p:spPr/>
        <p:txBody>
          <a:bodyPr/>
          <a:lstStyle/>
          <a:p>
            <a:r>
              <a:rPr lang="en-US" altLang="en-US" b="1"/>
              <a:t>Protecting Data Organizations Collect and Use</a:t>
            </a:r>
          </a:p>
          <a:p>
            <a:r>
              <a:rPr lang="en-US" altLang="en-US"/>
              <a:t>Many organizations realize that one of their most valuable assets is their data, because without data, an organization loses its record of transactions and/or its ability to deliver value to its customers.  </a:t>
            </a:r>
          </a:p>
          <a:p>
            <a:r>
              <a:rPr lang="en-US" altLang="en-US"/>
              <a:t>Protecting data in motion and data at rest are both critical aspects of information security.  </a:t>
            </a:r>
          </a:p>
          <a:p>
            <a:r>
              <a:rPr lang="en-US" altLang="en-US"/>
              <a:t>An effective information security program is essential to the protection of the integrity and value of the organization’s data.</a:t>
            </a:r>
          </a:p>
          <a:p>
            <a:endParaRPr lang="en-US" altLang="en-US"/>
          </a:p>
        </p:txBody>
      </p:sp>
    </p:spTree>
    <p:extLst>
      <p:ext uri="{BB962C8B-B14F-4D97-AF65-F5344CB8AC3E}">
        <p14:creationId xmlns:p14="http://schemas.microsoft.com/office/powerpoint/2010/main" val="3492094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85F19C-E0E6-43DE-AF4E-B42F8B5968E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8898" name="Rectangle 2"/>
          <p:cNvSpPr>
            <a:spLocks noChangeArrowheads="1" noTextEdit="1"/>
          </p:cNvSpPr>
          <p:nvPr>
            <p:ph type="sldImg"/>
          </p:nvPr>
        </p:nvSpPr>
        <p:spPr>
          <a:ln/>
        </p:spPr>
      </p:sp>
      <p:sp>
        <p:nvSpPr>
          <p:cNvPr id="848899" name="Rectangle 3"/>
          <p:cNvSpPr>
            <a:spLocks noGrp="1" noChangeArrowheads="1"/>
          </p:cNvSpPr>
          <p:nvPr>
            <p:ph type="body" idx="1"/>
          </p:nvPr>
        </p:nvSpPr>
        <p:spPr/>
        <p:txBody>
          <a:bodyPr/>
          <a:lstStyle/>
          <a:p>
            <a:r>
              <a:rPr lang="en-US" altLang="en-US" b="1"/>
              <a:t>Attack Descriptions</a:t>
            </a:r>
          </a:p>
          <a:p>
            <a:r>
              <a:rPr lang="en-US" altLang="en-US"/>
              <a:t>Spoofing - a technique used to gain unauthorized access to computers, whereby the intruder sends messages to a computer with an IP address indicating that the message is coming from a trusted host. </a:t>
            </a:r>
          </a:p>
          <a:p>
            <a:r>
              <a:rPr lang="en-US" altLang="en-US"/>
              <a:t>Man-in-the-Middle - In the man-in-the-middle or TCP hijacking attack, an attacker sniffs packets from the network, modifies them, and inserts them back into the network. </a:t>
            </a:r>
          </a:p>
          <a:p>
            <a:r>
              <a:rPr lang="en-US" altLang="en-US"/>
              <a:t>Spam - unsolicited commercial e-mail. While many consider Spam a nuisance rather than an attack, it is emerging as a vector for some attacks. </a:t>
            </a:r>
          </a:p>
          <a:p>
            <a:endParaRPr lang="en-US" altLang="en-US"/>
          </a:p>
        </p:txBody>
      </p:sp>
    </p:spTree>
    <p:extLst>
      <p:ext uri="{BB962C8B-B14F-4D97-AF65-F5344CB8AC3E}">
        <p14:creationId xmlns:p14="http://schemas.microsoft.com/office/powerpoint/2010/main" val="3880755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1D4BCA-FAC7-48D3-9C2E-A88CC99C54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49922" name="Rectangle 2"/>
          <p:cNvSpPr>
            <a:spLocks noChangeArrowheads="1" noTextEdit="1"/>
          </p:cNvSpPr>
          <p:nvPr>
            <p:ph type="sldImg"/>
          </p:nvPr>
        </p:nvSpPr>
        <p:spPr>
          <a:ln/>
        </p:spPr>
      </p:sp>
      <p:sp>
        <p:nvSpPr>
          <p:cNvPr id="849923" name="Rectangle 3"/>
          <p:cNvSpPr>
            <a:spLocks noGrp="1" noChangeArrowheads="1"/>
          </p:cNvSpPr>
          <p:nvPr>
            <p:ph type="body" idx="1"/>
          </p:nvPr>
        </p:nvSpPr>
        <p:spPr/>
        <p:txBody>
          <a:bodyPr/>
          <a:lstStyle/>
          <a:p>
            <a:r>
              <a:rPr lang="en-US" altLang="en-US" b="1"/>
              <a:t>Attack Descriptions</a:t>
            </a:r>
          </a:p>
          <a:p>
            <a:r>
              <a:rPr lang="en-US" altLang="en-US"/>
              <a:t>Mail-bombing - Another form of e-mail attack that is also a DoS, in which an attacker routes large quantities of e-mail to the target.  </a:t>
            </a:r>
          </a:p>
          <a:p>
            <a:r>
              <a:rPr lang="en-US" altLang="en-US"/>
              <a:t>Sniffers - a program and/or device that can monitor data traveling over a network. Sniffers can be used both for legitimate network management functions and for stealing information from a network. </a:t>
            </a:r>
          </a:p>
          <a:p>
            <a:r>
              <a:rPr lang="en-US" altLang="en-US"/>
              <a:t>Social Engineering - Within the context of information security, the process of using social skills to convince people to reveal access credentials or other valuable information to the attacker. </a:t>
            </a:r>
          </a:p>
          <a:p>
            <a:endParaRPr lang="en-US" altLang="en-US"/>
          </a:p>
        </p:txBody>
      </p:sp>
    </p:spTree>
    <p:extLst>
      <p:ext uri="{BB962C8B-B14F-4D97-AF65-F5344CB8AC3E}">
        <p14:creationId xmlns:p14="http://schemas.microsoft.com/office/powerpoint/2010/main" val="1350065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D4CD95-26FA-400D-B082-FC07EA5F2CE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50946" name="Rectangle 2"/>
          <p:cNvSpPr>
            <a:spLocks noChangeArrowheads="1" noTextEdit="1"/>
          </p:cNvSpPr>
          <p:nvPr>
            <p:ph type="sldImg"/>
          </p:nvPr>
        </p:nvSpPr>
        <p:spPr>
          <a:ln/>
        </p:spPr>
      </p:sp>
      <p:sp>
        <p:nvSpPr>
          <p:cNvPr id="850947" name="Rectangle 3"/>
          <p:cNvSpPr>
            <a:spLocks noGrp="1" noChangeArrowheads="1"/>
          </p:cNvSpPr>
          <p:nvPr>
            <p:ph type="body" idx="1"/>
          </p:nvPr>
        </p:nvSpPr>
        <p:spPr/>
        <p:txBody>
          <a:bodyPr/>
          <a:lstStyle/>
          <a:p>
            <a:r>
              <a:rPr lang="en-US" altLang="en-US" b="1"/>
              <a:t>Attack Descriptions </a:t>
            </a:r>
          </a:p>
          <a:p>
            <a:r>
              <a:rPr lang="en-US" altLang="en-US"/>
              <a:t> “People are the weakest link.  You can have the best technology; firewalls, intrusion-detection systems, biometric devices ... and somebody can call an unsuspecting employee. That's all she wrote, baby. They got everything.”  </a:t>
            </a:r>
          </a:p>
          <a:p>
            <a:r>
              <a:rPr lang="en-US" altLang="en-US"/>
              <a:t>“brick attack” – the best configured firewall in the world can’t stand up to a well placed brick.</a:t>
            </a:r>
          </a:p>
          <a:p>
            <a:endParaRPr lang="en-US" altLang="en-US"/>
          </a:p>
        </p:txBody>
      </p:sp>
    </p:spTree>
    <p:extLst>
      <p:ext uri="{BB962C8B-B14F-4D97-AF65-F5344CB8AC3E}">
        <p14:creationId xmlns:p14="http://schemas.microsoft.com/office/powerpoint/2010/main" val="3636065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3A7EB8-6EE9-498D-BDF7-EA975394285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51970" name="Rectangle 2"/>
          <p:cNvSpPr>
            <a:spLocks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en-US" altLang="en-US" b="1"/>
              <a:t>Attack Descriptions</a:t>
            </a:r>
          </a:p>
          <a:p>
            <a:r>
              <a:rPr lang="en-US" altLang="en-US"/>
              <a:t>Buffer Overflow - an application error that occurs when more data is sent to a buffer than it can handle. When the buffer overflows, the attacker can make the target system execute instructions, or the attacker can take advantage of some other unintended consequence of the failure.  </a:t>
            </a:r>
          </a:p>
          <a:p>
            <a:r>
              <a:rPr lang="en-US" altLang="en-US"/>
              <a:t>Timing Attack - relatively new, works by exploring the contents of a web browser’s cache. This could allow the designer to collect information on access to password-protected sites.   Another attack by the same name involves attempting to intercept cryptographic elements to determine keys and encryption algorithms.</a:t>
            </a:r>
          </a:p>
          <a:p>
            <a:endParaRPr lang="en-US" altLang="en-US"/>
          </a:p>
        </p:txBody>
      </p:sp>
    </p:spTree>
    <p:extLst>
      <p:ext uri="{BB962C8B-B14F-4D97-AF65-F5344CB8AC3E}">
        <p14:creationId xmlns:p14="http://schemas.microsoft.com/office/powerpoint/2010/main" val="82456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42ED4F-33D4-4816-916B-C8C931AEA5E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940034" name="Rectangle 2"/>
          <p:cNvSpPr>
            <a:spLocks noChangeArrowheads="1" noTextEdit="1"/>
          </p:cNvSpPr>
          <p:nvPr>
            <p:ph type="sldImg"/>
          </p:nvPr>
        </p:nvSpPr>
        <p:spPr>
          <a:ln/>
        </p:spPr>
      </p:sp>
      <p:sp>
        <p:nvSpPr>
          <p:cNvPr id="940035" name="Rectangle 3"/>
          <p:cNvSpPr>
            <a:spLocks noGrp="1" noChangeArrowheads="1"/>
          </p:cNvSpPr>
          <p:nvPr>
            <p:ph type="body" idx="1"/>
          </p:nvPr>
        </p:nvSpPr>
        <p:spPr/>
        <p:txBody>
          <a:bodyPr/>
          <a:lstStyle/>
          <a:p>
            <a:r>
              <a:rPr lang="en-US" altLang="en-US" b="1"/>
              <a:t>Attack Descriptions</a:t>
            </a:r>
          </a:p>
          <a:p>
            <a:r>
              <a:rPr lang="en-US" altLang="en-US"/>
              <a:t>Buffer Overflow - an application error that occurs when more data is sent to a buffer than it can handle. When the buffer overflows, the attacker can make the target system execute instructions, or the attacker can take advantage of some other unintended consequence of the failure.  </a:t>
            </a:r>
          </a:p>
          <a:p>
            <a:r>
              <a:rPr lang="en-US" altLang="en-US"/>
              <a:t>Timing Attack - relatively new, works by exploring the contents of a web browser’s cache. This could allow the designer to collect information on access to password-protected sites.   Another attack by the same name involves attempting to intercept cryptographic elements to determine keys and encryption algorithms.</a:t>
            </a:r>
          </a:p>
          <a:p>
            <a:endParaRPr lang="en-US" altLang="en-US"/>
          </a:p>
        </p:txBody>
      </p:sp>
    </p:spTree>
    <p:extLst>
      <p:ext uri="{BB962C8B-B14F-4D97-AF65-F5344CB8AC3E}">
        <p14:creationId xmlns:p14="http://schemas.microsoft.com/office/powerpoint/2010/main" val="511294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DD0AC7-8874-4AF9-8633-3ED974DF8BD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4082" name="Rectangle 2"/>
          <p:cNvSpPr>
            <a:spLocks noChangeArrowheads="1" noTextEdit="1"/>
          </p:cNvSpPr>
          <p:nvPr>
            <p:ph type="sldImg"/>
          </p:nvPr>
        </p:nvSpPr>
        <p:spPr>
          <a:ln/>
        </p:spPr>
      </p:sp>
      <p:sp>
        <p:nvSpPr>
          <p:cNvPr id="814083" name="Rectangle 3"/>
          <p:cNvSpPr>
            <a:spLocks noGrp="1" noChangeArrowheads="1"/>
          </p:cNvSpPr>
          <p:nvPr>
            <p:ph type="body" idx="1"/>
          </p:nvPr>
        </p:nvSpPr>
        <p:spPr/>
        <p:txBody>
          <a:bodyPr/>
          <a:lstStyle/>
          <a:p>
            <a:r>
              <a:rPr lang="en-US" altLang="en-US" b="1"/>
              <a:t>Safeguarding The Technology Assets in Organizations</a:t>
            </a:r>
          </a:p>
          <a:p>
            <a:r>
              <a:rPr lang="en-US" altLang="en-US"/>
              <a:t>To perform effectively, organizations must add secure infrastructure services based on the size and scope of the enterprise.  </a:t>
            </a:r>
          </a:p>
          <a:p>
            <a:r>
              <a:rPr lang="en-US" altLang="en-US"/>
              <a:t>When an organization grows and more capabilities are needed, additional security services may have to be provided locally.  </a:t>
            </a:r>
          </a:p>
          <a:p>
            <a:r>
              <a:rPr lang="en-US" altLang="en-US"/>
              <a:t>Likewise, as the organization’s network grows to accommodate changing needs, more robust technology solutions may be needed to replace security programs the organization has outgrown.</a:t>
            </a:r>
          </a:p>
          <a:p>
            <a:endParaRPr lang="en-US" altLang="en-US"/>
          </a:p>
        </p:txBody>
      </p:sp>
    </p:spTree>
    <p:extLst>
      <p:ext uri="{BB962C8B-B14F-4D97-AF65-F5344CB8AC3E}">
        <p14:creationId xmlns:p14="http://schemas.microsoft.com/office/powerpoint/2010/main" val="105176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DFDFEF-8884-42F5-ACAE-FF70FF44D22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5106" name="Rectangle 2"/>
          <p:cNvSpPr>
            <a:spLocks noChangeArrowheads="1" noTextEdit="1"/>
          </p:cNvSpPr>
          <p:nvPr>
            <p:ph type="sldImg"/>
          </p:nvPr>
        </p:nvSpPr>
        <p:spPr>
          <a:ln/>
        </p:spPr>
      </p:sp>
      <p:sp>
        <p:nvSpPr>
          <p:cNvPr id="815107" name="Rectangle 3"/>
          <p:cNvSpPr>
            <a:spLocks noGrp="1" noChangeArrowheads="1"/>
          </p:cNvSpPr>
          <p:nvPr>
            <p:ph type="body" idx="1"/>
          </p:nvPr>
        </p:nvSpPr>
        <p:spPr/>
        <p:txBody>
          <a:bodyPr/>
          <a:lstStyle/>
          <a:p>
            <a:r>
              <a:rPr lang="en-US" altLang="en-US" b="1"/>
              <a:t>THREATS TO INFORMATION SECURITY</a:t>
            </a:r>
          </a:p>
          <a:p>
            <a:r>
              <a:rPr lang="en-US" altLang="en-US"/>
              <a:t>To make sound decisions about information security, create policies, and enforce them, management must be informed of the various kinds of threats facing the organization, its applications, data and information systems. </a:t>
            </a:r>
          </a:p>
          <a:p>
            <a:r>
              <a:rPr lang="en-US" altLang="en-US"/>
              <a:t>A threat is an object, person, or other entity that represents a constant danger to an asset. </a:t>
            </a:r>
          </a:p>
          <a:p>
            <a:r>
              <a:rPr lang="en-US" altLang="en-US"/>
              <a:t>To better understand the numerous threats facing the organization, a categorization scheme has been developed allowing us to group threats by their respective activities.   </a:t>
            </a:r>
          </a:p>
          <a:p>
            <a:r>
              <a:rPr lang="en-US" altLang="en-US"/>
              <a:t>By examining each threat category in turn, management can most effectively protect its information through policy, education and training, and technology controls.  </a:t>
            </a:r>
          </a:p>
          <a:p>
            <a:endParaRPr lang="en-US" altLang="en-US"/>
          </a:p>
        </p:txBody>
      </p:sp>
    </p:spTree>
    <p:extLst>
      <p:ext uri="{BB962C8B-B14F-4D97-AF65-F5344CB8AC3E}">
        <p14:creationId xmlns:p14="http://schemas.microsoft.com/office/powerpoint/2010/main" val="262846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31AE18-7E10-498E-BADB-B9304F8ED34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816130" name="Rectangle 2"/>
          <p:cNvSpPr>
            <a:spLocks noChangeArrowheads="1" noTextEdit="1"/>
          </p:cNvSpPr>
          <p:nvPr>
            <p:ph type="sldImg"/>
          </p:nvPr>
        </p:nvSpPr>
        <p:spPr>
          <a:ln/>
        </p:spPr>
      </p:sp>
      <p:sp>
        <p:nvSpPr>
          <p:cNvPr id="816131" name="Rectangle 3"/>
          <p:cNvSpPr>
            <a:spLocks noGrp="1" noChangeArrowheads="1"/>
          </p:cNvSpPr>
          <p:nvPr>
            <p:ph type="body" idx="1"/>
          </p:nvPr>
        </p:nvSpPr>
        <p:spPr/>
        <p:txBody>
          <a:bodyPr/>
          <a:lstStyle/>
          <a:p>
            <a:r>
              <a:rPr lang="en-US" altLang="en-US" b="1"/>
              <a:t>THREATS TO INFORMATION SECURITY</a:t>
            </a:r>
          </a:p>
          <a:p>
            <a:r>
              <a:rPr lang="en-US" altLang="en-US"/>
              <a:t>The 2002 Computer Security Institute/Federal Bureau of Investigation (CSI/FBI) survey on Computer Crime and Security Survey found:</a:t>
            </a:r>
          </a:p>
          <a:p>
            <a:pPr lvl="1"/>
            <a:r>
              <a:rPr lang="en-US" altLang="en-US"/>
              <a:t>90% of organizations responding, primarily large corporations and government agencies, detected computer security breaches within the last year. </a:t>
            </a:r>
          </a:p>
          <a:p>
            <a:pPr lvl="1"/>
            <a:r>
              <a:rPr lang="en-US" altLang="en-US"/>
              <a:t>80% of these organizations lost money to computer breaches, totaling over $455,848,000 up from $377,828,700 reported in 2001. </a:t>
            </a:r>
          </a:p>
          <a:p>
            <a:pPr lvl="1"/>
            <a:r>
              <a:rPr lang="en-US" altLang="en-US"/>
              <a:t>The number of attacks that came across the Internet rose from 70% in 2001 to 74% in 2002.   </a:t>
            </a:r>
          </a:p>
          <a:p>
            <a:pPr lvl="1"/>
            <a:r>
              <a:rPr lang="en-US" altLang="en-US"/>
              <a:t>Only 34% of organizations reported their attacks to law enforcement.</a:t>
            </a:r>
          </a:p>
          <a:p>
            <a:pPr lvl="1"/>
            <a:endParaRPr lang="en-US" altLang="en-US"/>
          </a:p>
        </p:txBody>
      </p:sp>
    </p:spTree>
    <p:extLst>
      <p:ext uri="{BB962C8B-B14F-4D97-AF65-F5344CB8AC3E}">
        <p14:creationId xmlns:p14="http://schemas.microsoft.com/office/powerpoint/2010/main" val="179351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676CD0-2B78-424E-AFAC-3434E6B48CA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90530" name="Rectangle 2"/>
          <p:cNvSpPr>
            <a:spLocks noChangeArrowheads="1" noTextEdit="1"/>
          </p:cNvSpPr>
          <p:nvPr>
            <p:ph type="sldImg"/>
          </p:nvPr>
        </p:nvSpPr>
        <p:spPr>
          <a:ln/>
        </p:spPr>
      </p:sp>
      <p:sp>
        <p:nvSpPr>
          <p:cNvPr id="790531" name="Rectangle 3"/>
          <p:cNvSpPr>
            <a:spLocks noGrp="1" noChangeArrowheads="1"/>
          </p:cNvSpPr>
          <p:nvPr>
            <p:ph type="body" idx="1"/>
          </p:nvPr>
        </p:nvSpPr>
        <p:spPr/>
        <p:txBody>
          <a:bodyPr/>
          <a:lstStyle/>
          <a:p>
            <a:pPr>
              <a:lnSpc>
                <a:spcPct val="80000"/>
              </a:lnSpc>
            </a:pPr>
            <a:r>
              <a:rPr lang="en-US" altLang="en-US"/>
              <a:t>1.	Potential Acts of Human Error or Failure </a:t>
            </a:r>
          </a:p>
          <a:p>
            <a:pPr>
              <a:lnSpc>
                <a:spcPct val="80000"/>
              </a:lnSpc>
            </a:pPr>
            <a:r>
              <a:rPr lang="en-US" altLang="en-US"/>
              <a:t>2.	Compromises to Intellectual Property</a:t>
            </a:r>
          </a:p>
          <a:p>
            <a:pPr>
              <a:lnSpc>
                <a:spcPct val="80000"/>
              </a:lnSpc>
            </a:pPr>
            <a:r>
              <a:rPr lang="en-US" altLang="en-US"/>
              <a:t>3.	Deliberate Acts of Espionage or Trespass </a:t>
            </a:r>
          </a:p>
          <a:p>
            <a:pPr>
              <a:lnSpc>
                <a:spcPct val="80000"/>
              </a:lnSpc>
            </a:pPr>
            <a:r>
              <a:rPr lang="en-US" altLang="en-US"/>
              <a:t>4.	Deliberate Acts of Information Extortion </a:t>
            </a:r>
          </a:p>
          <a:p>
            <a:pPr>
              <a:lnSpc>
                <a:spcPct val="80000"/>
              </a:lnSpc>
            </a:pPr>
            <a:r>
              <a:rPr lang="en-US" altLang="en-US"/>
              <a:t>5.	Deliberate Acts of Sabotage or Vandalism </a:t>
            </a:r>
          </a:p>
          <a:p>
            <a:pPr>
              <a:lnSpc>
                <a:spcPct val="80000"/>
              </a:lnSpc>
            </a:pPr>
            <a:r>
              <a:rPr lang="en-US" altLang="en-US"/>
              <a:t>6.	Deliberate Acts of Theft </a:t>
            </a:r>
          </a:p>
          <a:p>
            <a:pPr>
              <a:lnSpc>
                <a:spcPct val="80000"/>
              </a:lnSpc>
            </a:pPr>
            <a:r>
              <a:rPr lang="en-US" altLang="en-US"/>
              <a:t>7.	Deliberate Software Attacks </a:t>
            </a:r>
          </a:p>
          <a:p>
            <a:pPr>
              <a:lnSpc>
                <a:spcPct val="80000"/>
              </a:lnSpc>
            </a:pPr>
            <a:r>
              <a:rPr lang="en-US" altLang="en-US"/>
              <a:t>8.	Forces of Nature</a:t>
            </a:r>
          </a:p>
          <a:p>
            <a:pPr>
              <a:lnSpc>
                <a:spcPct val="80000"/>
              </a:lnSpc>
            </a:pPr>
            <a:r>
              <a:rPr lang="en-US" altLang="en-US"/>
              <a:t>9.	Potential Deviations in Quality of Service from Service Providers</a:t>
            </a:r>
          </a:p>
          <a:p>
            <a:pPr>
              <a:lnSpc>
                <a:spcPct val="80000"/>
              </a:lnSpc>
            </a:pPr>
            <a:r>
              <a:rPr lang="en-US" altLang="en-US"/>
              <a:t>10.	Technical Hardware Failures or Errors</a:t>
            </a:r>
          </a:p>
          <a:p>
            <a:pPr>
              <a:lnSpc>
                <a:spcPct val="80000"/>
              </a:lnSpc>
            </a:pPr>
            <a:r>
              <a:rPr lang="en-US" altLang="en-US"/>
              <a:t>11.	Technical Software Failures or Errors </a:t>
            </a:r>
          </a:p>
          <a:p>
            <a:pPr>
              <a:lnSpc>
                <a:spcPct val="80000"/>
              </a:lnSpc>
            </a:pPr>
            <a:r>
              <a:rPr lang="en-US" altLang="en-US"/>
              <a:t>12.	Technological Obsolescence</a:t>
            </a:r>
          </a:p>
          <a:p>
            <a:endParaRPr lang="en-US" altLang="en-US"/>
          </a:p>
          <a:p>
            <a:endParaRPr lang="en-US" altLang="en-US"/>
          </a:p>
        </p:txBody>
      </p:sp>
    </p:spTree>
    <p:extLst>
      <p:ext uri="{BB962C8B-B14F-4D97-AF65-F5344CB8AC3E}">
        <p14:creationId xmlns:p14="http://schemas.microsoft.com/office/powerpoint/2010/main" val="210071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5E9EF8-2B1D-4719-92B6-DFFA9B35F71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788482" name="Rectangle 2"/>
          <p:cNvSpPr>
            <a:spLocks noChangeArrowheads="1" noTextEdit="1"/>
          </p:cNvSpPr>
          <p:nvPr>
            <p:ph type="sldImg"/>
          </p:nvPr>
        </p:nvSpPr>
        <p:spPr>
          <a:ln/>
        </p:spPr>
      </p:sp>
      <p:sp>
        <p:nvSpPr>
          <p:cNvPr id="788483" name="Rectangle 3"/>
          <p:cNvSpPr>
            <a:spLocks noGrp="1" noChangeArrowheads="1"/>
          </p:cNvSpPr>
          <p:nvPr>
            <p:ph type="body" idx="1"/>
          </p:nvPr>
        </p:nvSpPr>
        <p:spPr/>
        <p:txBody>
          <a:bodyPr/>
          <a:lstStyle/>
          <a:p>
            <a:r>
              <a:rPr lang="en-US" altLang="en-US" b="1"/>
              <a:t>Potential Acts of Human Error or Failure </a:t>
            </a:r>
          </a:p>
          <a:p>
            <a:r>
              <a:rPr lang="en-US" altLang="en-US"/>
              <a:t>This category includes the possibility of acts performed without intent or malicious purpose by an individual who is an employee of an organization. </a:t>
            </a:r>
          </a:p>
          <a:p>
            <a:r>
              <a:rPr lang="en-US" altLang="en-US"/>
              <a:t>Inexperience, improper training, the making of incorrect assumptions, and other circumstances can cause problems. </a:t>
            </a:r>
          </a:p>
          <a:p>
            <a:r>
              <a:rPr lang="en-US" altLang="en-US"/>
              <a:t>Employees constitute one of the greatest threats to information security, as the individuals closest to the organizational data.  </a:t>
            </a:r>
          </a:p>
          <a:p>
            <a:r>
              <a:rPr lang="en-US" altLang="en-US"/>
              <a:t>Employee mistakes can easily lead to the following: revelation of classified data, entry of erroneous data, accidental deletion or modification of data, storage of data in unprotected areas, and failure to protect information.</a:t>
            </a:r>
          </a:p>
          <a:p>
            <a:r>
              <a:rPr lang="en-US" altLang="en-US"/>
              <a:t>Many threats can be prevented with controls, ranging from simple procedures, such as requiring the user to type a critical command twice, to more complex procedures, such as the verification of commands by a second party. </a:t>
            </a:r>
          </a:p>
          <a:p>
            <a:endParaRPr lang="en-US" altLang="en-US"/>
          </a:p>
          <a:p>
            <a:endParaRPr lang="en-US" altLang="en-US"/>
          </a:p>
        </p:txBody>
      </p:sp>
    </p:spTree>
    <p:extLst>
      <p:ext uri="{BB962C8B-B14F-4D97-AF65-F5344CB8AC3E}">
        <p14:creationId xmlns:p14="http://schemas.microsoft.com/office/powerpoint/2010/main" val="377122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302" name="Rectangle 6"/>
          <p:cNvSpPr>
            <a:spLocks noGrp="1" noChangeArrowheads="1"/>
          </p:cNvSpPr>
          <p:nvPr>
            <p:ph type="ctrTitle" sz="quarter"/>
          </p:nvPr>
        </p:nvSpPr>
        <p:spPr>
          <a:xfrm>
            <a:off x="1828800" y="1295400"/>
            <a:ext cx="6934200" cy="2116138"/>
          </a:xfrm>
        </p:spPr>
        <p:txBody>
          <a:bodyPr/>
          <a:lstStyle>
            <a:lvl1pPr algn="ctr">
              <a:defRPr b="0">
                <a:solidFill>
                  <a:schemeClr val="bg1"/>
                </a:solidFill>
              </a:defRPr>
            </a:lvl1pPr>
          </a:lstStyle>
          <a:p>
            <a:pPr lvl="0"/>
            <a:r>
              <a:rPr lang="en-US" altLang="en-US" noProof="0" smtClean="0"/>
              <a:t>Click to edit Master title style</a:t>
            </a:r>
          </a:p>
        </p:txBody>
      </p:sp>
      <p:sp>
        <p:nvSpPr>
          <p:cNvPr id="55303" name="Rectangle 7"/>
          <p:cNvSpPr>
            <a:spLocks noGrp="1" noChangeArrowheads="1"/>
          </p:cNvSpPr>
          <p:nvPr>
            <p:ph type="subTitle" sz="quarter" idx="1"/>
          </p:nvPr>
        </p:nvSpPr>
        <p:spPr>
          <a:xfrm>
            <a:off x="2133600" y="3429000"/>
            <a:ext cx="6400800" cy="1752600"/>
          </a:xfrm>
        </p:spPr>
        <p:txBody>
          <a:bodyPr/>
          <a:lstStyle>
            <a:lvl1pPr marL="0" indent="0" algn="ctr">
              <a:buFont typeface="Symbol" panose="05050102010706020507" pitchFamily="18" charset="2"/>
              <a:buNone/>
              <a:defRPr/>
            </a:lvl1pPr>
          </a:lstStyle>
          <a:p>
            <a:pPr lvl="0"/>
            <a:r>
              <a:rPr lang="en-US" altLang="en-US" noProof="0" smtClean="0"/>
              <a:t>Click to edit Master subtitle style</a:t>
            </a:r>
          </a:p>
        </p:txBody>
      </p:sp>
      <p:sp>
        <p:nvSpPr>
          <p:cNvPr id="55304" name="Rectangle 8"/>
          <p:cNvSpPr>
            <a:spLocks noGrp="1" noChangeArrowheads="1"/>
          </p:cNvSpPr>
          <p:nvPr>
            <p:ph type="dt" sz="quarter" idx="2"/>
          </p:nvPr>
        </p:nvSpPr>
        <p:spPr>
          <a:xfrm>
            <a:off x="1828800" y="6400800"/>
            <a:ext cx="1905000" cy="457200"/>
          </a:xfrm>
        </p:spPr>
        <p:txBody>
          <a:bodyPr/>
          <a:lstStyle>
            <a:lvl1pPr>
              <a:defRPr b="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a:ea typeface="+mn-ea"/>
              <a:cs typeface="+mn-cs"/>
            </a:endParaRPr>
          </a:p>
        </p:txBody>
      </p:sp>
      <p:sp>
        <p:nvSpPr>
          <p:cNvPr id="55305" name="Rectangle 9"/>
          <p:cNvSpPr>
            <a:spLocks noGrp="1" noChangeArrowheads="1"/>
          </p:cNvSpPr>
          <p:nvPr>
            <p:ph type="ftr" sz="quarter" idx="3"/>
          </p:nvPr>
        </p:nvSpPr>
        <p:spPr>
          <a:xfrm>
            <a:off x="3962400" y="6400800"/>
            <a:ext cx="2895600" cy="457200"/>
          </a:xfrm>
        </p:spPr>
        <p:txBody>
          <a:bodyPr/>
          <a:lstStyle>
            <a:lvl1pPr algn="ctr">
              <a:defRPr b="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a:ea typeface="+mn-ea"/>
              <a:cs typeface="+mn-cs"/>
            </a:endParaRPr>
          </a:p>
        </p:txBody>
      </p:sp>
      <p:sp>
        <p:nvSpPr>
          <p:cNvPr id="55306" name="Rectangle 10"/>
          <p:cNvSpPr>
            <a:spLocks noGrp="1" noChangeArrowheads="1"/>
          </p:cNvSpPr>
          <p:nvPr>
            <p:ph type="sldNum" sz="quarter" idx="4"/>
          </p:nvPr>
        </p:nvSpPr>
        <p:spPr>
          <a:xfrm>
            <a:off x="7239000" y="6400800"/>
            <a:ext cx="1905000" cy="457200"/>
          </a:xfrm>
        </p:spPr>
        <p:txBody>
          <a:bodyPr/>
          <a:lstStyle>
            <a:lvl1pPr>
              <a:defRPr b="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a:ea typeface="+mn-ea"/>
                <a:cs typeface="+mn-cs"/>
              </a:rPr>
              <a:t>Slide No. </a:t>
            </a:r>
            <a:fld id="{FBA29E52-5566-492F-A918-1E5667255733}" type="slidenum">
              <a:rPr kumimoji="0" lang="en-US" altLang="en-US" sz="14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a:ea typeface="+mn-ea"/>
              <a:cs typeface="+mn-cs"/>
            </a:endParaRPr>
          </a:p>
        </p:txBody>
      </p:sp>
      <p:sp>
        <p:nvSpPr>
          <p:cNvPr id="55309" name="Rectangle 13"/>
          <p:cNvSpPr>
            <a:spLocks noChangeArrowheads="1"/>
          </p:cNvSpPr>
          <p:nvPr userDrawn="1"/>
        </p:nvSpPr>
        <p:spPr bwMode="auto">
          <a:xfrm>
            <a:off x="0" y="0"/>
            <a:ext cx="1752600" cy="68580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24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5310" name="Rectangle 14"/>
          <p:cNvSpPr>
            <a:spLocks noChangeArrowheads="1"/>
          </p:cNvSpPr>
          <p:nvPr userDrawn="1"/>
        </p:nvSpPr>
        <p:spPr bwMode="auto">
          <a:xfrm>
            <a:off x="1676400" y="0"/>
            <a:ext cx="76200" cy="6858000"/>
          </a:xfrm>
          <a:prstGeom prst="rect">
            <a:avLst/>
          </a:prstGeom>
          <a:solidFill>
            <a:srgbClr val="FFCC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24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481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39DBF95-75D3-4F62-A8F0-82B040DC580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303395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ID"/>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54AD21A7-DFB9-4660-B095-3149A81212DD}"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376508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ID"/>
          </a:p>
        </p:txBody>
      </p:sp>
      <p:sp>
        <p:nvSpPr>
          <p:cNvPr id="3" name="Text Placeholder 2"/>
          <p:cNvSpPr>
            <a:spLocks noGrp="1"/>
          </p:cNvSpPr>
          <p:nvPr>
            <p:ph type="body"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a:xfrm>
            <a:off x="6096000" y="6400800"/>
            <a:ext cx="6858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Footer Placeholder 5"/>
          <p:cNvSpPr>
            <a:spLocks noGrp="1"/>
          </p:cNvSpPr>
          <p:nvPr>
            <p:ph type="ftr" sz="quarter" idx="11"/>
          </p:nvPr>
        </p:nvSpPr>
        <p:spPr>
          <a:xfrm>
            <a:off x="228600" y="6248400"/>
            <a:ext cx="5867400" cy="5334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 name="Slide Number Placeholder 6"/>
          <p:cNvSpPr>
            <a:spLocks noGrp="1"/>
          </p:cNvSpPr>
          <p:nvPr>
            <p:ph type="sldNum" sz="quarter" idx="12"/>
          </p:nvPr>
        </p:nvSpPr>
        <p:spPr>
          <a:xfrm>
            <a:off x="6858000" y="6248400"/>
            <a:ext cx="2286000" cy="5334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3F7421C3-B7F5-4E39-ADFC-4E35920912C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29499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9CF734E0-B980-4E10-99E0-DCA4BCBAB0D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297024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052B810-1B0D-432C-9106-5648AA681E4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266682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Content Placeholder 2"/>
          <p:cNvSpPr>
            <a:spLocks noGrp="1"/>
          </p:cNvSpPr>
          <p:nvPr>
            <p:ph sz="half" idx="1"/>
          </p:nvPr>
        </p:nvSpPr>
        <p:spPr>
          <a:xfrm>
            <a:off x="2286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Content Placeholder 3"/>
          <p:cNvSpPr>
            <a:spLocks noGrp="1"/>
          </p:cNvSpPr>
          <p:nvPr>
            <p:ph sz="half" idx="2"/>
          </p:nvPr>
        </p:nvSpPr>
        <p:spPr>
          <a:xfrm>
            <a:off x="4686300" y="1371600"/>
            <a:ext cx="4305300" cy="4800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D0357B29-58A8-4803-8A1B-85A8C1607C7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5283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F774A368-65F3-45D3-847A-D1DD1482DAC6}"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356082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D"/>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9EDA8223-9706-4D48-97AD-D64243AE9D6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124604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FD5AEE6-B91B-41D5-8ADA-087C90FDA1BE}"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33265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FA4E259B-7816-4DF0-9D4F-8C5CBF5A2BE5}"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191493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B8F4CB12-65DA-418F-89FE-25DBDB96AE05}"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135200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4285" name="Rectangle 13"/>
          <p:cNvSpPr>
            <a:spLocks noChangeArrowheads="1"/>
          </p:cNvSpPr>
          <p:nvPr userDrawn="1"/>
        </p:nvSpPr>
        <p:spPr bwMode="auto">
          <a:xfrm>
            <a:off x="0" y="0"/>
            <a:ext cx="9144000" cy="12192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54286" name="Rectangle 14"/>
          <p:cNvSpPr>
            <a:spLocks noChangeArrowheads="1"/>
          </p:cNvSpPr>
          <p:nvPr userDrawn="1"/>
        </p:nvSpPr>
        <p:spPr bwMode="auto">
          <a:xfrm>
            <a:off x="0" y="6248400"/>
            <a:ext cx="9144000" cy="609600"/>
          </a:xfrm>
          <a:prstGeom prst="rect">
            <a:avLst/>
          </a:prstGeom>
          <a:solidFill>
            <a:srgbClr val="008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2400" b="0" i="0" u="none" strike="noStrike" kern="1200" cap="none" spc="0" normalizeH="0" baseline="0" noProof="0" smtClean="0">
              <a:ln>
                <a:noFill/>
              </a:ln>
              <a:solidFill>
                <a:srgbClr val="FFFFCC"/>
              </a:solidFill>
              <a:effectLst/>
              <a:uLnTx/>
              <a:uFillTx/>
              <a:latin typeface="Times New Roman" panose="02020603050405020304" pitchFamily="18" charset="0"/>
              <a:ea typeface="+mn-ea"/>
              <a:cs typeface="+mn-cs"/>
            </a:endParaRPr>
          </a:p>
        </p:txBody>
      </p:sp>
      <p:sp>
        <p:nvSpPr>
          <p:cNvPr id="54278" name="Rectangle 6"/>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9" name="Rectangle 7"/>
          <p:cNvSpPr>
            <a:spLocks noGrp="1" noChangeArrowheads="1"/>
          </p:cNvSpPr>
          <p:nvPr>
            <p:ph type="body" idx="1"/>
          </p:nvPr>
        </p:nvSpPr>
        <p:spPr bwMode="auto">
          <a:xfrm>
            <a:off x="228600" y="1371600"/>
            <a:ext cx="8763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2"/>
            <a:r>
              <a:rPr lang="en-US" altLang="en-US" smtClean="0"/>
              <a:t>Fourth level</a:t>
            </a:r>
          </a:p>
          <a:p>
            <a:pPr lvl="3"/>
            <a:r>
              <a:rPr lang="en-US" altLang="en-US" smtClean="0"/>
              <a:t>Fifth level</a:t>
            </a:r>
          </a:p>
        </p:txBody>
      </p:sp>
      <p:sp>
        <p:nvSpPr>
          <p:cNvPr id="54280" name="Rectangle 8"/>
          <p:cNvSpPr>
            <a:spLocks noGrp="1" noChangeArrowheads="1"/>
          </p:cNvSpPr>
          <p:nvPr>
            <p:ph type="dt" sz="half" idx="2"/>
          </p:nvPr>
        </p:nvSpPr>
        <p:spPr bwMode="auto">
          <a:xfrm>
            <a:off x="6096000" y="6400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solidFill>
                  <a:srgbClr val="FFFFFF"/>
                </a:solidFill>
                <a:effectLst>
                  <a:outerShdw blurRad="38100" dist="38100" dir="2700000" algn="tl">
                    <a:srgbClr val="C0C0C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4281" name="Rectangle 9"/>
          <p:cNvSpPr>
            <a:spLocks noGrp="1" noChangeArrowheads="1"/>
          </p:cNvSpPr>
          <p:nvPr>
            <p:ph type="ftr" sz="quarter" idx="3"/>
          </p:nvPr>
        </p:nvSpPr>
        <p:spPr bwMode="auto">
          <a:xfrm>
            <a:off x="228600" y="6248400"/>
            <a:ext cx="586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solidFill>
                  <a:srgbClr val="FFFFFF"/>
                </a:solidFill>
                <a:effectLst>
                  <a:outerShdw blurRad="38100" dist="38100" dir="2700000" algn="tl">
                    <a:srgbClr val="C0C0C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54282" name="Rectangle 10"/>
          <p:cNvSpPr>
            <a:spLocks noGrp="1" noChangeArrowheads="1"/>
          </p:cNvSpPr>
          <p:nvPr>
            <p:ph type="sldNum" sz="quarter" idx="4"/>
          </p:nvPr>
        </p:nvSpPr>
        <p:spPr bwMode="auto">
          <a:xfrm>
            <a:off x="6858000" y="6248400"/>
            <a:ext cx="228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FFFFFF"/>
                </a:solidFill>
                <a:effectLst>
                  <a:outerShdw blurRad="38100" dist="38100" dir="2700000" algn="tl">
                    <a:srgbClr val="C0C0C0"/>
                  </a:outerShdw>
                </a:effectLst>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63D669F-C548-443D-91C1-8479FA1CD181}"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Tree>
    <p:extLst>
      <p:ext uri="{BB962C8B-B14F-4D97-AF65-F5344CB8AC3E}">
        <p14:creationId xmlns:p14="http://schemas.microsoft.com/office/powerpoint/2010/main" val="223161668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fontAlgn="base">
        <a:spcBef>
          <a:spcPct val="0"/>
        </a:spcBef>
        <a:spcAft>
          <a:spcPct val="0"/>
        </a:spcAft>
        <a:defRPr sz="4400" b="1" kern="1200">
          <a:solidFill>
            <a:srgbClr val="FFFFFF"/>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4400" b="1">
          <a:solidFill>
            <a:srgbClr val="FFFFFF"/>
          </a:solidFill>
          <a:effectLst>
            <a:outerShdw blurRad="38100" dist="38100" dir="2700000" algn="tl">
              <a:srgbClr val="C0C0C0"/>
            </a:outerShdw>
          </a:effectLst>
          <a:latin typeface="Arial" panose="020B0604020202020204" pitchFamily="34" charset="0"/>
        </a:defRPr>
      </a:lvl9pPr>
    </p:titleStyle>
    <p:bodyStyle>
      <a:lvl1pPr marL="342900" indent="-342900" algn="l" rtl="0" fontAlgn="base">
        <a:spcBef>
          <a:spcPct val="20000"/>
        </a:spcBef>
        <a:spcAft>
          <a:spcPct val="0"/>
        </a:spcAft>
        <a:buClr>
          <a:srgbClr val="0000FF"/>
        </a:buClr>
        <a:buFont typeface="Symbol" panose="05050102010706020507" pitchFamily="18" charset="2"/>
        <a:buBlip>
          <a:blip r:embed="rId14"/>
        </a:buBlip>
        <a:defRPr sz="3200" kern="1200">
          <a:solidFill>
            <a:schemeClr val="bg1"/>
          </a:solidFill>
          <a:latin typeface="+mn-lt"/>
          <a:ea typeface="+mn-ea"/>
          <a:cs typeface="+mn-cs"/>
        </a:defRPr>
      </a:lvl1pPr>
      <a:lvl2pPr marL="742950" indent="-285750" algn="l" rtl="0" fontAlgn="base">
        <a:spcBef>
          <a:spcPct val="20000"/>
        </a:spcBef>
        <a:spcAft>
          <a:spcPct val="0"/>
        </a:spcAft>
        <a:buClr>
          <a:srgbClr val="0000FF"/>
        </a:buClr>
        <a:buBlip>
          <a:blip r:embed="rId15"/>
        </a:buBlip>
        <a:defRPr sz="2800" kern="1200">
          <a:solidFill>
            <a:schemeClr val="bg1"/>
          </a:solidFill>
          <a:latin typeface="+mn-lt"/>
          <a:ea typeface="+mn-ea"/>
          <a:cs typeface="+mn-cs"/>
        </a:defRPr>
      </a:lvl2pPr>
      <a:lvl3pPr marL="1143000" indent="-228600" algn="l" rtl="0" fontAlgn="base">
        <a:spcBef>
          <a:spcPct val="20000"/>
        </a:spcBef>
        <a:spcAft>
          <a:spcPct val="0"/>
        </a:spcAft>
        <a:buClr>
          <a:srgbClr val="0000FF"/>
        </a:buClr>
        <a:buBlip>
          <a:blip r:embed="rId16"/>
        </a:buBlip>
        <a:defRPr sz="2400" kern="1200">
          <a:solidFill>
            <a:schemeClr val="bg1"/>
          </a:solidFill>
          <a:latin typeface="+mn-lt"/>
          <a:ea typeface="+mn-ea"/>
          <a:cs typeface="+mn-cs"/>
        </a:defRPr>
      </a:lvl3pPr>
      <a:lvl4pPr marL="1600200" indent="-228600" algn="l" rtl="0" fontAlgn="base">
        <a:spcBef>
          <a:spcPct val="20000"/>
        </a:spcBef>
        <a:spcAft>
          <a:spcPct val="0"/>
        </a:spcAft>
        <a:buClr>
          <a:srgbClr val="0000FF"/>
        </a:buClr>
        <a:buBlip>
          <a:blip r:embed="rId14"/>
        </a:buBlip>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wmf"/><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1.wmf"/><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3.wmf"/><Relationship Id="rId5" Type="http://schemas.openxmlformats.org/officeDocument/2006/relationships/notesSlide" Target="../notesSlides/notesSlide15.xml"/><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48.xml"/><Relationship Id="rId7" Type="http://schemas.openxmlformats.org/officeDocument/2006/relationships/oleObject" Target="../embeddings/oleObject1.bin"/><Relationship Id="rId2" Type="http://schemas.openxmlformats.org/officeDocument/2006/relationships/tags" Target="../tags/tag47.xml"/><Relationship Id="rId1" Type="http://schemas.openxmlformats.org/officeDocument/2006/relationships/vmlDrawing" Target="../drawings/vmlDrawing1.v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7.wmf"/><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6.xml"/><Relationship Id="rId7" Type="http://schemas.openxmlformats.org/officeDocument/2006/relationships/oleObject" Target="../embeddings/oleObject2.bin"/><Relationship Id="rId2" Type="http://schemas.openxmlformats.org/officeDocument/2006/relationships/tags" Target="../tags/tag55.xml"/><Relationship Id="rId1" Type="http://schemas.openxmlformats.org/officeDocument/2006/relationships/vmlDrawing" Target="../drawings/vmlDrawing2.vml"/><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tags" Target="../tags/tag5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hyperlink" Target="http://www.cve.mitre.org/" TargetMode="External"/><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hyperlink" Target="http://www.spywareguide.com/" TargetMode="External"/><Relationship Id="rId4"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80.xml"/><Relationship Id="rId7" Type="http://schemas.openxmlformats.org/officeDocument/2006/relationships/oleObject" Target="../embeddings/oleObject3.bin"/><Relationship Id="rId2" Type="http://schemas.openxmlformats.org/officeDocument/2006/relationships/tags" Target="../tags/tag79.xml"/><Relationship Id="rId1" Type="http://schemas.openxmlformats.org/officeDocument/2006/relationships/vmlDrawing" Target="../drawings/vmlDrawing3.v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1.jpeg"/><Relationship Id="rId5" Type="http://schemas.openxmlformats.org/officeDocument/2006/relationships/notesSlide" Target="../notesSlides/notesSlide35.xml"/><Relationship Id="rId4"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0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10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4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7.wmf"/><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6.w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5.wmf"/><Relationship Id="rId5" Type="http://schemas.openxmlformats.org/officeDocument/2006/relationships/tags" Target="../tags/tag17.xml"/><Relationship Id="rId10" Type="http://schemas.openxmlformats.org/officeDocument/2006/relationships/image" Target="../media/image4.wmf"/><Relationship Id="rId4" Type="http://schemas.openxmlformats.org/officeDocument/2006/relationships/tags" Target="../tags/tag16.xml"/><Relationship Id="rId9"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http://www.iss.net/images/protection/ThreatLRG.jpg" TargetMode="Externa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1" name="Rectangle 7"/>
          <p:cNvSpPr>
            <a:spLocks noGrp="1" noChangeArrowheads="1"/>
          </p:cNvSpPr>
          <p:nvPr>
            <p:ph type="subTitle" idx="1"/>
            <p:custDataLst>
              <p:tags r:id="rId1"/>
            </p:custDataLst>
          </p:nvPr>
        </p:nvSpPr>
        <p:spPr>
          <a:xfrm>
            <a:off x="2133600" y="3505200"/>
            <a:ext cx="6781800" cy="2667000"/>
          </a:xfrm>
        </p:spPr>
        <p:txBody>
          <a:bodyPr/>
          <a:lstStyle/>
          <a:p>
            <a:r>
              <a:rPr lang="en-US" altLang="en-US" sz="2400" i="1" dirty="0"/>
              <a:t>Our bad neighbor makes us early stirrers,</a:t>
            </a:r>
          </a:p>
          <a:p>
            <a:r>
              <a:rPr lang="en-US" altLang="en-US" sz="2400" i="1" dirty="0"/>
              <a:t>Which is both healthful and good husbandry.</a:t>
            </a:r>
          </a:p>
          <a:p>
            <a:r>
              <a:rPr lang="en-US" altLang="en-US" sz="2800" i="1" dirty="0"/>
              <a:t> </a:t>
            </a:r>
          </a:p>
          <a:p>
            <a:r>
              <a:rPr lang="en-US" altLang="en-US" sz="2400" b="1" i="1" dirty="0"/>
              <a:t>-- William Shakespeare (1564–1616), King Henry, in Henry V, act 4, sc. 1, l. 6-7.</a:t>
            </a:r>
            <a:r>
              <a:rPr lang="en-US" altLang="en-US" sz="2400" i="1" dirty="0"/>
              <a:t> </a:t>
            </a:r>
          </a:p>
        </p:txBody>
      </p:sp>
      <p:sp>
        <p:nvSpPr>
          <p:cNvPr id="338955" name="Rectangle 11"/>
          <p:cNvSpPr>
            <a:spLocks noGrp="1" noChangeArrowheads="1"/>
          </p:cNvSpPr>
          <p:nvPr>
            <p:ph type="ctrTitle"/>
            <p:custDataLst>
              <p:tags r:id="rId2"/>
            </p:custDataLst>
          </p:nvPr>
        </p:nvSpPr>
        <p:spPr>
          <a:xfrm>
            <a:off x="1828800" y="990600"/>
            <a:ext cx="6934200" cy="2116138"/>
          </a:xfrm>
          <a:noFill/>
          <a:ln/>
        </p:spPr>
        <p:txBody>
          <a:bodyPr/>
          <a:lstStyle/>
          <a:p>
            <a:r>
              <a:rPr lang="en-US" altLang="en-US" dirty="0"/>
              <a:t>The Need For Security</a:t>
            </a:r>
          </a:p>
        </p:txBody>
      </p:sp>
    </p:spTree>
    <p:extLst>
      <p:ext uri="{BB962C8B-B14F-4D97-AF65-F5344CB8AC3E}">
        <p14:creationId xmlns:p14="http://schemas.microsoft.com/office/powerpoint/2010/main" val="308637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99FB7080-57C0-4EE8-9D32-3F3698BCB92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8068" name="Rectangle 4"/>
          <p:cNvSpPr>
            <a:spLocks noGrp="1" noChangeArrowheads="1"/>
          </p:cNvSpPr>
          <p:nvPr>
            <p:ph type="title"/>
            <p:custDataLst>
              <p:tags r:id="rId1"/>
            </p:custDataLst>
          </p:nvPr>
        </p:nvSpPr>
        <p:spPr/>
        <p:txBody>
          <a:bodyPr/>
          <a:lstStyle/>
          <a:p>
            <a:pPr algn="ctr"/>
            <a:r>
              <a:rPr lang="en-US" altLang="en-US"/>
              <a:t>Acts of Human Error or Failure </a:t>
            </a:r>
          </a:p>
        </p:txBody>
      </p:sp>
      <p:sp>
        <p:nvSpPr>
          <p:cNvPr id="728069" name="Rectangle 5"/>
          <p:cNvSpPr>
            <a:spLocks noGrp="1" noChangeArrowheads="1"/>
          </p:cNvSpPr>
          <p:nvPr>
            <p:ph type="body" sz="half" idx="1"/>
            <p:custDataLst>
              <p:tags r:id="rId2"/>
            </p:custDataLst>
          </p:nvPr>
        </p:nvSpPr>
        <p:spPr/>
        <p:txBody>
          <a:bodyPr/>
          <a:lstStyle/>
          <a:p>
            <a:pPr>
              <a:lnSpc>
                <a:spcPct val="90000"/>
              </a:lnSpc>
            </a:pPr>
            <a:r>
              <a:rPr lang="en-US" altLang="en-US" sz="2400"/>
              <a:t>Includes acts done without malicious intent</a:t>
            </a:r>
          </a:p>
          <a:p>
            <a:pPr>
              <a:lnSpc>
                <a:spcPct val="90000"/>
              </a:lnSpc>
            </a:pPr>
            <a:r>
              <a:rPr lang="en-US" altLang="en-US" sz="2400"/>
              <a:t>Caused by:</a:t>
            </a:r>
          </a:p>
          <a:p>
            <a:pPr lvl="1"/>
            <a:r>
              <a:rPr lang="en-US" altLang="en-US" sz="2000"/>
              <a:t>Inexperience</a:t>
            </a:r>
          </a:p>
          <a:p>
            <a:pPr lvl="1"/>
            <a:r>
              <a:rPr lang="en-US" altLang="en-US" sz="2000"/>
              <a:t>Improper training</a:t>
            </a:r>
          </a:p>
          <a:p>
            <a:pPr lvl="1"/>
            <a:r>
              <a:rPr lang="en-US" altLang="en-US" sz="2000"/>
              <a:t>Incorrect assumptions </a:t>
            </a:r>
          </a:p>
          <a:p>
            <a:pPr lvl="1"/>
            <a:r>
              <a:rPr lang="en-US" altLang="en-US" sz="2000"/>
              <a:t>Other circumstances</a:t>
            </a:r>
          </a:p>
          <a:p>
            <a:pPr>
              <a:lnSpc>
                <a:spcPct val="90000"/>
              </a:lnSpc>
            </a:pPr>
            <a:r>
              <a:rPr lang="en-US" altLang="en-US" sz="2400"/>
              <a:t>Employees are greatest threats to information security – They are closest to the organizational data</a:t>
            </a:r>
          </a:p>
        </p:txBody>
      </p:sp>
      <p:pic>
        <p:nvPicPr>
          <p:cNvPr id="728073" name="Picture 9" descr="j0087274"/>
          <p:cNvPicPr>
            <a:picLocks noChangeAspect="1" noChangeArrowheads="1"/>
          </p:cNvPicPr>
          <p:nvPr>
            <p:ph sz="half" idx="2"/>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a:xfrm>
            <a:off x="5715000" y="1676400"/>
            <a:ext cx="26003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00213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41D40A0C-91CA-4435-AAB4-E79737A26A7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892930" name="Rectangle 2"/>
          <p:cNvSpPr>
            <a:spLocks noGrp="1" noChangeArrowheads="1"/>
          </p:cNvSpPr>
          <p:nvPr>
            <p:ph type="title"/>
            <p:custDataLst>
              <p:tags r:id="rId1"/>
            </p:custDataLst>
          </p:nvPr>
        </p:nvSpPr>
        <p:spPr/>
        <p:txBody>
          <a:bodyPr/>
          <a:lstStyle/>
          <a:p>
            <a:pPr algn="ctr"/>
            <a:r>
              <a:rPr lang="en-US" altLang="en-US"/>
              <a:t>Acts of Human Error or Failure </a:t>
            </a:r>
          </a:p>
        </p:txBody>
      </p:sp>
      <p:sp>
        <p:nvSpPr>
          <p:cNvPr id="892931" name="Rectangle 3"/>
          <p:cNvSpPr>
            <a:spLocks noGrp="1" noChangeArrowheads="1"/>
          </p:cNvSpPr>
          <p:nvPr>
            <p:ph type="body" sz="half" idx="1"/>
            <p:custDataLst>
              <p:tags r:id="rId2"/>
            </p:custDataLst>
          </p:nvPr>
        </p:nvSpPr>
        <p:spPr/>
        <p:txBody>
          <a:bodyPr/>
          <a:lstStyle/>
          <a:p>
            <a:pPr>
              <a:lnSpc>
                <a:spcPct val="90000"/>
              </a:lnSpc>
            </a:pPr>
            <a:r>
              <a:rPr lang="en-US" altLang="en-US" sz="2400"/>
              <a:t>Employee mistakes can easily lead to the following: </a:t>
            </a:r>
          </a:p>
          <a:p>
            <a:pPr lvl="1"/>
            <a:r>
              <a:rPr lang="en-US" altLang="en-US" sz="2000"/>
              <a:t>revelation of classified data </a:t>
            </a:r>
          </a:p>
          <a:p>
            <a:pPr lvl="1"/>
            <a:r>
              <a:rPr lang="en-US" altLang="en-US" sz="2000"/>
              <a:t>entry of erroneous data </a:t>
            </a:r>
          </a:p>
          <a:p>
            <a:pPr lvl="1"/>
            <a:r>
              <a:rPr lang="en-US" altLang="en-US" sz="2000"/>
              <a:t>accidental deletion or modification of data </a:t>
            </a:r>
          </a:p>
          <a:p>
            <a:pPr lvl="1"/>
            <a:r>
              <a:rPr lang="en-US" altLang="en-US" sz="2000"/>
              <a:t>storage of data in unprotected areas</a:t>
            </a:r>
          </a:p>
          <a:p>
            <a:pPr lvl="1"/>
            <a:r>
              <a:rPr lang="en-US" altLang="en-US" sz="2000"/>
              <a:t>failure to protect information</a:t>
            </a:r>
          </a:p>
          <a:p>
            <a:pPr>
              <a:lnSpc>
                <a:spcPct val="90000"/>
              </a:lnSpc>
            </a:pPr>
            <a:r>
              <a:rPr lang="en-US" altLang="en-US" sz="2400"/>
              <a:t>Many of these threats can be prevented with controls</a:t>
            </a:r>
          </a:p>
        </p:txBody>
      </p:sp>
      <p:pic>
        <p:nvPicPr>
          <p:cNvPr id="892933" name="Picture 5"/>
          <p:cNvPicPr>
            <a:picLocks noChangeArrowheads="1"/>
          </p:cNvPicPr>
          <p:nvPr>
            <p:ph sz="half" idx="2"/>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4789488" y="2155825"/>
            <a:ext cx="4097337" cy="3230563"/>
          </a:xfrm>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pic>
    </p:spTree>
    <p:extLst>
      <p:ext uri="{BB962C8B-B14F-4D97-AF65-F5344CB8AC3E}">
        <p14:creationId xmlns:p14="http://schemas.microsoft.com/office/powerpoint/2010/main" val="3176846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5D8F1C8A-3FBF-4CA4-A8B9-524DE9006D3B}"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30117" name="Picture 5" descr="Fig02-0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44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8C2DCC7-818A-424B-B31C-D22AB0E306B5}"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31140" name="Rectangle 4"/>
          <p:cNvSpPr>
            <a:spLocks noGrp="1" noChangeArrowheads="1"/>
          </p:cNvSpPr>
          <p:nvPr>
            <p:ph type="title"/>
            <p:custDataLst>
              <p:tags r:id="rId1"/>
            </p:custDataLst>
          </p:nvPr>
        </p:nvSpPr>
        <p:spPr/>
        <p:txBody>
          <a:bodyPr/>
          <a:lstStyle/>
          <a:p>
            <a:pPr algn="ctr"/>
            <a:r>
              <a:rPr lang="en-US" altLang="en-US" sz="4000"/>
              <a:t>Deviations in Quality of Service by Service Providers</a:t>
            </a:r>
          </a:p>
        </p:txBody>
      </p:sp>
      <p:sp>
        <p:nvSpPr>
          <p:cNvPr id="731141" name="Rectangle 5"/>
          <p:cNvSpPr>
            <a:spLocks noGrp="1" noChangeArrowheads="1"/>
          </p:cNvSpPr>
          <p:nvPr>
            <p:ph type="body" idx="1"/>
            <p:custDataLst>
              <p:tags r:id="rId2"/>
            </p:custDataLst>
          </p:nvPr>
        </p:nvSpPr>
        <p:spPr>
          <a:xfrm>
            <a:off x="228600" y="1865313"/>
            <a:ext cx="8763000" cy="3956050"/>
          </a:xfrm>
        </p:spPr>
        <p:txBody>
          <a:bodyPr/>
          <a:lstStyle/>
          <a:p>
            <a:pPr>
              <a:lnSpc>
                <a:spcPct val="90000"/>
              </a:lnSpc>
            </a:pPr>
            <a:r>
              <a:rPr lang="en-US" altLang="en-US" sz="2800"/>
              <a:t>Situations of product or services not delivered as expected </a:t>
            </a:r>
          </a:p>
          <a:p>
            <a:pPr>
              <a:lnSpc>
                <a:spcPct val="90000"/>
              </a:lnSpc>
            </a:pPr>
            <a:r>
              <a:rPr lang="en-US" altLang="en-US" sz="2800"/>
              <a:t>Information system depends on many inter-dependent support systems </a:t>
            </a:r>
          </a:p>
          <a:p>
            <a:pPr>
              <a:lnSpc>
                <a:spcPct val="90000"/>
              </a:lnSpc>
            </a:pPr>
            <a:r>
              <a:rPr lang="en-US" altLang="en-US" sz="2800"/>
              <a:t>Three sets of service issues that dramatically affect the availability of information and systems are</a:t>
            </a:r>
          </a:p>
          <a:p>
            <a:pPr lvl="1">
              <a:lnSpc>
                <a:spcPct val="90000"/>
              </a:lnSpc>
            </a:pPr>
            <a:r>
              <a:rPr lang="en-US" altLang="en-US" sz="2400"/>
              <a:t>Internet service</a:t>
            </a:r>
          </a:p>
          <a:p>
            <a:pPr lvl="1">
              <a:lnSpc>
                <a:spcPct val="90000"/>
              </a:lnSpc>
            </a:pPr>
            <a:r>
              <a:rPr lang="en-US" altLang="en-US" sz="2400"/>
              <a:t>Communications</a:t>
            </a:r>
          </a:p>
          <a:p>
            <a:pPr lvl="1">
              <a:lnSpc>
                <a:spcPct val="90000"/>
              </a:lnSpc>
            </a:pPr>
            <a:r>
              <a:rPr lang="en-US" altLang="en-US" sz="2400"/>
              <a:t>Power irregularities </a:t>
            </a:r>
          </a:p>
        </p:txBody>
      </p:sp>
    </p:spTree>
    <p:extLst>
      <p:ext uri="{BB962C8B-B14F-4D97-AF65-F5344CB8AC3E}">
        <p14:creationId xmlns:p14="http://schemas.microsoft.com/office/powerpoint/2010/main" val="2541799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739705EB-73D5-4D50-A566-29FDA9A3E1E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32162" name="Rectangle 2"/>
          <p:cNvSpPr>
            <a:spLocks noGrp="1" noChangeArrowheads="1"/>
          </p:cNvSpPr>
          <p:nvPr>
            <p:ph type="title"/>
            <p:custDataLst>
              <p:tags r:id="rId1"/>
            </p:custDataLst>
          </p:nvPr>
        </p:nvSpPr>
        <p:spPr/>
        <p:txBody>
          <a:bodyPr/>
          <a:lstStyle/>
          <a:p>
            <a:pPr algn="ctr"/>
            <a:r>
              <a:rPr lang="en-US" altLang="en-US"/>
              <a:t>Internet Service Issues</a:t>
            </a:r>
          </a:p>
        </p:txBody>
      </p:sp>
      <p:sp>
        <p:nvSpPr>
          <p:cNvPr id="732163" name="Rectangle 3"/>
          <p:cNvSpPr>
            <a:spLocks noGrp="1" noChangeArrowheads="1"/>
          </p:cNvSpPr>
          <p:nvPr>
            <p:ph type="body" idx="1"/>
            <p:custDataLst>
              <p:tags r:id="rId2"/>
            </p:custDataLst>
          </p:nvPr>
        </p:nvSpPr>
        <p:spPr>
          <a:xfrm>
            <a:off x="381000" y="1676400"/>
            <a:ext cx="8382000" cy="4648200"/>
          </a:xfrm>
        </p:spPr>
        <p:txBody>
          <a:bodyPr/>
          <a:lstStyle/>
          <a:p>
            <a:r>
              <a:rPr lang="en-US" altLang="en-US" sz="2800"/>
              <a:t>Loss of Internet service can lead to considerable loss in the availability of information</a:t>
            </a:r>
          </a:p>
          <a:p>
            <a:pPr lvl="1"/>
            <a:r>
              <a:rPr lang="en-US" altLang="en-US" sz="2400"/>
              <a:t>organizations have sales staff and telecommuters working at remote locations</a:t>
            </a:r>
          </a:p>
          <a:p>
            <a:r>
              <a:rPr lang="en-US" altLang="en-US" sz="2800"/>
              <a:t>When an organization outsources its web servers, the outsourcer assumes responsibility for</a:t>
            </a:r>
          </a:p>
          <a:p>
            <a:pPr lvl="1"/>
            <a:r>
              <a:rPr lang="en-US" altLang="en-US" sz="2400"/>
              <a:t>All Internet Services </a:t>
            </a:r>
          </a:p>
          <a:p>
            <a:pPr lvl="1"/>
            <a:r>
              <a:rPr lang="en-US" altLang="en-US" sz="2400"/>
              <a:t>The hardware and operating system software used to operate the web site</a:t>
            </a:r>
          </a:p>
        </p:txBody>
      </p:sp>
    </p:spTree>
    <p:extLst>
      <p:ext uri="{BB962C8B-B14F-4D97-AF65-F5344CB8AC3E}">
        <p14:creationId xmlns:p14="http://schemas.microsoft.com/office/powerpoint/2010/main" val="2208454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D90B7F65-B7E6-43DA-8F56-556D39299BF0}"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34212" name="Rectangle 4"/>
          <p:cNvSpPr>
            <a:spLocks noGrp="1" noChangeArrowheads="1"/>
          </p:cNvSpPr>
          <p:nvPr>
            <p:ph type="title"/>
            <p:custDataLst>
              <p:tags r:id="rId1"/>
            </p:custDataLst>
          </p:nvPr>
        </p:nvSpPr>
        <p:spPr/>
        <p:txBody>
          <a:bodyPr/>
          <a:lstStyle/>
          <a:p>
            <a:pPr algn="ctr"/>
            <a:r>
              <a:rPr lang="en-US" altLang="en-US" sz="4000"/>
              <a:t>Communications and Other Services</a:t>
            </a:r>
          </a:p>
        </p:txBody>
      </p:sp>
      <p:sp>
        <p:nvSpPr>
          <p:cNvPr id="734213" name="Rectangle 5"/>
          <p:cNvSpPr>
            <a:spLocks noGrp="1" noChangeArrowheads="1"/>
          </p:cNvSpPr>
          <p:nvPr>
            <p:ph type="body" idx="1"/>
            <p:custDataLst>
              <p:tags r:id="rId2"/>
            </p:custDataLst>
          </p:nvPr>
        </p:nvSpPr>
        <p:spPr>
          <a:xfrm>
            <a:off x="228600" y="1444625"/>
            <a:ext cx="8763000" cy="4449763"/>
          </a:xfrm>
        </p:spPr>
        <p:txBody>
          <a:bodyPr/>
          <a:lstStyle/>
          <a:p>
            <a:r>
              <a:rPr lang="en-US" altLang="en-US" sz="2800"/>
              <a:t>Other utility services have potential impact</a:t>
            </a:r>
          </a:p>
          <a:p>
            <a:r>
              <a:rPr lang="en-US" altLang="en-US" sz="2800"/>
              <a:t>Among these are</a:t>
            </a:r>
          </a:p>
          <a:p>
            <a:pPr lvl="1"/>
            <a:r>
              <a:rPr lang="en-US" altLang="en-US" sz="2400"/>
              <a:t>telephone</a:t>
            </a:r>
          </a:p>
          <a:p>
            <a:pPr lvl="1"/>
            <a:r>
              <a:rPr lang="en-US" altLang="en-US" sz="2400"/>
              <a:t>water &amp; wastewater </a:t>
            </a:r>
          </a:p>
          <a:p>
            <a:pPr lvl="1"/>
            <a:r>
              <a:rPr lang="en-US" altLang="en-US" sz="2400"/>
              <a:t>trash pickup</a:t>
            </a:r>
          </a:p>
          <a:p>
            <a:pPr lvl="1"/>
            <a:r>
              <a:rPr lang="en-US" altLang="en-US" sz="2400"/>
              <a:t>cable television</a:t>
            </a:r>
          </a:p>
          <a:p>
            <a:pPr lvl="1"/>
            <a:r>
              <a:rPr lang="en-US" altLang="en-US" sz="2400"/>
              <a:t>natural or propane gas</a:t>
            </a:r>
          </a:p>
          <a:p>
            <a:pPr lvl="1"/>
            <a:r>
              <a:rPr lang="en-US" altLang="en-US" sz="2400"/>
              <a:t>custodial services</a:t>
            </a:r>
          </a:p>
          <a:p>
            <a:r>
              <a:rPr lang="en-US" altLang="en-US" sz="2800"/>
              <a:t>The threat of loss of services can lead to inability to function properly</a:t>
            </a:r>
          </a:p>
        </p:txBody>
      </p:sp>
    </p:spTree>
    <p:extLst>
      <p:ext uri="{BB962C8B-B14F-4D97-AF65-F5344CB8AC3E}">
        <p14:creationId xmlns:p14="http://schemas.microsoft.com/office/powerpoint/2010/main" val="210160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8CA7193-4BB7-4ED8-8E7F-93514039FEC3}"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35236" name="Rectangle 4"/>
          <p:cNvSpPr>
            <a:spLocks noGrp="1" noChangeArrowheads="1"/>
          </p:cNvSpPr>
          <p:nvPr>
            <p:ph type="title"/>
            <p:custDataLst>
              <p:tags r:id="rId1"/>
            </p:custDataLst>
          </p:nvPr>
        </p:nvSpPr>
        <p:spPr/>
        <p:txBody>
          <a:bodyPr/>
          <a:lstStyle/>
          <a:p>
            <a:pPr algn="ctr"/>
            <a:r>
              <a:rPr lang="en-US" altLang="en-US"/>
              <a:t>Power Irregularities</a:t>
            </a:r>
          </a:p>
        </p:txBody>
      </p:sp>
      <p:sp>
        <p:nvSpPr>
          <p:cNvPr id="735237" name="Rectangle 5"/>
          <p:cNvSpPr>
            <a:spLocks noGrp="1" noChangeArrowheads="1"/>
          </p:cNvSpPr>
          <p:nvPr>
            <p:ph type="body" idx="1"/>
            <p:custDataLst>
              <p:tags r:id="rId2"/>
            </p:custDataLst>
          </p:nvPr>
        </p:nvSpPr>
        <p:spPr/>
        <p:txBody>
          <a:bodyPr/>
          <a:lstStyle/>
          <a:p>
            <a:pPr>
              <a:buFont typeface="Symbol" panose="05050102010706020507" pitchFamily="18" charset="2"/>
              <a:buNone/>
            </a:pPr>
            <a:r>
              <a:rPr lang="en-US" altLang="en-US" sz="2800"/>
              <a:t>Voltage levels can increase, decrease, or cease:</a:t>
            </a:r>
          </a:p>
          <a:p>
            <a:pPr lvl="1"/>
            <a:r>
              <a:rPr lang="en-US" altLang="en-US" sz="2400"/>
              <a:t>spike – momentary increase</a:t>
            </a:r>
          </a:p>
          <a:p>
            <a:pPr lvl="1"/>
            <a:r>
              <a:rPr lang="en-US" altLang="en-US" sz="2400"/>
              <a:t>surge – prolonged increase</a:t>
            </a:r>
          </a:p>
          <a:p>
            <a:pPr lvl="1"/>
            <a:r>
              <a:rPr lang="en-US" altLang="en-US" sz="2400"/>
              <a:t>sag – momentary low voltage</a:t>
            </a:r>
          </a:p>
          <a:p>
            <a:pPr lvl="1"/>
            <a:r>
              <a:rPr lang="en-US" altLang="en-US" sz="2400"/>
              <a:t>brownout – prolonged drop</a:t>
            </a:r>
          </a:p>
          <a:p>
            <a:pPr lvl="1"/>
            <a:r>
              <a:rPr lang="en-US" altLang="en-US" sz="2400"/>
              <a:t>fault – momentary loss of power</a:t>
            </a:r>
          </a:p>
          <a:p>
            <a:pPr lvl="1"/>
            <a:r>
              <a:rPr lang="en-US" altLang="en-US" sz="2400"/>
              <a:t>blackout – prolonged loss</a:t>
            </a:r>
          </a:p>
          <a:p>
            <a:r>
              <a:rPr lang="en-US" altLang="en-US" sz="2800"/>
              <a:t>Electronic equipment is susceptible to fluctuations, controls can be applied to manage power quality</a:t>
            </a:r>
          </a:p>
        </p:txBody>
      </p:sp>
    </p:spTree>
    <p:extLst>
      <p:ext uri="{BB962C8B-B14F-4D97-AF65-F5344CB8AC3E}">
        <p14:creationId xmlns:p14="http://schemas.microsoft.com/office/powerpoint/2010/main" val="253368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A1CFCC68-2666-4C30-A689-69414CC49C3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36260" name="Rectangle 4"/>
          <p:cNvSpPr>
            <a:spLocks noGrp="1" noChangeArrowheads="1"/>
          </p:cNvSpPr>
          <p:nvPr>
            <p:ph type="title"/>
            <p:custDataLst>
              <p:tags r:id="rId1"/>
            </p:custDataLst>
          </p:nvPr>
        </p:nvSpPr>
        <p:spPr/>
        <p:txBody>
          <a:bodyPr/>
          <a:lstStyle/>
          <a:p>
            <a:pPr algn="ctr"/>
            <a:r>
              <a:rPr lang="en-US" altLang="en-US" sz="4000"/>
              <a:t>Espionage/Trespass</a:t>
            </a:r>
          </a:p>
        </p:txBody>
      </p:sp>
      <p:sp>
        <p:nvSpPr>
          <p:cNvPr id="736261" name="Rectangle 5"/>
          <p:cNvSpPr>
            <a:spLocks noGrp="1" noChangeArrowheads="1"/>
          </p:cNvSpPr>
          <p:nvPr>
            <p:ph type="body" sz="half" idx="1"/>
            <p:custDataLst>
              <p:tags r:id="rId2"/>
            </p:custDataLst>
          </p:nvPr>
        </p:nvSpPr>
        <p:spPr>
          <a:xfrm>
            <a:off x="228600" y="1295400"/>
            <a:ext cx="4495800" cy="4800600"/>
          </a:xfrm>
        </p:spPr>
        <p:txBody>
          <a:bodyPr/>
          <a:lstStyle/>
          <a:p>
            <a:pPr>
              <a:lnSpc>
                <a:spcPct val="80000"/>
              </a:lnSpc>
            </a:pPr>
            <a:r>
              <a:rPr lang="en-US" altLang="en-US" sz="2000"/>
              <a:t>Broad category of activities that breach confidentiality</a:t>
            </a:r>
          </a:p>
          <a:p>
            <a:pPr lvl="1">
              <a:lnSpc>
                <a:spcPct val="80000"/>
              </a:lnSpc>
            </a:pPr>
            <a:r>
              <a:rPr lang="en-US" altLang="en-US" sz="2000"/>
              <a:t>Unauthorized accessing of information</a:t>
            </a:r>
          </a:p>
          <a:p>
            <a:pPr lvl="1">
              <a:lnSpc>
                <a:spcPct val="80000"/>
              </a:lnSpc>
            </a:pPr>
            <a:r>
              <a:rPr lang="en-US" altLang="en-US" sz="2000"/>
              <a:t>Competitive intelligence vs. espionage  </a:t>
            </a:r>
          </a:p>
          <a:p>
            <a:pPr lvl="1">
              <a:lnSpc>
                <a:spcPct val="80000"/>
              </a:lnSpc>
            </a:pPr>
            <a:r>
              <a:rPr lang="en-US" altLang="en-US" sz="2000"/>
              <a:t>Shoulder surfing can occur any place a person is accessing confidential information</a:t>
            </a:r>
          </a:p>
          <a:p>
            <a:pPr>
              <a:lnSpc>
                <a:spcPct val="80000"/>
              </a:lnSpc>
            </a:pPr>
            <a:r>
              <a:rPr lang="en-US" altLang="en-US" sz="2000"/>
              <a:t>Controls implemented to mark the boundaries of an organization’s virtual territory giving notice to trespassers that they are encroaching on the organization’s cyberspace</a:t>
            </a:r>
          </a:p>
          <a:p>
            <a:pPr>
              <a:lnSpc>
                <a:spcPct val="80000"/>
              </a:lnSpc>
            </a:pPr>
            <a:r>
              <a:rPr lang="en-US" altLang="en-US" sz="2000"/>
              <a:t>Hackers uses skill, guile, or fraud to steal the property of someone else</a:t>
            </a:r>
          </a:p>
        </p:txBody>
      </p:sp>
      <p:pic>
        <p:nvPicPr>
          <p:cNvPr id="736265" name="Picture 9" descr="j0091981"/>
          <p:cNvPicPr>
            <a:picLocks noChangeAspect="1" noChangeArrowheads="1"/>
          </p:cNvPicPr>
          <p:nvPr>
            <p:ph sz="half" idx="2"/>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4686300" y="2787650"/>
            <a:ext cx="4305300" cy="1966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700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5FD5BA40-D2EB-44B6-87D4-AD5FBBD4F2B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37285" name="Picture 5" descr="Fig02-0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1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19CB4B8E-F6B2-4B63-B18F-A2FF3CCAFCCF}"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40356" name="Picture 4" descr="Fig02-03"/>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886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A0B9794C-EA69-435F-BC64-E4DE80D255C5}"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19876" name="Rectangle 4"/>
          <p:cNvSpPr>
            <a:spLocks noGrp="1" noChangeArrowheads="1"/>
          </p:cNvSpPr>
          <p:nvPr>
            <p:ph type="title"/>
            <p:custDataLst>
              <p:tags r:id="rId1"/>
            </p:custDataLst>
          </p:nvPr>
        </p:nvSpPr>
        <p:spPr/>
        <p:txBody>
          <a:bodyPr/>
          <a:lstStyle/>
          <a:p>
            <a:pPr algn="ctr"/>
            <a:r>
              <a:rPr lang="en-US" altLang="en-US" sz="3600"/>
              <a:t>Business Needs First, Technology Needs Last</a:t>
            </a:r>
          </a:p>
        </p:txBody>
      </p:sp>
      <p:sp>
        <p:nvSpPr>
          <p:cNvPr id="719877" name="Rectangle 5"/>
          <p:cNvSpPr>
            <a:spLocks noGrp="1" noChangeArrowheads="1"/>
          </p:cNvSpPr>
          <p:nvPr>
            <p:ph type="body" idx="1"/>
            <p:custDataLst>
              <p:tags r:id="rId2"/>
            </p:custDataLst>
          </p:nvPr>
        </p:nvSpPr>
        <p:spPr>
          <a:xfrm>
            <a:off x="304800" y="1371600"/>
            <a:ext cx="8610600" cy="4800600"/>
          </a:xfrm>
        </p:spPr>
        <p:txBody>
          <a:bodyPr/>
          <a:lstStyle/>
          <a:p>
            <a:pPr marL="609600" indent="-609600">
              <a:buFont typeface="Symbol" panose="05050102010706020507" pitchFamily="18" charset="2"/>
              <a:buNone/>
            </a:pPr>
            <a:r>
              <a:rPr lang="en-US" altLang="en-US"/>
              <a:t>	Information security performs four important functions for an organization:</a:t>
            </a:r>
          </a:p>
          <a:p>
            <a:pPr marL="990600" lvl="1" indent="-533400"/>
            <a:r>
              <a:rPr lang="en-US" altLang="en-US"/>
              <a:t>Protects the organization’s ability to function</a:t>
            </a:r>
          </a:p>
          <a:p>
            <a:pPr marL="990600" lvl="1" indent="-533400"/>
            <a:r>
              <a:rPr lang="en-US" altLang="en-US"/>
              <a:t>Enables the safe operation of applications implemented on the organization’s IT systems</a:t>
            </a:r>
          </a:p>
          <a:p>
            <a:pPr marL="990600" lvl="1" indent="-533400"/>
            <a:r>
              <a:rPr lang="en-US" altLang="en-US"/>
              <a:t>Protects the data the organization collects and uses</a:t>
            </a:r>
          </a:p>
          <a:p>
            <a:pPr marL="990600" lvl="1" indent="-533400"/>
            <a:r>
              <a:rPr lang="en-US" altLang="en-US"/>
              <a:t>Safeguards the technology assets in use at the organization</a:t>
            </a:r>
          </a:p>
        </p:txBody>
      </p:sp>
    </p:spTree>
    <p:extLst>
      <p:ext uri="{BB962C8B-B14F-4D97-AF65-F5344CB8AC3E}">
        <p14:creationId xmlns:p14="http://schemas.microsoft.com/office/powerpoint/2010/main" val="1447391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19909043-BEE6-423C-9EDA-C9BEBDBDBB28}"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41378" name="Rectangle 2"/>
          <p:cNvSpPr>
            <a:spLocks noGrp="1" noChangeArrowheads="1"/>
          </p:cNvSpPr>
          <p:nvPr>
            <p:ph type="title"/>
            <p:custDataLst>
              <p:tags r:id="rId1"/>
            </p:custDataLst>
          </p:nvPr>
        </p:nvSpPr>
        <p:spPr/>
        <p:txBody>
          <a:bodyPr/>
          <a:lstStyle/>
          <a:p>
            <a:pPr algn="ctr"/>
            <a:r>
              <a:rPr lang="en-US" altLang="en-US" sz="4000"/>
              <a:t>Espionage/Trespass</a:t>
            </a:r>
          </a:p>
        </p:txBody>
      </p:sp>
      <p:sp>
        <p:nvSpPr>
          <p:cNvPr id="741379" name="Rectangle 3"/>
          <p:cNvSpPr>
            <a:spLocks noGrp="1" noChangeArrowheads="1"/>
          </p:cNvSpPr>
          <p:nvPr>
            <p:ph type="body" idx="1"/>
            <p:custDataLst>
              <p:tags r:id="rId2"/>
            </p:custDataLst>
          </p:nvPr>
        </p:nvSpPr>
        <p:spPr>
          <a:xfrm>
            <a:off x="228600" y="1444625"/>
            <a:ext cx="8763000" cy="4505325"/>
          </a:xfrm>
        </p:spPr>
        <p:txBody>
          <a:bodyPr/>
          <a:lstStyle/>
          <a:p>
            <a:pPr>
              <a:lnSpc>
                <a:spcPct val="80000"/>
              </a:lnSpc>
            </a:pPr>
            <a:r>
              <a:rPr lang="en-US" altLang="en-US" sz="2400"/>
              <a:t>Generally two skill levels among hackers:</a:t>
            </a:r>
          </a:p>
          <a:p>
            <a:pPr lvl="1">
              <a:lnSpc>
                <a:spcPct val="80000"/>
              </a:lnSpc>
            </a:pPr>
            <a:r>
              <a:rPr lang="en-US" altLang="en-US" sz="2400"/>
              <a:t>Expert hacker</a:t>
            </a:r>
          </a:p>
          <a:p>
            <a:pPr lvl="2">
              <a:lnSpc>
                <a:spcPct val="80000"/>
              </a:lnSpc>
            </a:pPr>
            <a:r>
              <a:rPr lang="en-US" altLang="en-US" sz="2000"/>
              <a:t>develops software scripts and codes exploits</a:t>
            </a:r>
          </a:p>
          <a:p>
            <a:pPr lvl="2">
              <a:lnSpc>
                <a:spcPct val="80000"/>
              </a:lnSpc>
            </a:pPr>
            <a:r>
              <a:rPr lang="en-US" altLang="en-US" sz="2000"/>
              <a:t>usually a master of many skills</a:t>
            </a:r>
          </a:p>
          <a:p>
            <a:pPr lvl="2">
              <a:lnSpc>
                <a:spcPct val="80000"/>
              </a:lnSpc>
            </a:pPr>
            <a:r>
              <a:rPr lang="en-US" altLang="en-US" sz="2000"/>
              <a:t>will often create attack software and share with others</a:t>
            </a:r>
          </a:p>
          <a:p>
            <a:pPr lvl="1">
              <a:lnSpc>
                <a:spcPct val="80000"/>
              </a:lnSpc>
            </a:pPr>
            <a:r>
              <a:rPr lang="en-US" altLang="en-US" sz="2400"/>
              <a:t>Script kiddies</a:t>
            </a:r>
          </a:p>
          <a:p>
            <a:pPr lvl="2">
              <a:lnSpc>
                <a:spcPct val="80000"/>
              </a:lnSpc>
            </a:pPr>
            <a:r>
              <a:rPr lang="en-US" altLang="en-US" sz="2000"/>
              <a:t>hackers of limited skill </a:t>
            </a:r>
          </a:p>
          <a:p>
            <a:pPr lvl="2">
              <a:lnSpc>
                <a:spcPct val="80000"/>
              </a:lnSpc>
            </a:pPr>
            <a:r>
              <a:rPr lang="en-US" altLang="en-US" sz="2000"/>
              <a:t>use expert-written software to exploit a system</a:t>
            </a:r>
          </a:p>
          <a:p>
            <a:pPr lvl="2">
              <a:lnSpc>
                <a:spcPct val="80000"/>
              </a:lnSpc>
            </a:pPr>
            <a:r>
              <a:rPr lang="en-US" altLang="en-US" sz="2000"/>
              <a:t>do not usually fully understand the systems they hack</a:t>
            </a:r>
          </a:p>
          <a:p>
            <a:pPr>
              <a:lnSpc>
                <a:spcPct val="80000"/>
              </a:lnSpc>
            </a:pPr>
            <a:r>
              <a:rPr lang="en-US" altLang="en-US" sz="2400"/>
              <a:t>Other terms for system rule breakers:</a:t>
            </a:r>
          </a:p>
          <a:p>
            <a:pPr lvl="1">
              <a:lnSpc>
                <a:spcPct val="80000"/>
              </a:lnSpc>
            </a:pPr>
            <a:r>
              <a:rPr lang="en-US" altLang="en-US" sz="2400"/>
              <a:t>Cracker - an individual who “cracks” or removes protection designed to prevent unauthorized duplication  </a:t>
            </a:r>
          </a:p>
          <a:p>
            <a:pPr lvl="1">
              <a:lnSpc>
                <a:spcPct val="80000"/>
              </a:lnSpc>
            </a:pPr>
            <a:r>
              <a:rPr lang="en-US" altLang="en-US" sz="2400"/>
              <a:t>Phreaker - hacks the public telephone network</a:t>
            </a:r>
          </a:p>
        </p:txBody>
      </p:sp>
    </p:spTree>
    <p:extLst>
      <p:ext uri="{BB962C8B-B14F-4D97-AF65-F5344CB8AC3E}">
        <p14:creationId xmlns:p14="http://schemas.microsoft.com/office/powerpoint/2010/main" val="40355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22D5D700-FF87-4EA0-A4D1-2E8E9A9EEE0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44452" name="Rectangle 4"/>
          <p:cNvSpPr>
            <a:spLocks noGrp="1" noChangeArrowheads="1"/>
          </p:cNvSpPr>
          <p:nvPr>
            <p:ph type="title"/>
            <p:custDataLst>
              <p:tags r:id="rId2"/>
            </p:custDataLst>
          </p:nvPr>
        </p:nvSpPr>
        <p:spPr/>
        <p:txBody>
          <a:bodyPr/>
          <a:lstStyle/>
          <a:p>
            <a:pPr algn="ctr"/>
            <a:r>
              <a:rPr lang="en-US" altLang="en-US"/>
              <a:t>Information Extortion  </a:t>
            </a:r>
          </a:p>
        </p:txBody>
      </p:sp>
      <p:sp>
        <p:nvSpPr>
          <p:cNvPr id="744453" name="Rectangle 5"/>
          <p:cNvSpPr>
            <a:spLocks noGrp="1" noChangeArrowheads="1"/>
          </p:cNvSpPr>
          <p:nvPr>
            <p:ph type="body" sz="half" idx="1"/>
            <p:custDataLst>
              <p:tags r:id="rId3"/>
            </p:custDataLst>
          </p:nvPr>
        </p:nvSpPr>
        <p:spPr/>
        <p:txBody>
          <a:bodyPr/>
          <a:lstStyle/>
          <a:p>
            <a:r>
              <a:rPr lang="en-US" altLang="en-US" sz="2800"/>
              <a:t>Information extortion is an attacker or formerly trusted insider stealing information from a computer system and demanding compensation for its return or non-use</a:t>
            </a:r>
          </a:p>
          <a:p>
            <a:r>
              <a:rPr lang="en-US" altLang="en-US" sz="2800"/>
              <a:t>Extortion found in credit card number theft</a:t>
            </a:r>
          </a:p>
        </p:txBody>
      </p:sp>
      <p:graphicFrame>
        <p:nvGraphicFramePr>
          <p:cNvPr id="744457" name="Object 9"/>
          <p:cNvGraphicFramePr>
            <a:graphicFrameLocks/>
          </p:cNvGraphicFramePr>
          <p:nvPr>
            <p:ph sz="half" idx="2"/>
            <p:custDataLst>
              <p:tags r:id="rId4"/>
            </p:custDataLst>
          </p:nvPr>
        </p:nvGraphicFramePr>
        <p:xfrm>
          <a:off x="4686300" y="1482725"/>
          <a:ext cx="4305300" cy="4576763"/>
        </p:xfrm>
        <a:graphic>
          <a:graphicData uri="http://schemas.openxmlformats.org/presentationml/2006/ole">
            <mc:AlternateContent xmlns:mc="http://schemas.openxmlformats.org/markup-compatibility/2006">
              <mc:Choice xmlns:v="urn:schemas-microsoft-com:vml" Requires="v">
                <p:oleObj spid="_x0000_s1027" name="CorelDRAW!" r:id="rId7" imgW="5600520" imgH="5952960" progId="CDraw5">
                  <p:embed/>
                </p:oleObj>
              </mc:Choice>
              <mc:Fallback>
                <p:oleObj name="CorelDRAW!" r:id="rId7" imgW="5600520" imgH="5952960" progId="CDraw5">
                  <p:embed/>
                  <p:pic>
                    <p:nvPicPr>
                      <p:cNvPr id="744457" name="Objec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300" y="1482725"/>
                        <a:ext cx="4305300" cy="4576763"/>
                      </a:xfrm>
                      <a:prstGeom prst="rect">
                        <a:avLst/>
                      </a:prstGeom>
                      <a:noFill/>
                      <a:ln w="12700" cap="flat">
                        <a:solidFill>
                          <a:srgbClr val="FAFD00"/>
                        </a:solidFill>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2003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9073CF51-9371-4CD3-8D20-60848F386C9C}"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45476" name="Rectangle 4"/>
          <p:cNvSpPr>
            <a:spLocks noGrp="1" noChangeArrowheads="1"/>
          </p:cNvSpPr>
          <p:nvPr>
            <p:ph type="title"/>
            <p:custDataLst>
              <p:tags r:id="rId1"/>
            </p:custDataLst>
          </p:nvPr>
        </p:nvSpPr>
        <p:spPr/>
        <p:txBody>
          <a:bodyPr/>
          <a:lstStyle/>
          <a:p>
            <a:pPr algn="ctr"/>
            <a:r>
              <a:rPr lang="en-US" altLang="en-US"/>
              <a:t>Sabotage or Vandalism  </a:t>
            </a:r>
          </a:p>
        </p:txBody>
      </p:sp>
      <p:sp>
        <p:nvSpPr>
          <p:cNvPr id="745477" name="Rectangle 5"/>
          <p:cNvSpPr>
            <a:spLocks noGrp="1" noChangeArrowheads="1"/>
          </p:cNvSpPr>
          <p:nvPr>
            <p:ph type="body" sz="half" idx="1"/>
            <p:custDataLst>
              <p:tags r:id="rId2"/>
            </p:custDataLst>
          </p:nvPr>
        </p:nvSpPr>
        <p:spPr/>
        <p:txBody>
          <a:bodyPr/>
          <a:lstStyle/>
          <a:p>
            <a:pPr>
              <a:lnSpc>
                <a:spcPct val="80000"/>
              </a:lnSpc>
            </a:pPr>
            <a:r>
              <a:rPr lang="en-US" altLang="en-US" sz="2000"/>
              <a:t>Individual or group who want to deliberately sabotage the operations of a computer system or business, or perform acts of vandalism to either destroy an asset or damage the image of the organization</a:t>
            </a:r>
          </a:p>
          <a:p>
            <a:pPr>
              <a:lnSpc>
                <a:spcPct val="80000"/>
              </a:lnSpc>
            </a:pPr>
            <a:r>
              <a:rPr lang="en-US" altLang="en-US" sz="2000"/>
              <a:t>These threats can range from petty vandalism to organized sabotage</a:t>
            </a:r>
          </a:p>
          <a:p>
            <a:pPr>
              <a:lnSpc>
                <a:spcPct val="80000"/>
              </a:lnSpc>
            </a:pPr>
            <a:r>
              <a:rPr lang="en-US" altLang="en-US" sz="2000"/>
              <a:t>Organizations rely on image so Web defacing can lead to dropping consumer confidence and sales</a:t>
            </a:r>
          </a:p>
          <a:p>
            <a:pPr>
              <a:lnSpc>
                <a:spcPct val="80000"/>
              </a:lnSpc>
            </a:pPr>
            <a:r>
              <a:rPr lang="en-US" altLang="en-US" sz="2000"/>
              <a:t>Rising threat of hacktivist or cyber-activist operations – the most extreme version is cyber-terrorism</a:t>
            </a:r>
          </a:p>
        </p:txBody>
      </p:sp>
      <p:pic>
        <p:nvPicPr>
          <p:cNvPr id="745481" name="Picture 9" descr="j0210892"/>
          <p:cNvPicPr>
            <a:picLocks noChangeAspect="1" noChangeArrowheads="1"/>
          </p:cNvPicPr>
          <p:nvPr>
            <p:ph sz="half" idx="2"/>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a:xfrm>
            <a:off x="4686300" y="1976438"/>
            <a:ext cx="4305300" cy="3589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330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075A57D-8456-4D2F-B059-94AA89E8BCC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48548" name="Rectangle 4"/>
          <p:cNvSpPr>
            <a:spLocks noGrp="1" noChangeArrowheads="1"/>
          </p:cNvSpPr>
          <p:nvPr>
            <p:ph type="title"/>
            <p:custDataLst>
              <p:tags r:id="rId1"/>
            </p:custDataLst>
          </p:nvPr>
        </p:nvSpPr>
        <p:spPr/>
        <p:txBody>
          <a:bodyPr/>
          <a:lstStyle/>
          <a:p>
            <a:pPr algn="ctr"/>
            <a:r>
              <a:rPr lang="en-US" altLang="en-US"/>
              <a:t>Deliberate Acts of Theft</a:t>
            </a:r>
          </a:p>
        </p:txBody>
      </p:sp>
      <p:sp>
        <p:nvSpPr>
          <p:cNvPr id="748549" name="Rectangle 5"/>
          <p:cNvSpPr>
            <a:spLocks noGrp="1" noChangeArrowheads="1"/>
          </p:cNvSpPr>
          <p:nvPr>
            <p:ph type="body" idx="1"/>
            <p:custDataLst>
              <p:tags r:id="rId2"/>
            </p:custDataLst>
          </p:nvPr>
        </p:nvSpPr>
        <p:spPr/>
        <p:txBody>
          <a:bodyPr/>
          <a:lstStyle/>
          <a:p>
            <a:r>
              <a:rPr lang="en-US" altLang="en-US" sz="2800"/>
              <a:t>Illegal taking of another’s property - physical, electronic, or intellectual</a:t>
            </a:r>
          </a:p>
          <a:p>
            <a:r>
              <a:rPr lang="en-US" altLang="en-US" sz="2800"/>
              <a:t>The value of information suffers when it is copied and taken away without the owner’s knowledge</a:t>
            </a:r>
          </a:p>
          <a:p>
            <a:r>
              <a:rPr lang="en-US" altLang="en-US" sz="2800"/>
              <a:t>Physical theft can be controlled - a wide variety of measures used from locked doors to guards or alarm systems</a:t>
            </a:r>
          </a:p>
          <a:p>
            <a:r>
              <a:rPr lang="en-US" altLang="en-US" sz="2800"/>
              <a:t>Electronic theft is a more complex problem to manage and control - organizations may not even know it has occurred</a:t>
            </a:r>
          </a:p>
        </p:txBody>
      </p:sp>
    </p:spTree>
    <p:extLst>
      <p:ext uri="{BB962C8B-B14F-4D97-AF65-F5344CB8AC3E}">
        <p14:creationId xmlns:p14="http://schemas.microsoft.com/office/powerpoint/2010/main" val="408470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36703573-338C-4FC9-AC17-B6CCC0C596A8}"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49572" name="Rectangle 4"/>
          <p:cNvSpPr>
            <a:spLocks noGrp="1" noChangeArrowheads="1"/>
          </p:cNvSpPr>
          <p:nvPr>
            <p:ph type="title"/>
            <p:custDataLst>
              <p:tags r:id="rId2"/>
            </p:custDataLst>
          </p:nvPr>
        </p:nvSpPr>
        <p:spPr/>
        <p:txBody>
          <a:bodyPr/>
          <a:lstStyle/>
          <a:p>
            <a:pPr algn="ctr"/>
            <a:r>
              <a:rPr lang="en-US" altLang="en-US"/>
              <a:t>Deliberate Software Attacks</a:t>
            </a:r>
          </a:p>
        </p:txBody>
      </p:sp>
      <p:sp>
        <p:nvSpPr>
          <p:cNvPr id="749573" name="Rectangle 5"/>
          <p:cNvSpPr>
            <a:spLocks noGrp="1" noChangeArrowheads="1"/>
          </p:cNvSpPr>
          <p:nvPr>
            <p:ph type="body" sz="half" idx="1"/>
            <p:custDataLst>
              <p:tags r:id="rId3"/>
            </p:custDataLst>
          </p:nvPr>
        </p:nvSpPr>
        <p:spPr/>
        <p:txBody>
          <a:bodyPr/>
          <a:lstStyle/>
          <a:p>
            <a:pPr>
              <a:lnSpc>
                <a:spcPct val="80000"/>
              </a:lnSpc>
            </a:pPr>
            <a:r>
              <a:rPr lang="en-US" altLang="en-US" sz="2000"/>
              <a:t>When an individual or group designs software to attack systems, they create malicious code/software called malware</a:t>
            </a:r>
          </a:p>
          <a:p>
            <a:pPr lvl="1">
              <a:lnSpc>
                <a:spcPct val="80000"/>
              </a:lnSpc>
            </a:pPr>
            <a:r>
              <a:rPr lang="en-US" altLang="en-US" sz="2000"/>
              <a:t>Designed to damage, destroy, or deny service to the target systems</a:t>
            </a:r>
          </a:p>
          <a:p>
            <a:pPr>
              <a:lnSpc>
                <a:spcPct val="80000"/>
              </a:lnSpc>
            </a:pPr>
            <a:r>
              <a:rPr lang="en-US" altLang="en-US" sz="2000"/>
              <a:t>Includes: </a:t>
            </a:r>
          </a:p>
          <a:p>
            <a:pPr lvl="1">
              <a:lnSpc>
                <a:spcPct val="80000"/>
              </a:lnSpc>
            </a:pPr>
            <a:r>
              <a:rPr lang="en-US" altLang="en-US" sz="1800"/>
              <a:t>macro virus</a:t>
            </a:r>
          </a:p>
          <a:p>
            <a:pPr lvl="1">
              <a:lnSpc>
                <a:spcPct val="80000"/>
              </a:lnSpc>
            </a:pPr>
            <a:r>
              <a:rPr lang="en-US" altLang="en-US" sz="1800"/>
              <a:t>boot virus</a:t>
            </a:r>
          </a:p>
          <a:p>
            <a:pPr lvl="1">
              <a:lnSpc>
                <a:spcPct val="80000"/>
              </a:lnSpc>
            </a:pPr>
            <a:r>
              <a:rPr lang="en-US" altLang="en-US" sz="1800"/>
              <a:t>worms </a:t>
            </a:r>
          </a:p>
          <a:p>
            <a:pPr lvl="1">
              <a:lnSpc>
                <a:spcPct val="80000"/>
              </a:lnSpc>
            </a:pPr>
            <a:r>
              <a:rPr lang="en-US" altLang="en-US" sz="1800"/>
              <a:t>Trojan horses</a:t>
            </a:r>
          </a:p>
          <a:p>
            <a:pPr lvl="1">
              <a:lnSpc>
                <a:spcPct val="80000"/>
              </a:lnSpc>
            </a:pPr>
            <a:r>
              <a:rPr lang="en-US" altLang="en-US" sz="1800"/>
              <a:t>logic bombs</a:t>
            </a:r>
          </a:p>
          <a:p>
            <a:pPr lvl="1">
              <a:lnSpc>
                <a:spcPct val="80000"/>
              </a:lnSpc>
            </a:pPr>
            <a:r>
              <a:rPr lang="en-US" altLang="en-US" sz="1800"/>
              <a:t>back door or trap door</a:t>
            </a:r>
          </a:p>
          <a:p>
            <a:pPr lvl="1">
              <a:lnSpc>
                <a:spcPct val="80000"/>
              </a:lnSpc>
            </a:pPr>
            <a:r>
              <a:rPr lang="en-US" altLang="en-US" sz="1800"/>
              <a:t>denial-of-service attacks</a:t>
            </a:r>
          </a:p>
          <a:p>
            <a:pPr lvl="1">
              <a:lnSpc>
                <a:spcPct val="80000"/>
              </a:lnSpc>
            </a:pPr>
            <a:r>
              <a:rPr lang="en-US" altLang="en-US" sz="1800"/>
              <a:t>polymorphic </a:t>
            </a:r>
          </a:p>
          <a:p>
            <a:pPr lvl="1">
              <a:lnSpc>
                <a:spcPct val="80000"/>
              </a:lnSpc>
            </a:pPr>
            <a:r>
              <a:rPr lang="en-US" altLang="en-US" sz="1800"/>
              <a:t>hoaxes </a:t>
            </a:r>
          </a:p>
        </p:txBody>
      </p:sp>
      <p:graphicFrame>
        <p:nvGraphicFramePr>
          <p:cNvPr id="749576" name="Object 8"/>
          <p:cNvGraphicFramePr>
            <a:graphicFrameLocks noChangeAspect="1"/>
          </p:cNvGraphicFramePr>
          <p:nvPr>
            <p:ph sz="half" idx="2"/>
            <p:custDataLst>
              <p:tags r:id="rId4"/>
            </p:custDataLst>
          </p:nvPr>
        </p:nvGraphicFramePr>
        <p:xfrm>
          <a:off x="4191000" y="2008188"/>
          <a:ext cx="4800600" cy="3197225"/>
        </p:xfrm>
        <a:graphic>
          <a:graphicData uri="http://schemas.openxmlformats.org/presentationml/2006/ole">
            <mc:AlternateContent xmlns:mc="http://schemas.openxmlformats.org/markup-compatibility/2006">
              <mc:Choice xmlns:v="urn:schemas-microsoft-com:vml" Requires="v">
                <p:oleObj spid="_x0000_s2051" name="Visio" r:id="rId7" imgW="4796314" imgH="3194209" progId="Visio.Drawing.6">
                  <p:embed/>
                </p:oleObj>
              </mc:Choice>
              <mc:Fallback>
                <p:oleObj name="Visio" r:id="rId7" imgW="4796314" imgH="3194209" progId="Visio.Drawing.6">
                  <p:embed/>
                  <p:pic>
                    <p:nvPicPr>
                      <p:cNvPr id="74957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008188"/>
                        <a:ext cx="4800600" cy="3197225"/>
                      </a:xfrm>
                      <a:prstGeom prst="rect">
                        <a:avLst/>
                      </a:prstGeom>
                    </p:spPr>
                  </p:pic>
                </p:oleObj>
              </mc:Fallback>
            </mc:AlternateContent>
          </a:graphicData>
        </a:graphic>
      </p:graphicFrame>
    </p:spTree>
    <p:extLst>
      <p:ext uri="{BB962C8B-B14F-4D97-AF65-F5344CB8AC3E}">
        <p14:creationId xmlns:p14="http://schemas.microsoft.com/office/powerpoint/2010/main" val="6872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53F825A8-3D4A-4760-BF11-D0C69179290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26722"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26723" name="Rectangle 3"/>
          <p:cNvSpPr>
            <a:spLocks noGrp="1" noChangeArrowheads="1"/>
          </p:cNvSpPr>
          <p:nvPr>
            <p:ph type="body" idx="1"/>
            <p:custDataLst>
              <p:tags r:id="rId2"/>
            </p:custDataLst>
          </p:nvPr>
        </p:nvSpPr>
        <p:spPr/>
        <p:txBody>
          <a:bodyPr/>
          <a:lstStyle/>
          <a:p>
            <a:r>
              <a:rPr lang="en-US" altLang="en-US"/>
              <a:t>Virus is a computer program that attaches itself to an executable file or application.  </a:t>
            </a:r>
          </a:p>
          <a:p>
            <a:r>
              <a:rPr lang="en-US" altLang="en-US"/>
              <a:t>It can replicate itself, usually through an executable program attached to an e-mail. </a:t>
            </a:r>
          </a:p>
          <a:p>
            <a:r>
              <a:rPr lang="en-US" altLang="en-US"/>
              <a:t>The keyword is “attaches”.  A virus can not stand on its own. </a:t>
            </a:r>
          </a:p>
          <a:p>
            <a:r>
              <a:rPr lang="en-US" altLang="en-US"/>
              <a:t>You must prevent viruses from being installed on computers in your organizations.</a:t>
            </a:r>
          </a:p>
        </p:txBody>
      </p:sp>
    </p:spTree>
    <p:extLst>
      <p:ext uri="{BB962C8B-B14F-4D97-AF65-F5344CB8AC3E}">
        <p14:creationId xmlns:p14="http://schemas.microsoft.com/office/powerpoint/2010/main" val="340882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9772343B-5758-4755-BFEC-E1DD8FE0BEB4}"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28770"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28771" name="Rectangle 3"/>
          <p:cNvSpPr>
            <a:spLocks noGrp="1" noChangeArrowheads="1"/>
          </p:cNvSpPr>
          <p:nvPr>
            <p:ph type="body" idx="1"/>
            <p:custDataLst>
              <p:tags r:id="rId2"/>
            </p:custDataLst>
          </p:nvPr>
        </p:nvSpPr>
        <p:spPr/>
        <p:txBody>
          <a:bodyPr/>
          <a:lstStyle/>
          <a:p>
            <a:endParaRPr lang="en-US" altLang="en-US"/>
          </a:p>
          <a:p>
            <a:r>
              <a:rPr lang="en-US" altLang="en-US"/>
              <a:t>Learn about OS and application vulnerabilities. </a:t>
            </a:r>
          </a:p>
          <a:p>
            <a:r>
              <a:rPr lang="en-US" altLang="en-US"/>
              <a:t>The Mitre Corporation’s Common Vulnerabilities and Exposures. </a:t>
            </a:r>
            <a:r>
              <a:rPr lang="en-US" altLang="en-US">
                <a:hlinkClick r:id="rId5"/>
              </a:rPr>
              <a:t>www.cve.mitre.org</a:t>
            </a:r>
            <a:r>
              <a:rPr lang="en-US" altLang="en-US"/>
              <a:t> </a:t>
            </a:r>
          </a:p>
        </p:txBody>
      </p:sp>
    </p:spTree>
    <p:extLst>
      <p:ext uri="{BB962C8B-B14F-4D97-AF65-F5344CB8AC3E}">
        <p14:creationId xmlns:p14="http://schemas.microsoft.com/office/powerpoint/2010/main" val="2272710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3050B7F-DFF3-4246-A437-C9A290CB7F4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30818"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30819" name="Rectangle 3"/>
          <p:cNvSpPr>
            <a:spLocks noGrp="1" noChangeArrowheads="1"/>
          </p:cNvSpPr>
          <p:nvPr>
            <p:ph type="body" idx="1"/>
            <p:custDataLst>
              <p:tags r:id="rId2"/>
            </p:custDataLst>
          </p:nvPr>
        </p:nvSpPr>
        <p:spPr/>
        <p:txBody>
          <a:bodyPr/>
          <a:lstStyle/>
          <a:p>
            <a:r>
              <a:rPr lang="en-US" altLang="en-US"/>
              <a:t>There is no foolproof method of preventing them from attaching themselves to your computer</a:t>
            </a:r>
          </a:p>
          <a:p>
            <a:r>
              <a:rPr lang="en-US" altLang="en-US"/>
              <a:t>Antivirus software compares virus signature files against the programming code of know viruses.   </a:t>
            </a:r>
          </a:p>
          <a:p>
            <a:r>
              <a:rPr lang="en-US" altLang="en-US"/>
              <a:t>Regularly update virus signature files is crucial.  </a:t>
            </a:r>
          </a:p>
          <a:p>
            <a:endParaRPr lang="en-US" altLang="en-US"/>
          </a:p>
        </p:txBody>
      </p:sp>
    </p:spTree>
    <p:extLst>
      <p:ext uri="{BB962C8B-B14F-4D97-AF65-F5344CB8AC3E}">
        <p14:creationId xmlns:p14="http://schemas.microsoft.com/office/powerpoint/2010/main" val="231200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DF94A3C1-6001-4501-A68A-309E52975829}"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36962"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36963" name="Rectangle 3"/>
          <p:cNvSpPr>
            <a:spLocks noGrp="1" noChangeArrowheads="1"/>
          </p:cNvSpPr>
          <p:nvPr>
            <p:ph type="body" idx="1"/>
            <p:custDataLst>
              <p:tags r:id="rId2"/>
            </p:custDataLst>
          </p:nvPr>
        </p:nvSpPr>
        <p:spPr/>
        <p:txBody>
          <a:bodyPr/>
          <a:lstStyle/>
          <a:p>
            <a:r>
              <a:rPr lang="en-US" altLang="en-US" sz="2800"/>
              <a:t>A worm is a computer program that replicates and propagates itself without having to attach itself to a host. </a:t>
            </a:r>
          </a:p>
          <a:p>
            <a:r>
              <a:rPr lang="en-US" altLang="en-US" sz="2800"/>
              <a:t>Most infamous worms are Code Red and Nimda. </a:t>
            </a:r>
          </a:p>
          <a:p>
            <a:r>
              <a:rPr lang="en-US" altLang="en-US" sz="2800"/>
              <a:t>Cost businesses millions of dollars in damage as a result of lost productivity</a:t>
            </a:r>
          </a:p>
          <a:p>
            <a:r>
              <a:rPr lang="en-US" altLang="en-US" sz="2800"/>
              <a:t>Computer downtime and the time spent recovering lost data, reinstalling programming's, operating systems, and hiring or contracting IT personnel. </a:t>
            </a:r>
          </a:p>
          <a:p>
            <a:endParaRPr lang="en-US" altLang="en-US" sz="2800"/>
          </a:p>
        </p:txBody>
      </p:sp>
    </p:spTree>
    <p:extLst>
      <p:ext uri="{BB962C8B-B14F-4D97-AF65-F5344CB8AC3E}">
        <p14:creationId xmlns:p14="http://schemas.microsoft.com/office/powerpoint/2010/main" val="351090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DCE68E4-4CC4-4A1B-AE2A-ABB5683E85F8}"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37986"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37987" name="Rectangle 3"/>
          <p:cNvSpPr>
            <a:spLocks noGrp="1" noChangeArrowheads="1"/>
          </p:cNvSpPr>
          <p:nvPr>
            <p:ph type="body" idx="1"/>
            <p:custDataLst>
              <p:tags r:id="rId2"/>
            </p:custDataLst>
          </p:nvPr>
        </p:nvSpPr>
        <p:spPr/>
        <p:txBody>
          <a:bodyPr/>
          <a:lstStyle/>
          <a:p>
            <a:r>
              <a:rPr lang="en-US" altLang="en-US"/>
              <a:t>Trojan Programs disguise themselves as useful computer programs or applications and can install a backdoor or rootkit on a computer. </a:t>
            </a:r>
          </a:p>
          <a:p>
            <a:r>
              <a:rPr lang="en-US" altLang="en-US"/>
              <a:t>Backdoors or rootkits are computer programs that give attackers a means of regaining access to the attacked computer later.  </a:t>
            </a:r>
          </a:p>
        </p:txBody>
      </p:sp>
    </p:spTree>
    <p:extLst>
      <p:ext uri="{BB962C8B-B14F-4D97-AF65-F5344CB8AC3E}">
        <p14:creationId xmlns:p14="http://schemas.microsoft.com/office/powerpoint/2010/main" val="277738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F4180A1E-1EBD-4600-8E43-8F22AD02DBC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0900" name="Rectangle 4"/>
          <p:cNvSpPr>
            <a:spLocks noGrp="1" noChangeArrowheads="1"/>
          </p:cNvSpPr>
          <p:nvPr>
            <p:ph type="title"/>
            <p:custDataLst>
              <p:tags r:id="rId1"/>
            </p:custDataLst>
          </p:nvPr>
        </p:nvSpPr>
        <p:spPr>
          <a:xfrm>
            <a:off x="0" y="304800"/>
            <a:ext cx="9144000" cy="838200"/>
          </a:xfrm>
        </p:spPr>
        <p:txBody>
          <a:bodyPr/>
          <a:lstStyle/>
          <a:p>
            <a:pPr algn="ctr"/>
            <a:r>
              <a:rPr lang="en-US" altLang="en-US"/>
              <a:t>Protecting the Ability to Function</a:t>
            </a:r>
          </a:p>
        </p:txBody>
      </p:sp>
      <p:sp>
        <p:nvSpPr>
          <p:cNvPr id="720901" name="Rectangle 5"/>
          <p:cNvSpPr>
            <a:spLocks noGrp="1" noChangeArrowheads="1"/>
          </p:cNvSpPr>
          <p:nvPr>
            <p:ph type="body" idx="1"/>
            <p:custDataLst>
              <p:tags r:id="rId2"/>
            </p:custDataLst>
          </p:nvPr>
        </p:nvSpPr>
        <p:spPr>
          <a:xfrm>
            <a:off x="457200" y="1447800"/>
            <a:ext cx="8153400" cy="5029200"/>
          </a:xfrm>
        </p:spPr>
        <p:txBody>
          <a:bodyPr/>
          <a:lstStyle/>
          <a:p>
            <a:r>
              <a:rPr lang="en-US" altLang="en-US" sz="3600"/>
              <a:t>Management is responsible </a:t>
            </a:r>
          </a:p>
          <a:p>
            <a:r>
              <a:rPr lang="en-US" altLang="en-US" sz="3600"/>
              <a:t>Information security is</a:t>
            </a:r>
          </a:p>
          <a:p>
            <a:pPr lvl="1"/>
            <a:r>
              <a:rPr lang="en-US" altLang="en-US" sz="3200"/>
              <a:t>a management issue</a:t>
            </a:r>
          </a:p>
          <a:p>
            <a:pPr lvl="1"/>
            <a:r>
              <a:rPr lang="en-US" altLang="en-US" sz="3200"/>
              <a:t>a people issue</a:t>
            </a:r>
          </a:p>
          <a:p>
            <a:r>
              <a:rPr lang="en-US" altLang="en-US" sz="3600"/>
              <a:t>Communities of interest must argue for information security in terms of impact and cost </a:t>
            </a:r>
          </a:p>
        </p:txBody>
      </p:sp>
    </p:spTree>
    <p:extLst>
      <p:ext uri="{BB962C8B-B14F-4D97-AF65-F5344CB8AC3E}">
        <p14:creationId xmlns:p14="http://schemas.microsoft.com/office/powerpoint/2010/main" val="2257655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1ADBFB8E-0DBD-4F48-BA55-09EC686AD4F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56740" name="Picture 4" descr="Fig02-08"/>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33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ADB42EE-18BD-42D6-8AF6-8E1B9FD2794F}"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44130"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44131" name="Rectangle 3"/>
          <p:cNvSpPr>
            <a:spLocks noGrp="1" noChangeArrowheads="1"/>
          </p:cNvSpPr>
          <p:nvPr>
            <p:ph type="body" idx="1"/>
            <p:custDataLst>
              <p:tags r:id="rId2"/>
            </p:custDataLst>
          </p:nvPr>
        </p:nvSpPr>
        <p:spPr/>
        <p:txBody>
          <a:bodyPr/>
          <a:lstStyle/>
          <a:p>
            <a:pPr>
              <a:lnSpc>
                <a:spcPct val="90000"/>
              </a:lnSpc>
            </a:pPr>
            <a:r>
              <a:rPr lang="en-US" altLang="en-US"/>
              <a:t>Challenges:</a:t>
            </a:r>
          </a:p>
          <a:p>
            <a:pPr lvl="1">
              <a:lnSpc>
                <a:spcPct val="90000"/>
              </a:lnSpc>
            </a:pPr>
            <a:r>
              <a:rPr lang="en-US" altLang="en-US"/>
              <a:t>Trojan programs that use common ports, such as TCP 80, or UPD 53, are more difficult to detect. </a:t>
            </a:r>
          </a:p>
          <a:p>
            <a:pPr lvl="1">
              <a:lnSpc>
                <a:spcPct val="90000"/>
              </a:lnSpc>
            </a:pPr>
            <a:r>
              <a:rPr lang="en-US" altLang="en-US"/>
              <a:t>Many software firewalls can recognize port-scanning program or information leaving a questionable port. </a:t>
            </a:r>
          </a:p>
          <a:p>
            <a:pPr lvl="1">
              <a:lnSpc>
                <a:spcPct val="90000"/>
              </a:lnSpc>
            </a:pPr>
            <a:r>
              <a:rPr lang="en-US" altLang="en-US"/>
              <a:t>However, they prompt user to allow or disallow, and users are not aware. </a:t>
            </a:r>
          </a:p>
          <a:p>
            <a:pPr lvl="1">
              <a:lnSpc>
                <a:spcPct val="90000"/>
              </a:lnSpc>
            </a:pPr>
            <a:r>
              <a:rPr lang="en-US" altLang="en-US"/>
              <a:t>Educate your network users. </a:t>
            </a:r>
          </a:p>
          <a:p>
            <a:pPr lvl="1">
              <a:lnSpc>
                <a:spcPct val="90000"/>
              </a:lnSpc>
            </a:pPr>
            <a:r>
              <a:rPr lang="en-US" altLang="en-US"/>
              <a:t>Many Trajan programs use standard ports to conduct their exploits. </a:t>
            </a:r>
          </a:p>
          <a:p>
            <a:pPr lvl="1">
              <a:lnSpc>
                <a:spcPct val="90000"/>
              </a:lnSpc>
              <a:buFontTx/>
              <a:buNone/>
            </a:pPr>
            <a:endParaRPr lang="en-US" altLang="en-US"/>
          </a:p>
          <a:p>
            <a:pPr lvl="1">
              <a:lnSpc>
                <a:spcPct val="90000"/>
              </a:lnSpc>
            </a:pPr>
            <a:endParaRPr lang="en-US" altLang="en-US"/>
          </a:p>
        </p:txBody>
      </p:sp>
    </p:spTree>
    <p:extLst>
      <p:ext uri="{BB962C8B-B14F-4D97-AF65-F5344CB8AC3E}">
        <p14:creationId xmlns:p14="http://schemas.microsoft.com/office/powerpoint/2010/main" val="44913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4A8E30A6-1817-487E-A6C9-F13EA8E81AF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34914" name="Rectangle 2"/>
          <p:cNvSpPr>
            <a:spLocks noGrp="1" noChangeArrowheads="1"/>
          </p:cNvSpPr>
          <p:nvPr>
            <p:ph type="title"/>
            <p:custDataLst>
              <p:tags r:id="rId1"/>
            </p:custDataLst>
          </p:nvPr>
        </p:nvSpPr>
        <p:spPr/>
        <p:txBody>
          <a:bodyPr/>
          <a:lstStyle/>
          <a:p>
            <a:pPr algn="ctr"/>
            <a:r>
              <a:rPr lang="en-US" altLang="en-US"/>
              <a:t>Deliberate Software Attacks</a:t>
            </a:r>
          </a:p>
        </p:txBody>
      </p:sp>
      <p:sp>
        <p:nvSpPr>
          <p:cNvPr id="934915" name="Rectangle 3"/>
          <p:cNvSpPr>
            <a:spLocks noGrp="1" noChangeArrowheads="1"/>
          </p:cNvSpPr>
          <p:nvPr>
            <p:ph type="body" idx="1"/>
            <p:custDataLst>
              <p:tags r:id="rId2"/>
            </p:custDataLst>
          </p:nvPr>
        </p:nvSpPr>
        <p:spPr/>
        <p:txBody>
          <a:bodyPr/>
          <a:lstStyle/>
          <a:p>
            <a:pPr>
              <a:lnSpc>
                <a:spcPct val="90000"/>
              </a:lnSpc>
            </a:pPr>
            <a:r>
              <a:rPr lang="en-US" altLang="en-US" sz="2400" b="1"/>
              <a:t>Spyware</a:t>
            </a:r>
          </a:p>
          <a:p>
            <a:pPr lvl="1">
              <a:lnSpc>
                <a:spcPct val="90000"/>
              </a:lnSpc>
            </a:pPr>
            <a:r>
              <a:rPr lang="en-US" altLang="en-US" sz="2000"/>
              <a:t>A Spyware program sends info from the infected computer to the person who initiated the spyware program on your computer</a:t>
            </a:r>
          </a:p>
          <a:p>
            <a:pPr lvl="1">
              <a:lnSpc>
                <a:spcPct val="90000"/>
              </a:lnSpc>
            </a:pPr>
            <a:r>
              <a:rPr lang="en-US" altLang="en-US" sz="2000"/>
              <a:t>Spyware program can register each keystroke entered. </a:t>
            </a:r>
          </a:p>
          <a:p>
            <a:pPr lvl="1">
              <a:lnSpc>
                <a:spcPct val="90000"/>
              </a:lnSpc>
            </a:pPr>
            <a:r>
              <a:rPr lang="en-US" altLang="en-US" sz="2000">
                <a:hlinkClick r:id="rId5"/>
              </a:rPr>
              <a:t>www.spywareguide.com</a:t>
            </a:r>
            <a:r>
              <a:rPr lang="en-US" altLang="en-US" sz="2000"/>
              <a:t> </a:t>
            </a:r>
          </a:p>
          <a:p>
            <a:pPr>
              <a:lnSpc>
                <a:spcPct val="90000"/>
              </a:lnSpc>
            </a:pPr>
            <a:r>
              <a:rPr lang="en-US" altLang="en-US" sz="2400" b="1"/>
              <a:t>Adware   </a:t>
            </a:r>
          </a:p>
          <a:p>
            <a:pPr lvl="1">
              <a:lnSpc>
                <a:spcPct val="90000"/>
              </a:lnSpc>
            </a:pPr>
            <a:r>
              <a:rPr lang="en-US" altLang="en-US" sz="2000"/>
              <a:t>Main purpose is to determine a user’s purchasing habits so that Web browsers can display advertisements tailored to that user.</a:t>
            </a:r>
          </a:p>
          <a:p>
            <a:pPr lvl="1">
              <a:lnSpc>
                <a:spcPct val="90000"/>
              </a:lnSpc>
            </a:pPr>
            <a:r>
              <a:rPr lang="en-US" altLang="en-US" sz="2000"/>
              <a:t>Slow down the computer it’s running on.</a:t>
            </a:r>
          </a:p>
          <a:p>
            <a:pPr lvl="1">
              <a:lnSpc>
                <a:spcPct val="90000"/>
              </a:lnSpc>
            </a:pPr>
            <a:r>
              <a:rPr lang="en-US" altLang="en-US" sz="2000"/>
              <a:t>Adware sometimes displays a banner that notifies the user of its presence</a:t>
            </a:r>
          </a:p>
          <a:p>
            <a:pPr>
              <a:lnSpc>
                <a:spcPct val="90000"/>
              </a:lnSpc>
            </a:pPr>
            <a:r>
              <a:rPr lang="en-US" altLang="en-US" sz="2400"/>
              <a:t>Both programs can be installed without the user being aware of their presence</a:t>
            </a:r>
          </a:p>
          <a:p>
            <a:pPr lvl="1">
              <a:lnSpc>
                <a:spcPct val="90000"/>
              </a:lnSpc>
            </a:pPr>
            <a:endParaRPr lang="en-US" altLang="en-US" sz="2000"/>
          </a:p>
          <a:p>
            <a:pPr>
              <a:lnSpc>
                <a:spcPct val="90000"/>
              </a:lnSpc>
            </a:pPr>
            <a:endParaRPr lang="en-US" altLang="en-US" sz="2400" b="1"/>
          </a:p>
        </p:txBody>
      </p:sp>
    </p:spTree>
    <p:extLst>
      <p:ext uri="{BB962C8B-B14F-4D97-AF65-F5344CB8AC3E}">
        <p14:creationId xmlns:p14="http://schemas.microsoft.com/office/powerpoint/2010/main" val="259487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617280D4-DC20-4584-8D67-232A5019F8C6}"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42082" name="Rectangle 2"/>
          <p:cNvSpPr>
            <a:spLocks noGrp="1" noChangeArrowheads="1"/>
          </p:cNvSpPr>
          <p:nvPr>
            <p:ph type="title"/>
            <p:custDataLst>
              <p:tags r:id="rId1"/>
            </p:custDataLst>
          </p:nvPr>
        </p:nvSpPr>
        <p:spPr/>
        <p:txBody>
          <a:bodyPr/>
          <a:lstStyle/>
          <a:p>
            <a:pPr algn="ctr"/>
            <a:r>
              <a:rPr lang="en-US" altLang="en-US" sz="4000"/>
              <a:t>Protecting against Deliberate Software Attacks</a:t>
            </a:r>
          </a:p>
        </p:txBody>
      </p:sp>
      <p:sp>
        <p:nvSpPr>
          <p:cNvPr id="942083" name="Rectangle 3"/>
          <p:cNvSpPr>
            <a:spLocks noGrp="1" noChangeArrowheads="1"/>
          </p:cNvSpPr>
          <p:nvPr>
            <p:ph type="body" idx="1"/>
            <p:custDataLst>
              <p:tags r:id="rId2"/>
            </p:custDataLst>
          </p:nvPr>
        </p:nvSpPr>
        <p:spPr/>
        <p:txBody>
          <a:bodyPr/>
          <a:lstStyle/>
          <a:p>
            <a:pPr>
              <a:lnSpc>
                <a:spcPct val="90000"/>
              </a:lnSpc>
            </a:pPr>
            <a:r>
              <a:rPr lang="en-US" altLang="en-US" sz="2800" b="1"/>
              <a:t>Educating Your Users</a:t>
            </a:r>
          </a:p>
          <a:p>
            <a:pPr lvl="1">
              <a:lnSpc>
                <a:spcPct val="90000"/>
              </a:lnSpc>
            </a:pPr>
            <a:r>
              <a:rPr lang="en-US" altLang="en-US" sz="2400"/>
              <a:t>Many U.S. government organizations make security awareness programs mandatory, and many private-sector companies are following their example. </a:t>
            </a:r>
          </a:p>
          <a:p>
            <a:pPr lvl="1">
              <a:lnSpc>
                <a:spcPct val="90000"/>
              </a:lnSpc>
            </a:pPr>
            <a:r>
              <a:rPr lang="en-US" altLang="en-US" sz="2400"/>
              <a:t>Email monthly security updates to all employees.</a:t>
            </a:r>
          </a:p>
          <a:p>
            <a:pPr lvl="1">
              <a:lnSpc>
                <a:spcPct val="90000"/>
              </a:lnSpc>
            </a:pPr>
            <a:r>
              <a:rPr lang="en-US" altLang="en-US" sz="2400"/>
              <a:t>Update virus signature files as soon as possible.</a:t>
            </a:r>
          </a:p>
          <a:p>
            <a:pPr lvl="1">
              <a:lnSpc>
                <a:spcPct val="90000"/>
              </a:lnSpc>
            </a:pPr>
            <a:r>
              <a:rPr lang="en-US" altLang="en-US" sz="2400"/>
              <a:t>Protect a network by implementing a firewall.</a:t>
            </a:r>
          </a:p>
          <a:p>
            <a:pPr>
              <a:lnSpc>
                <a:spcPct val="90000"/>
              </a:lnSpc>
            </a:pPr>
            <a:r>
              <a:rPr lang="en-US" altLang="en-US" sz="2800" b="1"/>
              <a:t>Avoiding Fear Tactics</a:t>
            </a:r>
          </a:p>
          <a:p>
            <a:pPr lvl="1">
              <a:lnSpc>
                <a:spcPct val="90000"/>
              </a:lnSpc>
            </a:pPr>
            <a:r>
              <a:rPr lang="en-US" altLang="en-US" sz="2400"/>
              <a:t>Your approach to users or potential customers should be promoting awareness rather than instilling fear. </a:t>
            </a:r>
          </a:p>
          <a:p>
            <a:pPr lvl="1">
              <a:lnSpc>
                <a:spcPct val="90000"/>
              </a:lnSpc>
            </a:pPr>
            <a:r>
              <a:rPr lang="en-US" altLang="en-US" sz="2400"/>
              <a:t>When training users, be sure to build on the knowledge they already have.</a:t>
            </a:r>
          </a:p>
        </p:txBody>
      </p:sp>
    </p:spTree>
    <p:extLst>
      <p:ext uri="{BB962C8B-B14F-4D97-AF65-F5344CB8AC3E}">
        <p14:creationId xmlns:p14="http://schemas.microsoft.com/office/powerpoint/2010/main" val="4222249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C9EE152E-6956-4E00-B4F4-D26BC6161F4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57764" name="Rectangle 4"/>
          <p:cNvSpPr>
            <a:spLocks noGrp="1" noChangeArrowheads="1"/>
          </p:cNvSpPr>
          <p:nvPr>
            <p:ph type="title"/>
            <p:custDataLst>
              <p:tags r:id="rId1"/>
            </p:custDataLst>
          </p:nvPr>
        </p:nvSpPr>
        <p:spPr/>
        <p:txBody>
          <a:bodyPr/>
          <a:lstStyle/>
          <a:p>
            <a:pPr algn="ctr"/>
            <a:r>
              <a:rPr lang="en-US" altLang="en-US" sz="4000"/>
              <a:t>Compromises to </a:t>
            </a:r>
            <a:br>
              <a:rPr lang="en-US" altLang="en-US" sz="4000"/>
            </a:br>
            <a:r>
              <a:rPr lang="en-US" altLang="en-US" sz="4000"/>
              <a:t>Intellectual Property</a:t>
            </a:r>
          </a:p>
        </p:txBody>
      </p:sp>
      <p:sp>
        <p:nvSpPr>
          <p:cNvPr id="757765" name="Rectangle 5"/>
          <p:cNvSpPr>
            <a:spLocks noGrp="1" noChangeArrowheads="1"/>
          </p:cNvSpPr>
          <p:nvPr>
            <p:ph type="body" idx="1"/>
            <p:custDataLst>
              <p:tags r:id="rId2"/>
            </p:custDataLst>
          </p:nvPr>
        </p:nvSpPr>
        <p:spPr>
          <a:xfrm>
            <a:off x="381000" y="1828800"/>
            <a:ext cx="8153400" cy="4191000"/>
          </a:xfrm>
        </p:spPr>
        <p:txBody>
          <a:bodyPr/>
          <a:lstStyle/>
          <a:p>
            <a:r>
              <a:rPr lang="en-US" altLang="en-US" sz="2800"/>
              <a:t>Intellectual property is “the ownership of ideas and control over the tangible or virtual representation of those ideas” </a:t>
            </a:r>
          </a:p>
          <a:p>
            <a:r>
              <a:rPr lang="en-US" altLang="en-US" sz="2800"/>
              <a:t>Many organizations are in business to create intellectual property</a:t>
            </a:r>
          </a:p>
          <a:p>
            <a:pPr lvl="1"/>
            <a:r>
              <a:rPr lang="en-US" altLang="en-US" sz="2400"/>
              <a:t>trade secrets</a:t>
            </a:r>
          </a:p>
          <a:p>
            <a:pPr lvl="1"/>
            <a:r>
              <a:rPr lang="en-US" altLang="en-US" sz="2400"/>
              <a:t>copyrights</a:t>
            </a:r>
          </a:p>
          <a:p>
            <a:pPr lvl="1"/>
            <a:r>
              <a:rPr lang="en-US" altLang="en-US" sz="2400"/>
              <a:t>trademarks</a:t>
            </a:r>
          </a:p>
          <a:p>
            <a:pPr lvl="1"/>
            <a:r>
              <a:rPr lang="en-US" altLang="en-US" sz="2400"/>
              <a:t>patents</a:t>
            </a:r>
          </a:p>
        </p:txBody>
      </p:sp>
    </p:spTree>
    <p:extLst>
      <p:ext uri="{BB962C8B-B14F-4D97-AF65-F5344CB8AC3E}">
        <p14:creationId xmlns:p14="http://schemas.microsoft.com/office/powerpoint/2010/main" val="2927323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8E9454E-9C91-4556-984A-514CF83E49B9}"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894978" name="Rectangle 2"/>
          <p:cNvSpPr>
            <a:spLocks noGrp="1" noChangeArrowheads="1"/>
          </p:cNvSpPr>
          <p:nvPr>
            <p:ph type="title"/>
            <p:custDataLst>
              <p:tags r:id="rId1"/>
            </p:custDataLst>
          </p:nvPr>
        </p:nvSpPr>
        <p:spPr/>
        <p:txBody>
          <a:bodyPr/>
          <a:lstStyle/>
          <a:p>
            <a:pPr algn="ctr"/>
            <a:r>
              <a:rPr lang="en-US" altLang="en-US" sz="4000"/>
              <a:t>Compromises to </a:t>
            </a:r>
            <a:br>
              <a:rPr lang="en-US" altLang="en-US" sz="4000"/>
            </a:br>
            <a:r>
              <a:rPr lang="en-US" altLang="en-US" sz="4000"/>
              <a:t>Intellectual Property</a:t>
            </a:r>
          </a:p>
        </p:txBody>
      </p:sp>
      <p:sp>
        <p:nvSpPr>
          <p:cNvPr id="894979" name="Rectangle 3"/>
          <p:cNvSpPr>
            <a:spLocks noGrp="1" noChangeArrowheads="1"/>
          </p:cNvSpPr>
          <p:nvPr>
            <p:ph type="body" idx="1"/>
            <p:custDataLst>
              <p:tags r:id="rId2"/>
            </p:custDataLst>
          </p:nvPr>
        </p:nvSpPr>
        <p:spPr>
          <a:xfrm>
            <a:off x="228600" y="1593850"/>
            <a:ext cx="8763000" cy="4094163"/>
          </a:xfrm>
        </p:spPr>
        <p:txBody>
          <a:bodyPr/>
          <a:lstStyle/>
          <a:p>
            <a:pPr>
              <a:lnSpc>
                <a:spcPct val="90000"/>
              </a:lnSpc>
            </a:pPr>
            <a:r>
              <a:rPr lang="en-US" altLang="en-US"/>
              <a:t>Most common IP breaches involve software piracy</a:t>
            </a:r>
          </a:p>
          <a:p>
            <a:pPr>
              <a:lnSpc>
                <a:spcPct val="90000"/>
              </a:lnSpc>
            </a:pPr>
            <a:r>
              <a:rPr lang="en-US" altLang="en-US"/>
              <a:t>Watchdog organizations investigate:</a:t>
            </a:r>
          </a:p>
          <a:p>
            <a:pPr lvl="1">
              <a:lnSpc>
                <a:spcPct val="90000"/>
              </a:lnSpc>
            </a:pPr>
            <a:r>
              <a:rPr lang="en-US" altLang="en-US"/>
              <a:t>Software &amp; Information Industry Association (SIIA) </a:t>
            </a:r>
          </a:p>
          <a:p>
            <a:pPr lvl="1">
              <a:lnSpc>
                <a:spcPct val="90000"/>
              </a:lnSpc>
            </a:pPr>
            <a:r>
              <a:rPr lang="en-US" altLang="en-US"/>
              <a:t>Business Software Alliance (BSA)</a:t>
            </a:r>
          </a:p>
          <a:p>
            <a:pPr>
              <a:lnSpc>
                <a:spcPct val="90000"/>
              </a:lnSpc>
            </a:pPr>
            <a:r>
              <a:rPr lang="en-US" altLang="en-US"/>
              <a:t>Enforcement of copyright has been attempted with technical security mechanisms</a:t>
            </a:r>
          </a:p>
        </p:txBody>
      </p:sp>
    </p:spTree>
    <p:extLst>
      <p:ext uri="{BB962C8B-B14F-4D97-AF65-F5344CB8AC3E}">
        <p14:creationId xmlns:p14="http://schemas.microsoft.com/office/powerpoint/2010/main" val="1509655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458B9C9-D112-4598-A1F9-1E8061BCBFB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59812" name="Rectangle 4"/>
          <p:cNvSpPr>
            <a:spLocks noGrp="1" noChangeArrowheads="1"/>
          </p:cNvSpPr>
          <p:nvPr>
            <p:ph type="title"/>
            <p:custDataLst>
              <p:tags r:id="rId2"/>
            </p:custDataLst>
          </p:nvPr>
        </p:nvSpPr>
        <p:spPr/>
        <p:txBody>
          <a:bodyPr/>
          <a:lstStyle/>
          <a:p>
            <a:pPr algn="ctr"/>
            <a:r>
              <a:rPr lang="en-US" altLang="en-US"/>
              <a:t>Forces of Nature </a:t>
            </a:r>
          </a:p>
        </p:txBody>
      </p:sp>
      <p:sp>
        <p:nvSpPr>
          <p:cNvPr id="759813" name="Rectangle 5"/>
          <p:cNvSpPr>
            <a:spLocks noGrp="1" noChangeArrowheads="1"/>
          </p:cNvSpPr>
          <p:nvPr>
            <p:ph type="body" idx="1"/>
            <p:custDataLst>
              <p:tags r:id="rId3"/>
            </p:custDataLst>
          </p:nvPr>
        </p:nvSpPr>
        <p:spPr/>
        <p:txBody>
          <a:bodyPr/>
          <a:lstStyle/>
          <a:p>
            <a:pPr>
              <a:lnSpc>
                <a:spcPct val="90000"/>
              </a:lnSpc>
            </a:pPr>
            <a:r>
              <a:rPr lang="en-US" altLang="en-US" sz="2800"/>
              <a:t>Forces of nature, </a:t>
            </a:r>
            <a:r>
              <a:rPr lang="en-US" altLang="en-US" sz="2800" i="1"/>
              <a:t>force majeure,</a:t>
            </a:r>
            <a:r>
              <a:rPr lang="en-US" altLang="en-US" sz="2800"/>
              <a:t> or acts of God are dangerous because they are unexpected and can occur with very little warning</a:t>
            </a:r>
          </a:p>
          <a:p>
            <a:pPr>
              <a:lnSpc>
                <a:spcPct val="90000"/>
              </a:lnSpc>
            </a:pPr>
            <a:r>
              <a:rPr lang="en-US" altLang="en-US" sz="2800"/>
              <a:t>Can disrupt not only the lives of individuals, but also the storage, transmission, and use of information</a:t>
            </a:r>
          </a:p>
          <a:p>
            <a:pPr>
              <a:lnSpc>
                <a:spcPct val="90000"/>
              </a:lnSpc>
            </a:pPr>
            <a:r>
              <a:rPr lang="en-US" altLang="en-US" sz="2800"/>
              <a:t>Include fire, flood, earthquake, and lightning as well as volcanic eruption and insect infestation  </a:t>
            </a:r>
          </a:p>
          <a:p>
            <a:pPr>
              <a:lnSpc>
                <a:spcPct val="90000"/>
              </a:lnSpc>
            </a:pPr>
            <a:r>
              <a:rPr lang="en-US" altLang="en-US" sz="2800"/>
              <a:t>Since it is not possible to avoid many of these threats, management must implement controls to limit damage and also prepare contingency plans for continued operations</a:t>
            </a:r>
          </a:p>
        </p:txBody>
      </p:sp>
      <p:graphicFrame>
        <p:nvGraphicFramePr>
          <p:cNvPr id="759816" name="Object 8"/>
          <p:cNvGraphicFramePr>
            <a:graphicFrameLocks noChangeAspect="1"/>
          </p:cNvGraphicFramePr>
          <p:nvPr>
            <p:ph sz="half" idx="4294967295"/>
            <p:custDataLst>
              <p:tags r:id="rId4"/>
            </p:custDataLst>
          </p:nvPr>
        </p:nvGraphicFramePr>
        <p:xfrm>
          <a:off x="7010400" y="0"/>
          <a:ext cx="2133600" cy="1139825"/>
        </p:xfrm>
        <a:graphic>
          <a:graphicData uri="http://schemas.openxmlformats.org/presentationml/2006/ole">
            <mc:AlternateContent xmlns:mc="http://schemas.openxmlformats.org/markup-compatibility/2006">
              <mc:Choice xmlns:v="urn:schemas-microsoft-com:vml" Requires="v">
                <p:oleObj spid="_x0000_s3075" name="Visio" r:id="rId7" imgW="9265444" imgH="4951095" progId="Visio.Drawing.6">
                  <p:embed/>
                </p:oleObj>
              </mc:Choice>
              <mc:Fallback>
                <p:oleObj name="Visio" r:id="rId7" imgW="9265444" imgH="4951095" progId="Visio.Drawing.6">
                  <p:embed/>
                  <p:pic>
                    <p:nvPicPr>
                      <p:cNvPr id="75981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0"/>
                        <a:ext cx="2133600" cy="1139825"/>
                      </a:xfrm>
                      <a:prstGeom prst="rect">
                        <a:avLst/>
                      </a:prstGeom>
                    </p:spPr>
                  </p:pic>
                </p:oleObj>
              </mc:Fallback>
            </mc:AlternateContent>
          </a:graphicData>
        </a:graphic>
      </p:graphicFrame>
    </p:spTree>
    <p:extLst>
      <p:ext uri="{BB962C8B-B14F-4D97-AF65-F5344CB8AC3E}">
        <p14:creationId xmlns:p14="http://schemas.microsoft.com/office/powerpoint/2010/main" val="181374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4AB280C-2F9D-431D-8CDB-EC6C5D0E977E}"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0836" name="Rectangle 4"/>
          <p:cNvSpPr>
            <a:spLocks noGrp="1" noChangeArrowheads="1"/>
          </p:cNvSpPr>
          <p:nvPr>
            <p:ph type="title"/>
            <p:custDataLst>
              <p:tags r:id="rId1"/>
            </p:custDataLst>
          </p:nvPr>
        </p:nvSpPr>
        <p:spPr/>
        <p:txBody>
          <a:bodyPr/>
          <a:lstStyle/>
          <a:p>
            <a:pPr algn="ctr"/>
            <a:r>
              <a:rPr lang="en-US" altLang="en-US" sz="4200"/>
              <a:t>Technical Hardware Failures </a:t>
            </a:r>
            <a:br>
              <a:rPr lang="en-US" altLang="en-US" sz="4200"/>
            </a:br>
            <a:r>
              <a:rPr lang="en-US" altLang="en-US" sz="4200"/>
              <a:t>or Errors</a:t>
            </a:r>
          </a:p>
        </p:txBody>
      </p:sp>
      <p:sp>
        <p:nvSpPr>
          <p:cNvPr id="760837" name="Rectangle 5"/>
          <p:cNvSpPr>
            <a:spLocks noGrp="1" noChangeArrowheads="1"/>
          </p:cNvSpPr>
          <p:nvPr>
            <p:ph type="body" idx="1"/>
            <p:custDataLst>
              <p:tags r:id="rId2"/>
            </p:custDataLst>
          </p:nvPr>
        </p:nvSpPr>
        <p:spPr>
          <a:xfrm>
            <a:off x="381000" y="1676400"/>
            <a:ext cx="8153400" cy="4191000"/>
          </a:xfrm>
        </p:spPr>
        <p:txBody>
          <a:bodyPr/>
          <a:lstStyle/>
          <a:p>
            <a:pPr>
              <a:lnSpc>
                <a:spcPct val="90000"/>
              </a:lnSpc>
            </a:pPr>
            <a:r>
              <a:rPr lang="en-US" altLang="en-US" sz="2400"/>
              <a:t>Technical hardware failures or errors occur when a manufacturer distributes to users equipment containing flaws </a:t>
            </a:r>
          </a:p>
          <a:p>
            <a:pPr>
              <a:lnSpc>
                <a:spcPct val="90000"/>
              </a:lnSpc>
            </a:pPr>
            <a:r>
              <a:rPr lang="en-US" altLang="en-US" sz="2400"/>
              <a:t>These defects can cause the system to perform outside of expected parameters, resulting in unreliable service or lack of availability</a:t>
            </a:r>
          </a:p>
          <a:p>
            <a:pPr>
              <a:lnSpc>
                <a:spcPct val="90000"/>
              </a:lnSpc>
            </a:pPr>
            <a:r>
              <a:rPr lang="en-US" altLang="en-US" sz="2400"/>
              <a:t>Some errors are terminal, in that they result in the unrecoverable loss of the equipment</a:t>
            </a:r>
          </a:p>
          <a:p>
            <a:pPr>
              <a:lnSpc>
                <a:spcPct val="90000"/>
              </a:lnSpc>
            </a:pPr>
            <a:r>
              <a:rPr lang="en-US" altLang="en-US" sz="2400"/>
              <a:t>Some errors are intermittent, in that they only periodically manifest themselves, resulting in faults that are not easily repeated</a:t>
            </a:r>
          </a:p>
        </p:txBody>
      </p:sp>
    </p:spTree>
    <p:extLst>
      <p:ext uri="{BB962C8B-B14F-4D97-AF65-F5344CB8AC3E}">
        <p14:creationId xmlns:p14="http://schemas.microsoft.com/office/powerpoint/2010/main" val="446630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2ECF4F44-FD32-4828-AFF7-5D69B6152972}"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1861" name="Rectangle 5"/>
          <p:cNvSpPr>
            <a:spLocks noGrp="1" noChangeArrowheads="1"/>
          </p:cNvSpPr>
          <p:nvPr>
            <p:ph type="body" idx="1"/>
            <p:custDataLst>
              <p:tags r:id="rId1"/>
            </p:custDataLst>
          </p:nvPr>
        </p:nvSpPr>
        <p:spPr>
          <a:xfrm>
            <a:off x="228600" y="1520825"/>
            <a:ext cx="8763000" cy="4446588"/>
          </a:xfrm>
        </p:spPr>
        <p:txBody>
          <a:bodyPr/>
          <a:lstStyle/>
          <a:p>
            <a:r>
              <a:rPr lang="en-US" altLang="en-US" sz="2800"/>
              <a:t>This category of threats comes from purchasing software with unrevealed faults</a:t>
            </a:r>
          </a:p>
          <a:p>
            <a:r>
              <a:rPr lang="en-US" altLang="en-US" sz="2800"/>
              <a:t>Large quantities of computer code are written, debugged, published, and sold only to determine that not all bugs were resolved</a:t>
            </a:r>
          </a:p>
          <a:p>
            <a:r>
              <a:rPr lang="en-US" altLang="en-US" sz="2800"/>
              <a:t>Sometimes, unique combinations of certain software and hardware reveal new bugs</a:t>
            </a:r>
          </a:p>
          <a:p>
            <a:r>
              <a:rPr lang="en-US" altLang="en-US" sz="2800"/>
              <a:t>Sometimes, these items aren’t errors, but are purposeful shortcuts left by programmers for honest or dishonest reasons</a:t>
            </a:r>
          </a:p>
        </p:txBody>
      </p:sp>
      <p:sp>
        <p:nvSpPr>
          <p:cNvPr id="761866" name="Rectangle 10"/>
          <p:cNvSpPr>
            <a:spLocks noGrp="1" noChangeArrowheads="1"/>
          </p:cNvSpPr>
          <p:nvPr>
            <p:ph type="title"/>
            <p:custDataLst>
              <p:tags r:id="rId2"/>
            </p:custDataLst>
          </p:nvPr>
        </p:nvSpPr>
        <p:spPr>
          <a:noFill/>
          <a:ln/>
        </p:spPr>
        <p:txBody>
          <a:bodyPr/>
          <a:lstStyle/>
          <a:p>
            <a:pPr algn="ctr"/>
            <a:r>
              <a:rPr lang="en-US" altLang="en-US"/>
              <a:t>Technical Hardware Failures </a:t>
            </a:r>
            <a:br>
              <a:rPr lang="en-US" altLang="en-US"/>
            </a:br>
            <a:r>
              <a:rPr lang="en-US" altLang="en-US"/>
              <a:t>or Errors</a:t>
            </a:r>
          </a:p>
        </p:txBody>
      </p:sp>
    </p:spTree>
    <p:extLst>
      <p:ext uri="{BB962C8B-B14F-4D97-AF65-F5344CB8AC3E}">
        <p14:creationId xmlns:p14="http://schemas.microsoft.com/office/powerpoint/2010/main" val="23485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B6D3AE50-B7E4-41FB-A033-8C4C93D4B45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2884" name="Rectangle 4"/>
          <p:cNvSpPr>
            <a:spLocks noGrp="1" noChangeArrowheads="1"/>
          </p:cNvSpPr>
          <p:nvPr>
            <p:ph type="title"/>
            <p:custDataLst>
              <p:tags r:id="rId1"/>
            </p:custDataLst>
          </p:nvPr>
        </p:nvSpPr>
        <p:spPr/>
        <p:txBody>
          <a:bodyPr/>
          <a:lstStyle/>
          <a:p>
            <a:pPr algn="ctr"/>
            <a:r>
              <a:rPr lang="en-US" altLang="en-US"/>
              <a:t>Technological Obsolescence </a:t>
            </a:r>
          </a:p>
        </p:txBody>
      </p:sp>
      <p:sp>
        <p:nvSpPr>
          <p:cNvPr id="762885" name="Rectangle 5"/>
          <p:cNvSpPr>
            <a:spLocks noGrp="1" noChangeArrowheads="1"/>
          </p:cNvSpPr>
          <p:nvPr>
            <p:ph type="body" idx="1"/>
            <p:custDataLst>
              <p:tags r:id="rId2"/>
            </p:custDataLst>
          </p:nvPr>
        </p:nvSpPr>
        <p:spPr>
          <a:xfrm>
            <a:off x="228600" y="1816100"/>
            <a:ext cx="8763000" cy="3951288"/>
          </a:xfrm>
        </p:spPr>
        <p:txBody>
          <a:bodyPr/>
          <a:lstStyle/>
          <a:p>
            <a:pPr>
              <a:lnSpc>
                <a:spcPct val="90000"/>
              </a:lnSpc>
            </a:pPr>
            <a:r>
              <a:rPr lang="en-US" altLang="en-US" sz="2800"/>
              <a:t>When the infrastructure becomes antiquated or outdated, it leads to unreliable and untrustworthy systems</a:t>
            </a:r>
          </a:p>
          <a:p>
            <a:pPr>
              <a:lnSpc>
                <a:spcPct val="90000"/>
              </a:lnSpc>
            </a:pPr>
            <a:r>
              <a:rPr lang="en-US" altLang="en-US" sz="2800"/>
              <a:t>Management must recognize that when technology becomes outdated, there is a risk of loss of data integrity to threats and attacks</a:t>
            </a:r>
          </a:p>
          <a:p>
            <a:pPr>
              <a:lnSpc>
                <a:spcPct val="90000"/>
              </a:lnSpc>
            </a:pPr>
            <a:r>
              <a:rPr lang="en-US" altLang="en-US" sz="2800"/>
              <a:t>Ideally, proper planning by management should prevent the risks from technology obsolesce, but when obsolescence is identified, management must take action</a:t>
            </a:r>
          </a:p>
        </p:txBody>
      </p:sp>
    </p:spTree>
    <p:extLst>
      <p:ext uri="{BB962C8B-B14F-4D97-AF65-F5344CB8AC3E}">
        <p14:creationId xmlns:p14="http://schemas.microsoft.com/office/powerpoint/2010/main" val="160851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41C33609-AC6E-4C23-9905-7715D4270D8E}"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1924" name="Rectangle 4"/>
          <p:cNvSpPr>
            <a:spLocks noGrp="1" noChangeArrowheads="1"/>
          </p:cNvSpPr>
          <p:nvPr>
            <p:ph type="title"/>
            <p:custDataLst>
              <p:tags r:id="rId1"/>
            </p:custDataLst>
          </p:nvPr>
        </p:nvSpPr>
        <p:spPr>
          <a:xfrm>
            <a:off x="0" y="304800"/>
            <a:ext cx="9144000" cy="838200"/>
          </a:xfrm>
        </p:spPr>
        <p:txBody>
          <a:bodyPr/>
          <a:lstStyle/>
          <a:p>
            <a:pPr algn="ctr"/>
            <a:r>
              <a:rPr lang="en-US" altLang="en-US" sz="4000"/>
              <a:t>Enabling Safe Operation</a:t>
            </a:r>
          </a:p>
        </p:txBody>
      </p:sp>
      <p:sp>
        <p:nvSpPr>
          <p:cNvPr id="721925" name="Rectangle 5"/>
          <p:cNvSpPr>
            <a:spLocks noGrp="1" noChangeArrowheads="1"/>
          </p:cNvSpPr>
          <p:nvPr>
            <p:ph type="body" idx="1"/>
            <p:custDataLst>
              <p:tags r:id="rId2"/>
            </p:custDataLst>
          </p:nvPr>
        </p:nvSpPr>
        <p:spPr>
          <a:xfrm>
            <a:off x="381000" y="1524000"/>
            <a:ext cx="8153400" cy="5029200"/>
          </a:xfrm>
        </p:spPr>
        <p:txBody>
          <a:bodyPr/>
          <a:lstStyle/>
          <a:p>
            <a:pPr>
              <a:lnSpc>
                <a:spcPct val="110000"/>
              </a:lnSpc>
            </a:pPr>
            <a:r>
              <a:rPr lang="en-US" altLang="en-US"/>
              <a:t>Organizations must create integrated, efficient, and capable applications</a:t>
            </a:r>
          </a:p>
          <a:p>
            <a:pPr>
              <a:lnSpc>
                <a:spcPct val="110000"/>
              </a:lnSpc>
            </a:pPr>
            <a:r>
              <a:rPr lang="en-US" altLang="en-US"/>
              <a:t>Organization need environments that safeguard applications</a:t>
            </a:r>
          </a:p>
          <a:p>
            <a:pPr>
              <a:lnSpc>
                <a:spcPct val="110000"/>
              </a:lnSpc>
            </a:pPr>
            <a:r>
              <a:rPr lang="en-US" altLang="en-US"/>
              <a:t>Management must not abdicate to the IT department its responsibility to make choices and enforce decisions</a:t>
            </a:r>
          </a:p>
        </p:txBody>
      </p:sp>
    </p:spTree>
    <p:extLst>
      <p:ext uri="{BB962C8B-B14F-4D97-AF65-F5344CB8AC3E}">
        <p14:creationId xmlns:p14="http://schemas.microsoft.com/office/powerpoint/2010/main" val="3807448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59594366-28BD-4DE1-B5C6-9DA8C1CEA9C0}"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3908" name="Rectangle 4"/>
          <p:cNvSpPr>
            <a:spLocks noGrp="1" noChangeArrowheads="1"/>
          </p:cNvSpPr>
          <p:nvPr>
            <p:ph type="title"/>
            <p:custDataLst>
              <p:tags r:id="rId1"/>
            </p:custDataLst>
          </p:nvPr>
        </p:nvSpPr>
        <p:spPr/>
        <p:txBody>
          <a:bodyPr/>
          <a:lstStyle/>
          <a:p>
            <a:pPr algn="ctr"/>
            <a:r>
              <a:rPr lang="en-US" altLang="en-US"/>
              <a:t>Attacks</a:t>
            </a:r>
          </a:p>
        </p:txBody>
      </p:sp>
      <p:sp>
        <p:nvSpPr>
          <p:cNvPr id="763909" name="Rectangle 5"/>
          <p:cNvSpPr>
            <a:spLocks noGrp="1" noChangeArrowheads="1"/>
          </p:cNvSpPr>
          <p:nvPr>
            <p:ph type="body" idx="1"/>
            <p:custDataLst>
              <p:tags r:id="rId2"/>
            </p:custDataLst>
          </p:nvPr>
        </p:nvSpPr>
        <p:spPr/>
        <p:txBody>
          <a:bodyPr/>
          <a:lstStyle/>
          <a:p>
            <a:r>
              <a:rPr lang="en-US" altLang="en-US" sz="2800"/>
              <a:t>An attack is the deliberate act that exploits vulnerability</a:t>
            </a:r>
          </a:p>
          <a:p>
            <a:r>
              <a:rPr lang="en-US" altLang="en-US" sz="2800"/>
              <a:t>It is accomplished by a threat-agent to damage or steal an organization’s information or physical asset</a:t>
            </a:r>
          </a:p>
          <a:p>
            <a:pPr lvl="1"/>
            <a:r>
              <a:rPr lang="en-US" altLang="en-US" sz="2400"/>
              <a:t>An exploit is a technique to compromise a system</a:t>
            </a:r>
          </a:p>
          <a:p>
            <a:pPr lvl="1"/>
            <a:r>
              <a:rPr lang="en-US" altLang="en-US" sz="2400"/>
              <a:t>A vulnerability is an identified weakness of a controlled system whose controls are not present or are no longer effective</a:t>
            </a:r>
          </a:p>
          <a:p>
            <a:pPr lvl="1"/>
            <a:r>
              <a:rPr lang="en-US" altLang="en-US" sz="2400"/>
              <a:t>An attack is then the use of an exploit to achieve the compromise of a controlled system</a:t>
            </a:r>
          </a:p>
        </p:txBody>
      </p:sp>
    </p:spTree>
    <p:extLst>
      <p:ext uri="{BB962C8B-B14F-4D97-AF65-F5344CB8AC3E}">
        <p14:creationId xmlns:p14="http://schemas.microsoft.com/office/powerpoint/2010/main" val="2122661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539FE2A1-1946-46EE-864C-30FFE0765429}"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4932" name="Rectangle 4"/>
          <p:cNvSpPr>
            <a:spLocks noGrp="1" noChangeArrowheads="1"/>
          </p:cNvSpPr>
          <p:nvPr>
            <p:ph type="title"/>
            <p:custDataLst>
              <p:tags r:id="rId1"/>
            </p:custDataLst>
          </p:nvPr>
        </p:nvSpPr>
        <p:spPr/>
        <p:txBody>
          <a:bodyPr/>
          <a:lstStyle/>
          <a:p>
            <a:pPr algn="ctr"/>
            <a:r>
              <a:rPr lang="en-US" altLang="en-US"/>
              <a:t>Malicious Code</a:t>
            </a:r>
          </a:p>
        </p:txBody>
      </p:sp>
      <p:sp>
        <p:nvSpPr>
          <p:cNvPr id="764933" name="Rectangle 5"/>
          <p:cNvSpPr>
            <a:spLocks noGrp="1" noChangeArrowheads="1"/>
          </p:cNvSpPr>
          <p:nvPr>
            <p:ph type="body" sz="half" idx="1"/>
            <p:custDataLst>
              <p:tags r:id="rId2"/>
            </p:custDataLst>
          </p:nvPr>
        </p:nvSpPr>
        <p:spPr>
          <a:xfrm>
            <a:off x="228600" y="1447800"/>
            <a:ext cx="5029200" cy="4800600"/>
          </a:xfrm>
        </p:spPr>
        <p:txBody>
          <a:bodyPr/>
          <a:lstStyle/>
          <a:p>
            <a:r>
              <a:rPr lang="en-US" altLang="en-US" sz="2400"/>
              <a:t>This kind of attack includes the execution of viruses, worms, Trojan horses, and active web scripts with the intent to destroy or steal information</a:t>
            </a:r>
          </a:p>
          <a:p>
            <a:r>
              <a:rPr lang="en-US" altLang="en-US" sz="2400"/>
              <a:t>The state of the art in attacking systems in 2002 is the multi-vector worm using up to six attack vectors to exploit a variety of vulnerabilities in commonly found information system devices</a:t>
            </a:r>
          </a:p>
        </p:txBody>
      </p:sp>
      <p:pic>
        <p:nvPicPr>
          <p:cNvPr id="764937" name="Picture 9" descr="virus"/>
          <p:cNvPicPr>
            <a:picLocks noChangeAspect="1" noChangeArrowheads="1"/>
          </p:cNvPicPr>
          <p:nvPr>
            <p:ph sz="half" idx="2"/>
            <p:custDataLst>
              <p:tags r:id="rId3"/>
            </p:custDataLst>
          </p:nvPr>
        </p:nvPicPr>
        <p:blipFill>
          <a:blip r:embed="rId6">
            <a:extLst>
              <a:ext uri="{28A0092B-C50C-407E-A947-70E740481C1C}">
                <a14:useLocalDpi xmlns:a14="http://schemas.microsoft.com/office/drawing/2010/main" val="0"/>
              </a:ext>
            </a:extLst>
          </a:blip>
          <a:srcRect/>
          <a:stretch>
            <a:fillRect/>
          </a:stretch>
        </p:blipFill>
        <p:spPr>
          <a:xfrm>
            <a:off x="5334000" y="2578100"/>
            <a:ext cx="3657600" cy="290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7881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0D2FF92F-BF82-4057-A525-2804CBCAF4E5}"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65957" name="Picture 5" descr="Tbl02-0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11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D4DC7296-8DF8-41DA-AEF8-25F19B6B7EE3}"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6980"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66981" name="Rectangle 5"/>
          <p:cNvSpPr>
            <a:spLocks noGrp="1" noChangeArrowheads="1"/>
          </p:cNvSpPr>
          <p:nvPr>
            <p:ph type="body" idx="1"/>
            <p:custDataLst>
              <p:tags r:id="rId2"/>
            </p:custDataLst>
          </p:nvPr>
        </p:nvSpPr>
        <p:spPr/>
        <p:txBody>
          <a:bodyPr/>
          <a:lstStyle/>
          <a:p>
            <a:pPr>
              <a:lnSpc>
                <a:spcPct val="80000"/>
              </a:lnSpc>
            </a:pPr>
            <a:r>
              <a:rPr lang="en-US" altLang="en-US" sz="2800" b="1"/>
              <a:t>IP Scan and Attack</a:t>
            </a:r>
            <a:r>
              <a:rPr lang="en-US" altLang="en-US" sz="2800"/>
              <a:t> – Compromised system scans random or local range of IP addresses and targets any of several vulnerabilities known to hackers or left over from previous exploits</a:t>
            </a:r>
          </a:p>
          <a:p>
            <a:pPr>
              <a:lnSpc>
                <a:spcPct val="80000"/>
              </a:lnSpc>
            </a:pPr>
            <a:r>
              <a:rPr lang="en-US" altLang="en-US" sz="2800" b="1"/>
              <a:t>Web Browsing</a:t>
            </a:r>
            <a:r>
              <a:rPr lang="en-US" altLang="en-US" sz="2800"/>
              <a:t> - If the infected system has write access to any Web pages, it makes all Web content files infectious, so that users who browse to those pages become infected</a:t>
            </a:r>
          </a:p>
          <a:p>
            <a:pPr>
              <a:lnSpc>
                <a:spcPct val="80000"/>
              </a:lnSpc>
            </a:pPr>
            <a:r>
              <a:rPr lang="en-US" altLang="en-US" sz="2800" b="1"/>
              <a:t>Virus</a:t>
            </a:r>
            <a:r>
              <a:rPr lang="en-US" altLang="en-US" sz="2800"/>
              <a:t> - Each infected machine infects certain common executable or script files on all computers to which it can write with virus code that can cause infection</a:t>
            </a:r>
          </a:p>
        </p:txBody>
      </p:sp>
    </p:spTree>
    <p:extLst>
      <p:ext uri="{BB962C8B-B14F-4D97-AF65-F5344CB8AC3E}">
        <p14:creationId xmlns:p14="http://schemas.microsoft.com/office/powerpoint/2010/main" val="3627912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4882F251-9B96-4A4E-A16F-BCDC0DEDF270}"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8004"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68005" name="Rectangle 5"/>
          <p:cNvSpPr>
            <a:spLocks noGrp="1" noChangeArrowheads="1"/>
          </p:cNvSpPr>
          <p:nvPr>
            <p:ph type="body" idx="1"/>
            <p:custDataLst>
              <p:tags r:id="rId2"/>
            </p:custDataLst>
          </p:nvPr>
        </p:nvSpPr>
        <p:spPr>
          <a:xfrm>
            <a:off x="228600" y="1722438"/>
            <a:ext cx="8763000" cy="4306887"/>
          </a:xfrm>
        </p:spPr>
        <p:txBody>
          <a:bodyPr/>
          <a:lstStyle/>
          <a:p>
            <a:r>
              <a:rPr lang="en-US" altLang="en-US" sz="2800" b="1"/>
              <a:t>Unprotected Shares</a:t>
            </a:r>
            <a:r>
              <a:rPr lang="en-US" altLang="en-US" sz="2800"/>
              <a:t> - using file shares to copy viral component to all reachable locations</a:t>
            </a:r>
          </a:p>
          <a:p>
            <a:r>
              <a:rPr lang="en-US" altLang="en-US" sz="2800" b="1"/>
              <a:t>Mass Mail</a:t>
            </a:r>
            <a:r>
              <a:rPr lang="en-US" altLang="en-US" sz="2800"/>
              <a:t> - sending e-mail infections to addresses found in address book</a:t>
            </a:r>
          </a:p>
          <a:p>
            <a:r>
              <a:rPr lang="en-US" altLang="en-US" sz="2800" b="1"/>
              <a:t>Simple Network Management Protocol</a:t>
            </a:r>
            <a:r>
              <a:rPr lang="en-US" altLang="en-US" sz="2800"/>
              <a:t> - SNMP vulnerabilities used to compromise and infect</a:t>
            </a:r>
          </a:p>
          <a:p>
            <a:r>
              <a:rPr lang="en-US" altLang="en-US" sz="2800" b="1"/>
              <a:t>Hoaxes</a:t>
            </a:r>
            <a:r>
              <a:rPr lang="en-US" altLang="en-US" sz="2800"/>
              <a:t> - A more devious approach to attacking computer systems is the transmission of a virus hoax, with a real virus attached</a:t>
            </a:r>
          </a:p>
        </p:txBody>
      </p:sp>
    </p:spTree>
    <p:extLst>
      <p:ext uri="{BB962C8B-B14F-4D97-AF65-F5344CB8AC3E}">
        <p14:creationId xmlns:p14="http://schemas.microsoft.com/office/powerpoint/2010/main" val="2269196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212875E8-E7F6-4141-93A5-292228F7F5BB}"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69028"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69029" name="Rectangle 5"/>
          <p:cNvSpPr>
            <a:spLocks noGrp="1" noChangeArrowheads="1"/>
          </p:cNvSpPr>
          <p:nvPr>
            <p:ph type="body" idx="1"/>
            <p:custDataLst>
              <p:tags r:id="rId2"/>
            </p:custDataLst>
          </p:nvPr>
        </p:nvSpPr>
        <p:spPr>
          <a:xfrm>
            <a:off x="228600" y="1447800"/>
            <a:ext cx="8763000" cy="3951288"/>
          </a:xfrm>
        </p:spPr>
        <p:txBody>
          <a:bodyPr/>
          <a:lstStyle/>
          <a:p>
            <a:pPr>
              <a:lnSpc>
                <a:spcPct val="90000"/>
              </a:lnSpc>
            </a:pPr>
            <a:r>
              <a:rPr lang="en-US" altLang="en-US" sz="2600" b="1"/>
              <a:t>Back Doors</a:t>
            </a:r>
            <a:r>
              <a:rPr lang="en-US" altLang="en-US" sz="2600"/>
              <a:t> - Using a known or previously unknown and newly discovered access mechanism, an attacker can gain access to a system or network resource</a:t>
            </a:r>
          </a:p>
          <a:p>
            <a:pPr>
              <a:lnSpc>
                <a:spcPct val="90000"/>
              </a:lnSpc>
            </a:pPr>
            <a:r>
              <a:rPr lang="en-US" altLang="en-US" sz="2600" b="1"/>
              <a:t>Password Crack</a:t>
            </a:r>
            <a:r>
              <a:rPr lang="en-US" altLang="en-US" sz="2600"/>
              <a:t> - Attempting to reverse calculate a password</a:t>
            </a:r>
          </a:p>
          <a:p>
            <a:pPr>
              <a:lnSpc>
                <a:spcPct val="90000"/>
              </a:lnSpc>
            </a:pPr>
            <a:r>
              <a:rPr lang="en-US" altLang="en-US" sz="2600" b="1"/>
              <a:t>Brute Force</a:t>
            </a:r>
            <a:r>
              <a:rPr lang="en-US" altLang="en-US" sz="2600"/>
              <a:t> - The application of computing and network resources to try every possible combination of options of a password</a:t>
            </a:r>
          </a:p>
          <a:p>
            <a:pPr>
              <a:lnSpc>
                <a:spcPct val="90000"/>
              </a:lnSpc>
            </a:pPr>
            <a:r>
              <a:rPr lang="en-US" altLang="en-US" sz="2600" b="1"/>
              <a:t>Dictionary</a:t>
            </a:r>
            <a:r>
              <a:rPr lang="en-US" altLang="en-US" sz="2600"/>
              <a:t> - The dictionary password attack narrows the field by selecting specific accounts to attack and uses a list of commonly used passwords (the dictionary) to guide guesses</a:t>
            </a:r>
          </a:p>
        </p:txBody>
      </p:sp>
    </p:spTree>
    <p:extLst>
      <p:ext uri="{BB962C8B-B14F-4D97-AF65-F5344CB8AC3E}">
        <p14:creationId xmlns:p14="http://schemas.microsoft.com/office/powerpoint/2010/main" val="3947060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16FD7801-0CA7-40E7-A50C-54CFC3567584}"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70052"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70053" name="Rectangle 5"/>
          <p:cNvSpPr>
            <a:spLocks noGrp="1" noChangeArrowheads="1"/>
          </p:cNvSpPr>
          <p:nvPr>
            <p:ph type="body" idx="1"/>
            <p:custDataLst>
              <p:tags r:id="rId2"/>
            </p:custDataLst>
          </p:nvPr>
        </p:nvSpPr>
        <p:spPr>
          <a:xfrm>
            <a:off x="228600" y="1444625"/>
            <a:ext cx="8763000" cy="4518025"/>
          </a:xfrm>
        </p:spPr>
        <p:txBody>
          <a:bodyPr/>
          <a:lstStyle/>
          <a:p>
            <a:pPr>
              <a:lnSpc>
                <a:spcPct val="80000"/>
              </a:lnSpc>
            </a:pPr>
            <a:r>
              <a:rPr lang="en-US" altLang="en-US" sz="2800" b="1"/>
              <a:t>Denial-of-service (DoS)</a:t>
            </a:r>
            <a:r>
              <a:rPr lang="en-US" altLang="en-US" sz="2800"/>
              <a:t> – </a:t>
            </a:r>
          </a:p>
          <a:p>
            <a:pPr lvl="1">
              <a:lnSpc>
                <a:spcPct val="80000"/>
              </a:lnSpc>
            </a:pPr>
            <a:r>
              <a:rPr lang="en-US" altLang="en-US" sz="2400"/>
              <a:t>attacker sends a large number of connection or information requests to a target</a:t>
            </a:r>
          </a:p>
          <a:p>
            <a:pPr lvl="1">
              <a:lnSpc>
                <a:spcPct val="80000"/>
              </a:lnSpc>
            </a:pPr>
            <a:r>
              <a:rPr lang="en-US" altLang="en-US" sz="2400"/>
              <a:t>so many requests are made that the target system cannot handle them successfully along with other, legitimate requests for service</a:t>
            </a:r>
          </a:p>
          <a:p>
            <a:pPr lvl="1">
              <a:lnSpc>
                <a:spcPct val="80000"/>
              </a:lnSpc>
            </a:pPr>
            <a:r>
              <a:rPr lang="en-US" altLang="en-US" sz="2400"/>
              <a:t>may result in a system crash, or merely an inability to perform ordinary functions</a:t>
            </a:r>
          </a:p>
          <a:p>
            <a:pPr>
              <a:lnSpc>
                <a:spcPct val="80000"/>
              </a:lnSpc>
            </a:pPr>
            <a:r>
              <a:rPr lang="en-US" altLang="en-US" sz="2800" b="1"/>
              <a:t>Distributed Denial-of-service (DDoS)</a:t>
            </a:r>
            <a:r>
              <a:rPr lang="en-US" altLang="en-US" sz="2800"/>
              <a:t> - an attack in which a coordinated stream of requests is launched against a target from many locations at the same time</a:t>
            </a:r>
          </a:p>
        </p:txBody>
      </p:sp>
    </p:spTree>
    <p:extLst>
      <p:ext uri="{BB962C8B-B14F-4D97-AF65-F5344CB8AC3E}">
        <p14:creationId xmlns:p14="http://schemas.microsoft.com/office/powerpoint/2010/main" val="1042700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D2819DD8-124E-4A35-BAB8-BEEA7F73B5D3}"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71077" name="Picture 5" descr="Fig02-09"/>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61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46F1A692-F213-4808-9BC8-CFE3AC69ACB6}"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72100"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72101" name="Rectangle 5"/>
          <p:cNvSpPr>
            <a:spLocks noGrp="1" noChangeArrowheads="1"/>
          </p:cNvSpPr>
          <p:nvPr>
            <p:ph type="body" idx="1"/>
            <p:custDataLst>
              <p:tags r:id="rId2"/>
            </p:custDataLst>
          </p:nvPr>
        </p:nvSpPr>
        <p:spPr>
          <a:xfrm>
            <a:off x="457200" y="1295400"/>
            <a:ext cx="8153400" cy="4953000"/>
          </a:xfrm>
        </p:spPr>
        <p:txBody>
          <a:bodyPr/>
          <a:lstStyle/>
          <a:p>
            <a:r>
              <a:rPr lang="en-US" altLang="en-US" sz="2800" b="1"/>
              <a:t>Spoofing </a:t>
            </a:r>
            <a:r>
              <a:rPr lang="en-US" altLang="en-US" sz="2800"/>
              <a:t>- technique used to gain unauthorized access whereby the intruder sends messages to a computer with an IP address indicating that the message is coming from a trusted host</a:t>
            </a:r>
          </a:p>
          <a:p>
            <a:r>
              <a:rPr lang="en-US" altLang="en-US" sz="2800" b="1"/>
              <a:t>Man-in-the-Middle </a:t>
            </a:r>
            <a:r>
              <a:rPr lang="en-US" altLang="en-US" sz="2800"/>
              <a:t>- an attacker sniffs packets from the network, modifies them, and inserts them back into the network</a:t>
            </a:r>
          </a:p>
          <a:p>
            <a:r>
              <a:rPr lang="en-US" altLang="en-US" sz="2800" b="1"/>
              <a:t>Spam</a:t>
            </a:r>
            <a:r>
              <a:rPr lang="en-US" altLang="en-US" sz="2800"/>
              <a:t> - unsolicited commercial e-mail - while many consider spam a nuisance rather than an attack, it is emerging as a vector for some attacks</a:t>
            </a:r>
          </a:p>
        </p:txBody>
      </p:sp>
    </p:spTree>
    <p:extLst>
      <p:ext uri="{BB962C8B-B14F-4D97-AF65-F5344CB8AC3E}">
        <p14:creationId xmlns:p14="http://schemas.microsoft.com/office/powerpoint/2010/main" val="2299813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2F7DFBBC-9E04-4422-9CEE-2209183FF70D}"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73124" name="Picture 4" descr="Fig02-10"/>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9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DCACA0AC-9712-4433-9D4A-59E2B90DA610}"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2948" name="Rectangle 4"/>
          <p:cNvSpPr>
            <a:spLocks noGrp="1" noChangeArrowheads="1"/>
          </p:cNvSpPr>
          <p:nvPr>
            <p:ph type="title"/>
            <p:custDataLst>
              <p:tags r:id="rId1"/>
            </p:custDataLst>
          </p:nvPr>
        </p:nvSpPr>
        <p:spPr>
          <a:xfrm>
            <a:off x="0" y="304800"/>
            <a:ext cx="9144000" cy="838200"/>
          </a:xfrm>
        </p:spPr>
        <p:txBody>
          <a:bodyPr/>
          <a:lstStyle/>
          <a:p>
            <a:pPr algn="ctr"/>
            <a:r>
              <a:rPr lang="en-US" altLang="en-US" sz="4000"/>
              <a:t>Protecting Data</a:t>
            </a:r>
          </a:p>
        </p:txBody>
      </p:sp>
      <p:sp>
        <p:nvSpPr>
          <p:cNvPr id="722949" name="Rectangle 5"/>
          <p:cNvSpPr>
            <a:spLocks noGrp="1" noChangeArrowheads="1"/>
          </p:cNvSpPr>
          <p:nvPr>
            <p:ph type="body" idx="1"/>
            <p:custDataLst>
              <p:tags r:id="rId2"/>
            </p:custDataLst>
          </p:nvPr>
        </p:nvSpPr>
        <p:spPr>
          <a:xfrm>
            <a:off x="228600" y="1654175"/>
            <a:ext cx="8763000" cy="4518025"/>
          </a:xfrm>
        </p:spPr>
        <p:txBody>
          <a:bodyPr/>
          <a:lstStyle/>
          <a:p>
            <a:r>
              <a:rPr lang="en-US" altLang="en-US"/>
              <a:t>One of the most valuable assets is data</a:t>
            </a:r>
          </a:p>
          <a:p>
            <a:r>
              <a:rPr lang="en-US" altLang="en-US"/>
              <a:t>Without data, an organization loses its record of transactions and/or its ability to deliver value to its customers</a:t>
            </a:r>
          </a:p>
          <a:p>
            <a:r>
              <a:rPr lang="en-US" altLang="en-US"/>
              <a:t>An effective information security program is essential to the protection of the integrity and value of the organization’s data</a:t>
            </a:r>
          </a:p>
        </p:txBody>
      </p:sp>
    </p:spTree>
    <p:extLst>
      <p:ext uri="{BB962C8B-B14F-4D97-AF65-F5344CB8AC3E}">
        <p14:creationId xmlns:p14="http://schemas.microsoft.com/office/powerpoint/2010/main" val="3466158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9420CF7E-1D85-4199-862B-0D13750DCEE4}"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pic>
        <p:nvPicPr>
          <p:cNvPr id="774148" name="Picture 4" descr="Fig02-1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51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7D478331-B99E-4024-8098-5BA91CC1EDF1}"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75172"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75173" name="Rectangle 5"/>
          <p:cNvSpPr>
            <a:spLocks noGrp="1" noChangeArrowheads="1"/>
          </p:cNvSpPr>
          <p:nvPr>
            <p:ph type="body" idx="1"/>
            <p:custDataLst>
              <p:tags r:id="rId2"/>
            </p:custDataLst>
          </p:nvPr>
        </p:nvSpPr>
        <p:spPr>
          <a:xfrm>
            <a:off x="457200" y="1447800"/>
            <a:ext cx="8153400" cy="4953000"/>
          </a:xfrm>
        </p:spPr>
        <p:txBody>
          <a:bodyPr/>
          <a:lstStyle/>
          <a:p>
            <a:pPr>
              <a:lnSpc>
                <a:spcPct val="90000"/>
              </a:lnSpc>
            </a:pPr>
            <a:r>
              <a:rPr lang="en-US" altLang="en-US" sz="2600" b="1"/>
              <a:t>Mail-bombing </a:t>
            </a:r>
            <a:r>
              <a:rPr lang="en-US" altLang="en-US" sz="2600"/>
              <a:t>- another form of e-mail attack that is also a DoS, in which an attacker routes large quantities of e-mail to the target</a:t>
            </a:r>
          </a:p>
          <a:p>
            <a:pPr>
              <a:lnSpc>
                <a:spcPct val="90000"/>
              </a:lnSpc>
            </a:pPr>
            <a:r>
              <a:rPr lang="en-US" altLang="en-US" sz="2600" b="1"/>
              <a:t>Sniffers</a:t>
            </a:r>
            <a:r>
              <a:rPr lang="en-US" altLang="en-US" sz="2600"/>
              <a:t> - a program and/or device that can monitor data traveling over a network. Sniffers can be used both for legitimate network management functions and for stealing information from a network</a:t>
            </a:r>
          </a:p>
          <a:p>
            <a:pPr>
              <a:lnSpc>
                <a:spcPct val="90000"/>
              </a:lnSpc>
            </a:pPr>
            <a:r>
              <a:rPr lang="en-US" altLang="en-US" sz="2600" b="1"/>
              <a:t>Social Engineering</a:t>
            </a:r>
            <a:r>
              <a:rPr lang="en-US" altLang="en-US" sz="2600"/>
              <a:t> - within the context of information security, the process of using social skills to convince people to reveal access credentials or other valuable information to the attacker</a:t>
            </a:r>
          </a:p>
        </p:txBody>
      </p:sp>
    </p:spTree>
    <p:extLst>
      <p:ext uri="{BB962C8B-B14F-4D97-AF65-F5344CB8AC3E}">
        <p14:creationId xmlns:p14="http://schemas.microsoft.com/office/powerpoint/2010/main" val="3857777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AA96AEDD-F38D-44DD-B4B4-FE67AD1B88E6}"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77220" name="Rectangle 4"/>
          <p:cNvSpPr>
            <a:spLocks noGrp="1" noChangeArrowheads="1"/>
          </p:cNvSpPr>
          <p:nvPr>
            <p:ph type="title"/>
            <p:custDataLst>
              <p:tags r:id="rId1"/>
            </p:custDataLst>
          </p:nvPr>
        </p:nvSpPr>
        <p:spPr/>
        <p:txBody>
          <a:bodyPr/>
          <a:lstStyle/>
          <a:p>
            <a:pPr algn="ctr"/>
            <a:r>
              <a:rPr lang="en-US" altLang="en-US"/>
              <a:t>Attack Descriptions </a:t>
            </a:r>
          </a:p>
        </p:txBody>
      </p:sp>
      <p:sp>
        <p:nvSpPr>
          <p:cNvPr id="777221" name="Rectangle 5"/>
          <p:cNvSpPr>
            <a:spLocks noGrp="1" noChangeArrowheads="1"/>
          </p:cNvSpPr>
          <p:nvPr>
            <p:ph type="body" idx="1"/>
            <p:custDataLst>
              <p:tags r:id="rId2"/>
            </p:custDataLst>
          </p:nvPr>
        </p:nvSpPr>
        <p:spPr/>
        <p:txBody>
          <a:bodyPr/>
          <a:lstStyle/>
          <a:p>
            <a:r>
              <a:rPr lang="en-US" altLang="en-US"/>
              <a:t> “People are the weakest link. You can have the best technology; firewalls, intrusion-detection systems, biometric devices ... and somebody can call an unsuspecting employee. That's all she wrote, baby. They got everything.”  </a:t>
            </a:r>
          </a:p>
          <a:p>
            <a:r>
              <a:rPr lang="en-US" altLang="en-US"/>
              <a:t>“brick attack” – the best configured firewall in the world can’t stand up to a well placed brick</a:t>
            </a:r>
          </a:p>
        </p:txBody>
      </p:sp>
    </p:spTree>
    <p:extLst>
      <p:ext uri="{BB962C8B-B14F-4D97-AF65-F5344CB8AC3E}">
        <p14:creationId xmlns:p14="http://schemas.microsoft.com/office/powerpoint/2010/main" val="3714837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E28A922F-CAE5-43B4-BDB6-DD75B9763C26}"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78244" name="Rectangle 4"/>
          <p:cNvSpPr>
            <a:spLocks noGrp="1" noChangeArrowheads="1"/>
          </p:cNvSpPr>
          <p:nvPr>
            <p:ph type="title"/>
            <p:custDataLst>
              <p:tags r:id="rId1"/>
            </p:custDataLst>
          </p:nvPr>
        </p:nvSpPr>
        <p:spPr/>
        <p:txBody>
          <a:bodyPr/>
          <a:lstStyle/>
          <a:p>
            <a:pPr algn="ctr"/>
            <a:r>
              <a:rPr lang="en-US" altLang="en-US"/>
              <a:t>Attack Descriptions</a:t>
            </a:r>
          </a:p>
        </p:txBody>
      </p:sp>
      <p:sp>
        <p:nvSpPr>
          <p:cNvPr id="778245" name="Rectangle 5"/>
          <p:cNvSpPr>
            <a:spLocks noGrp="1" noChangeArrowheads="1"/>
          </p:cNvSpPr>
          <p:nvPr>
            <p:ph type="body" idx="1"/>
            <p:custDataLst>
              <p:tags r:id="rId2"/>
            </p:custDataLst>
          </p:nvPr>
        </p:nvSpPr>
        <p:spPr>
          <a:xfrm>
            <a:off x="228600" y="1371600"/>
            <a:ext cx="8763000" cy="4587875"/>
          </a:xfrm>
        </p:spPr>
        <p:txBody>
          <a:bodyPr/>
          <a:lstStyle/>
          <a:p>
            <a:pPr>
              <a:lnSpc>
                <a:spcPct val="80000"/>
              </a:lnSpc>
            </a:pPr>
            <a:r>
              <a:rPr lang="en-US" altLang="en-US" sz="2800" b="1"/>
              <a:t>Buffer Overflow</a:t>
            </a:r>
            <a:r>
              <a:rPr lang="en-US" altLang="en-US" sz="2800"/>
              <a:t> – </a:t>
            </a:r>
          </a:p>
          <a:p>
            <a:pPr lvl="1">
              <a:lnSpc>
                <a:spcPct val="80000"/>
              </a:lnSpc>
            </a:pPr>
            <a:r>
              <a:rPr lang="en-US" altLang="en-US" sz="2400"/>
              <a:t>application error occurs when more data is sent to a buffer than it can handle</a:t>
            </a:r>
          </a:p>
          <a:p>
            <a:pPr lvl="1">
              <a:lnSpc>
                <a:spcPct val="80000"/>
              </a:lnSpc>
            </a:pPr>
            <a:r>
              <a:rPr lang="en-US" altLang="en-US" sz="2400"/>
              <a:t>when the buffer overflows, the attacker can make the target system execute instructions, or the attacker can take advantage of some other unintended consequence of the failure</a:t>
            </a:r>
          </a:p>
          <a:p>
            <a:pPr lvl="1">
              <a:lnSpc>
                <a:spcPct val="80000"/>
              </a:lnSpc>
            </a:pPr>
            <a:r>
              <a:rPr lang="en-US" altLang="en-US" sz="2400"/>
              <a:t>Usually the attacker fill the overflow buffer with executable program code to elevate the attacker’s permission to that of an administrator. </a:t>
            </a:r>
          </a:p>
        </p:txBody>
      </p:sp>
    </p:spTree>
    <p:extLst>
      <p:ext uri="{BB962C8B-B14F-4D97-AF65-F5344CB8AC3E}">
        <p14:creationId xmlns:p14="http://schemas.microsoft.com/office/powerpoint/2010/main" val="3207790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AB519DD9-E060-4627-A582-27372FDBEF6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41058" name="Rectangle 2"/>
          <p:cNvSpPr>
            <a:spLocks noGrp="1" noChangeArrowheads="1"/>
          </p:cNvSpPr>
          <p:nvPr>
            <p:ph type="title"/>
            <p:custDataLst>
              <p:tags r:id="rId1"/>
            </p:custDataLst>
          </p:nvPr>
        </p:nvSpPr>
        <p:spPr/>
        <p:txBody>
          <a:bodyPr/>
          <a:lstStyle/>
          <a:p>
            <a:pPr algn="ctr"/>
            <a:r>
              <a:rPr lang="en-US" altLang="en-US"/>
              <a:t>Attack Descriptions</a:t>
            </a:r>
          </a:p>
        </p:txBody>
      </p:sp>
      <p:sp>
        <p:nvSpPr>
          <p:cNvPr id="941059" name="Rectangle 3"/>
          <p:cNvSpPr>
            <a:spLocks noGrp="1" noChangeArrowheads="1"/>
          </p:cNvSpPr>
          <p:nvPr>
            <p:ph type="body" idx="1"/>
            <p:custDataLst>
              <p:tags r:id="rId2"/>
            </p:custDataLst>
          </p:nvPr>
        </p:nvSpPr>
        <p:spPr/>
        <p:txBody>
          <a:bodyPr/>
          <a:lstStyle/>
          <a:p>
            <a:pPr>
              <a:lnSpc>
                <a:spcPct val="90000"/>
              </a:lnSpc>
            </a:pPr>
            <a:r>
              <a:rPr lang="en-US" altLang="en-US" sz="3500" b="1"/>
              <a:t>Ping of Death Attacks -- </a:t>
            </a:r>
          </a:p>
          <a:p>
            <a:pPr lvl="1">
              <a:lnSpc>
                <a:spcPct val="90000"/>
              </a:lnSpc>
            </a:pPr>
            <a:r>
              <a:rPr lang="en-US" altLang="en-US" sz="3100"/>
              <a:t>A type of DoS attack</a:t>
            </a:r>
          </a:p>
          <a:p>
            <a:pPr lvl="1">
              <a:lnSpc>
                <a:spcPct val="90000"/>
              </a:lnSpc>
            </a:pPr>
            <a:r>
              <a:rPr lang="en-US" altLang="en-US" sz="3100"/>
              <a:t>Attacker creates an ICMP packet that is larger than the maximum allowed 65,535 bytes.</a:t>
            </a:r>
          </a:p>
          <a:p>
            <a:pPr lvl="1">
              <a:lnSpc>
                <a:spcPct val="90000"/>
              </a:lnSpc>
            </a:pPr>
            <a:r>
              <a:rPr lang="en-US" altLang="en-US" sz="3100"/>
              <a:t>The large packet is fragmented into smaller packets and reassembled at its destination. </a:t>
            </a:r>
          </a:p>
          <a:p>
            <a:pPr lvl="1">
              <a:lnSpc>
                <a:spcPct val="90000"/>
              </a:lnSpc>
            </a:pPr>
            <a:r>
              <a:rPr lang="en-US" altLang="en-US" sz="3100"/>
              <a:t>Destination user cannot handle the reassembled oversized papcket, thereby causing the system to crash or freeze. </a:t>
            </a:r>
          </a:p>
          <a:p>
            <a:pPr>
              <a:lnSpc>
                <a:spcPct val="90000"/>
              </a:lnSpc>
            </a:pPr>
            <a:endParaRPr lang="en-US" altLang="en-US"/>
          </a:p>
        </p:txBody>
      </p:sp>
    </p:spTree>
    <p:extLst>
      <p:ext uri="{BB962C8B-B14F-4D97-AF65-F5344CB8AC3E}">
        <p14:creationId xmlns:p14="http://schemas.microsoft.com/office/powerpoint/2010/main" val="2106194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B5AB216-AAC7-4258-B976-F78C6B885EA8}"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939010" name="Rectangle 2"/>
          <p:cNvSpPr>
            <a:spLocks noGrp="1" noChangeArrowheads="1"/>
          </p:cNvSpPr>
          <p:nvPr>
            <p:ph type="title"/>
            <p:custDataLst>
              <p:tags r:id="rId1"/>
            </p:custDataLst>
          </p:nvPr>
        </p:nvSpPr>
        <p:spPr/>
        <p:txBody>
          <a:bodyPr/>
          <a:lstStyle/>
          <a:p>
            <a:pPr algn="ctr"/>
            <a:r>
              <a:rPr lang="en-US" altLang="en-US"/>
              <a:t>Attack Descriptions</a:t>
            </a:r>
          </a:p>
        </p:txBody>
      </p:sp>
      <p:sp>
        <p:nvSpPr>
          <p:cNvPr id="939011" name="Rectangle 3"/>
          <p:cNvSpPr>
            <a:spLocks noGrp="1" noChangeArrowheads="1"/>
          </p:cNvSpPr>
          <p:nvPr>
            <p:ph type="body" idx="1"/>
            <p:custDataLst>
              <p:tags r:id="rId2"/>
            </p:custDataLst>
          </p:nvPr>
        </p:nvSpPr>
        <p:spPr>
          <a:xfrm>
            <a:off x="228600" y="1371600"/>
            <a:ext cx="8763000" cy="4587875"/>
          </a:xfrm>
        </p:spPr>
        <p:txBody>
          <a:bodyPr/>
          <a:lstStyle/>
          <a:p>
            <a:pPr>
              <a:lnSpc>
                <a:spcPct val="80000"/>
              </a:lnSpc>
            </a:pPr>
            <a:r>
              <a:rPr lang="en-US" altLang="en-US" sz="2800" b="1"/>
              <a:t>Timing Attack</a:t>
            </a:r>
            <a:r>
              <a:rPr lang="en-US" altLang="en-US" sz="2800"/>
              <a:t> –</a:t>
            </a:r>
            <a:r>
              <a:rPr lang="en-US" altLang="en-US" sz="2400"/>
              <a:t> </a:t>
            </a:r>
          </a:p>
          <a:p>
            <a:pPr lvl="1">
              <a:lnSpc>
                <a:spcPct val="80000"/>
              </a:lnSpc>
            </a:pPr>
            <a:r>
              <a:rPr lang="en-US" altLang="en-US" sz="2200"/>
              <a:t>relatively new</a:t>
            </a:r>
          </a:p>
          <a:p>
            <a:pPr lvl="1">
              <a:lnSpc>
                <a:spcPct val="80000"/>
              </a:lnSpc>
            </a:pPr>
            <a:r>
              <a:rPr lang="en-US" altLang="en-US" sz="2200"/>
              <a:t>works by exploring the contents of a web browser’s cache</a:t>
            </a:r>
          </a:p>
          <a:p>
            <a:pPr lvl="1">
              <a:lnSpc>
                <a:spcPct val="80000"/>
              </a:lnSpc>
            </a:pPr>
            <a:r>
              <a:rPr lang="en-US" altLang="en-US" sz="2200"/>
              <a:t>can allow collection of information on access to password-protected sites</a:t>
            </a:r>
          </a:p>
          <a:p>
            <a:pPr lvl="1">
              <a:lnSpc>
                <a:spcPct val="80000"/>
              </a:lnSpc>
            </a:pPr>
            <a:r>
              <a:rPr lang="en-US" altLang="en-US" sz="2200"/>
              <a:t>another attack by the same name involves attempting to intercept cryptographic elements to determine keys and encryption algorithms</a:t>
            </a:r>
          </a:p>
        </p:txBody>
      </p:sp>
    </p:spTree>
    <p:extLst>
      <p:ext uri="{BB962C8B-B14F-4D97-AF65-F5344CB8AC3E}">
        <p14:creationId xmlns:p14="http://schemas.microsoft.com/office/powerpoint/2010/main" val="75115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8A031CCE-E198-4CF9-B95D-4D5597CFFED7}"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3972" name="Rectangle 4"/>
          <p:cNvSpPr>
            <a:spLocks noGrp="1" noChangeArrowheads="1"/>
          </p:cNvSpPr>
          <p:nvPr>
            <p:ph type="title"/>
            <p:custDataLst>
              <p:tags r:id="rId1"/>
            </p:custDataLst>
          </p:nvPr>
        </p:nvSpPr>
        <p:spPr/>
        <p:txBody>
          <a:bodyPr/>
          <a:lstStyle/>
          <a:p>
            <a:r>
              <a:rPr lang="en-US" altLang="en-US"/>
              <a:t>Safeguarding Technology Assets</a:t>
            </a:r>
          </a:p>
        </p:txBody>
      </p:sp>
      <p:sp>
        <p:nvSpPr>
          <p:cNvPr id="723973" name="Rectangle 5"/>
          <p:cNvSpPr>
            <a:spLocks noGrp="1" noChangeArrowheads="1"/>
          </p:cNvSpPr>
          <p:nvPr>
            <p:ph type="body" idx="1"/>
            <p:custDataLst>
              <p:tags r:id="rId2"/>
            </p:custDataLst>
          </p:nvPr>
        </p:nvSpPr>
        <p:spPr>
          <a:xfrm>
            <a:off x="457200" y="1600200"/>
            <a:ext cx="8305800" cy="4724400"/>
          </a:xfrm>
        </p:spPr>
        <p:txBody>
          <a:bodyPr/>
          <a:lstStyle/>
          <a:p>
            <a:r>
              <a:rPr lang="en-US" altLang="en-US"/>
              <a:t>Organizations must have secure infrastructure services based on the size and scope of the enterprise</a:t>
            </a:r>
          </a:p>
          <a:p>
            <a:r>
              <a:rPr lang="en-US" altLang="en-US"/>
              <a:t>Additional security services may have to be provided  </a:t>
            </a:r>
          </a:p>
          <a:p>
            <a:r>
              <a:rPr lang="en-US" altLang="en-US"/>
              <a:t>More robust solutions may be needed to replace security programs the organization has outgrown</a:t>
            </a:r>
          </a:p>
        </p:txBody>
      </p:sp>
    </p:spTree>
    <p:extLst>
      <p:ext uri="{BB962C8B-B14F-4D97-AF65-F5344CB8AC3E}">
        <p14:creationId xmlns:p14="http://schemas.microsoft.com/office/powerpoint/2010/main" val="381363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74EAA1A6-9C3C-4DD7-B0E1-0B35BA1496CA}"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4996" name="Rectangle 4"/>
          <p:cNvSpPr>
            <a:spLocks noGrp="1" noChangeArrowheads="1"/>
          </p:cNvSpPr>
          <p:nvPr>
            <p:ph type="title"/>
            <p:custDataLst>
              <p:tags r:id="rId1"/>
            </p:custDataLst>
          </p:nvPr>
        </p:nvSpPr>
        <p:spPr/>
        <p:txBody>
          <a:bodyPr/>
          <a:lstStyle/>
          <a:p>
            <a:pPr algn="ctr"/>
            <a:r>
              <a:rPr lang="en-US" altLang="en-US" sz="4000"/>
              <a:t>Threats</a:t>
            </a:r>
          </a:p>
        </p:txBody>
      </p:sp>
      <p:sp>
        <p:nvSpPr>
          <p:cNvPr id="724997" name="Rectangle 5"/>
          <p:cNvSpPr>
            <a:spLocks noGrp="1" noChangeArrowheads="1"/>
          </p:cNvSpPr>
          <p:nvPr>
            <p:ph type="body" sz="half" idx="1"/>
            <p:custDataLst>
              <p:tags r:id="rId2"/>
            </p:custDataLst>
          </p:nvPr>
        </p:nvSpPr>
        <p:spPr/>
        <p:txBody>
          <a:bodyPr/>
          <a:lstStyle/>
          <a:p>
            <a:pPr>
              <a:lnSpc>
                <a:spcPct val="90000"/>
              </a:lnSpc>
            </a:pPr>
            <a:r>
              <a:rPr lang="en-US" altLang="en-US" sz="2200"/>
              <a:t>Management must be informed of the various kinds of threats facing the organization </a:t>
            </a:r>
          </a:p>
          <a:p>
            <a:pPr>
              <a:lnSpc>
                <a:spcPct val="90000"/>
              </a:lnSpc>
            </a:pPr>
            <a:r>
              <a:rPr lang="en-US" altLang="en-US" sz="2200"/>
              <a:t>A threat is an object, person, or other entity that represents a constant danger to an asset</a:t>
            </a:r>
          </a:p>
          <a:p>
            <a:pPr>
              <a:lnSpc>
                <a:spcPct val="90000"/>
              </a:lnSpc>
            </a:pPr>
            <a:r>
              <a:rPr lang="en-US" altLang="en-US" sz="2200"/>
              <a:t>By examining each threat category in turn, management effectively protects its information through policy, education and training, and technology controls</a:t>
            </a:r>
          </a:p>
        </p:txBody>
      </p:sp>
      <p:sp>
        <p:nvSpPr>
          <p:cNvPr id="725000" name="Rectangle 8"/>
          <p:cNvSpPr>
            <a:spLocks noGrp="1" noChangeArrowheads="1"/>
          </p:cNvSpPr>
          <p:nvPr>
            <p:ph sz="half" idx="2"/>
            <p:custDataLst>
              <p:tags r:id="rId3"/>
            </p:custDataLst>
          </p:nvPr>
        </p:nvSpPr>
        <p:spPr/>
        <p:txBody>
          <a:bodyPr/>
          <a:lstStyle/>
          <a:p>
            <a:endParaRPr lang="en-US" altLang="en-US" sz="2800"/>
          </a:p>
        </p:txBody>
      </p:sp>
      <p:pic>
        <p:nvPicPr>
          <p:cNvPr id="725001" name="Picture 9" descr="BL00420_"/>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5257800" y="1371600"/>
            <a:ext cx="19558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725002" name="Picture 10" descr="j0104980"/>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5410200" y="4495800"/>
            <a:ext cx="1427163" cy="1430338"/>
          </a:xfrm>
          <a:prstGeom prst="rect">
            <a:avLst/>
          </a:prstGeom>
          <a:noFill/>
          <a:extLst>
            <a:ext uri="{909E8E84-426E-40DD-AFC4-6F175D3DCCD1}">
              <a14:hiddenFill xmlns:a14="http://schemas.microsoft.com/office/drawing/2010/main">
                <a:solidFill>
                  <a:srgbClr val="FFFFFF"/>
                </a:solidFill>
              </a14:hiddenFill>
            </a:ext>
          </a:extLst>
        </p:spPr>
      </p:pic>
      <p:pic>
        <p:nvPicPr>
          <p:cNvPr id="725003" name="Picture 11" descr="j0104982"/>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781800" y="1524000"/>
            <a:ext cx="2106613" cy="2098675"/>
          </a:xfrm>
          <a:prstGeom prst="rect">
            <a:avLst/>
          </a:prstGeom>
          <a:noFill/>
          <a:extLst>
            <a:ext uri="{909E8E84-426E-40DD-AFC4-6F175D3DCCD1}">
              <a14:hiddenFill xmlns:a14="http://schemas.microsoft.com/office/drawing/2010/main">
                <a:solidFill>
                  <a:srgbClr val="FFFFFF"/>
                </a:solidFill>
              </a14:hiddenFill>
            </a:ext>
          </a:extLst>
        </p:spPr>
      </p:pic>
      <p:pic>
        <p:nvPicPr>
          <p:cNvPr id="725004" name="Picture 12" descr="PE03479_"/>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705600" y="4114800"/>
            <a:ext cx="2166938" cy="1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84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1E847D35-6DB6-4AA3-9A98-AB21392E25E3}"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6020" name="Rectangle 4"/>
          <p:cNvSpPr>
            <a:spLocks noGrp="1" noChangeArrowheads="1"/>
          </p:cNvSpPr>
          <p:nvPr>
            <p:ph type="title"/>
            <p:custDataLst>
              <p:tags r:id="rId1"/>
            </p:custDataLst>
          </p:nvPr>
        </p:nvSpPr>
        <p:spPr/>
        <p:txBody>
          <a:bodyPr/>
          <a:lstStyle/>
          <a:p>
            <a:pPr algn="ctr"/>
            <a:r>
              <a:rPr lang="en-US" altLang="en-US" sz="4000"/>
              <a:t>Threats</a:t>
            </a:r>
          </a:p>
        </p:txBody>
      </p:sp>
      <p:sp>
        <p:nvSpPr>
          <p:cNvPr id="726021" name="Rectangle 5"/>
          <p:cNvSpPr>
            <a:spLocks noGrp="1" noChangeArrowheads="1"/>
          </p:cNvSpPr>
          <p:nvPr>
            <p:ph type="body" idx="1"/>
            <p:custDataLst>
              <p:tags r:id="rId2"/>
            </p:custDataLst>
          </p:nvPr>
        </p:nvSpPr>
        <p:spPr/>
        <p:txBody>
          <a:bodyPr/>
          <a:lstStyle/>
          <a:p>
            <a:r>
              <a:rPr lang="en-US" altLang="en-US" sz="2800"/>
              <a:t>The 2002 CSI/FBI survey found:</a:t>
            </a:r>
          </a:p>
          <a:p>
            <a:pPr lvl="1">
              <a:lnSpc>
                <a:spcPct val="110000"/>
              </a:lnSpc>
            </a:pPr>
            <a:r>
              <a:rPr lang="en-US" altLang="en-US" sz="2000"/>
              <a:t>90% of organizations responding detected computer security breaches within the last year</a:t>
            </a:r>
          </a:p>
          <a:p>
            <a:pPr lvl="1">
              <a:lnSpc>
                <a:spcPct val="110000"/>
              </a:lnSpc>
            </a:pPr>
            <a:r>
              <a:rPr lang="en-US" altLang="en-US" sz="2000"/>
              <a:t>80% lost money to computer breaches, totaling over $455,848,000 up from $377,828,700 reported in 2001</a:t>
            </a:r>
          </a:p>
          <a:p>
            <a:pPr lvl="1">
              <a:lnSpc>
                <a:spcPct val="110000"/>
              </a:lnSpc>
            </a:pPr>
            <a:r>
              <a:rPr lang="en-US" altLang="en-US" sz="2000"/>
              <a:t>The number of attacks that came across the Internet rose from 70% in 2001 to 74% in 2002   </a:t>
            </a:r>
          </a:p>
          <a:p>
            <a:pPr lvl="1">
              <a:lnSpc>
                <a:spcPct val="110000"/>
              </a:lnSpc>
            </a:pPr>
            <a:r>
              <a:rPr lang="en-US" altLang="en-US" sz="2000"/>
              <a:t>Only 34% of organizations reported their attacks to law enforcement</a:t>
            </a:r>
          </a:p>
        </p:txBody>
      </p:sp>
      <p:pic>
        <p:nvPicPr>
          <p:cNvPr id="726026" name="Picture 10" descr="http://www.iss.net/images/protection/ThreatLRG.jpg"/>
          <p:cNvPicPr>
            <a:picLocks noChangeAspect="1" noChangeArrowheads="1"/>
          </p:cNvPicPr>
          <p:nvPr>
            <p:ph sz="half" idx="4294967295"/>
            <p:custDataLst>
              <p:tags r:id="rId3"/>
            </p:custDataLst>
          </p:nvPr>
        </p:nvPicPr>
        <p:blipFill>
          <a:blip r:embed="rId6" r:link="rId7">
            <a:extLst>
              <a:ext uri="{28A0092B-C50C-407E-A947-70E740481C1C}">
                <a14:useLocalDpi xmlns:a14="http://schemas.microsoft.com/office/drawing/2010/main" val="0"/>
              </a:ext>
            </a:extLst>
          </a:blip>
          <a:srcRect/>
          <a:stretch>
            <a:fillRect/>
          </a:stretch>
        </p:blipFill>
        <p:spPr>
          <a:xfrm>
            <a:off x="1524000" y="4724400"/>
            <a:ext cx="6477000" cy="125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236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t> Slide </a:t>
            </a:r>
            <a:fld id="{32D6727B-3547-4F7E-BBA7-359440704A2F}" type="slidenum">
              <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1" i="0" u="none" strike="noStrike" kern="1200" cap="none" spc="0" normalizeH="0" baseline="0" noProof="0" smtClean="0">
              <a:ln>
                <a:noFill/>
              </a:ln>
              <a:solidFill>
                <a:srgbClr val="FFFFFF"/>
              </a:solidFill>
              <a:effectLst>
                <a:outerShdw blurRad="38100" dist="38100" dir="2700000" algn="tl">
                  <a:srgbClr val="C0C0C0"/>
                </a:outerShdw>
              </a:effectLst>
              <a:uLnTx/>
              <a:uFillTx/>
              <a:latin typeface="Arial"/>
              <a:ea typeface="+mn-ea"/>
              <a:cs typeface="+mn-cs"/>
            </a:endParaRPr>
          </a:p>
        </p:txBody>
      </p:sp>
      <p:sp>
        <p:nvSpPr>
          <p:cNvPr id="727042" name="Rectangle 2"/>
          <p:cNvSpPr>
            <a:spLocks noGrp="1" noChangeArrowheads="1"/>
          </p:cNvSpPr>
          <p:nvPr>
            <p:ph type="title"/>
            <p:custDataLst>
              <p:tags r:id="rId1"/>
            </p:custDataLst>
          </p:nvPr>
        </p:nvSpPr>
        <p:spPr>
          <a:xfrm>
            <a:off x="0" y="152400"/>
            <a:ext cx="9144000" cy="838200"/>
          </a:xfrm>
        </p:spPr>
        <p:txBody>
          <a:bodyPr/>
          <a:lstStyle/>
          <a:p>
            <a:pPr algn="ctr"/>
            <a:r>
              <a:rPr lang="en-US" altLang="en-US"/>
              <a:t>Threats to Information Security</a:t>
            </a:r>
          </a:p>
        </p:txBody>
      </p:sp>
      <p:pic>
        <p:nvPicPr>
          <p:cNvPr id="727045" name="Picture 5" descr="Tbl02-0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371600"/>
            <a:ext cx="63246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674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MPS319">
  <a:themeElements>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CMPS3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MPS319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CMPS319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CMPS319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MPS319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CMPS319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CMPS319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7480</Words>
  <Application>Microsoft Office PowerPoint</Application>
  <PresentationFormat>On-screen Show (4:3)</PresentationFormat>
  <Paragraphs>586</Paragraphs>
  <Slides>55</Slides>
  <Notes>44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2" baseType="lpstr">
      <vt:lpstr>Arial</vt:lpstr>
      <vt:lpstr>Calibri</vt:lpstr>
      <vt:lpstr>Symbol</vt:lpstr>
      <vt:lpstr>Times New Roman</vt:lpstr>
      <vt:lpstr>CMPS319</vt:lpstr>
      <vt:lpstr>CorelDRAW!</vt:lpstr>
      <vt:lpstr>Microsoft Visio Drawing</vt:lpstr>
      <vt:lpstr>The Need For Security</vt:lpstr>
      <vt:lpstr>Business Needs First, Technology Needs Last</vt:lpstr>
      <vt:lpstr>Protecting the Ability to Function</vt:lpstr>
      <vt:lpstr>Enabling Safe Operation</vt:lpstr>
      <vt:lpstr>Protecting Data</vt:lpstr>
      <vt:lpstr>Safeguarding Technology Assets</vt:lpstr>
      <vt:lpstr>Threats</vt:lpstr>
      <vt:lpstr>Threats</vt:lpstr>
      <vt:lpstr>Threats to Information Security</vt:lpstr>
      <vt:lpstr>Acts of Human Error or Failure </vt:lpstr>
      <vt:lpstr>Acts of Human Error or Failure </vt:lpstr>
      <vt:lpstr>PowerPoint Presentation</vt:lpstr>
      <vt:lpstr>Deviations in Quality of Service by Service Providers</vt:lpstr>
      <vt:lpstr>Internet Service Issues</vt:lpstr>
      <vt:lpstr>Communications and Other Services</vt:lpstr>
      <vt:lpstr>Power Irregularities</vt:lpstr>
      <vt:lpstr>Espionage/Trespass</vt:lpstr>
      <vt:lpstr>PowerPoint Presentation</vt:lpstr>
      <vt:lpstr>PowerPoint Presentation</vt:lpstr>
      <vt:lpstr>Espionage/Trespass</vt:lpstr>
      <vt:lpstr>Information Extortion  </vt:lpstr>
      <vt:lpstr>Sabotage or Vandalism  </vt:lpstr>
      <vt:lpstr>Deliberate Acts of Theft</vt:lpstr>
      <vt:lpstr>Deliberate Software Attacks</vt:lpstr>
      <vt:lpstr>Deliberate Software Attacks</vt:lpstr>
      <vt:lpstr>Deliberate Software Attacks</vt:lpstr>
      <vt:lpstr>Deliberate Software Attacks</vt:lpstr>
      <vt:lpstr>Deliberate Software Attacks</vt:lpstr>
      <vt:lpstr>Deliberate Software Attacks</vt:lpstr>
      <vt:lpstr>PowerPoint Presentation</vt:lpstr>
      <vt:lpstr>Deliberate Software Attacks</vt:lpstr>
      <vt:lpstr>Deliberate Software Attacks</vt:lpstr>
      <vt:lpstr>Protecting against Deliberate Software Attacks</vt:lpstr>
      <vt:lpstr>Compromises to  Intellectual Property</vt:lpstr>
      <vt:lpstr>Compromises to  Intellectual Property</vt:lpstr>
      <vt:lpstr>Forces of Nature </vt:lpstr>
      <vt:lpstr>Technical Hardware Failures  or Errors</vt:lpstr>
      <vt:lpstr>Technical Hardware Failures  or Errors</vt:lpstr>
      <vt:lpstr>Technological Obsolescence </vt:lpstr>
      <vt:lpstr>Attacks</vt:lpstr>
      <vt:lpstr>Malicious Code</vt:lpstr>
      <vt:lpstr>PowerPoint Presentation</vt:lpstr>
      <vt:lpstr>Attack Descriptions</vt:lpstr>
      <vt:lpstr>Attack Descriptions</vt:lpstr>
      <vt:lpstr>Attack Descriptions</vt:lpstr>
      <vt:lpstr>Attack Descriptions</vt:lpstr>
      <vt:lpstr>PowerPoint Presentation</vt:lpstr>
      <vt:lpstr>Attack Descriptions</vt:lpstr>
      <vt:lpstr>PowerPoint Presentation</vt:lpstr>
      <vt:lpstr>PowerPoint Presentation</vt:lpstr>
      <vt:lpstr>Attack Descriptions</vt:lpstr>
      <vt:lpstr>Attack Descriptions </vt:lpstr>
      <vt:lpstr>Attack Descriptions</vt:lpstr>
      <vt:lpstr>Attack Descriptions</vt:lpstr>
      <vt:lpstr>Attack Descriptions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Security</dc:title>
  <dc:creator>Harfebi Fryonanda</dc:creator>
  <cp:lastModifiedBy>Harfebi Fryonanda</cp:lastModifiedBy>
  <cp:revision>2</cp:revision>
  <dcterms:created xsi:type="dcterms:W3CDTF">2018-12-17T02:37:14Z</dcterms:created>
  <dcterms:modified xsi:type="dcterms:W3CDTF">2018-12-17T02:43:13Z</dcterms:modified>
</cp:coreProperties>
</file>