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  <p:sldMasterId id="2147483698" r:id="rId3"/>
  </p:sld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1295400"/>
            <a:ext cx="6934200" cy="2116138"/>
          </a:xfrm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smtClean="0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33600" y="3429000"/>
            <a:ext cx="6400800" cy="1752600"/>
          </a:xfrm>
        </p:spPr>
        <p:txBody>
          <a:bodyPr/>
          <a:lstStyle>
            <a:lvl1pPr marL="0" indent="0" algn="ctr">
              <a:buFont typeface="Symbol" panose="05050102010706020507" pitchFamily="18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smtClean="0"/>
          </a:p>
        </p:txBody>
      </p:sp>
      <p:sp>
        <p:nvSpPr>
          <p:cNvPr id="55304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828800" y="6400800"/>
            <a:ext cx="1905000" cy="4572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fld id="{70FF9724-5E19-4E31-B862-50EC729C9547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5530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endParaRPr lang="en-ID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fld id="{987C8A25-F922-4945-A697-FD2698FEC4E9}" type="slidenum">
              <a:rPr lang="en-ID" smtClean="0"/>
              <a:t>‹#›</a:t>
            </a:fld>
            <a:endParaRPr lang="en-ID"/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0" y="0"/>
            <a:ext cx="1752600" cy="68580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1676400" y="0"/>
            <a:ext cx="76200" cy="6858000"/>
          </a:xfrm>
          <a:prstGeom prst="rect">
            <a:avLst/>
          </a:prstGeom>
          <a:solidFill>
            <a:srgbClr val="FFCC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6420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FF9724-5E19-4E31-B862-50EC729C9547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C8A25-F922-4945-A697-FD2698FEC4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09406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72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FF9724-5E19-4E31-B862-50EC729C9547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C8A25-F922-4945-A697-FD2698FEC4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57885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400800"/>
            <a:ext cx="685800" cy="457200"/>
          </a:xfrm>
        </p:spPr>
        <p:txBody>
          <a:bodyPr/>
          <a:lstStyle>
            <a:lvl1pPr>
              <a:defRPr/>
            </a:lvl1pPr>
          </a:lstStyle>
          <a:p>
            <a:fld id="{70FF9724-5E19-4E31-B862-50EC729C9547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" y="6248400"/>
            <a:ext cx="5867400" cy="533400"/>
          </a:xfrm>
        </p:spPr>
        <p:txBody>
          <a:bodyPr/>
          <a:lstStyle>
            <a:lvl1pPr>
              <a:defRPr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248400"/>
            <a:ext cx="2286000" cy="533400"/>
          </a:xfrm>
        </p:spPr>
        <p:txBody>
          <a:bodyPr/>
          <a:lstStyle>
            <a:lvl1pPr>
              <a:defRPr/>
            </a:lvl1pPr>
          </a:lstStyle>
          <a:p>
            <a:fld id="{987C8A25-F922-4945-A697-FD2698FEC4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89062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1295400"/>
            <a:ext cx="6934200" cy="2116138"/>
          </a:xfrm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smtClean="0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33600" y="3429000"/>
            <a:ext cx="6400800" cy="1752600"/>
          </a:xfrm>
        </p:spPr>
        <p:txBody>
          <a:bodyPr/>
          <a:lstStyle>
            <a:lvl1pPr marL="0" indent="0" algn="ctr">
              <a:buFont typeface="Symbol" panose="05050102010706020507" pitchFamily="18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smtClean="0"/>
          </a:p>
        </p:txBody>
      </p:sp>
      <p:sp>
        <p:nvSpPr>
          <p:cNvPr id="55304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828800" y="6400800"/>
            <a:ext cx="1905000" cy="4572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530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0" y="0"/>
            <a:ext cx="1752600" cy="68580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D" sz="2400" b="0" i="0" u="none" strike="noStrike" kern="1200" cap="none" spc="0" normalizeH="0" baseline="0" noProof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1676400" y="0"/>
            <a:ext cx="76200" cy="6858000"/>
          </a:xfrm>
          <a:prstGeom prst="rect">
            <a:avLst/>
          </a:prstGeom>
          <a:solidFill>
            <a:srgbClr val="FFCC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D" sz="2400" b="0" i="0" u="none" strike="noStrike" kern="1200" cap="none" spc="0" normalizeH="0" baseline="0" noProof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41982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52067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018939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504369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833045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495927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9935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FF9724-5E19-4E31-B862-50EC729C9547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C8A25-F922-4945-A697-FD2698FEC4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937827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157323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294106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804175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72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637798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400800"/>
            <a:ext cx="685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" y="6248400"/>
            <a:ext cx="5867400" cy="533400"/>
          </a:xfrm>
        </p:spPr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248400"/>
            <a:ext cx="2286000" cy="533400"/>
          </a:xfrm>
        </p:spPr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091921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1295400"/>
            <a:ext cx="6934200" cy="2116138"/>
          </a:xfrm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smtClean="0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33600" y="3429000"/>
            <a:ext cx="6400800" cy="1752600"/>
          </a:xfrm>
        </p:spPr>
        <p:txBody>
          <a:bodyPr/>
          <a:lstStyle>
            <a:lvl1pPr marL="0" indent="0" algn="ctr">
              <a:buFont typeface="Symbol" panose="05050102010706020507" pitchFamily="18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smtClean="0"/>
          </a:p>
        </p:txBody>
      </p:sp>
      <p:sp>
        <p:nvSpPr>
          <p:cNvPr id="55304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828800" y="6400800"/>
            <a:ext cx="1905000" cy="4572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530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0" y="0"/>
            <a:ext cx="1752600" cy="68580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1676400" y="0"/>
            <a:ext cx="76200" cy="6858000"/>
          </a:xfrm>
          <a:prstGeom prst="rect">
            <a:avLst/>
          </a:prstGeom>
          <a:solidFill>
            <a:srgbClr val="FFCC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80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094007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87828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139852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02486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FF9724-5E19-4E31-B862-50EC729C9547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C8A25-F922-4945-A697-FD2698FEC4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877702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814311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062531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020267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234841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2681951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72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115789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400800"/>
            <a:ext cx="685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" y="6248400"/>
            <a:ext cx="5867400" cy="533400"/>
          </a:xfrm>
        </p:spPr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248400"/>
            <a:ext cx="2286000" cy="533400"/>
          </a:xfrm>
        </p:spPr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25044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FF9724-5E19-4E31-B862-50EC729C9547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C8A25-F922-4945-A697-FD2698FEC4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43412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FF9724-5E19-4E31-B862-50EC729C9547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C8A25-F922-4945-A697-FD2698FEC4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47673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FF9724-5E19-4E31-B862-50EC729C9547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C8A25-F922-4945-A697-FD2698FEC4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6754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FF9724-5E19-4E31-B862-50EC729C9547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C8A25-F922-4945-A697-FD2698FEC4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49222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FF9724-5E19-4E31-B862-50EC729C9547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C8A25-F922-4945-A697-FD2698FEC4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24660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FF9724-5E19-4E31-B862-50EC729C9547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C8A25-F922-4945-A697-FD2698FEC4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6981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763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0" y="6400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5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fld id="{70FF9724-5E19-4E31-B862-50EC729C9547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5867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5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endParaRPr lang="en-ID"/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2286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5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fld id="{987C8A25-F922-4945-A697-FD2698FEC4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1220120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300" b="1" kern="12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Font typeface="Symbol" panose="05050102010706020507" pitchFamily="18" charset="2"/>
        <a:buBlip>
          <a:blip r:embed="rId14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Blip>
          <a:blip r:embed="rId15"/>
        </a:buBlip>
        <a:defRPr sz="2100" kern="1200">
          <a:solidFill>
            <a:schemeClr val="bg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Blip>
          <a:blip r:embed="rId16"/>
        </a:buBlip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Blip>
          <a:blip r:embed="rId14"/>
        </a:buBlip>
        <a:defRPr sz="1500" kern="1200">
          <a:solidFill>
            <a:schemeClr val="bg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5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1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D" sz="2400" b="0" i="0" u="none" strike="noStrike" kern="1200" cap="none" spc="0" normalizeH="0" baseline="0" noProof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763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0" y="6400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5867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2286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9730980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Font typeface="Symbol" panose="05050102010706020507" pitchFamily="18" charset="2"/>
        <a:buBlip>
          <a:blip r:embed="rId14"/>
        </a:buBlip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Blip>
          <a:blip r:embed="rId15"/>
        </a:buBlip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Blip>
          <a:blip r:embed="rId16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Blip>
          <a:blip r:embed="rId14"/>
        </a:buBlip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763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0" y="6400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5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5867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5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2286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5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0322716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300" b="1" kern="12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Font typeface="Symbol" panose="05050102010706020507" pitchFamily="18" charset="2"/>
        <a:buBlip>
          <a:blip r:embed="rId14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Blip>
          <a:blip r:embed="rId15"/>
        </a:buBlip>
        <a:defRPr sz="2100" kern="1200">
          <a:solidFill>
            <a:schemeClr val="bg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Blip>
          <a:blip r:embed="rId16"/>
        </a:buBlip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Blip>
          <a:blip r:embed="rId14"/>
        </a:buBlip>
        <a:defRPr sz="1500" kern="1200">
          <a:solidFill>
            <a:schemeClr val="bg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5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8561" y="1323833"/>
            <a:ext cx="8839200" cy="2057400"/>
          </a:xfrm>
        </p:spPr>
        <p:txBody>
          <a:bodyPr anchor="ctr"/>
          <a:lstStyle/>
          <a:p>
            <a:r>
              <a:rPr lang="en-US" altLang="en-US" sz="4800" dirty="0">
                <a:solidFill>
                  <a:srgbClr val="0000FF"/>
                </a:solidFill>
                <a:latin typeface="Comic Sans MS" panose="030F0702030302020204" pitchFamily="66" charset="0"/>
              </a:rPr>
              <a:t>Introduction </a:t>
            </a:r>
            <a:r>
              <a:rPr lang="en-US" altLang="en-US" sz="48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to</a:t>
            </a:r>
            <a:br>
              <a:rPr lang="en-US" altLang="en-US" sz="4800" dirty="0" smtClean="0">
                <a:solidFill>
                  <a:srgbClr val="0000FF"/>
                </a:solidFill>
                <a:latin typeface="Comic Sans MS" panose="030F0702030302020204" pitchFamily="66" charset="0"/>
              </a:rPr>
            </a:br>
            <a:r>
              <a:rPr lang="en-US" altLang="en-US" sz="48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 Cryptography</a:t>
            </a:r>
            <a:endParaRPr lang="en-US" altLang="en-US" sz="48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26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l"/>
            <a:r>
              <a:rPr lang="en-US" altLang="en-US" sz="3600" u="sng">
                <a:solidFill>
                  <a:srgbClr val="0000FF"/>
                </a:solidFill>
                <a:latin typeface="Comic Sans MS" panose="030F0702030302020204" pitchFamily="66" charset="0"/>
              </a:rPr>
              <a:t>SKC: Security Uses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7630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Integrity Check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Noncryptographic checksum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Using a well-known algorithm to map a message (of arbitrary length) to a fixed-length checksum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Protecting against accidental corruption of a message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Example: CRC</a:t>
            </a:r>
          </a:p>
          <a:p>
            <a:pPr lvl="1">
              <a:lnSpc>
                <a:spcPct val="90000"/>
              </a:lnSpc>
            </a:pP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Cryptographic checksum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A well-know algorithm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Given a key and a message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The algorithm produces a fixed-length message authentication code (MAC) that is sent with the message</a:t>
            </a:r>
          </a:p>
        </p:txBody>
      </p:sp>
    </p:spTree>
    <p:extLst>
      <p:ext uri="{BB962C8B-B14F-4D97-AF65-F5344CB8AC3E}">
        <p14:creationId xmlns:p14="http://schemas.microsoft.com/office/powerpoint/2010/main" val="22489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l"/>
            <a:r>
              <a:rPr lang="en-US" altLang="en-US" sz="3600" u="sng">
                <a:solidFill>
                  <a:srgbClr val="0000FF"/>
                </a:solidFill>
                <a:latin typeface="Comic Sans MS" panose="030F0702030302020204" pitchFamily="66" charset="0"/>
              </a:rPr>
              <a:t>Public Key Cryptography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4800600"/>
            <a:ext cx="8458200" cy="1905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Each individual has two keys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a private key (</a:t>
            </a:r>
            <a:r>
              <a:rPr lang="en-US" altLang="en-US" sz="2400">
                <a:solidFill>
                  <a:srgbClr val="009900"/>
                </a:solidFill>
              </a:rPr>
              <a:t>d</a:t>
            </a:r>
            <a:r>
              <a:rPr lang="en-US" altLang="en-US" sz="2400"/>
              <a:t>): need not be reveal to anyone 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a public key (</a:t>
            </a:r>
            <a:r>
              <a:rPr lang="en-US" altLang="en-US" sz="2400">
                <a:solidFill>
                  <a:srgbClr val="009900"/>
                </a:solidFill>
              </a:rPr>
              <a:t>e</a:t>
            </a:r>
            <a:r>
              <a:rPr lang="en-US" altLang="en-US" sz="2400"/>
              <a:t>): preferably known to the entire world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Public key crypto is also called asymmetric crypto.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990600" y="1524000"/>
            <a:ext cx="1752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chemeClr val="bg1"/>
                </a:solidFill>
              </a:rPr>
              <a:t>plaintext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990600" y="3505200"/>
            <a:ext cx="1752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</a:rPr>
              <a:t>ciphertext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629400" y="3505200"/>
            <a:ext cx="1752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</a:rPr>
              <a:t>plaintext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553200" y="1524000"/>
            <a:ext cx="1752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</a:rPr>
              <a:t>ciphertext</a:t>
            </a: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3048000" y="1828800"/>
            <a:ext cx="3276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3048000" y="3810000"/>
            <a:ext cx="3276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581400" y="4038600"/>
            <a:ext cx="1752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</a:rPr>
              <a:t>decryption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657600" y="1219200"/>
            <a:ext cx="1752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chemeClr val="bg1"/>
                </a:solidFill>
              </a:rPr>
              <a:t>encryption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3733800" y="2971800"/>
            <a:ext cx="2057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</a:rPr>
              <a:t>Private key</a:t>
            </a: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685800" y="1066800"/>
            <a:ext cx="7924800" cy="3581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V="1">
            <a:off x="4572000" y="182880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4572000" y="3505200"/>
            <a:ext cx="0" cy="304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3733800" y="2286000"/>
            <a:ext cx="2057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</a:rPr>
              <a:t>Public key</a:t>
            </a:r>
          </a:p>
        </p:txBody>
      </p:sp>
    </p:spTree>
    <p:extLst>
      <p:ext uri="{BB962C8B-B14F-4D97-AF65-F5344CB8AC3E}">
        <p14:creationId xmlns:p14="http://schemas.microsoft.com/office/powerpoint/2010/main" val="346092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l"/>
            <a:r>
              <a:rPr lang="en-US" altLang="en-US" sz="3600" u="sng">
                <a:solidFill>
                  <a:srgbClr val="0000FF"/>
                </a:solidFill>
                <a:latin typeface="Comic Sans MS" panose="030F0702030302020204" pitchFamily="66" charset="0"/>
              </a:rPr>
              <a:t>PKC: Security Uses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114800"/>
            <a:ext cx="8534400" cy="205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Secure storage on insecure media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Data is encrypted with the public key of the source, before being stored somewhere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Nobody else can decrypt it (not knowing the private key of the data source)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295400" y="21336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</a:rPr>
              <a:t>Alice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715000" y="21336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</a:rPr>
              <a:t>Bob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533400" y="2743200"/>
            <a:ext cx="3124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</a:rPr>
              <a:t>encrypt </a:t>
            </a:r>
            <a:r>
              <a:rPr lang="en-US" altLang="en-US" sz="2400" i="1">
                <a:solidFill>
                  <a:schemeClr val="bg1"/>
                </a:solidFill>
              </a:rPr>
              <a:t>m</a:t>
            </a:r>
            <a:r>
              <a:rPr lang="en-US" altLang="en-US" sz="2400" i="1" baseline="-25000">
                <a:solidFill>
                  <a:schemeClr val="bg1"/>
                </a:solidFill>
              </a:rPr>
              <a:t>A</a:t>
            </a:r>
            <a:r>
              <a:rPr lang="en-US" altLang="en-US" sz="2400">
                <a:solidFill>
                  <a:schemeClr val="bg1"/>
                </a:solidFill>
              </a:rPr>
              <a:t> using </a:t>
            </a:r>
            <a:r>
              <a:rPr lang="en-US" altLang="en-US" sz="2400" i="1">
                <a:solidFill>
                  <a:schemeClr val="bg1"/>
                </a:solidFill>
              </a:rPr>
              <a:t>e</a:t>
            </a:r>
            <a:r>
              <a:rPr lang="en-US" altLang="en-US" sz="2400" i="1" baseline="-250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486400" y="2667000"/>
            <a:ext cx="3124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</a:rPr>
              <a:t>encrypt </a:t>
            </a:r>
            <a:r>
              <a:rPr lang="en-US" altLang="en-US" sz="2400" i="1">
                <a:solidFill>
                  <a:schemeClr val="bg1"/>
                </a:solidFill>
              </a:rPr>
              <a:t>m</a:t>
            </a:r>
            <a:r>
              <a:rPr lang="en-US" altLang="en-US" sz="2400" i="1" baseline="-25000">
                <a:solidFill>
                  <a:schemeClr val="bg1"/>
                </a:solidFill>
              </a:rPr>
              <a:t>A</a:t>
            </a:r>
            <a:r>
              <a:rPr lang="en-US" altLang="en-US" sz="2400">
                <a:solidFill>
                  <a:schemeClr val="bg1"/>
                </a:solidFill>
              </a:rPr>
              <a:t> using </a:t>
            </a:r>
            <a:r>
              <a:rPr lang="en-US" altLang="en-US" sz="2400" i="1">
                <a:solidFill>
                  <a:schemeClr val="bg1"/>
                </a:solidFill>
              </a:rPr>
              <a:t>d</a:t>
            </a:r>
            <a:r>
              <a:rPr lang="en-US" altLang="en-US" sz="2400" i="1" baseline="-250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3581400" y="2971800"/>
            <a:ext cx="1828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304800" y="1066800"/>
            <a:ext cx="85344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solidFill>
                  <a:schemeClr val="bg1"/>
                </a:solidFill>
              </a:rPr>
              <a:t>Transmitting over an insecure channel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304800" y="1828800"/>
            <a:ext cx="8305800" cy="1676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14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ln>
            <a:solidFill>
              <a:schemeClr val="bg1"/>
            </a:solidFill>
          </a:ln>
        </p:spPr>
        <p:txBody>
          <a:bodyPr/>
          <a:lstStyle/>
          <a:p>
            <a:pPr algn="l"/>
            <a:r>
              <a:rPr lang="en-US" altLang="en-US" sz="3600" u="sng">
                <a:solidFill>
                  <a:schemeClr val="bg1"/>
                </a:solidFill>
                <a:latin typeface="Comic Sans MS" panose="030F0702030302020204" pitchFamily="66" charset="0"/>
              </a:rPr>
              <a:t>PKC: Security Uses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763000" cy="4572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/>
              <a:t>Authentication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981200" y="17526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</a:rPr>
              <a:t>Alice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791200" y="17526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</a:rPr>
              <a:t>Bob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57200" y="2514600"/>
            <a:ext cx="2819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</a:rPr>
              <a:t>encrypt </a:t>
            </a:r>
            <a:r>
              <a:rPr lang="en-US" altLang="en-US" sz="2400" i="1">
                <a:solidFill>
                  <a:schemeClr val="bg1"/>
                </a:solidFill>
              </a:rPr>
              <a:t>r</a:t>
            </a:r>
            <a:r>
              <a:rPr lang="en-US" altLang="en-US" sz="2400" baseline="-25000">
                <a:solidFill>
                  <a:schemeClr val="bg1"/>
                </a:solidFill>
              </a:rPr>
              <a:t> </a:t>
            </a:r>
            <a:r>
              <a:rPr lang="en-US" altLang="en-US" sz="2400">
                <a:solidFill>
                  <a:schemeClr val="bg1"/>
                </a:solidFill>
              </a:rPr>
              <a:t>using </a:t>
            </a:r>
            <a:r>
              <a:rPr lang="en-US" altLang="en-US" sz="2400" i="1">
                <a:solidFill>
                  <a:schemeClr val="bg1"/>
                </a:solidFill>
              </a:rPr>
              <a:t>e</a:t>
            </a:r>
            <a:r>
              <a:rPr lang="en-US" altLang="en-US" sz="2400" i="1" baseline="-250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3200400" y="2743200"/>
            <a:ext cx="2362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5791200" y="3200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solidFill>
                  <a:schemeClr val="bg1"/>
                </a:solidFill>
              </a:rPr>
              <a:t>r</a:t>
            </a:r>
            <a:endParaRPr lang="en-US" altLang="en-US" sz="2400" i="1" baseline="-25000">
              <a:solidFill>
                <a:schemeClr val="bg1"/>
              </a:solidFill>
            </a:endParaRP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H="1">
            <a:off x="2514600" y="3429000"/>
            <a:ext cx="3048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304800" y="1600200"/>
            <a:ext cx="8534400" cy="2209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5638800" y="2514600"/>
            <a:ext cx="3048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</a:rPr>
              <a:t>decrypt to </a:t>
            </a:r>
            <a:r>
              <a:rPr lang="en-US" altLang="en-US" sz="2400" i="1">
                <a:solidFill>
                  <a:schemeClr val="bg1"/>
                </a:solidFill>
              </a:rPr>
              <a:t>r</a:t>
            </a:r>
            <a:r>
              <a:rPr lang="en-US" altLang="en-US" sz="2400" baseline="-25000">
                <a:solidFill>
                  <a:schemeClr val="bg1"/>
                </a:solidFill>
              </a:rPr>
              <a:t> </a:t>
            </a:r>
            <a:r>
              <a:rPr lang="en-US" altLang="en-US" sz="2400">
                <a:solidFill>
                  <a:schemeClr val="bg1"/>
                </a:solidFill>
              </a:rPr>
              <a:t>using </a:t>
            </a:r>
            <a:r>
              <a:rPr lang="en-US" altLang="en-US" sz="2400" i="1">
                <a:solidFill>
                  <a:schemeClr val="bg1"/>
                </a:solidFill>
              </a:rPr>
              <a:t>d</a:t>
            </a:r>
            <a:r>
              <a:rPr lang="en-US" altLang="en-US" sz="2400" i="1" baseline="-25000">
                <a:solidFill>
                  <a:schemeClr val="bg1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28428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l"/>
            <a:r>
              <a:rPr lang="en-US" altLang="en-US" sz="3600" u="sng">
                <a:solidFill>
                  <a:srgbClr val="0000FF"/>
                </a:solidFill>
                <a:latin typeface="Comic Sans MS" panose="030F0702030302020204" pitchFamily="66" charset="0"/>
              </a:rPr>
              <a:t>PKC: Security Uses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763000" cy="152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Digital Signatures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Proving that a message is generated by a particular individual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Non-repudiation: the signing individual can not be denied, because only him/her knows the private key. 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762000" y="3276600"/>
            <a:ext cx="1752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</a:rPr>
              <a:t>plaintext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762000" y="5257800"/>
            <a:ext cx="1752600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</a:rPr>
              <a:t>Signed message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6400800" y="5257800"/>
            <a:ext cx="1752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</a:rPr>
              <a:t>plaintext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6324600" y="3276600"/>
            <a:ext cx="1752600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</a:rPr>
              <a:t>Signed message</a:t>
            </a:r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2819400" y="3581400"/>
            <a:ext cx="3276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2819400" y="5562600"/>
            <a:ext cx="3276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3352800" y="5791200"/>
            <a:ext cx="1752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</a:rPr>
              <a:t>verification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3429000" y="2971800"/>
            <a:ext cx="1752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</a:rPr>
              <a:t>signing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3505200" y="4724400"/>
            <a:ext cx="2057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</a:rPr>
              <a:t>Public key</a:t>
            </a:r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457200" y="2819400"/>
            <a:ext cx="7924800" cy="3581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 flipV="1">
            <a:off x="4343400" y="358140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4343400" y="5257800"/>
            <a:ext cx="0" cy="304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3505200" y="4038600"/>
            <a:ext cx="2057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</a:rPr>
              <a:t>Private key</a:t>
            </a:r>
          </a:p>
        </p:txBody>
      </p:sp>
    </p:spTree>
    <p:extLst>
      <p:ext uri="{BB962C8B-B14F-4D97-AF65-F5344CB8AC3E}">
        <p14:creationId xmlns:p14="http://schemas.microsoft.com/office/powerpoint/2010/main" val="27257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l"/>
            <a:r>
              <a:rPr lang="en-US" altLang="en-US" sz="3600" u="sng">
                <a:solidFill>
                  <a:srgbClr val="0000FF"/>
                </a:solidFill>
                <a:latin typeface="Comic Sans MS" panose="030F0702030302020204" pitchFamily="66" charset="0"/>
              </a:rPr>
              <a:t>Hash Functions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763000" cy="541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/>
              <a:t>Cryptographic hash function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A mathematical transformation that takes a message of arbitrary length and computes it a fixed-length (short) number.</a:t>
            </a:r>
          </a:p>
          <a:p>
            <a:pPr>
              <a:lnSpc>
                <a:spcPct val="80000"/>
              </a:lnSpc>
            </a:pPr>
            <a:endParaRPr lang="en-US" altLang="en-US" sz="2800"/>
          </a:p>
          <a:p>
            <a:pPr>
              <a:lnSpc>
                <a:spcPct val="80000"/>
              </a:lnSpc>
            </a:pPr>
            <a:r>
              <a:rPr lang="en-US" altLang="en-US" sz="2800"/>
              <a:t>Properties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400"/>
              <a:t>( Let the hash of a message </a:t>
            </a:r>
            <a:r>
              <a:rPr lang="en-US" altLang="en-US" sz="2400" i="1">
                <a:solidFill>
                  <a:srgbClr val="009900"/>
                </a:solidFill>
              </a:rPr>
              <a:t>m</a:t>
            </a:r>
            <a:r>
              <a:rPr lang="en-US" altLang="en-US" sz="2400"/>
              <a:t> be </a:t>
            </a:r>
            <a:r>
              <a:rPr lang="en-US" altLang="en-US" sz="2400" i="1">
                <a:solidFill>
                  <a:srgbClr val="009900"/>
                </a:solidFill>
              </a:rPr>
              <a:t>h(m)</a:t>
            </a:r>
            <a:r>
              <a:rPr lang="en-US" altLang="en-US" sz="2400"/>
              <a:t> )</a:t>
            </a:r>
          </a:p>
          <a:p>
            <a:pPr lvl="1">
              <a:lnSpc>
                <a:spcPct val="80000"/>
              </a:lnSpc>
            </a:pPr>
            <a:endParaRPr lang="en-US" altLang="en-US" sz="2400"/>
          </a:p>
          <a:p>
            <a:pPr lvl="1">
              <a:lnSpc>
                <a:spcPct val="80000"/>
              </a:lnSpc>
            </a:pPr>
            <a:r>
              <a:rPr lang="en-US" altLang="en-US" sz="2400"/>
              <a:t>For any </a:t>
            </a:r>
            <a:r>
              <a:rPr lang="en-US" altLang="en-US" sz="2400" i="1"/>
              <a:t>m</a:t>
            </a:r>
            <a:r>
              <a:rPr lang="en-US" altLang="en-US" sz="2400"/>
              <a:t>, it is relatively easy to compute </a:t>
            </a:r>
            <a:r>
              <a:rPr lang="en-US" altLang="en-US" sz="2400" i="1">
                <a:solidFill>
                  <a:srgbClr val="009900"/>
                </a:solidFill>
              </a:rPr>
              <a:t>h(m)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Given </a:t>
            </a:r>
            <a:r>
              <a:rPr lang="en-US" altLang="en-US" sz="2400" i="1">
                <a:solidFill>
                  <a:srgbClr val="009900"/>
                </a:solidFill>
              </a:rPr>
              <a:t>h(m)</a:t>
            </a:r>
            <a:r>
              <a:rPr lang="en-US" altLang="en-US" sz="2400"/>
              <a:t>, there is no way to find an m that hashes to </a:t>
            </a:r>
            <a:r>
              <a:rPr lang="en-US" altLang="en-US" sz="2400" i="1">
                <a:solidFill>
                  <a:srgbClr val="009900"/>
                </a:solidFill>
              </a:rPr>
              <a:t>h(m)</a:t>
            </a:r>
            <a:r>
              <a:rPr lang="en-US" altLang="en-US" sz="2400"/>
              <a:t> in a way that is substantially easier than going through all possible values of m and computing </a:t>
            </a:r>
            <a:r>
              <a:rPr lang="en-US" altLang="en-US" sz="2400" i="1">
                <a:solidFill>
                  <a:srgbClr val="009900"/>
                </a:solidFill>
              </a:rPr>
              <a:t>h(m)</a:t>
            </a:r>
            <a:r>
              <a:rPr lang="en-US" altLang="en-US" sz="2400"/>
              <a:t> for each one.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It is computationally infeasible to find two values that hash to the same thing.</a:t>
            </a:r>
          </a:p>
        </p:txBody>
      </p:sp>
    </p:spTree>
    <p:extLst>
      <p:ext uri="{BB962C8B-B14F-4D97-AF65-F5344CB8AC3E}">
        <p14:creationId xmlns:p14="http://schemas.microsoft.com/office/powerpoint/2010/main" val="275076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l"/>
            <a:r>
              <a:rPr lang="en-US" altLang="en-US" sz="3600" u="sng">
                <a:solidFill>
                  <a:srgbClr val="0000FF"/>
                </a:solidFill>
                <a:latin typeface="Comic Sans MS" panose="030F0702030302020204" pitchFamily="66" charset="0"/>
              </a:rPr>
              <a:t>Hash Functions: Security Uses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763000" cy="3124200"/>
          </a:xfrm>
        </p:spPr>
        <p:txBody>
          <a:bodyPr/>
          <a:lstStyle/>
          <a:p>
            <a:r>
              <a:rPr lang="en-US" altLang="en-US" sz="2800"/>
              <a:t>Password hashing</a:t>
            </a:r>
          </a:p>
          <a:p>
            <a:pPr lvl="1"/>
            <a:r>
              <a:rPr lang="en-US" altLang="en-US" sz="2400"/>
              <a:t>The system store a hash of the password (not the password itself)</a:t>
            </a:r>
          </a:p>
          <a:p>
            <a:pPr lvl="1"/>
            <a:r>
              <a:rPr lang="en-US" altLang="en-US" sz="2400"/>
              <a:t>When a password is supplied, it computes the password’s hash and compares it with the stored value.</a:t>
            </a:r>
          </a:p>
          <a:p>
            <a:r>
              <a:rPr lang="en-US" altLang="en-US" sz="2800"/>
              <a:t>Message integrity</a:t>
            </a:r>
          </a:p>
          <a:p>
            <a:pPr lvl="1"/>
            <a:r>
              <a:rPr lang="en-US" altLang="en-US" sz="2400"/>
              <a:t>Using cryptographic hash functions to generate a MAC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28600" y="5562600"/>
            <a:ext cx="1676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</a:rPr>
              <a:t>message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124200" y="4572000"/>
            <a:ext cx="990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</a:rPr>
              <a:t>Alice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752600" y="50292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</a:rPr>
              <a:t>secret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2971800" y="5562600"/>
            <a:ext cx="990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</a:rPr>
              <a:t>hash</a:t>
            </a: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1676400" y="5791200"/>
            <a:ext cx="457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2209800" y="5486400"/>
            <a:ext cx="0" cy="304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2286000" y="5791200"/>
            <a:ext cx="685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18443" name="Oval 11"/>
          <p:cNvSpPr>
            <a:spLocks noChangeArrowheads="1"/>
          </p:cNvSpPr>
          <p:nvPr/>
        </p:nvSpPr>
        <p:spPr bwMode="auto">
          <a:xfrm>
            <a:off x="2971800" y="5486400"/>
            <a:ext cx="914400" cy="5334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3962400" y="5791200"/>
            <a:ext cx="3810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838200" y="5943600"/>
            <a:ext cx="0" cy="228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838200" y="6172200"/>
            <a:ext cx="4495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5334000" y="64008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</a:rPr>
              <a:t>secret</a:t>
            </a:r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 flipH="1" flipV="1">
            <a:off x="5410200" y="6172200"/>
            <a:ext cx="304800" cy="304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5486400" y="6172200"/>
            <a:ext cx="1066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6553200" y="5943600"/>
            <a:ext cx="990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</a:rPr>
              <a:t>hash</a:t>
            </a:r>
          </a:p>
        </p:txBody>
      </p:sp>
      <p:sp>
        <p:nvSpPr>
          <p:cNvPr id="18451" name="Oval 19"/>
          <p:cNvSpPr>
            <a:spLocks noChangeArrowheads="1"/>
          </p:cNvSpPr>
          <p:nvPr/>
        </p:nvSpPr>
        <p:spPr bwMode="auto">
          <a:xfrm>
            <a:off x="6553200" y="5867400"/>
            <a:ext cx="914400" cy="5334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 flipV="1">
            <a:off x="7543800" y="5867400"/>
            <a:ext cx="228600" cy="304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7924800" y="5486400"/>
            <a:ext cx="533400" cy="366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=?</a:t>
            </a:r>
          </a:p>
        </p:txBody>
      </p:sp>
      <p:sp>
        <p:nvSpPr>
          <p:cNvPr id="18454" name="Oval 22"/>
          <p:cNvSpPr>
            <a:spLocks noChangeArrowheads="1"/>
          </p:cNvSpPr>
          <p:nvPr/>
        </p:nvSpPr>
        <p:spPr bwMode="auto">
          <a:xfrm>
            <a:off x="7848600" y="5334000"/>
            <a:ext cx="533400" cy="6096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4267200" y="4495800"/>
            <a:ext cx="0" cy="2209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4419600" y="4495800"/>
            <a:ext cx="990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</a:rPr>
              <a:t>Bob</a:t>
            </a:r>
          </a:p>
        </p:txBody>
      </p: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228600" y="4267200"/>
            <a:ext cx="8686800" cy="2514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70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l"/>
            <a:r>
              <a:rPr lang="en-US" altLang="en-US" sz="3600" u="sng">
                <a:solidFill>
                  <a:srgbClr val="0000FF"/>
                </a:solidFill>
                <a:latin typeface="Comic Sans MS" panose="030F0702030302020204" pitchFamily="66" charset="0"/>
              </a:rPr>
              <a:t>Hash Functions: Security Uses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7630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Message fingerprint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Save the message digest of the data on a tamper-proof backing store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Periodically re-compute the digest of the data to ensure it is not changed.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Downline load security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Using a hash function to ensure a download program is not modified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Improving signature efficiency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Compute a message digest (using a hash function) and sign that.</a:t>
            </a:r>
          </a:p>
        </p:txBody>
      </p:sp>
    </p:spTree>
    <p:extLst>
      <p:ext uri="{BB962C8B-B14F-4D97-AF65-F5344CB8AC3E}">
        <p14:creationId xmlns:p14="http://schemas.microsoft.com/office/powerpoint/2010/main" val="82673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l"/>
            <a:r>
              <a:rPr lang="en-US" altLang="en-US" sz="3600" u="sng">
                <a:solidFill>
                  <a:srgbClr val="0000FF"/>
                </a:solidFill>
                <a:latin typeface="Comic Sans MS" panose="030F0702030302020204" pitchFamily="66" charset="0"/>
              </a:rPr>
              <a:t>Cryptographic Algorithms: Agenda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763000" cy="2971800"/>
          </a:xfrm>
        </p:spPr>
        <p:txBody>
          <a:bodyPr/>
          <a:lstStyle/>
          <a:p>
            <a:r>
              <a:rPr lang="en-US" altLang="en-US"/>
              <a:t>Attacks on cryptographic algorithms</a:t>
            </a:r>
          </a:p>
          <a:p>
            <a:endParaRPr lang="en-US" altLang="en-US"/>
          </a:p>
          <a:p>
            <a:r>
              <a:rPr lang="en-US" altLang="en-US"/>
              <a:t>Definition of security</a:t>
            </a:r>
          </a:p>
          <a:p>
            <a:endParaRPr lang="en-US" altLang="en-US"/>
          </a:p>
          <a:p>
            <a:r>
              <a:rPr lang="en-US" altLang="en-US"/>
              <a:t>Some cryptographic algorithms: basic facts</a:t>
            </a:r>
          </a:p>
        </p:txBody>
      </p:sp>
    </p:spTree>
    <p:extLst>
      <p:ext uri="{BB962C8B-B14F-4D97-AF65-F5344CB8AC3E}">
        <p14:creationId xmlns:p14="http://schemas.microsoft.com/office/powerpoint/2010/main" val="83681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l"/>
            <a:r>
              <a:rPr lang="en-US" altLang="en-US" sz="3600" u="sng">
                <a:solidFill>
                  <a:srgbClr val="0000FF"/>
                </a:solidFill>
                <a:latin typeface="Comic Sans MS" panose="030F0702030302020204" pitchFamily="66" charset="0"/>
              </a:rPr>
              <a:t>Attacks: Types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7630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Brute force search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Assume either know/recognize plaintext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Simply try every key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Cryptoanalysis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Ciphertext only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With the ciphertext 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Plaintext is recognizable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Known plaintext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&lt;cipher, plaintext&gt; pairs are known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Chosen plaintext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Select plaintext and obtain ciphertext to attack</a:t>
            </a:r>
          </a:p>
        </p:txBody>
      </p:sp>
    </p:spTree>
    <p:extLst>
      <p:ext uri="{BB962C8B-B14F-4D97-AF65-F5344CB8AC3E}">
        <p14:creationId xmlns:p14="http://schemas.microsoft.com/office/powerpoint/2010/main" val="390378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altLang="en-US" sz="3600" u="sng">
                <a:solidFill>
                  <a:srgbClr val="0000FF"/>
                </a:solidFill>
                <a:latin typeface="Comic Sans MS" panose="030F0702030302020204" pitchFamily="66" charset="0"/>
              </a:rPr>
              <a:t>What is Cryptography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/>
              <a:t>Cryptography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In a narrow sense</a:t>
            </a:r>
          </a:p>
          <a:p>
            <a:pPr lvl="2">
              <a:lnSpc>
                <a:spcPct val="80000"/>
              </a:lnSpc>
            </a:pPr>
            <a:r>
              <a:rPr lang="en-US" altLang="en-US" sz="2000"/>
              <a:t>Mangling information into apparent unintelligibility</a:t>
            </a:r>
          </a:p>
          <a:p>
            <a:pPr lvl="2">
              <a:lnSpc>
                <a:spcPct val="80000"/>
              </a:lnSpc>
            </a:pPr>
            <a:r>
              <a:rPr lang="en-US" altLang="en-US" sz="2000"/>
              <a:t>Allowing a secret method of un-mangling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In a broader sense</a:t>
            </a:r>
          </a:p>
          <a:p>
            <a:pPr lvl="2">
              <a:lnSpc>
                <a:spcPct val="80000"/>
              </a:lnSpc>
            </a:pPr>
            <a:r>
              <a:rPr lang="en-US" altLang="en-US" sz="2000"/>
              <a:t>Mathematical techniques related to information security</a:t>
            </a:r>
          </a:p>
          <a:p>
            <a:pPr lvl="2">
              <a:lnSpc>
                <a:spcPct val="80000"/>
              </a:lnSpc>
            </a:pPr>
            <a:r>
              <a:rPr lang="en-US" altLang="en-US" sz="2000"/>
              <a:t>About secure communication in the presence of adversaries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Cryptanalysis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The study of methods for obtaining the meaning of encrypted information without accessing the secret information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Cryptology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Cryptography + cryptanalysis</a:t>
            </a:r>
          </a:p>
        </p:txBody>
      </p:sp>
    </p:spTree>
    <p:extLst>
      <p:ext uri="{BB962C8B-B14F-4D97-AF65-F5344CB8AC3E}">
        <p14:creationId xmlns:p14="http://schemas.microsoft.com/office/powerpoint/2010/main" val="399444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l"/>
            <a:r>
              <a:rPr lang="en-US" altLang="en-US" sz="3600" u="sng">
                <a:solidFill>
                  <a:srgbClr val="0000FF"/>
                </a:solidFill>
                <a:latin typeface="Comic Sans MS" panose="030F0702030302020204" pitchFamily="66" charset="0"/>
              </a:rPr>
              <a:t>Birthday Attacks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763000" cy="4038600"/>
          </a:xfrm>
        </p:spPr>
        <p:txBody>
          <a:bodyPr/>
          <a:lstStyle/>
          <a:p>
            <a:r>
              <a:rPr lang="en-US" altLang="en-US" sz="2800"/>
              <a:t>Principle</a:t>
            </a:r>
          </a:p>
          <a:p>
            <a:pPr lvl="1"/>
            <a:r>
              <a:rPr lang="en-US" altLang="en-US" sz="2400"/>
              <a:t>Assume: A function yields any of n different outputs with equal probability, where n is sufficiently large.</a:t>
            </a:r>
          </a:p>
          <a:p>
            <a:pPr lvl="1"/>
            <a:r>
              <a:rPr lang="en-US" altLang="en-US" sz="2400"/>
              <a:t>After evaluating the function for about 1.2*squart(n) arguments, we expect to find a pair of different arguments, x</a:t>
            </a:r>
            <a:r>
              <a:rPr lang="en-US" altLang="en-US" sz="2400" baseline="-25000"/>
              <a:t>1</a:t>
            </a:r>
            <a:r>
              <a:rPr lang="en-US" altLang="en-US" sz="2400"/>
              <a:t> and x</a:t>
            </a:r>
            <a:r>
              <a:rPr lang="en-US" altLang="en-US" sz="2400" baseline="-25000"/>
              <a:t>2</a:t>
            </a:r>
            <a:r>
              <a:rPr lang="en-US" altLang="en-US" sz="2400"/>
              <a:t>, such that f(x1)=f(x2). </a:t>
            </a:r>
          </a:p>
          <a:p>
            <a:endParaRPr lang="en-US" altLang="en-US" sz="2800"/>
          </a:p>
          <a:p>
            <a:r>
              <a:rPr lang="en-US" altLang="en-US" sz="2800"/>
              <a:t>Attack: message replay</a:t>
            </a:r>
          </a:p>
          <a:p>
            <a:r>
              <a:rPr lang="en-US" altLang="en-US" sz="2800"/>
              <a:t>Solution: increase the size of the output</a:t>
            </a:r>
          </a:p>
        </p:txBody>
      </p:sp>
    </p:spTree>
    <p:extLst>
      <p:ext uri="{BB962C8B-B14F-4D97-AF65-F5344CB8AC3E}">
        <p14:creationId xmlns:p14="http://schemas.microsoft.com/office/powerpoint/2010/main" val="262815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l"/>
            <a:r>
              <a:rPr lang="en-US" altLang="en-US" sz="3600" u="sng">
                <a:solidFill>
                  <a:srgbClr val="0000FF"/>
                </a:solidFill>
                <a:latin typeface="Comic Sans MS" panose="030F0702030302020204" pitchFamily="66" charset="0"/>
              </a:rPr>
              <a:t>Meet-in-the-Middle Attacks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763000" cy="3124200"/>
          </a:xfrm>
        </p:spPr>
        <p:txBody>
          <a:bodyPr/>
          <a:lstStyle/>
          <a:p>
            <a:r>
              <a:rPr lang="en-US" altLang="en-US"/>
              <a:t>Principle</a:t>
            </a:r>
          </a:p>
          <a:p>
            <a:pPr lvl="1"/>
            <a:r>
              <a:rPr lang="en-US" altLang="en-US"/>
              <a:t>build a table of keys</a:t>
            </a:r>
          </a:p>
          <a:p>
            <a:pPr lvl="1"/>
            <a:r>
              <a:rPr lang="en-US" altLang="en-US"/>
              <a:t>Compute f(k,m) for every key</a:t>
            </a:r>
          </a:p>
          <a:p>
            <a:pPr lvl="2"/>
            <a:r>
              <a:rPr lang="en-US" altLang="en-US"/>
              <a:t>f is an encryption function, m is a known message</a:t>
            </a:r>
          </a:p>
          <a:p>
            <a:pPr lvl="1"/>
            <a:r>
              <a:rPr lang="en-US" altLang="en-US"/>
              <a:t>Eavesdrop a value f(k’,m)</a:t>
            </a:r>
          </a:p>
          <a:p>
            <a:pPr lvl="1"/>
            <a:r>
              <a:rPr lang="en-US" altLang="en-US"/>
              <a:t>If f(k’,m)=f(k,m), then there is a good chance k’=k.</a:t>
            </a:r>
          </a:p>
        </p:txBody>
      </p:sp>
    </p:spTree>
    <p:extLst>
      <p:ext uri="{BB962C8B-B14F-4D97-AF65-F5344CB8AC3E}">
        <p14:creationId xmlns:p14="http://schemas.microsoft.com/office/powerpoint/2010/main" val="298707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l"/>
            <a:r>
              <a:rPr lang="en-US" altLang="en-US" sz="3600" u="sng">
                <a:solidFill>
                  <a:srgbClr val="0000FF"/>
                </a:solidFill>
                <a:latin typeface="Comic Sans MS" panose="030F0702030302020204" pitchFamily="66" charset="0"/>
              </a:rPr>
              <a:t>Meet-in-the-Middle Attacks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763000" cy="4648200"/>
          </a:xfrm>
        </p:spPr>
        <p:txBody>
          <a:bodyPr/>
          <a:lstStyle/>
          <a:p>
            <a:r>
              <a:rPr lang="en-US" altLang="en-US"/>
              <a:t>An attack example</a:t>
            </a:r>
          </a:p>
          <a:p>
            <a:pPr lvl="1"/>
            <a:r>
              <a:rPr lang="en-US" altLang="en-US"/>
              <a:t>Assume:</a:t>
            </a:r>
          </a:p>
          <a:p>
            <a:pPr lvl="2"/>
            <a:r>
              <a:rPr lang="en-US" altLang="en-US"/>
              <a:t>a new encryption function: F(k1,k2,m)=f(k1,f(k2,m))</a:t>
            </a:r>
          </a:p>
          <a:p>
            <a:pPr lvl="2"/>
            <a:r>
              <a:rPr lang="en-US" altLang="en-US"/>
              <a:t>A pair (P,C) is known</a:t>
            </a:r>
          </a:p>
          <a:p>
            <a:pPr lvl="1"/>
            <a:r>
              <a:rPr lang="en-US" altLang="en-US"/>
              <a:t>Attacker:</a:t>
            </a:r>
          </a:p>
          <a:p>
            <a:pPr lvl="2"/>
            <a:r>
              <a:rPr lang="en-US" altLang="en-US"/>
              <a:t>Encrypt P, i.e., computing f(k2,P), for all possible values of k2; store the values in a table</a:t>
            </a:r>
          </a:p>
          <a:p>
            <a:pPr lvl="2"/>
            <a:r>
              <a:rPr lang="en-US" altLang="en-US"/>
              <a:t>Decrypt C, i.e., computing f</a:t>
            </a:r>
            <a:r>
              <a:rPr lang="en-US" altLang="en-US" baseline="30000"/>
              <a:t>-1</a:t>
            </a:r>
            <a:r>
              <a:rPr lang="en-US" altLang="en-US"/>
              <a:t>(k1,C), for all possible values of k1, and for each result check the table </a:t>
            </a:r>
          </a:p>
          <a:p>
            <a:pPr lvl="2"/>
            <a:r>
              <a:rPr lang="en-US" altLang="en-US"/>
              <a:t>A match reveals a possible combination of the keys</a:t>
            </a:r>
          </a:p>
        </p:txBody>
      </p:sp>
    </p:spTree>
    <p:extLst>
      <p:ext uri="{BB962C8B-B14F-4D97-AF65-F5344CB8AC3E}">
        <p14:creationId xmlns:p14="http://schemas.microsoft.com/office/powerpoint/2010/main" val="163008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l"/>
            <a:r>
              <a:rPr lang="en-US" altLang="en-US" sz="3600" u="sng">
                <a:solidFill>
                  <a:srgbClr val="0000FF"/>
                </a:solidFill>
                <a:latin typeface="Comic Sans MS" panose="030F0702030302020204" pitchFamily="66" charset="0"/>
              </a:rPr>
              <a:t>Security Definition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7630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Unconditional Security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The system cannot be defeated, no matter how much power is available by the adversary.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Computational security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The perceived level of computation required to defeat the system using the best known attack exceeds, by a comfortable margin, the computational resources of the hypothesized adversary.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e.g., given limited computing resources, it takes the age of universe to break cipher.</a:t>
            </a:r>
          </a:p>
        </p:txBody>
      </p:sp>
    </p:spTree>
    <p:extLst>
      <p:ext uri="{BB962C8B-B14F-4D97-AF65-F5344CB8AC3E}">
        <p14:creationId xmlns:p14="http://schemas.microsoft.com/office/powerpoint/2010/main" val="417868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l"/>
            <a:r>
              <a:rPr lang="en-US" altLang="en-US" sz="3600" u="sng">
                <a:solidFill>
                  <a:srgbClr val="0000FF"/>
                </a:solidFill>
                <a:latin typeface="Comic Sans MS" panose="030F0702030302020204" pitchFamily="66" charset="0"/>
              </a:rPr>
              <a:t>Security Definition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763000" cy="4648200"/>
          </a:xfrm>
        </p:spPr>
        <p:txBody>
          <a:bodyPr/>
          <a:lstStyle/>
          <a:p>
            <a:r>
              <a:rPr lang="en-US" altLang="en-US"/>
              <a:t>Provable security</a:t>
            </a:r>
          </a:p>
          <a:p>
            <a:pPr lvl="1"/>
            <a:r>
              <a:rPr lang="en-US" altLang="en-US"/>
              <a:t>The difficulty of defeating the system can be shown to be essentially as difficult as solving a well-known and supposedly difficult problem (e.g., integer factorization)  </a:t>
            </a:r>
          </a:p>
          <a:p>
            <a:pPr>
              <a:buFontTx/>
              <a:buNone/>
            </a:pPr>
            <a:endParaRPr lang="en-US" altLang="en-US"/>
          </a:p>
          <a:p>
            <a:r>
              <a:rPr lang="en-US" altLang="en-US"/>
              <a:t>Ad hoc security</a:t>
            </a:r>
          </a:p>
          <a:p>
            <a:pPr lvl="1"/>
            <a:r>
              <a:rPr lang="en-US" altLang="en-US"/>
              <a:t>Claims of security generally remain questionable</a:t>
            </a:r>
          </a:p>
          <a:p>
            <a:pPr lvl="1"/>
            <a:r>
              <a:rPr lang="en-US" altLang="en-US"/>
              <a:t>Unforeseen attacks remain a threat</a:t>
            </a:r>
          </a:p>
        </p:txBody>
      </p:sp>
    </p:spTree>
    <p:extLst>
      <p:ext uri="{BB962C8B-B14F-4D97-AF65-F5344CB8AC3E}">
        <p14:creationId xmlns:p14="http://schemas.microsoft.com/office/powerpoint/2010/main" val="358298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l"/>
            <a:r>
              <a:rPr lang="en-US" altLang="en-US" sz="3600" u="sng">
                <a:solidFill>
                  <a:srgbClr val="0000FF"/>
                </a:solidFill>
                <a:latin typeface="Comic Sans MS" panose="030F0702030302020204" pitchFamily="66" charset="0"/>
              </a:rPr>
              <a:t>Secret Key Cryptographic Algorithms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763000" cy="3352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DES (Data Encryption Standard)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3DES (Triple DES)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IDEA (International Data Encryption Algorithm)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AES (Advanced Encryption Standard)</a:t>
            </a:r>
          </a:p>
        </p:txBody>
      </p:sp>
    </p:spTree>
    <p:extLst>
      <p:ext uri="{BB962C8B-B14F-4D97-AF65-F5344CB8AC3E}">
        <p14:creationId xmlns:p14="http://schemas.microsoft.com/office/powerpoint/2010/main" val="260646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l"/>
            <a:r>
              <a:rPr lang="en-US" altLang="en-US" sz="3600" u="sng">
                <a:solidFill>
                  <a:srgbClr val="0000FF"/>
                </a:solidFill>
                <a:latin typeface="Comic Sans MS" panose="030F0702030302020204" pitchFamily="66" charset="0"/>
              </a:rPr>
              <a:t>DES (Data Encryption Standard)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7630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/>
              <a:t>Authors: NSA &amp; IBM, 1977</a:t>
            </a:r>
          </a:p>
          <a:p>
            <a:pPr>
              <a:lnSpc>
                <a:spcPct val="80000"/>
              </a:lnSpc>
            </a:pPr>
            <a:endParaRPr lang="en-US" altLang="en-US" sz="2800"/>
          </a:p>
          <a:p>
            <a:pPr>
              <a:lnSpc>
                <a:spcPct val="80000"/>
              </a:lnSpc>
            </a:pPr>
            <a:r>
              <a:rPr lang="en-US" altLang="en-US" sz="2800"/>
              <a:t>Data block size: 64-bit (64-bit input, 64-bit output)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Key size: </a:t>
            </a:r>
            <a:r>
              <a:rPr lang="en-US" altLang="en-US" sz="2800">
                <a:sym typeface="Wingdings" panose="05000000000000000000" pitchFamily="2" charset="2"/>
              </a:rPr>
              <a:t>56-bit key</a:t>
            </a:r>
          </a:p>
          <a:p>
            <a:pPr>
              <a:lnSpc>
                <a:spcPct val="80000"/>
              </a:lnSpc>
            </a:pPr>
            <a:endParaRPr lang="en-US" altLang="en-US" sz="2800"/>
          </a:p>
          <a:p>
            <a:pPr>
              <a:lnSpc>
                <a:spcPct val="80000"/>
              </a:lnSpc>
            </a:pPr>
            <a:r>
              <a:rPr lang="en-US" altLang="en-US" sz="2800"/>
              <a:t>Encryption is fast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DES chips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DES software: a 500-MIP CPU can encrypt at about 30K octets per second</a:t>
            </a:r>
          </a:p>
          <a:p>
            <a:pPr>
              <a:lnSpc>
                <a:spcPct val="80000"/>
              </a:lnSpc>
            </a:pPr>
            <a:endParaRPr lang="en-US" altLang="en-US" sz="2800"/>
          </a:p>
          <a:p>
            <a:pPr>
              <a:lnSpc>
                <a:spcPct val="80000"/>
              </a:lnSpc>
            </a:pPr>
            <a:r>
              <a:rPr lang="en-US" altLang="en-US" sz="2800"/>
              <a:t>Security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No longer considered secure: 56 bit keys are vulnerable to exhaustive search</a:t>
            </a:r>
          </a:p>
        </p:txBody>
      </p:sp>
    </p:spTree>
    <p:extLst>
      <p:ext uri="{BB962C8B-B14F-4D97-AF65-F5344CB8AC3E}">
        <p14:creationId xmlns:p14="http://schemas.microsoft.com/office/powerpoint/2010/main" val="30912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l"/>
            <a:r>
              <a:rPr lang="en-US" altLang="en-US" sz="3600" u="sng">
                <a:solidFill>
                  <a:srgbClr val="0000FF"/>
                </a:solidFill>
                <a:latin typeface="Comic Sans MS" panose="030F0702030302020204" pitchFamily="66" charset="0"/>
              </a:rPr>
              <a:t>Triple-DES (3DES)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7630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C = DES</a:t>
            </a:r>
            <a:r>
              <a:rPr lang="en-US" altLang="en-US" sz="2800" baseline="-25000"/>
              <a:t>k3</a:t>
            </a:r>
            <a:r>
              <a:rPr lang="en-US" altLang="en-US" sz="2800"/>
              <a:t>(DES</a:t>
            </a:r>
            <a:r>
              <a:rPr lang="en-US" altLang="en-US" sz="2800" baseline="-25000"/>
              <a:t>k2</a:t>
            </a:r>
            <a:r>
              <a:rPr lang="en-US" altLang="en-US" sz="2800"/>
              <a:t>(DES</a:t>
            </a:r>
            <a:r>
              <a:rPr lang="en-US" altLang="en-US" sz="2800" baseline="-25000"/>
              <a:t>k1</a:t>
            </a:r>
            <a:r>
              <a:rPr lang="en-US" altLang="en-US" sz="2800"/>
              <a:t>(P))). 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Data block size: 64-bit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sym typeface="Wingdings" panose="05000000000000000000" pitchFamily="2" charset="2"/>
              </a:rPr>
              <a:t>Key size: 168-bit key; effective key size: 112 (due to man-in-the-middle attack)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Encryption is slower than DES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Securer than DES</a:t>
            </a:r>
          </a:p>
        </p:txBody>
      </p:sp>
    </p:spTree>
    <p:extLst>
      <p:ext uri="{BB962C8B-B14F-4D97-AF65-F5344CB8AC3E}">
        <p14:creationId xmlns:p14="http://schemas.microsoft.com/office/powerpoint/2010/main" val="226643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l"/>
            <a:r>
              <a:rPr lang="en-US" altLang="en-US" sz="3600" u="sng">
                <a:solidFill>
                  <a:srgbClr val="0000FF"/>
                </a:solidFill>
                <a:latin typeface="Comic Sans MS" panose="030F0702030302020204" pitchFamily="66" charset="0"/>
              </a:rPr>
              <a:t>IDEA (International Data Encryption Algorithm)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7630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Authors: Lai &amp; Massey, 1991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Data block size: 64-bit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Key size: </a:t>
            </a:r>
            <a:r>
              <a:rPr lang="en-US" altLang="en-US" sz="2800">
                <a:sym typeface="Wingdings" panose="05000000000000000000" pitchFamily="2" charset="2"/>
              </a:rPr>
              <a:t>128-bit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Encryption is slower than DES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Security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Nobody has yet published results on how to break it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Having patent protection</a:t>
            </a:r>
          </a:p>
        </p:txBody>
      </p:sp>
    </p:spTree>
    <p:extLst>
      <p:ext uri="{BB962C8B-B14F-4D97-AF65-F5344CB8AC3E}">
        <p14:creationId xmlns:p14="http://schemas.microsoft.com/office/powerpoint/2010/main" val="263526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l"/>
            <a:r>
              <a:rPr lang="en-US" altLang="en-US" sz="3600" u="sng">
                <a:solidFill>
                  <a:srgbClr val="0000FF"/>
                </a:solidFill>
                <a:latin typeface="Comic Sans MS" panose="030F0702030302020204" pitchFamily="66" charset="0"/>
              </a:rPr>
              <a:t>AES (Advanced Encryption Standard)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7630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/>
              <a:t>Authors: Daemen &amp; Rijmen</a:t>
            </a:r>
          </a:p>
          <a:p>
            <a:pPr>
              <a:lnSpc>
                <a:spcPct val="80000"/>
              </a:lnSpc>
            </a:pPr>
            <a:endParaRPr lang="en-US" altLang="en-US" sz="2800"/>
          </a:p>
          <a:p>
            <a:pPr>
              <a:lnSpc>
                <a:spcPct val="80000"/>
              </a:lnSpc>
            </a:pPr>
            <a:r>
              <a:rPr lang="en-US" altLang="en-US" sz="2800"/>
              <a:t>Block size:128-bit</a:t>
            </a:r>
          </a:p>
          <a:p>
            <a:pPr>
              <a:lnSpc>
                <a:spcPct val="80000"/>
              </a:lnSpc>
            </a:pPr>
            <a:r>
              <a:rPr lang="en-US" altLang="en-US" sz="2800">
                <a:sym typeface="Wingdings" panose="05000000000000000000" pitchFamily="2" charset="2"/>
              </a:rPr>
              <a:t>Key size: 128-bit, 192-bit, 256-bit</a:t>
            </a:r>
          </a:p>
          <a:p>
            <a:pPr>
              <a:lnSpc>
                <a:spcPct val="80000"/>
              </a:lnSpc>
            </a:pPr>
            <a:endParaRPr lang="en-US" altLang="en-US" sz="2800"/>
          </a:p>
          <a:p>
            <a:pPr>
              <a:lnSpc>
                <a:spcPct val="80000"/>
              </a:lnSpc>
            </a:pPr>
            <a:r>
              <a:rPr lang="en-US" altLang="en-US" sz="2800"/>
              <a:t>Encryption is fast</a:t>
            </a:r>
          </a:p>
          <a:p>
            <a:pPr>
              <a:lnSpc>
                <a:spcPct val="80000"/>
              </a:lnSpc>
            </a:pPr>
            <a:endParaRPr lang="en-US" altLang="en-US" sz="2800"/>
          </a:p>
          <a:p>
            <a:pPr>
              <a:lnSpc>
                <a:spcPct val="80000"/>
              </a:lnSpc>
            </a:pPr>
            <a:r>
              <a:rPr lang="en-US" altLang="en-US" sz="2800"/>
              <a:t>Security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As of 2005, no successful attacks are recognized.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NSA stated it secure enough for non-classified data.</a:t>
            </a:r>
          </a:p>
        </p:txBody>
      </p:sp>
    </p:spTree>
    <p:extLst>
      <p:ext uri="{BB962C8B-B14F-4D97-AF65-F5344CB8AC3E}">
        <p14:creationId xmlns:p14="http://schemas.microsoft.com/office/powerpoint/2010/main" val="337673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altLang="en-US" sz="4000" u="sng">
                <a:solidFill>
                  <a:srgbClr val="0000FF"/>
                </a:solidFill>
                <a:latin typeface="Comic Sans MS" panose="030F0702030302020204" pitchFamily="66" charset="0"/>
              </a:rPr>
              <a:t>Security Attacks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839200" cy="4800600"/>
          </a:xfrm>
        </p:spPr>
        <p:txBody>
          <a:bodyPr/>
          <a:lstStyle/>
          <a:p>
            <a:r>
              <a:rPr lang="en-US" altLang="en-US" sz="2800"/>
              <a:t>Passive attacks</a:t>
            </a:r>
          </a:p>
          <a:p>
            <a:pPr lvl="1"/>
            <a:r>
              <a:rPr lang="en-US" altLang="en-US" sz="2400"/>
              <a:t>Obtain message contents</a:t>
            </a:r>
          </a:p>
          <a:p>
            <a:pPr lvl="1"/>
            <a:r>
              <a:rPr lang="en-US" altLang="en-US" sz="2400"/>
              <a:t>Monitoring traffic flows</a:t>
            </a:r>
          </a:p>
          <a:p>
            <a:endParaRPr lang="en-US" altLang="en-US" sz="2800"/>
          </a:p>
          <a:p>
            <a:r>
              <a:rPr lang="en-US" altLang="en-US" sz="2800"/>
              <a:t>Active attacks</a:t>
            </a:r>
          </a:p>
          <a:p>
            <a:pPr lvl="1"/>
            <a:r>
              <a:rPr lang="en-US" altLang="en-US" sz="2400"/>
              <a:t>Masquerade of one entity as some other</a:t>
            </a:r>
          </a:p>
          <a:p>
            <a:pPr lvl="1"/>
            <a:r>
              <a:rPr lang="en-US" altLang="en-US" sz="2400"/>
              <a:t>Replay previous messages</a:t>
            </a:r>
          </a:p>
          <a:p>
            <a:pPr lvl="1"/>
            <a:r>
              <a:rPr lang="en-US" altLang="en-US" sz="2400"/>
              <a:t>Modify messages in transmit</a:t>
            </a:r>
          </a:p>
          <a:p>
            <a:pPr lvl="1"/>
            <a:r>
              <a:rPr lang="en-US" altLang="en-US" sz="2400"/>
              <a:t>Add, delete messages</a:t>
            </a:r>
          </a:p>
          <a:p>
            <a:pPr lvl="1"/>
            <a:r>
              <a:rPr lang="en-US" altLang="en-US" sz="2400"/>
              <a:t>Denial of service</a:t>
            </a:r>
          </a:p>
        </p:txBody>
      </p:sp>
    </p:spTree>
    <p:extLst>
      <p:ext uri="{BB962C8B-B14F-4D97-AF65-F5344CB8AC3E}">
        <p14:creationId xmlns:p14="http://schemas.microsoft.com/office/powerpoint/2010/main" val="224738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altLang="en-US" sz="3600" u="sng">
                <a:solidFill>
                  <a:srgbClr val="0000FF"/>
                </a:solidFill>
                <a:latin typeface="Comic Sans MS" panose="030F0702030302020204" pitchFamily="66" charset="0"/>
              </a:rPr>
              <a:t>Objectives of Information Security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839200" cy="548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/>
              <a:t>Confidentiality (secrecy)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Only the sender and intended receiver should be able to understand the contents of the transmitted message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80000"/>
              </a:lnSpc>
            </a:pPr>
            <a:r>
              <a:rPr lang="en-US" altLang="en-US" sz="2800"/>
              <a:t>Authentication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Both the sender and receiver need to confirm the identity of other party involved in the communication</a:t>
            </a:r>
          </a:p>
          <a:p>
            <a:pPr>
              <a:lnSpc>
                <a:spcPct val="80000"/>
              </a:lnSpc>
            </a:pPr>
            <a:endParaRPr lang="en-US" altLang="en-US" sz="2800"/>
          </a:p>
          <a:p>
            <a:pPr>
              <a:lnSpc>
                <a:spcPct val="80000"/>
              </a:lnSpc>
            </a:pPr>
            <a:r>
              <a:rPr lang="en-US" altLang="en-US" sz="2800"/>
              <a:t>Data integrity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The content of their communication is not altered, either maliciously or by accident, in transmission.</a:t>
            </a:r>
          </a:p>
          <a:p>
            <a:pPr>
              <a:lnSpc>
                <a:spcPct val="80000"/>
              </a:lnSpc>
            </a:pPr>
            <a:endParaRPr lang="en-US" altLang="en-US" sz="2800"/>
          </a:p>
          <a:p>
            <a:pPr>
              <a:lnSpc>
                <a:spcPct val="80000"/>
              </a:lnSpc>
            </a:pPr>
            <a:r>
              <a:rPr lang="en-US" altLang="en-US" sz="2800"/>
              <a:t>Availability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Timely accessibility of data to authorized entities.</a:t>
            </a:r>
          </a:p>
        </p:txBody>
      </p:sp>
    </p:spTree>
    <p:extLst>
      <p:ext uri="{BB962C8B-B14F-4D97-AF65-F5344CB8AC3E}">
        <p14:creationId xmlns:p14="http://schemas.microsoft.com/office/powerpoint/2010/main" val="62786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altLang="en-US" sz="3600" u="sng">
                <a:solidFill>
                  <a:srgbClr val="0000FF"/>
                </a:solidFill>
                <a:latin typeface="Comic Sans MS" panose="030F0702030302020204" pitchFamily="66" charset="0"/>
              </a:rPr>
              <a:t>Objectives of Information Security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8392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Non-repudiation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An entity is prevented from denying its previous commitments or actions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Access control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An entity cannot access any entity that it is not authorized to.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Anonymity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The identity of an entity if protected from others.</a:t>
            </a:r>
          </a:p>
        </p:txBody>
      </p:sp>
    </p:spTree>
    <p:extLst>
      <p:ext uri="{BB962C8B-B14F-4D97-AF65-F5344CB8AC3E}">
        <p14:creationId xmlns:p14="http://schemas.microsoft.com/office/powerpoint/2010/main" val="206742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altLang="en-US" sz="3600" u="sng">
                <a:solidFill>
                  <a:srgbClr val="0000FF"/>
                </a:solidFill>
                <a:latin typeface="Comic Sans MS" panose="030F0702030302020204" pitchFamily="66" charset="0"/>
              </a:rPr>
              <a:t>Types of Cryptographic Functions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229600" cy="2438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Secret key functions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Public key functions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Hash functions</a:t>
            </a:r>
          </a:p>
        </p:txBody>
      </p:sp>
    </p:spTree>
    <p:extLst>
      <p:ext uri="{BB962C8B-B14F-4D97-AF65-F5344CB8AC3E}">
        <p14:creationId xmlns:p14="http://schemas.microsoft.com/office/powerpoint/2010/main" val="23076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altLang="en-US" sz="3600" u="sng">
                <a:solidFill>
                  <a:schemeClr val="bg1"/>
                </a:solidFill>
                <a:latin typeface="Comic Sans MS" panose="030F0702030302020204" pitchFamily="66" charset="0"/>
              </a:rPr>
              <a:t>Secret Key Cryptography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953000"/>
            <a:ext cx="8229600" cy="144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Using a single key for encryption/decryption.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The plaintext and the ciphertext having the same size.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Also called </a:t>
            </a:r>
            <a:r>
              <a:rPr lang="en-US" altLang="en-US" sz="2800" i="1"/>
              <a:t>symmetric</a:t>
            </a:r>
            <a:r>
              <a:rPr lang="en-US" altLang="en-US" sz="2400"/>
              <a:t> key cryptography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90600" y="19812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</a:rPr>
              <a:t>plaintext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990600" y="35052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</a:rPr>
              <a:t>ciphertext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629400" y="35052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</a:rPr>
              <a:t>plaintext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6553200" y="19812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</a:rPr>
              <a:t>ciphertext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3048000" y="2286000"/>
            <a:ext cx="3276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3048000" y="3810000"/>
            <a:ext cx="3276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4191000" y="2286000"/>
            <a:ext cx="0" cy="1524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581400" y="40386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</a:rPr>
              <a:t>decryption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657600" y="16764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</a:rPr>
              <a:t>encryption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343400" y="28194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</a:rPr>
              <a:t>key</a:t>
            </a: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685800" y="1447800"/>
            <a:ext cx="7924800" cy="3276600"/>
          </a:xfrm>
          <a:prstGeom prst="rect">
            <a:avLst/>
          </a:prstGeom>
          <a:noFill/>
          <a:ln w="9525">
            <a:solidFill>
              <a:srgbClr val="6666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57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l"/>
            <a:r>
              <a:rPr lang="en-US" altLang="en-US" sz="3600" u="sng">
                <a:solidFill>
                  <a:srgbClr val="0000FF"/>
                </a:solidFill>
                <a:latin typeface="Comic Sans MS" panose="030F0702030302020204" pitchFamily="66" charset="0"/>
              </a:rPr>
              <a:t>SKC: Security Uses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763000" cy="3657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Transmitting over an insecure channel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The transmitted message is encrypted by the sender and can be decrypted by the receiver, with the same key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Prevent attackers from eavesdropping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Secure storage on insecure media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Data is encrypted before being stored somewhere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Only the entities knowing the key can decrypt it</a:t>
            </a:r>
          </a:p>
        </p:txBody>
      </p:sp>
    </p:spTree>
    <p:extLst>
      <p:ext uri="{BB962C8B-B14F-4D97-AF65-F5344CB8AC3E}">
        <p14:creationId xmlns:p14="http://schemas.microsoft.com/office/powerpoint/2010/main" val="196580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l"/>
            <a:r>
              <a:rPr lang="en-US" altLang="en-US" sz="3600" u="sng">
                <a:solidFill>
                  <a:srgbClr val="0000FF"/>
                </a:solidFill>
                <a:latin typeface="Comic Sans MS" panose="030F0702030302020204" pitchFamily="66" charset="0"/>
              </a:rPr>
              <a:t>SKC: Security Uses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763000" cy="129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Authentication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Strong authentication: proving knowledge of a secret without revealing it.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057400" y="25908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chemeClr val="bg1"/>
                </a:solidFill>
              </a:rPr>
              <a:t>Alice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867400" y="25908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chemeClr val="bg1"/>
                </a:solidFill>
              </a:rPr>
              <a:t>Bob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209800" y="3352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chemeClr val="bg1"/>
                </a:solidFill>
              </a:rPr>
              <a:t>r </a:t>
            </a:r>
            <a:r>
              <a:rPr lang="en-US" altLang="en-US" sz="2400" baseline="-250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2971800" y="3581400"/>
            <a:ext cx="3200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410200" y="40386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 err="1">
                <a:solidFill>
                  <a:schemeClr val="bg1"/>
                </a:solidFill>
              </a:rPr>
              <a:t>r</a:t>
            </a:r>
            <a:r>
              <a:rPr lang="en-US" altLang="en-US" sz="2400" baseline="-25000" dirty="0" err="1">
                <a:solidFill>
                  <a:schemeClr val="bg1"/>
                </a:solidFill>
              </a:rPr>
              <a:t>A</a:t>
            </a:r>
            <a:r>
              <a:rPr lang="en-US" altLang="en-US" sz="2400" baseline="-25000" dirty="0">
                <a:solidFill>
                  <a:schemeClr val="bg1"/>
                </a:solidFill>
              </a:rPr>
              <a:t> </a:t>
            </a:r>
            <a:r>
              <a:rPr lang="en-US" altLang="en-US" sz="2400" dirty="0">
                <a:solidFill>
                  <a:schemeClr val="bg1"/>
                </a:solidFill>
              </a:rPr>
              <a:t>encrypted with K</a:t>
            </a:r>
            <a:r>
              <a:rPr lang="en-US" altLang="en-US" sz="2400" baseline="-25000" dirty="0">
                <a:solidFill>
                  <a:schemeClr val="bg1"/>
                </a:solidFill>
              </a:rPr>
              <a:t>A,B</a:t>
            </a: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H="1">
            <a:off x="2362200" y="4343400"/>
            <a:ext cx="3048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838200" y="30480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009900"/>
                </a:solidFill>
              </a:rPr>
              <a:t>challenge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7467600" y="35814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009900"/>
                </a:solidFill>
              </a:rPr>
              <a:t>response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6248400" y="4724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</a:rPr>
              <a:t>r </a:t>
            </a:r>
            <a:r>
              <a:rPr lang="en-US" altLang="en-US" sz="2400" baseline="-250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flipH="1">
            <a:off x="2362200" y="4953000"/>
            <a:ext cx="3733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838200" y="53340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</a:rPr>
              <a:t>r</a:t>
            </a:r>
            <a:r>
              <a:rPr lang="en-US" altLang="en-US" sz="2400" baseline="-25000">
                <a:solidFill>
                  <a:schemeClr val="bg1"/>
                </a:solidFill>
              </a:rPr>
              <a:t>B </a:t>
            </a:r>
            <a:r>
              <a:rPr lang="en-US" altLang="en-US" sz="2400">
                <a:solidFill>
                  <a:schemeClr val="bg1"/>
                </a:solidFill>
              </a:rPr>
              <a:t>encrypted with K</a:t>
            </a:r>
            <a:r>
              <a:rPr lang="en-US" altLang="en-US" sz="2400" baseline="-25000">
                <a:solidFill>
                  <a:schemeClr val="bg1"/>
                </a:solidFill>
              </a:rPr>
              <a:t>A,B</a:t>
            </a:r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3962400" y="5638800"/>
            <a:ext cx="2209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381000" y="2438400"/>
            <a:ext cx="8534400" cy="3810000"/>
          </a:xfrm>
          <a:prstGeom prst="rect">
            <a:avLst/>
          </a:prstGeom>
          <a:noFill/>
          <a:ln w="9525">
            <a:solidFill>
              <a:srgbClr val="6666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431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K">
  <a:themeElements>
    <a:clrScheme name="CMPS319 4">
      <a:dk1>
        <a:srgbClr val="330000"/>
      </a:dk1>
      <a:lt1>
        <a:srgbClr val="FFFFCC"/>
      </a:lt1>
      <a:dk2>
        <a:srgbClr val="000000"/>
      </a:dk2>
      <a:lt2>
        <a:srgbClr val="FFCC00"/>
      </a:lt2>
      <a:accent1>
        <a:srgbClr val="FF9900"/>
      </a:accent1>
      <a:accent2>
        <a:srgbClr val="330099"/>
      </a:accent2>
      <a:accent3>
        <a:srgbClr val="AAAAAA"/>
      </a:accent3>
      <a:accent4>
        <a:srgbClr val="DADAAE"/>
      </a:accent4>
      <a:accent5>
        <a:srgbClr val="FFCAAA"/>
      </a:accent5>
      <a:accent6>
        <a:srgbClr val="2D008A"/>
      </a:accent6>
      <a:hlink>
        <a:srgbClr val="FF6633"/>
      </a:hlink>
      <a:folHlink>
        <a:srgbClr val="669900"/>
      </a:folHlink>
    </a:clrScheme>
    <a:fontScheme name="CMPS31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MPS319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PS319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PS319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PS319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PS319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PS319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IK" id="{32F85123-83EF-45B9-B9CE-AB10546D1E67}" vid="{2F8BCABA-215B-4C93-A9A7-8B8C359A6B5B}"/>
    </a:ext>
  </a:extLst>
</a:theme>
</file>

<file path=ppt/theme/theme2.xml><?xml version="1.0" encoding="utf-8"?>
<a:theme xmlns:a="http://schemas.openxmlformats.org/drawingml/2006/main" name="CMPS319">
  <a:themeElements>
    <a:clrScheme name="CMPS319 4">
      <a:dk1>
        <a:srgbClr val="330000"/>
      </a:dk1>
      <a:lt1>
        <a:srgbClr val="FFFFCC"/>
      </a:lt1>
      <a:dk2>
        <a:srgbClr val="000000"/>
      </a:dk2>
      <a:lt2>
        <a:srgbClr val="FFCC00"/>
      </a:lt2>
      <a:accent1>
        <a:srgbClr val="FF9900"/>
      </a:accent1>
      <a:accent2>
        <a:srgbClr val="330099"/>
      </a:accent2>
      <a:accent3>
        <a:srgbClr val="AAAAAA"/>
      </a:accent3>
      <a:accent4>
        <a:srgbClr val="DADAAE"/>
      </a:accent4>
      <a:accent5>
        <a:srgbClr val="FFCAAA"/>
      </a:accent5>
      <a:accent6>
        <a:srgbClr val="2D008A"/>
      </a:accent6>
      <a:hlink>
        <a:srgbClr val="FF6633"/>
      </a:hlink>
      <a:folHlink>
        <a:srgbClr val="669900"/>
      </a:folHlink>
    </a:clrScheme>
    <a:fontScheme name="CMPS31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MPS319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PS319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PS319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PS319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PS319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PS319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MIK">
  <a:themeElements>
    <a:clrScheme name="CMPS319 4">
      <a:dk1>
        <a:srgbClr val="330000"/>
      </a:dk1>
      <a:lt1>
        <a:srgbClr val="FFFFCC"/>
      </a:lt1>
      <a:dk2>
        <a:srgbClr val="000000"/>
      </a:dk2>
      <a:lt2>
        <a:srgbClr val="FFCC00"/>
      </a:lt2>
      <a:accent1>
        <a:srgbClr val="FF9900"/>
      </a:accent1>
      <a:accent2>
        <a:srgbClr val="330099"/>
      </a:accent2>
      <a:accent3>
        <a:srgbClr val="AAAAAA"/>
      </a:accent3>
      <a:accent4>
        <a:srgbClr val="DADAAE"/>
      </a:accent4>
      <a:accent5>
        <a:srgbClr val="FFCAAA"/>
      </a:accent5>
      <a:accent6>
        <a:srgbClr val="2D008A"/>
      </a:accent6>
      <a:hlink>
        <a:srgbClr val="FF6633"/>
      </a:hlink>
      <a:folHlink>
        <a:srgbClr val="669900"/>
      </a:folHlink>
    </a:clrScheme>
    <a:fontScheme name="CMPS31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MPS319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PS319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PS319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PS319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PS319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PS319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IK" id="{CBAE901A-13DB-41D6-8E0F-E100C87A1DF1}" vid="{373E7A5F-14F2-4ABC-B239-B1B6656D68C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MIK</Template>
  <TotalTime>3</TotalTime>
  <Words>1378</Words>
  <Application>Microsoft Office PowerPoint</Application>
  <PresentationFormat>On-screen Show (4:3)</PresentationFormat>
  <Paragraphs>274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Comic Sans MS</vt:lpstr>
      <vt:lpstr>Symbol</vt:lpstr>
      <vt:lpstr>Times New Roman</vt:lpstr>
      <vt:lpstr>Wingdings</vt:lpstr>
      <vt:lpstr>MIK</vt:lpstr>
      <vt:lpstr>CMPS319</vt:lpstr>
      <vt:lpstr>1_MIK</vt:lpstr>
      <vt:lpstr>Introduction to  Cryptography</vt:lpstr>
      <vt:lpstr>What is Cryptography</vt:lpstr>
      <vt:lpstr>Security Attacks</vt:lpstr>
      <vt:lpstr>Objectives of Information Security</vt:lpstr>
      <vt:lpstr>Objectives of Information Security</vt:lpstr>
      <vt:lpstr>Types of Cryptographic Functions</vt:lpstr>
      <vt:lpstr>Secret Key Cryptography</vt:lpstr>
      <vt:lpstr>SKC: Security Uses</vt:lpstr>
      <vt:lpstr>SKC: Security Uses</vt:lpstr>
      <vt:lpstr>SKC: Security Uses</vt:lpstr>
      <vt:lpstr>Public Key Cryptography</vt:lpstr>
      <vt:lpstr>PKC: Security Uses</vt:lpstr>
      <vt:lpstr>PKC: Security Uses</vt:lpstr>
      <vt:lpstr>PKC: Security Uses</vt:lpstr>
      <vt:lpstr>Hash Functions</vt:lpstr>
      <vt:lpstr>Hash Functions: Security Uses</vt:lpstr>
      <vt:lpstr>Hash Functions: Security Uses</vt:lpstr>
      <vt:lpstr>Cryptographic Algorithms: Agenda</vt:lpstr>
      <vt:lpstr>Attacks: Types</vt:lpstr>
      <vt:lpstr>Birthday Attacks</vt:lpstr>
      <vt:lpstr>Meet-in-the-Middle Attacks</vt:lpstr>
      <vt:lpstr>Meet-in-the-Middle Attacks</vt:lpstr>
      <vt:lpstr>Security Definition</vt:lpstr>
      <vt:lpstr>Security Definition</vt:lpstr>
      <vt:lpstr>Secret Key Cryptographic Algorithms</vt:lpstr>
      <vt:lpstr>DES (Data Encryption Standard)</vt:lpstr>
      <vt:lpstr>Triple-DES (3DES)</vt:lpstr>
      <vt:lpstr>IDEA (International Data Encryption Algorithm)</vt:lpstr>
      <vt:lpstr>AES (Advanced Encryption Standard)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Cryptography</dc:title>
  <dc:creator>Harfebi Fryonanda</dc:creator>
  <cp:lastModifiedBy>Harfebi Fryonanda</cp:lastModifiedBy>
  <cp:revision>1</cp:revision>
  <dcterms:created xsi:type="dcterms:W3CDTF">2018-12-17T03:34:04Z</dcterms:created>
  <dcterms:modified xsi:type="dcterms:W3CDTF">2018-12-17T03:38:02Z</dcterms:modified>
</cp:coreProperties>
</file>