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8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63" Type="http://schemas.openxmlformats.org/officeDocument/2006/relationships/slide" Target="slides/slide60.xml"/><Relationship Id="rId84" Type="http://schemas.openxmlformats.org/officeDocument/2006/relationships/slide" Target="slides/slide81.xml"/><Relationship Id="rId138" Type="http://schemas.openxmlformats.org/officeDocument/2006/relationships/slide" Target="slides/slide135.xml"/><Relationship Id="rId159" Type="http://schemas.openxmlformats.org/officeDocument/2006/relationships/slide" Target="slides/slide156.xml"/><Relationship Id="rId170" Type="http://schemas.openxmlformats.org/officeDocument/2006/relationships/slide" Target="slides/slide167.xml"/><Relationship Id="rId191" Type="http://schemas.openxmlformats.org/officeDocument/2006/relationships/slide" Target="slides/slide188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53" Type="http://schemas.openxmlformats.org/officeDocument/2006/relationships/slide" Target="slides/slide50.xml"/><Relationship Id="rId74" Type="http://schemas.openxmlformats.org/officeDocument/2006/relationships/slide" Target="slides/slide71.xml"/><Relationship Id="rId128" Type="http://schemas.openxmlformats.org/officeDocument/2006/relationships/slide" Target="slides/slide125.xml"/><Relationship Id="rId149" Type="http://schemas.openxmlformats.org/officeDocument/2006/relationships/slide" Target="slides/slide146.xml"/><Relationship Id="rId5" Type="http://schemas.openxmlformats.org/officeDocument/2006/relationships/slide" Target="slides/slide2.xml"/><Relationship Id="rId95" Type="http://schemas.openxmlformats.org/officeDocument/2006/relationships/slide" Target="slides/slide92.xml"/><Relationship Id="rId160" Type="http://schemas.openxmlformats.org/officeDocument/2006/relationships/slide" Target="slides/slide157.xml"/><Relationship Id="rId181" Type="http://schemas.openxmlformats.org/officeDocument/2006/relationships/slide" Target="slides/slide178.xml"/><Relationship Id="rId22" Type="http://schemas.openxmlformats.org/officeDocument/2006/relationships/slide" Target="slides/slide19.xml"/><Relationship Id="rId43" Type="http://schemas.openxmlformats.org/officeDocument/2006/relationships/slide" Target="slides/slide40.xml"/><Relationship Id="rId64" Type="http://schemas.openxmlformats.org/officeDocument/2006/relationships/slide" Target="slides/slide61.xml"/><Relationship Id="rId118" Type="http://schemas.openxmlformats.org/officeDocument/2006/relationships/slide" Target="slides/slide115.xml"/><Relationship Id="rId139" Type="http://schemas.openxmlformats.org/officeDocument/2006/relationships/slide" Target="slides/slide136.xml"/><Relationship Id="rId85" Type="http://schemas.openxmlformats.org/officeDocument/2006/relationships/slide" Target="slides/slide82.xml"/><Relationship Id="rId150" Type="http://schemas.openxmlformats.org/officeDocument/2006/relationships/slide" Target="slides/slide147.xml"/><Relationship Id="rId171" Type="http://schemas.openxmlformats.org/officeDocument/2006/relationships/slide" Target="slides/slide168.xml"/><Relationship Id="rId192" Type="http://schemas.openxmlformats.org/officeDocument/2006/relationships/slide" Target="slides/slide189.xml"/><Relationship Id="rId12" Type="http://schemas.openxmlformats.org/officeDocument/2006/relationships/slide" Target="slides/slide9.xml"/><Relationship Id="rId33" Type="http://schemas.openxmlformats.org/officeDocument/2006/relationships/slide" Target="slides/slide30.xml"/><Relationship Id="rId108" Type="http://schemas.openxmlformats.org/officeDocument/2006/relationships/slide" Target="slides/slide105.xml"/><Relationship Id="rId129" Type="http://schemas.openxmlformats.org/officeDocument/2006/relationships/slide" Target="slides/slide126.xml"/><Relationship Id="rId54" Type="http://schemas.openxmlformats.org/officeDocument/2006/relationships/slide" Target="slides/slide51.xml"/><Relationship Id="rId75" Type="http://schemas.openxmlformats.org/officeDocument/2006/relationships/slide" Target="slides/slide72.xml"/><Relationship Id="rId96" Type="http://schemas.openxmlformats.org/officeDocument/2006/relationships/slide" Target="slides/slide93.xml"/><Relationship Id="rId140" Type="http://schemas.openxmlformats.org/officeDocument/2006/relationships/slide" Target="slides/slide137.xml"/><Relationship Id="rId161" Type="http://schemas.openxmlformats.org/officeDocument/2006/relationships/slide" Target="slides/slide158.xml"/><Relationship Id="rId182" Type="http://schemas.openxmlformats.org/officeDocument/2006/relationships/slide" Target="slides/slide179.xml"/><Relationship Id="rId6" Type="http://schemas.openxmlformats.org/officeDocument/2006/relationships/slide" Target="slides/slide3.xml"/><Relationship Id="rId23" Type="http://schemas.openxmlformats.org/officeDocument/2006/relationships/slide" Target="slides/slide20.xml"/><Relationship Id="rId119" Type="http://schemas.openxmlformats.org/officeDocument/2006/relationships/slide" Target="slides/slide116.xml"/><Relationship Id="rId44" Type="http://schemas.openxmlformats.org/officeDocument/2006/relationships/slide" Target="slides/slide41.xml"/><Relationship Id="rId65" Type="http://schemas.openxmlformats.org/officeDocument/2006/relationships/slide" Target="slides/slide62.xml"/><Relationship Id="rId86" Type="http://schemas.openxmlformats.org/officeDocument/2006/relationships/slide" Target="slides/slide83.xml"/><Relationship Id="rId130" Type="http://schemas.openxmlformats.org/officeDocument/2006/relationships/slide" Target="slides/slide127.xml"/><Relationship Id="rId151" Type="http://schemas.openxmlformats.org/officeDocument/2006/relationships/slide" Target="slides/slide148.xml"/><Relationship Id="rId172" Type="http://schemas.openxmlformats.org/officeDocument/2006/relationships/slide" Target="slides/slide169.xml"/><Relationship Id="rId193" Type="http://schemas.openxmlformats.org/officeDocument/2006/relationships/slide" Target="slides/slide190.xml"/><Relationship Id="rId13" Type="http://schemas.openxmlformats.org/officeDocument/2006/relationships/slide" Target="slides/slide10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20" Type="http://schemas.openxmlformats.org/officeDocument/2006/relationships/slide" Target="slides/slide117.xml"/><Relationship Id="rId141" Type="http://schemas.openxmlformats.org/officeDocument/2006/relationships/slide" Target="slides/slide138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162" Type="http://schemas.openxmlformats.org/officeDocument/2006/relationships/slide" Target="slides/slide159.xml"/><Relationship Id="rId183" Type="http://schemas.openxmlformats.org/officeDocument/2006/relationships/slide" Target="slides/slide18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131" Type="http://schemas.openxmlformats.org/officeDocument/2006/relationships/slide" Target="slides/slide128.xml"/><Relationship Id="rId136" Type="http://schemas.openxmlformats.org/officeDocument/2006/relationships/slide" Target="slides/slide133.xml"/><Relationship Id="rId157" Type="http://schemas.openxmlformats.org/officeDocument/2006/relationships/slide" Target="slides/slide154.xml"/><Relationship Id="rId178" Type="http://schemas.openxmlformats.org/officeDocument/2006/relationships/slide" Target="slides/slide175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52" Type="http://schemas.openxmlformats.org/officeDocument/2006/relationships/slide" Target="slides/slide149.xml"/><Relationship Id="rId173" Type="http://schemas.openxmlformats.org/officeDocument/2006/relationships/slide" Target="slides/slide170.xml"/><Relationship Id="rId194" Type="http://schemas.openxmlformats.org/officeDocument/2006/relationships/slide" Target="slides/slide191.xml"/><Relationship Id="rId199" Type="http://schemas.openxmlformats.org/officeDocument/2006/relationships/tableStyles" Target="tableStyle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56" Type="http://schemas.openxmlformats.org/officeDocument/2006/relationships/slide" Target="slides/slide53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26" Type="http://schemas.openxmlformats.org/officeDocument/2006/relationships/slide" Target="slides/slide123.xml"/><Relationship Id="rId147" Type="http://schemas.openxmlformats.org/officeDocument/2006/relationships/slide" Target="slides/slide144.xml"/><Relationship Id="rId168" Type="http://schemas.openxmlformats.org/officeDocument/2006/relationships/slide" Target="slides/slide165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slide" Target="slides/slide118.xml"/><Relationship Id="rId142" Type="http://schemas.openxmlformats.org/officeDocument/2006/relationships/slide" Target="slides/slide139.xml"/><Relationship Id="rId163" Type="http://schemas.openxmlformats.org/officeDocument/2006/relationships/slide" Target="slides/slide160.xml"/><Relationship Id="rId184" Type="http://schemas.openxmlformats.org/officeDocument/2006/relationships/slide" Target="slides/slide181.xml"/><Relationship Id="rId189" Type="http://schemas.openxmlformats.org/officeDocument/2006/relationships/slide" Target="slides/slide186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2.xml"/><Relationship Id="rId46" Type="http://schemas.openxmlformats.org/officeDocument/2006/relationships/slide" Target="slides/slide43.xml"/><Relationship Id="rId67" Type="http://schemas.openxmlformats.org/officeDocument/2006/relationships/slide" Target="slides/slide64.xml"/><Relationship Id="rId116" Type="http://schemas.openxmlformats.org/officeDocument/2006/relationships/slide" Target="slides/slide113.xml"/><Relationship Id="rId137" Type="http://schemas.openxmlformats.org/officeDocument/2006/relationships/slide" Target="slides/slide134.xml"/><Relationship Id="rId158" Type="http://schemas.openxmlformats.org/officeDocument/2006/relationships/slide" Target="slides/slide155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62" Type="http://schemas.openxmlformats.org/officeDocument/2006/relationships/slide" Target="slides/slide59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111" Type="http://schemas.openxmlformats.org/officeDocument/2006/relationships/slide" Target="slides/slide108.xml"/><Relationship Id="rId132" Type="http://schemas.openxmlformats.org/officeDocument/2006/relationships/slide" Target="slides/slide129.xml"/><Relationship Id="rId153" Type="http://schemas.openxmlformats.org/officeDocument/2006/relationships/slide" Target="slides/slide150.xml"/><Relationship Id="rId174" Type="http://schemas.openxmlformats.org/officeDocument/2006/relationships/slide" Target="slides/slide171.xml"/><Relationship Id="rId179" Type="http://schemas.openxmlformats.org/officeDocument/2006/relationships/slide" Target="slides/slide176.xml"/><Relationship Id="rId195" Type="http://schemas.openxmlformats.org/officeDocument/2006/relationships/slide" Target="slides/slide192.xml"/><Relationship Id="rId190" Type="http://schemas.openxmlformats.org/officeDocument/2006/relationships/slide" Target="slides/slide187.xml"/><Relationship Id="rId15" Type="http://schemas.openxmlformats.org/officeDocument/2006/relationships/slide" Target="slides/slide12.xml"/><Relationship Id="rId36" Type="http://schemas.openxmlformats.org/officeDocument/2006/relationships/slide" Target="slides/slide33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27" Type="http://schemas.openxmlformats.org/officeDocument/2006/relationships/slide" Target="slides/slide12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52" Type="http://schemas.openxmlformats.org/officeDocument/2006/relationships/slide" Target="slides/slide49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slide" Target="slides/slide119.xml"/><Relationship Id="rId143" Type="http://schemas.openxmlformats.org/officeDocument/2006/relationships/slide" Target="slides/slide140.xml"/><Relationship Id="rId148" Type="http://schemas.openxmlformats.org/officeDocument/2006/relationships/slide" Target="slides/slide145.xml"/><Relationship Id="rId164" Type="http://schemas.openxmlformats.org/officeDocument/2006/relationships/slide" Target="slides/slide161.xml"/><Relationship Id="rId169" Type="http://schemas.openxmlformats.org/officeDocument/2006/relationships/slide" Target="slides/slide166.xml"/><Relationship Id="rId185" Type="http://schemas.openxmlformats.org/officeDocument/2006/relationships/slide" Target="slides/slide18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80" Type="http://schemas.openxmlformats.org/officeDocument/2006/relationships/slide" Target="slides/slide177.xml"/><Relationship Id="rId26" Type="http://schemas.openxmlformats.org/officeDocument/2006/relationships/slide" Target="slides/slide23.xml"/><Relationship Id="rId47" Type="http://schemas.openxmlformats.org/officeDocument/2006/relationships/slide" Target="slides/slide44.xml"/><Relationship Id="rId68" Type="http://schemas.openxmlformats.org/officeDocument/2006/relationships/slide" Target="slides/slide65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33" Type="http://schemas.openxmlformats.org/officeDocument/2006/relationships/slide" Target="slides/slide130.xml"/><Relationship Id="rId154" Type="http://schemas.openxmlformats.org/officeDocument/2006/relationships/slide" Target="slides/slide151.xml"/><Relationship Id="rId175" Type="http://schemas.openxmlformats.org/officeDocument/2006/relationships/slide" Target="slides/slide172.xml"/><Relationship Id="rId196" Type="http://schemas.openxmlformats.org/officeDocument/2006/relationships/presProps" Target="presProps.xml"/><Relationship Id="rId16" Type="http://schemas.openxmlformats.org/officeDocument/2006/relationships/slide" Target="slides/slide13.xml"/><Relationship Id="rId37" Type="http://schemas.openxmlformats.org/officeDocument/2006/relationships/slide" Target="slides/slide34.xml"/><Relationship Id="rId58" Type="http://schemas.openxmlformats.org/officeDocument/2006/relationships/slide" Target="slides/slide55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slide" Target="slides/slide120.xml"/><Relationship Id="rId144" Type="http://schemas.openxmlformats.org/officeDocument/2006/relationships/slide" Target="slides/slide141.xml"/><Relationship Id="rId90" Type="http://schemas.openxmlformats.org/officeDocument/2006/relationships/slide" Target="slides/slide87.xml"/><Relationship Id="rId165" Type="http://schemas.openxmlformats.org/officeDocument/2006/relationships/slide" Target="slides/slide162.xml"/><Relationship Id="rId186" Type="http://schemas.openxmlformats.org/officeDocument/2006/relationships/slide" Target="slides/slide183.xml"/><Relationship Id="rId27" Type="http://schemas.openxmlformats.org/officeDocument/2006/relationships/slide" Target="slides/slide24.xml"/><Relationship Id="rId48" Type="http://schemas.openxmlformats.org/officeDocument/2006/relationships/slide" Target="slides/slide45.xml"/><Relationship Id="rId69" Type="http://schemas.openxmlformats.org/officeDocument/2006/relationships/slide" Target="slides/slide66.xml"/><Relationship Id="rId113" Type="http://schemas.openxmlformats.org/officeDocument/2006/relationships/slide" Target="slides/slide110.xml"/><Relationship Id="rId134" Type="http://schemas.openxmlformats.org/officeDocument/2006/relationships/slide" Target="slides/slide131.xml"/><Relationship Id="rId80" Type="http://schemas.openxmlformats.org/officeDocument/2006/relationships/slide" Target="slides/slide77.xml"/><Relationship Id="rId155" Type="http://schemas.openxmlformats.org/officeDocument/2006/relationships/slide" Target="slides/slide152.xml"/><Relationship Id="rId176" Type="http://schemas.openxmlformats.org/officeDocument/2006/relationships/slide" Target="slides/slide173.xml"/><Relationship Id="rId197" Type="http://schemas.openxmlformats.org/officeDocument/2006/relationships/viewProps" Target="viewProps.xml"/><Relationship Id="rId17" Type="http://schemas.openxmlformats.org/officeDocument/2006/relationships/slide" Target="slides/slide14.xml"/><Relationship Id="rId38" Type="http://schemas.openxmlformats.org/officeDocument/2006/relationships/slide" Target="slides/slide35.xml"/><Relationship Id="rId59" Type="http://schemas.openxmlformats.org/officeDocument/2006/relationships/slide" Target="slides/slide56.xml"/><Relationship Id="rId103" Type="http://schemas.openxmlformats.org/officeDocument/2006/relationships/slide" Target="slides/slide100.xml"/><Relationship Id="rId124" Type="http://schemas.openxmlformats.org/officeDocument/2006/relationships/slide" Target="slides/slide121.xml"/><Relationship Id="rId70" Type="http://schemas.openxmlformats.org/officeDocument/2006/relationships/slide" Target="slides/slide67.xml"/><Relationship Id="rId91" Type="http://schemas.openxmlformats.org/officeDocument/2006/relationships/slide" Target="slides/slide88.xml"/><Relationship Id="rId145" Type="http://schemas.openxmlformats.org/officeDocument/2006/relationships/slide" Target="slides/slide142.xml"/><Relationship Id="rId166" Type="http://schemas.openxmlformats.org/officeDocument/2006/relationships/slide" Target="slides/slide163.xml"/><Relationship Id="rId187" Type="http://schemas.openxmlformats.org/officeDocument/2006/relationships/slide" Target="slides/slide184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5.xml"/><Relationship Id="rId49" Type="http://schemas.openxmlformats.org/officeDocument/2006/relationships/slide" Target="slides/slide46.xml"/><Relationship Id="rId114" Type="http://schemas.openxmlformats.org/officeDocument/2006/relationships/slide" Target="slides/slide111.xml"/><Relationship Id="rId60" Type="http://schemas.openxmlformats.org/officeDocument/2006/relationships/slide" Target="slides/slide57.xml"/><Relationship Id="rId81" Type="http://schemas.openxmlformats.org/officeDocument/2006/relationships/slide" Target="slides/slide78.xml"/><Relationship Id="rId135" Type="http://schemas.openxmlformats.org/officeDocument/2006/relationships/slide" Target="slides/slide132.xml"/><Relationship Id="rId156" Type="http://schemas.openxmlformats.org/officeDocument/2006/relationships/slide" Target="slides/slide153.xml"/><Relationship Id="rId177" Type="http://schemas.openxmlformats.org/officeDocument/2006/relationships/slide" Target="slides/slide174.xml"/><Relationship Id="rId198" Type="http://schemas.openxmlformats.org/officeDocument/2006/relationships/theme" Target="theme/theme1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50" Type="http://schemas.openxmlformats.org/officeDocument/2006/relationships/slide" Target="slides/slide47.xml"/><Relationship Id="rId104" Type="http://schemas.openxmlformats.org/officeDocument/2006/relationships/slide" Target="slides/slide101.xml"/><Relationship Id="rId125" Type="http://schemas.openxmlformats.org/officeDocument/2006/relationships/slide" Target="slides/slide122.xml"/><Relationship Id="rId146" Type="http://schemas.openxmlformats.org/officeDocument/2006/relationships/slide" Target="slides/slide143.xml"/><Relationship Id="rId167" Type="http://schemas.openxmlformats.org/officeDocument/2006/relationships/slide" Target="slides/slide164.xml"/><Relationship Id="rId188" Type="http://schemas.openxmlformats.org/officeDocument/2006/relationships/slide" Target="slides/slide18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78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470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0141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4211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075B9E8-7393-4DC5-8EFC-49FBC3D7E3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916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119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3031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53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8514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5603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273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1057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7758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6232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4042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5711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3980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0306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988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14976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2698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919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4889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2158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6445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63058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40319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54801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3908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15582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302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303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413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525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883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1254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923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C442EA9B-1295-4436-866E-DBC72498EC9A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0B0F9FE9-B88E-4479-88F5-5581C6A11F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31550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71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7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00269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94354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9.wmf"/><Relationship Id="rId4" Type="http://schemas.openxmlformats.org/officeDocument/2006/relationships/image" Target="../media/image25.wmf"/></Relationships>
</file>

<file path=ppt/slides/_rels/slide10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1.wmf"/><Relationship Id="rId7" Type="http://schemas.openxmlformats.org/officeDocument/2006/relationships/image" Target="../media/image28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7.wmf"/><Relationship Id="rId4" Type="http://schemas.openxmlformats.org/officeDocument/2006/relationships/image" Target="../media/image19.wmf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11.wmf"/><Relationship Id="rId4" Type="http://schemas.openxmlformats.org/officeDocument/2006/relationships/image" Target="../media/image24.wmf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1.wmf"/><Relationship Id="rId4" Type="http://schemas.openxmlformats.org/officeDocument/2006/relationships/image" Target="../media/image10.wmf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sh.org/" TargetMode="Externa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wmf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37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23.wmf"/></Relationships>
</file>

<file path=ppt/slides/_rels/slide1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1.wmf"/><Relationship Id="rId7" Type="http://schemas.openxmlformats.org/officeDocument/2006/relationships/image" Target="../media/image11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13.wmf"/><Relationship Id="rId4" Type="http://schemas.openxmlformats.org/officeDocument/2006/relationships/image" Target="../media/image19.wmf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hyperlink" Target="ftp://ftp.ee.lbl.gov/papers/bro-usenix98-revised.ps.Z" TargetMode="Externa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hyperlink" Target="http://spam.abuse.net/" TargetMode="Externa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press.com/authors/bio.asp?a=550e2556-eecd-4eb7-98f8-0e35794c7b46" TargetMode="External"/><Relationship Id="rId2" Type="http://schemas.openxmlformats.org/officeDocument/2006/relationships/hyperlink" Target="http://www.ciscopress.com/title/1587051176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iscopress.com/series/series.asp?ser=334950" TargetMode="External"/><Relationship Id="rId4" Type="http://schemas.openxmlformats.org/officeDocument/2006/relationships/hyperlink" Target="http://www.ciscopres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9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9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9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ertgraham.com/pubs/network-intrusion-detection.html" TargetMode="External"/><Relationship Id="rId2" Type="http://schemas.openxmlformats.org/officeDocument/2006/relationships/hyperlink" Target="http://www.microsoft.com/technet/treeview/default.asp?url=/technet/security/default.asp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2.wmf"/><Relationship Id="rId7" Type="http://schemas.openxmlformats.org/officeDocument/2006/relationships/image" Target="../media/image11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19.wmf"/><Relationship Id="rId4" Type="http://schemas.openxmlformats.org/officeDocument/2006/relationships/image" Target="../media/image13.wmf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7ED4904-06F1-4C1C-9EC2-2078C5EEFAC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4" name="Rectangle 4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/>
              <a:t>Designing and Implementing a Secure Network Infrastructure</a:t>
            </a:r>
          </a:p>
        </p:txBody>
      </p:sp>
      <p:sp>
        <p:nvSpPr>
          <p:cNvPr id="30725" name="Rectangle 5"/>
          <p:cNvSpPr>
            <a:spLocks noGrp="1" noRot="1" noChangeArrowheads="1"/>
          </p:cNvSpPr>
          <p:nvPr>
            <p:ph type="subTitle" idx="1"/>
          </p:nvPr>
        </p:nvSpPr>
        <p:spPr>
          <a:xfrm>
            <a:off x="2545307" y="4159155"/>
            <a:ext cx="64008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0000"/>
                </a:solidFill>
              </a:rPr>
              <a:t>Advanced 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1908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1EE2-D0B5-4101-A223-79353D132BE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Public Key Encryption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312025" cy="1635125"/>
          </a:xfrm>
          <a:noFill/>
          <a:ln/>
        </p:spPr>
        <p:txBody>
          <a:bodyPr lIns="73025" tIns="36513" rIns="73025" bIns="36513" anchor="ctr" anchorCtr="1"/>
          <a:lstStyle/>
          <a:p>
            <a:pPr marL="257175" indent="-257175" defTabSz="723900">
              <a:buFont typeface="Wingdings" panose="05000000000000000000" pitchFamily="2" charset="2"/>
              <a:buNone/>
            </a:pPr>
            <a:r>
              <a:rPr lang="en-US" altLang="en-US"/>
              <a:t>Uses public/private keys</a:t>
            </a:r>
          </a:p>
          <a:p>
            <a:pPr marL="503238" lvl="1" indent="0" defTabSz="723900"/>
            <a:r>
              <a:rPr lang="en-US" altLang="en-US"/>
              <a:t>Keep private key private</a:t>
            </a:r>
          </a:p>
          <a:p>
            <a:pPr marL="503238" lvl="1" indent="0" defTabSz="723900"/>
            <a:r>
              <a:rPr lang="en-US" altLang="en-US"/>
              <a:t>Anyone can see public key</a:t>
            </a:r>
          </a:p>
        </p:txBody>
      </p:sp>
      <p:grpSp>
        <p:nvGrpSpPr>
          <p:cNvPr id="109573" name="Group 5"/>
          <p:cNvGrpSpPr>
            <a:grpSpLocks/>
          </p:cNvGrpSpPr>
          <p:nvPr/>
        </p:nvGrpSpPr>
        <p:grpSpPr bwMode="auto">
          <a:xfrm>
            <a:off x="2286000" y="3505200"/>
            <a:ext cx="1414463" cy="1782763"/>
            <a:chOff x="1524" y="2096"/>
            <a:chExt cx="891" cy="1123"/>
          </a:xfrm>
        </p:grpSpPr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2117" y="2763"/>
              <a:ext cx="62" cy="20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9575" name="Rectangle 7"/>
            <p:cNvSpPr>
              <a:spLocks noChangeArrowheads="1"/>
            </p:cNvSpPr>
            <p:nvPr/>
          </p:nvSpPr>
          <p:spPr bwMode="auto">
            <a:xfrm>
              <a:off x="2117" y="2805"/>
              <a:ext cx="62" cy="21"/>
            </a:xfrm>
            <a:prstGeom prst="rect">
              <a:avLst/>
            </a:prstGeom>
            <a:solidFill>
              <a:srgbClr val="7878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9576" name="Rectangle 8"/>
            <p:cNvSpPr>
              <a:spLocks noChangeArrowheads="1"/>
            </p:cNvSpPr>
            <p:nvPr/>
          </p:nvSpPr>
          <p:spPr bwMode="auto">
            <a:xfrm>
              <a:off x="2117" y="2849"/>
              <a:ext cx="62" cy="21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9577" name="Rectangle 9"/>
            <p:cNvSpPr>
              <a:spLocks noChangeArrowheads="1"/>
            </p:cNvSpPr>
            <p:nvPr/>
          </p:nvSpPr>
          <p:spPr bwMode="auto">
            <a:xfrm>
              <a:off x="2117" y="2892"/>
              <a:ext cx="62" cy="22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9578" name="Freeform 10"/>
            <p:cNvSpPr>
              <a:spLocks/>
            </p:cNvSpPr>
            <p:nvPr/>
          </p:nvSpPr>
          <p:spPr bwMode="auto">
            <a:xfrm>
              <a:off x="2009" y="2658"/>
              <a:ext cx="228" cy="552"/>
            </a:xfrm>
            <a:custGeom>
              <a:avLst/>
              <a:gdLst>
                <a:gd name="T0" fmla="*/ 180 w 228"/>
                <a:gd name="T1" fmla="*/ 25 h 552"/>
                <a:gd name="T2" fmla="*/ 227 w 228"/>
                <a:gd name="T3" fmla="*/ 54 h 552"/>
                <a:gd name="T4" fmla="*/ 184 w 228"/>
                <a:gd name="T5" fmla="*/ 67 h 552"/>
                <a:gd name="T6" fmla="*/ 184 w 228"/>
                <a:gd name="T7" fmla="*/ 547 h 552"/>
                <a:gd name="T8" fmla="*/ 150 w 228"/>
                <a:gd name="T9" fmla="*/ 551 h 552"/>
                <a:gd name="T10" fmla="*/ 130 w 228"/>
                <a:gd name="T11" fmla="*/ 527 h 552"/>
                <a:gd name="T12" fmla="*/ 99 w 228"/>
                <a:gd name="T13" fmla="*/ 512 h 552"/>
                <a:gd name="T14" fmla="*/ 72 w 228"/>
                <a:gd name="T15" fmla="*/ 512 h 552"/>
                <a:gd name="T16" fmla="*/ 72 w 228"/>
                <a:gd name="T17" fmla="*/ 473 h 552"/>
                <a:gd name="T18" fmla="*/ 87 w 228"/>
                <a:gd name="T19" fmla="*/ 463 h 552"/>
                <a:gd name="T20" fmla="*/ 87 w 228"/>
                <a:gd name="T21" fmla="*/ 450 h 552"/>
                <a:gd name="T22" fmla="*/ 79 w 228"/>
                <a:gd name="T23" fmla="*/ 437 h 552"/>
                <a:gd name="T24" fmla="*/ 67 w 228"/>
                <a:gd name="T25" fmla="*/ 437 h 552"/>
                <a:gd name="T26" fmla="*/ 45 w 228"/>
                <a:gd name="T27" fmla="*/ 437 h 552"/>
                <a:gd name="T28" fmla="*/ 37 w 228"/>
                <a:gd name="T29" fmla="*/ 408 h 552"/>
                <a:gd name="T30" fmla="*/ 45 w 228"/>
                <a:gd name="T31" fmla="*/ 389 h 552"/>
                <a:gd name="T32" fmla="*/ 49 w 228"/>
                <a:gd name="T33" fmla="*/ 382 h 552"/>
                <a:gd name="T34" fmla="*/ 57 w 228"/>
                <a:gd name="T35" fmla="*/ 369 h 552"/>
                <a:gd name="T36" fmla="*/ 45 w 228"/>
                <a:gd name="T37" fmla="*/ 349 h 552"/>
                <a:gd name="T38" fmla="*/ 49 w 228"/>
                <a:gd name="T39" fmla="*/ 339 h 552"/>
                <a:gd name="T40" fmla="*/ 57 w 228"/>
                <a:gd name="T41" fmla="*/ 329 h 552"/>
                <a:gd name="T42" fmla="*/ 45 w 228"/>
                <a:gd name="T43" fmla="*/ 308 h 552"/>
                <a:gd name="T44" fmla="*/ 37 w 228"/>
                <a:gd name="T45" fmla="*/ 285 h 552"/>
                <a:gd name="T46" fmla="*/ 22 w 228"/>
                <a:gd name="T47" fmla="*/ 271 h 552"/>
                <a:gd name="T48" fmla="*/ 0 w 228"/>
                <a:gd name="T49" fmla="*/ 261 h 552"/>
                <a:gd name="T50" fmla="*/ 4 w 228"/>
                <a:gd name="T51" fmla="*/ 235 h 552"/>
                <a:gd name="T52" fmla="*/ 7 w 228"/>
                <a:gd name="T53" fmla="*/ 213 h 552"/>
                <a:gd name="T54" fmla="*/ 19 w 228"/>
                <a:gd name="T55" fmla="*/ 203 h 552"/>
                <a:gd name="T56" fmla="*/ 40 w 228"/>
                <a:gd name="T57" fmla="*/ 197 h 552"/>
                <a:gd name="T58" fmla="*/ 40 w 228"/>
                <a:gd name="T59" fmla="*/ 185 h 552"/>
                <a:gd name="T60" fmla="*/ 30 w 228"/>
                <a:gd name="T61" fmla="*/ 161 h 552"/>
                <a:gd name="T62" fmla="*/ 30 w 228"/>
                <a:gd name="T63" fmla="*/ 158 h 552"/>
                <a:gd name="T64" fmla="*/ 37 w 228"/>
                <a:gd name="T65" fmla="*/ 145 h 552"/>
                <a:gd name="T66" fmla="*/ 40 w 228"/>
                <a:gd name="T67" fmla="*/ 135 h 552"/>
                <a:gd name="T68" fmla="*/ 15 w 228"/>
                <a:gd name="T69" fmla="*/ 123 h 552"/>
                <a:gd name="T70" fmla="*/ 15 w 228"/>
                <a:gd name="T71" fmla="*/ 107 h 552"/>
                <a:gd name="T72" fmla="*/ 52 w 228"/>
                <a:gd name="T73" fmla="*/ 93 h 552"/>
                <a:gd name="T74" fmla="*/ 22 w 228"/>
                <a:gd name="T75" fmla="*/ 74 h 552"/>
                <a:gd name="T76" fmla="*/ 0 w 228"/>
                <a:gd name="T77" fmla="*/ 54 h 552"/>
                <a:gd name="T78" fmla="*/ 40 w 228"/>
                <a:gd name="T79" fmla="*/ 0 h 552"/>
                <a:gd name="T80" fmla="*/ 180 w 228"/>
                <a:gd name="T81" fmla="*/ 0 h 552"/>
                <a:gd name="T82" fmla="*/ 180 w 228"/>
                <a:gd name="T83" fmla="*/ 2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8" h="552">
                  <a:moveTo>
                    <a:pt x="180" y="25"/>
                  </a:moveTo>
                  <a:lnTo>
                    <a:pt x="227" y="54"/>
                  </a:lnTo>
                  <a:lnTo>
                    <a:pt x="184" y="67"/>
                  </a:lnTo>
                  <a:lnTo>
                    <a:pt x="184" y="547"/>
                  </a:lnTo>
                  <a:lnTo>
                    <a:pt x="150" y="551"/>
                  </a:lnTo>
                  <a:lnTo>
                    <a:pt x="130" y="527"/>
                  </a:lnTo>
                  <a:lnTo>
                    <a:pt x="99" y="512"/>
                  </a:lnTo>
                  <a:lnTo>
                    <a:pt x="72" y="512"/>
                  </a:lnTo>
                  <a:lnTo>
                    <a:pt x="72" y="473"/>
                  </a:lnTo>
                  <a:lnTo>
                    <a:pt x="87" y="463"/>
                  </a:lnTo>
                  <a:lnTo>
                    <a:pt x="87" y="450"/>
                  </a:lnTo>
                  <a:lnTo>
                    <a:pt x="79" y="437"/>
                  </a:lnTo>
                  <a:lnTo>
                    <a:pt x="67" y="437"/>
                  </a:lnTo>
                  <a:lnTo>
                    <a:pt x="45" y="437"/>
                  </a:lnTo>
                  <a:lnTo>
                    <a:pt x="37" y="408"/>
                  </a:lnTo>
                  <a:lnTo>
                    <a:pt x="45" y="389"/>
                  </a:lnTo>
                  <a:lnTo>
                    <a:pt x="49" y="382"/>
                  </a:lnTo>
                  <a:lnTo>
                    <a:pt x="57" y="369"/>
                  </a:lnTo>
                  <a:lnTo>
                    <a:pt x="45" y="349"/>
                  </a:lnTo>
                  <a:lnTo>
                    <a:pt x="49" y="339"/>
                  </a:lnTo>
                  <a:lnTo>
                    <a:pt x="57" y="329"/>
                  </a:lnTo>
                  <a:lnTo>
                    <a:pt x="45" y="308"/>
                  </a:lnTo>
                  <a:lnTo>
                    <a:pt x="37" y="285"/>
                  </a:lnTo>
                  <a:lnTo>
                    <a:pt x="22" y="271"/>
                  </a:lnTo>
                  <a:lnTo>
                    <a:pt x="0" y="261"/>
                  </a:lnTo>
                  <a:lnTo>
                    <a:pt x="4" y="235"/>
                  </a:lnTo>
                  <a:lnTo>
                    <a:pt x="7" y="213"/>
                  </a:lnTo>
                  <a:lnTo>
                    <a:pt x="19" y="203"/>
                  </a:lnTo>
                  <a:lnTo>
                    <a:pt x="40" y="197"/>
                  </a:lnTo>
                  <a:lnTo>
                    <a:pt x="40" y="185"/>
                  </a:lnTo>
                  <a:lnTo>
                    <a:pt x="30" y="161"/>
                  </a:lnTo>
                  <a:lnTo>
                    <a:pt x="30" y="158"/>
                  </a:lnTo>
                  <a:lnTo>
                    <a:pt x="37" y="145"/>
                  </a:lnTo>
                  <a:lnTo>
                    <a:pt x="40" y="135"/>
                  </a:lnTo>
                  <a:lnTo>
                    <a:pt x="15" y="123"/>
                  </a:lnTo>
                  <a:lnTo>
                    <a:pt x="15" y="107"/>
                  </a:lnTo>
                  <a:lnTo>
                    <a:pt x="52" y="93"/>
                  </a:lnTo>
                  <a:lnTo>
                    <a:pt x="22" y="74"/>
                  </a:lnTo>
                  <a:lnTo>
                    <a:pt x="0" y="54"/>
                  </a:lnTo>
                  <a:lnTo>
                    <a:pt x="40" y="0"/>
                  </a:lnTo>
                  <a:lnTo>
                    <a:pt x="180" y="0"/>
                  </a:lnTo>
                  <a:lnTo>
                    <a:pt x="180" y="25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09579" name="Freeform 11"/>
            <p:cNvSpPr>
              <a:spLocks/>
            </p:cNvSpPr>
            <p:nvPr/>
          </p:nvSpPr>
          <p:spPr bwMode="auto">
            <a:xfrm>
              <a:off x="2028" y="2640"/>
              <a:ext cx="229" cy="553"/>
            </a:xfrm>
            <a:custGeom>
              <a:avLst/>
              <a:gdLst>
                <a:gd name="T0" fmla="*/ 182 w 229"/>
                <a:gd name="T1" fmla="*/ 25 h 553"/>
                <a:gd name="T2" fmla="*/ 228 w 229"/>
                <a:gd name="T3" fmla="*/ 54 h 553"/>
                <a:gd name="T4" fmla="*/ 190 w 229"/>
                <a:gd name="T5" fmla="*/ 68 h 553"/>
                <a:gd name="T6" fmla="*/ 190 w 229"/>
                <a:gd name="T7" fmla="*/ 552 h 553"/>
                <a:gd name="T8" fmla="*/ 150 w 229"/>
                <a:gd name="T9" fmla="*/ 552 h 553"/>
                <a:gd name="T10" fmla="*/ 135 w 229"/>
                <a:gd name="T11" fmla="*/ 529 h 553"/>
                <a:gd name="T12" fmla="*/ 99 w 229"/>
                <a:gd name="T13" fmla="*/ 513 h 553"/>
                <a:gd name="T14" fmla="*/ 77 w 229"/>
                <a:gd name="T15" fmla="*/ 513 h 553"/>
                <a:gd name="T16" fmla="*/ 77 w 229"/>
                <a:gd name="T17" fmla="*/ 474 h 553"/>
                <a:gd name="T18" fmla="*/ 92 w 229"/>
                <a:gd name="T19" fmla="*/ 464 h 553"/>
                <a:gd name="T20" fmla="*/ 92 w 229"/>
                <a:gd name="T21" fmla="*/ 451 h 553"/>
                <a:gd name="T22" fmla="*/ 80 w 229"/>
                <a:gd name="T23" fmla="*/ 438 h 553"/>
                <a:gd name="T24" fmla="*/ 69 w 229"/>
                <a:gd name="T25" fmla="*/ 438 h 553"/>
                <a:gd name="T26" fmla="*/ 49 w 229"/>
                <a:gd name="T27" fmla="*/ 438 h 553"/>
                <a:gd name="T28" fmla="*/ 37 w 229"/>
                <a:gd name="T29" fmla="*/ 409 h 553"/>
                <a:gd name="T30" fmla="*/ 45 w 229"/>
                <a:gd name="T31" fmla="*/ 389 h 553"/>
                <a:gd name="T32" fmla="*/ 52 w 229"/>
                <a:gd name="T33" fmla="*/ 383 h 553"/>
                <a:gd name="T34" fmla="*/ 57 w 229"/>
                <a:gd name="T35" fmla="*/ 370 h 553"/>
                <a:gd name="T36" fmla="*/ 49 w 229"/>
                <a:gd name="T37" fmla="*/ 350 h 553"/>
                <a:gd name="T38" fmla="*/ 49 w 229"/>
                <a:gd name="T39" fmla="*/ 340 h 553"/>
                <a:gd name="T40" fmla="*/ 61 w 229"/>
                <a:gd name="T41" fmla="*/ 331 h 553"/>
                <a:gd name="T42" fmla="*/ 49 w 229"/>
                <a:gd name="T43" fmla="*/ 309 h 553"/>
                <a:gd name="T44" fmla="*/ 37 w 229"/>
                <a:gd name="T45" fmla="*/ 285 h 553"/>
                <a:gd name="T46" fmla="*/ 22 w 229"/>
                <a:gd name="T47" fmla="*/ 272 h 553"/>
                <a:gd name="T48" fmla="*/ 0 w 229"/>
                <a:gd name="T49" fmla="*/ 262 h 553"/>
                <a:gd name="T50" fmla="*/ 4 w 229"/>
                <a:gd name="T51" fmla="*/ 237 h 553"/>
                <a:gd name="T52" fmla="*/ 6 w 229"/>
                <a:gd name="T53" fmla="*/ 214 h 553"/>
                <a:gd name="T54" fmla="*/ 18 w 229"/>
                <a:gd name="T55" fmla="*/ 204 h 553"/>
                <a:gd name="T56" fmla="*/ 42 w 229"/>
                <a:gd name="T57" fmla="*/ 198 h 553"/>
                <a:gd name="T58" fmla="*/ 45 w 229"/>
                <a:gd name="T59" fmla="*/ 185 h 553"/>
                <a:gd name="T60" fmla="*/ 33 w 229"/>
                <a:gd name="T61" fmla="*/ 162 h 553"/>
                <a:gd name="T62" fmla="*/ 33 w 229"/>
                <a:gd name="T63" fmla="*/ 158 h 553"/>
                <a:gd name="T64" fmla="*/ 37 w 229"/>
                <a:gd name="T65" fmla="*/ 146 h 553"/>
                <a:gd name="T66" fmla="*/ 45 w 229"/>
                <a:gd name="T67" fmla="*/ 137 h 553"/>
                <a:gd name="T68" fmla="*/ 13 w 229"/>
                <a:gd name="T69" fmla="*/ 123 h 553"/>
                <a:gd name="T70" fmla="*/ 13 w 229"/>
                <a:gd name="T71" fmla="*/ 107 h 553"/>
                <a:gd name="T72" fmla="*/ 57 w 229"/>
                <a:gd name="T73" fmla="*/ 97 h 553"/>
                <a:gd name="T74" fmla="*/ 25 w 229"/>
                <a:gd name="T75" fmla="*/ 77 h 553"/>
                <a:gd name="T76" fmla="*/ 4 w 229"/>
                <a:gd name="T77" fmla="*/ 54 h 553"/>
                <a:gd name="T78" fmla="*/ 45 w 229"/>
                <a:gd name="T79" fmla="*/ 0 h 553"/>
                <a:gd name="T80" fmla="*/ 182 w 229"/>
                <a:gd name="T81" fmla="*/ 0 h 553"/>
                <a:gd name="T82" fmla="*/ 182 w 229"/>
                <a:gd name="T83" fmla="*/ 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9" h="553">
                  <a:moveTo>
                    <a:pt x="182" y="25"/>
                  </a:moveTo>
                  <a:lnTo>
                    <a:pt x="228" y="54"/>
                  </a:lnTo>
                  <a:lnTo>
                    <a:pt x="190" y="68"/>
                  </a:lnTo>
                  <a:lnTo>
                    <a:pt x="190" y="552"/>
                  </a:lnTo>
                  <a:lnTo>
                    <a:pt x="150" y="552"/>
                  </a:lnTo>
                  <a:lnTo>
                    <a:pt x="135" y="529"/>
                  </a:lnTo>
                  <a:lnTo>
                    <a:pt x="99" y="513"/>
                  </a:lnTo>
                  <a:lnTo>
                    <a:pt x="77" y="513"/>
                  </a:lnTo>
                  <a:lnTo>
                    <a:pt x="77" y="474"/>
                  </a:lnTo>
                  <a:lnTo>
                    <a:pt x="92" y="464"/>
                  </a:lnTo>
                  <a:lnTo>
                    <a:pt x="92" y="451"/>
                  </a:lnTo>
                  <a:lnTo>
                    <a:pt x="80" y="438"/>
                  </a:lnTo>
                  <a:lnTo>
                    <a:pt x="69" y="438"/>
                  </a:lnTo>
                  <a:lnTo>
                    <a:pt x="49" y="438"/>
                  </a:lnTo>
                  <a:lnTo>
                    <a:pt x="37" y="409"/>
                  </a:lnTo>
                  <a:lnTo>
                    <a:pt x="45" y="389"/>
                  </a:lnTo>
                  <a:lnTo>
                    <a:pt x="52" y="383"/>
                  </a:lnTo>
                  <a:lnTo>
                    <a:pt x="57" y="370"/>
                  </a:lnTo>
                  <a:lnTo>
                    <a:pt x="49" y="350"/>
                  </a:lnTo>
                  <a:lnTo>
                    <a:pt x="49" y="340"/>
                  </a:lnTo>
                  <a:lnTo>
                    <a:pt x="61" y="331"/>
                  </a:lnTo>
                  <a:lnTo>
                    <a:pt x="49" y="309"/>
                  </a:lnTo>
                  <a:lnTo>
                    <a:pt x="37" y="285"/>
                  </a:lnTo>
                  <a:lnTo>
                    <a:pt x="22" y="272"/>
                  </a:lnTo>
                  <a:lnTo>
                    <a:pt x="0" y="262"/>
                  </a:lnTo>
                  <a:lnTo>
                    <a:pt x="4" y="237"/>
                  </a:lnTo>
                  <a:lnTo>
                    <a:pt x="6" y="214"/>
                  </a:lnTo>
                  <a:lnTo>
                    <a:pt x="18" y="204"/>
                  </a:lnTo>
                  <a:lnTo>
                    <a:pt x="42" y="198"/>
                  </a:lnTo>
                  <a:lnTo>
                    <a:pt x="45" y="185"/>
                  </a:lnTo>
                  <a:lnTo>
                    <a:pt x="33" y="162"/>
                  </a:lnTo>
                  <a:lnTo>
                    <a:pt x="33" y="158"/>
                  </a:lnTo>
                  <a:lnTo>
                    <a:pt x="37" y="146"/>
                  </a:lnTo>
                  <a:lnTo>
                    <a:pt x="45" y="137"/>
                  </a:lnTo>
                  <a:lnTo>
                    <a:pt x="13" y="123"/>
                  </a:lnTo>
                  <a:lnTo>
                    <a:pt x="13" y="107"/>
                  </a:lnTo>
                  <a:lnTo>
                    <a:pt x="57" y="97"/>
                  </a:lnTo>
                  <a:lnTo>
                    <a:pt x="25" y="77"/>
                  </a:lnTo>
                  <a:lnTo>
                    <a:pt x="4" y="54"/>
                  </a:lnTo>
                  <a:lnTo>
                    <a:pt x="45" y="0"/>
                  </a:lnTo>
                  <a:lnTo>
                    <a:pt x="182" y="0"/>
                  </a:lnTo>
                  <a:lnTo>
                    <a:pt x="182" y="25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09580" name="Line 12"/>
            <p:cNvSpPr>
              <a:spLocks noChangeShapeType="1"/>
            </p:cNvSpPr>
            <p:nvPr/>
          </p:nvSpPr>
          <p:spPr bwMode="auto">
            <a:xfrm>
              <a:off x="2177" y="2656"/>
              <a:ext cx="0" cy="544"/>
            </a:xfrm>
            <a:prstGeom prst="line">
              <a:avLst/>
            </a:prstGeom>
            <a:noFill/>
            <a:ln w="25400">
              <a:solidFill>
                <a:srgbClr val="755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09581" name="Freeform 13"/>
            <p:cNvSpPr>
              <a:spLocks/>
            </p:cNvSpPr>
            <p:nvPr/>
          </p:nvSpPr>
          <p:spPr bwMode="auto">
            <a:xfrm>
              <a:off x="2201" y="3198"/>
              <a:ext cx="26" cy="21"/>
            </a:xfrm>
            <a:custGeom>
              <a:avLst/>
              <a:gdLst>
                <a:gd name="T0" fmla="*/ 25 w 26"/>
                <a:gd name="T1" fmla="*/ 0 h 21"/>
                <a:gd name="T2" fmla="*/ 0 w 26"/>
                <a:gd name="T3" fmla="*/ 20 h 21"/>
                <a:gd name="T4" fmla="*/ 0 w 26"/>
                <a:gd name="T5" fmla="*/ 0 h 21"/>
                <a:gd name="T6" fmla="*/ 25 w 2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1">
                  <a:moveTo>
                    <a:pt x="25" y="0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grpSp>
          <p:nvGrpSpPr>
            <p:cNvPr id="109582" name="Group 14"/>
            <p:cNvGrpSpPr>
              <a:grpSpLocks/>
            </p:cNvGrpSpPr>
            <p:nvPr/>
          </p:nvGrpSpPr>
          <p:grpSpPr bwMode="auto">
            <a:xfrm>
              <a:off x="1524" y="2096"/>
              <a:ext cx="891" cy="645"/>
              <a:chOff x="1524" y="2096"/>
              <a:chExt cx="891" cy="645"/>
            </a:xfrm>
          </p:grpSpPr>
          <p:sp>
            <p:nvSpPr>
              <p:cNvPr id="109583" name="AutoShape 15"/>
              <p:cNvSpPr>
                <a:spLocks noChangeArrowheads="1"/>
              </p:cNvSpPr>
              <p:nvPr/>
            </p:nvSpPr>
            <p:spPr bwMode="auto">
              <a:xfrm>
                <a:off x="1547" y="2096"/>
                <a:ext cx="511" cy="312"/>
              </a:xfrm>
              <a:prstGeom prst="roundRect">
                <a:avLst>
                  <a:gd name="adj" fmla="val 12495"/>
                </a:avLst>
              </a:prstGeom>
              <a:solidFill>
                <a:srgbClr val="BC37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84" name="Oval 16"/>
              <p:cNvSpPr>
                <a:spLocks noChangeArrowheads="1"/>
              </p:cNvSpPr>
              <p:nvPr/>
            </p:nvSpPr>
            <p:spPr bwMode="auto">
              <a:xfrm>
                <a:off x="1967" y="2240"/>
                <a:ext cx="56" cy="45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85" name="Rectangle 17"/>
              <p:cNvSpPr>
                <a:spLocks noChangeArrowheads="1"/>
              </p:cNvSpPr>
              <p:nvPr/>
            </p:nvSpPr>
            <p:spPr bwMode="auto">
              <a:xfrm>
                <a:off x="2117" y="2592"/>
                <a:ext cx="62" cy="21"/>
              </a:xfrm>
              <a:prstGeom prst="rect">
                <a:avLst/>
              </a:pr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86" name="Rectangle 18"/>
              <p:cNvSpPr>
                <a:spLocks noChangeArrowheads="1"/>
              </p:cNvSpPr>
              <p:nvPr/>
            </p:nvSpPr>
            <p:spPr bwMode="auto">
              <a:xfrm>
                <a:off x="2117" y="2635"/>
                <a:ext cx="62" cy="21"/>
              </a:xfrm>
              <a:prstGeom prst="rect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87" name="Rectangle 19"/>
              <p:cNvSpPr>
                <a:spLocks noChangeArrowheads="1"/>
              </p:cNvSpPr>
              <p:nvPr/>
            </p:nvSpPr>
            <p:spPr bwMode="auto">
              <a:xfrm>
                <a:off x="2117" y="2679"/>
                <a:ext cx="62" cy="18"/>
              </a:xfrm>
              <a:prstGeom prst="rect">
                <a:avLst/>
              </a:pr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88" name="Rectangle 20"/>
              <p:cNvSpPr>
                <a:spLocks noChangeArrowheads="1"/>
              </p:cNvSpPr>
              <p:nvPr/>
            </p:nvSpPr>
            <p:spPr bwMode="auto">
              <a:xfrm>
                <a:off x="2117" y="2720"/>
                <a:ext cx="62" cy="21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89" name="Oval 21"/>
              <p:cNvSpPr>
                <a:spLocks noChangeArrowheads="1"/>
              </p:cNvSpPr>
              <p:nvPr/>
            </p:nvSpPr>
            <p:spPr bwMode="auto">
              <a:xfrm>
                <a:off x="1951" y="2378"/>
                <a:ext cx="369" cy="306"/>
              </a:xfrm>
              <a:prstGeom prst="ellipse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90" name="Oval 22"/>
              <p:cNvSpPr>
                <a:spLocks noChangeArrowheads="1"/>
              </p:cNvSpPr>
              <p:nvPr/>
            </p:nvSpPr>
            <p:spPr bwMode="auto">
              <a:xfrm>
                <a:off x="1972" y="2360"/>
                <a:ext cx="360" cy="310"/>
              </a:xfrm>
              <a:prstGeom prst="ellipse">
                <a:avLst/>
              </a:pr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91" name="Oval 23"/>
              <p:cNvSpPr>
                <a:spLocks noChangeArrowheads="1"/>
              </p:cNvSpPr>
              <p:nvPr/>
            </p:nvSpPr>
            <p:spPr bwMode="auto">
              <a:xfrm>
                <a:off x="2122" y="2381"/>
                <a:ext cx="70" cy="57"/>
              </a:xfrm>
              <a:prstGeom prst="ellipse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92" name="Oval 24"/>
              <p:cNvSpPr>
                <a:spLocks noChangeArrowheads="1"/>
              </p:cNvSpPr>
              <p:nvPr/>
            </p:nvSpPr>
            <p:spPr bwMode="auto">
              <a:xfrm>
                <a:off x="2109" y="2378"/>
                <a:ext cx="107" cy="8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93" name="Freeform 25"/>
              <p:cNvSpPr>
                <a:spLocks/>
              </p:cNvSpPr>
              <p:nvPr/>
            </p:nvSpPr>
            <p:spPr bwMode="auto">
              <a:xfrm>
                <a:off x="2222" y="2693"/>
                <a:ext cx="35" cy="30"/>
              </a:xfrm>
              <a:custGeom>
                <a:avLst/>
                <a:gdLst>
                  <a:gd name="T0" fmla="*/ 34 w 35"/>
                  <a:gd name="T1" fmla="*/ 0 h 30"/>
                  <a:gd name="T2" fmla="*/ 29 w 35"/>
                  <a:gd name="T3" fmla="*/ 18 h 30"/>
                  <a:gd name="T4" fmla="*/ 0 w 35"/>
                  <a:gd name="T5" fmla="*/ 29 h 30"/>
                  <a:gd name="T6" fmla="*/ 0 w 35"/>
                  <a:gd name="T7" fmla="*/ 12 h 30"/>
                  <a:gd name="T8" fmla="*/ 34 w 35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0">
                    <a:moveTo>
                      <a:pt x="34" y="0"/>
                    </a:moveTo>
                    <a:lnTo>
                      <a:pt x="29" y="18"/>
                    </a:lnTo>
                    <a:lnTo>
                      <a:pt x="0" y="29"/>
                    </a:lnTo>
                    <a:lnTo>
                      <a:pt x="0" y="12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594" name="Oval 26"/>
              <p:cNvSpPr>
                <a:spLocks noChangeArrowheads="1"/>
              </p:cNvSpPr>
              <p:nvPr/>
            </p:nvSpPr>
            <p:spPr bwMode="auto">
              <a:xfrm>
                <a:off x="1991" y="2172"/>
                <a:ext cx="424" cy="235"/>
              </a:xfrm>
              <a:prstGeom prst="ellips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595" name="Freeform 27"/>
              <p:cNvSpPr>
                <a:spLocks/>
              </p:cNvSpPr>
              <p:nvPr/>
            </p:nvSpPr>
            <p:spPr bwMode="auto">
              <a:xfrm>
                <a:off x="2041" y="2367"/>
                <a:ext cx="105" cy="68"/>
              </a:xfrm>
              <a:custGeom>
                <a:avLst/>
                <a:gdLst>
                  <a:gd name="T0" fmla="*/ 67 w 105"/>
                  <a:gd name="T1" fmla="*/ 67 h 68"/>
                  <a:gd name="T2" fmla="*/ 70 w 105"/>
                  <a:gd name="T3" fmla="*/ 47 h 68"/>
                  <a:gd name="T4" fmla="*/ 84 w 105"/>
                  <a:gd name="T5" fmla="*/ 22 h 68"/>
                  <a:gd name="T6" fmla="*/ 104 w 105"/>
                  <a:gd name="T7" fmla="*/ 13 h 68"/>
                  <a:gd name="T8" fmla="*/ 76 w 105"/>
                  <a:gd name="T9" fmla="*/ 4 h 68"/>
                  <a:gd name="T10" fmla="*/ 54 w 105"/>
                  <a:gd name="T11" fmla="*/ 0 h 68"/>
                  <a:gd name="T12" fmla="*/ 0 w 105"/>
                  <a:gd name="T13" fmla="*/ 28 h 68"/>
                  <a:gd name="T14" fmla="*/ 67 w 105"/>
                  <a:gd name="T15" fmla="*/ 67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" h="68">
                    <a:moveTo>
                      <a:pt x="67" y="67"/>
                    </a:moveTo>
                    <a:lnTo>
                      <a:pt x="70" y="47"/>
                    </a:lnTo>
                    <a:lnTo>
                      <a:pt x="84" y="22"/>
                    </a:lnTo>
                    <a:lnTo>
                      <a:pt x="104" y="13"/>
                    </a:lnTo>
                    <a:lnTo>
                      <a:pt x="76" y="4"/>
                    </a:lnTo>
                    <a:lnTo>
                      <a:pt x="54" y="0"/>
                    </a:lnTo>
                    <a:lnTo>
                      <a:pt x="0" y="28"/>
                    </a:lnTo>
                    <a:lnTo>
                      <a:pt x="67" y="67"/>
                    </a:lnTo>
                  </a:path>
                </a:pathLst>
              </a:cu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596" name="Arc 28"/>
              <p:cNvSpPr>
                <a:spLocks/>
              </p:cNvSpPr>
              <p:nvPr/>
            </p:nvSpPr>
            <p:spPr bwMode="auto">
              <a:xfrm>
                <a:off x="2109" y="2419"/>
                <a:ext cx="27" cy="38"/>
              </a:xfrm>
              <a:custGeom>
                <a:avLst/>
                <a:gdLst>
                  <a:gd name="G0" fmla="+- 21600 0 0"/>
                  <a:gd name="G1" fmla="+- 565 0 0"/>
                  <a:gd name="G2" fmla="+- 21600 0 0"/>
                  <a:gd name="T0" fmla="*/ 20774 w 21600"/>
                  <a:gd name="T1" fmla="*/ 22149 h 22149"/>
                  <a:gd name="T2" fmla="*/ 7 w 21600"/>
                  <a:gd name="T3" fmla="*/ 0 h 22149"/>
                  <a:gd name="T4" fmla="*/ 21600 w 21600"/>
                  <a:gd name="T5" fmla="*/ 565 h 22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149" fill="none" extrusionOk="0">
                    <a:moveTo>
                      <a:pt x="20773" y="22149"/>
                    </a:moveTo>
                    <a:cubicBezTo>
                      <a:pt x="9174" y="21705"/>
                      <a:pt x="0" y="12172"/>
                      <a:pt x="0" y="565"/>
                    </a:cubicBezTo>
                    <a:cubicBezTo>
                      <a:pt x="0" y="376"/>
                      <a:pt x="2" y="188"/>
                      <a:pt x="7" y="0"/>
                    </a:cubicBezTo>
                  </a:path>
                  <a:path w="21600" h="22149" stroke="0" extrusionOk="0">
                    <a:moveTo>
                      <a:pt x="20773" y="22149"/>
                    </a:moveTo>
                    <a:cubicBezTo>
                      <a:pt x="9174" y="21705"/>
                      <a:pt x="0" y="12172"/>
                      <a:pt x="0" y="565"/>
                    </a:cubicBezTo>
                    <a:cubicBezTo>
                      <a:pt x="0" y="376"/>
                      <a:pt x="2" y="188"/>
                      <a:pt x="7" y="0"/>
                    </a:cubicBezTo>
                    <a:lnTo>
                      <a:pt x="21600" y="56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597" name="Arc 29"/>
              <p:cNvSpPr>
                <a:spLocks/>
              </p:cNvSpPr>
              <p:nvPr/>
            </p:nvSpPr>
            <p:spPr bwMode="auto">
              <a:xfrm>
                <a:off x="2110" y="2380"/>
                <a:ext cx="46" cy="51"/>
              </a:xfrm>
              <a:custGeom>
                <a:avLst/>
                <a:gdLst>
                  <a:gd name="G0" fmla="+- 21600 0 0"/>
                  <a:gd name="G1" fmla="+- 21595 0 0"/>
                  <a:gd name="G2" fmla="+- 21600 0 0"/>
                  <a:gd name="T0" fmla="*/ 0 w 21600"/>
                  <a:gd name="T1" fmla="*/ 21595 h 21595"/>
                  <a:gd name="T2" fmla="*/ 21131 w 21600"/>
                  <a:gd name="T3" fmla="*/ 0 h 21595"/>
                  <a:gd name="T4" fmla="*/ 21600 w 2160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5" fill="none" extrusionOk="0">
                    <a:moveTo>
                      <a:pt x="0" y="21594"/>
                    </a:moveTo>
                    <a:cubicBezTo>
                      <a:pt x="0" y="9848"/>
                      <a:pt x="9387" y="255"/>
                      <a:pt x="21131" y="0"/>
                    </a:cubicBezTo>
                  </a:path>
                  <a:path w="21600" h="21595" stroke="0" extrusionOk="0">
                    <a:moveTo>
                      <a:pt x="0" y="21594"/>
                    </a:moveTo>
                    <a:cubicBezTo>
                      <a:pt x="0" y="9848"/>
                      <a:pt x="9387" y="255"/>
                      <a:pt x="21131" y="0"/>
                    </a:cubicBezTo>
                    <a:lnTo>
                      <a:pt x="21600" y="2159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598" name="Arc 30"/>
              <p:cNvSpPr>
                <a:spLocks/>
              </p:cNvSpPr>
              <p:nvPr/>
            </p:nvSpPr>
            <p:spPr bwMode="auto">
              <a:xfrm>
                <a:off x="1987" y="2234"/>
                <a:ext cx="47" cy="5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6"/>
                  <a:gd name="T1" fmla="*/ 0 h 21600"/>
                  <a:gd name="T2" fmla="*/ 21596 w 21596"/>
                  <a:gd name="T3" fmla="*/ 21172 h 21600"/>
                  <a:gd name="T4" fmla="*/ 0 w 215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6" h="21600" fill="none" extrusionOk="0">
                    <a:moveTo>
                      <a:pt x="0" y="0"/>
                    </a:moveTo>
                    <a:cubicBezTo>
                      <a:pt x="11762" y="0"/>
                      <a:pt x="21362" y="9411"/>
                      <a:pt x="21595" y="21172"/>
                    </a:cubicBezTo>
                  </a:path>
                  <a:path w="21596" h="21600" stroke="0" extrusionOk="0">
                    <a:moveTo>
                      <a:pt x="0" y="0"/>
                    </a:moveTo>
                    <a:cubicBezTo>
                      <a:pt x="11762" y="0"/>
                      <a:pt x="21362" y="9411"/>
                      <a:pt x="21595" y="2117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599" name="Freeform 31"/>
              <p:cNvSpPr>
                <a:spLocks/>
              </p:cNvSpPr>
              <p:nvPr/>
            </p:nvSpPr>
            <p:spPr bwMode="auto">
              <a:xfrm>
                <a:off x="1954" y="2181"/>
                <a:ext cx="98" cy="113"/>
              </a:xfrm>
              <a:custGeom>
                <a:avLst/>
                <a:gdLst>
                  <a:gd name="T0" fmla="*/ 80 w 98"/>
                  <a:gd name="T1" fmla="*/ 112 h 113"/>
                  <a:gd name="T2" fmla="*/ 67 w 98"/>
                  <a:gd name="T3" fmla="*/ 76 h 113"/>
                  <a:gd name="T4" fmla="*/ 46 w 98"/>
                  <a:gd name="T5" fmla="*/ 59 h 113"/>
                  <a:gd name="T6" fmla="*/ 26 w 98"/>
                  <a:gd name="T7" fmla="*/ 55 h 113"/>
                  <a:gd name="T8" fmla="*/ 0 w 98"/>
                  <a:gd name="T9" fmla="*/ 52 h 113"/>
                  <a:gd name="T10" fmla="*/ 0 w 98"/>
                  <a:gd name="T11" fmla="*/ 0 h 113"/>
                  <a:gd name="T12" fmla="*/ 94 w 98"/>
                  <a:gd name="T13" fmla="*/ 0 h 113"/>
                  <a:gd name="T14" fmla="*/ 94 w 98"/>
                  <a:gd name="T15" fmla="*/ 6 h 113"/>
                  <a:gd name="T16" fmla="*/ 94 w 98"/>
                  <a:gd name="T17" fmla="*/ 13 h 113"/>
                  <a:gd name="T18" fmla="*/ 94 w 98"/>
                  <a:gd name="T19" fmla="*/ 19 h 113"/>
                  <a:gd name="T20" fmla="*/ 94 w 98"/>
                  <a:gd name="T21" fmla="*/ 25 h 113"/>
                  <a:gd name="T22" fmla="*/ 94 w 98"/>
                  <a:gd name="T23" fmla="*/ 39 h 113"/>
                  <a:gd name="T24" fmla="*/ 94 w 98"/>
                  <a:gd name="T25" fmla="*/ 44 h 113"/>
                  <a:gd name="T26" fmla="*/ 97 w 98"/>
                  <a:gd name="T27" fmla="*/ 48 h 113"/>
                  <a:gd name="T28" fmla="*/ 97 w 98"/>
                  <a:gd name="T29" fmla="*/ 52 h 113"/>
                  <a:gd name="T30" fmla="*/ 97 w 98"/>
                  <a:gd name="T31" fmla="*/ 59 h 113"/>
                  <a:gd name="T32" fmla="*/ 97 w 98"/>
                  <a:gd name="T33" fmla="*/ 64 h 113"/>
                  <a:gd name="T34" fmla="*/ 97 w 98"/>
                  <a:gd name="T35" fmla="*/ 67 h 113"/>
                  <a:gd name="T36" fmla="*/ 97 w 98"/>
                  <a:gd name="T37" fmla="*/ 72 h 113"/>
                  <a:gd name="T38" fmla="*/ 97 w 98"/>
                  <a:gd name="T39" fmla="*/ 78 h 113"/>
                  <a:gd name="T40" fmla="*/ 97 w 98"/>
                  <a:gd name="T41" fmla="*/ 83 h 113"/>
                  <a:gd name="T42" fmla="*/ 94 w 98"/>
                  <a:gd name="T43" fmla="*/ 89 h 113"/>
                  <a:gd name="T44" fmla="*/ 94 w 98"/>
                  <a:gd name="T45" fmla="*/ 94 h 113"/>
                  <a:gd name="T46" fmla="*/ 94 w 98"/>
                  <a:gd name="T47" fmla="*/ 98 h 113"/>
                  <a:gd name="T48" fmla="*/ 94 w 98"/>
                  <a:gd name="T49" fmla="*/ 103 h 113"/>
                  <a:gd name="T50" fmla="*/ 94 w 98"/>
                  <a:gd name="T51" fmla="*/ 107 h 113"/>
                  <a:gd name="T52" fmla="*/ 80 w 98"/>
                  <a:gd name="T53" fmla="*/ 11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8" h="113">
                    <a:moveTo>
                      <a:pt x="80" y="112"/>
                    </a:moveTo>
                    <a:lnTo>
                      <a:pt x="67" y="76"/>
                    </a:lnTo>
                    <a:lnTo>
                      <a:pt x="46" y="59"/>
                    </a:lnTo>
                    <a:lnTo>
                      <a:pt x="26" y="55"/>
                    </a:lnTo>
                    <a:lnTo>
                      <a:pt x="0" y="52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94" y="6"/>
                    </a:lnTo>
                    <a:lnTo>
                      <a:pt x="94" y="13"/>
                    </a:lnTo>
                    <a:lnTo>
                      <a:pt x="94" y="19"/>
                    </a:lnTo>
                    <a:lnTo>
                      <a:pt x="94" y="25"/>
                    </a:lnTo>
                    <a:lnTo>
                      <a:pt x="94" y="39"/>
                    </a:lnTo>
                    <a:lnTo>
                      <a:pt x="94" y="44"/>
                    </a:lnTo>
                    <a:lnTo>
                      <a:pt x="97" y="48"/>
                    </a:lnTo>
                    <a:lnTo>
                      <a:pt x="97" y="52"/>
                    </a:lnTo>
                    <a:lnTo>
                      <a:pt x="97" y="59"/>
                    </a:lnTo>
                    <a:lnTo>
                      <a:pt x="97" y="64"/>
                    </a:lnTo>
                    <a:lnTo>
                      <a:pt x="97" y="67"/>
                    </a:lnTo>
                    <a:lnTo>
                      <a:pt x="97" y="72"/>
                    </a:lnTo>
                    <a:lnTo>
                      <a:pt x="97" y="78"/>
                    </a:lnTo>
                    <a:lnTo>
                      <a:pt x="97" y="83"/>
                    </a:lnTo>
                    <a:lnTo>
                      <a:pt x="94" y="89"/>
                    </a:lnTo>
                    <a:lnTo>
                      <a:pt x="94" y="94"/>
                    </a:lnTo>
                    <a:lnTo>
                      <a:pt x="94" y="98"/>
                    </a:lnTo>
                    <a:lnTo>
                      <a:pt x="94" y="103"/>
                    </a:lnTo>
                    <a:lnTo>
                      <a:pt x="94" y="107"/>
                    </a:lnTo>
                    <a:lnTo>
                      <a:pt x="80" y="112"/>
                    </a:lnTo>
                  </a:path>
                </a:pathLst>
              </a:custGeom>
              <a:solidFill>
                <a:srgbClr val="BC37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600" name="Rectangle 32"/>
              <p:cNvSpPr>
                <a:spLocks noChangeArrowheads="1"/>
              </p:cNvSpPr>
              <p:nvPr/>
            </p:nvSpPr>
            <p:spPr bwMode="auto">
              <a:xfrm>
                <a:off x="1524" y="2145"/>
                <a:ext cx="4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20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Private</a:t>
                </a:r>
              </a:p>
            </p:txBody>
          </p:sp>
        </p:grpSp>
      </p:grpSp>
      <p:grpSp>
        <p:nvGrpSpPr>
          <p:cNvPr id="109601" name="Group 33"/>
          <p:cNvGrpSpPr>
            <a:grpSpLocks/>
          </p:cNvGrpSpPr>
          <p:nvPr/>
        </p:nvGrpSpPr>
        <p:grpSpPr bwMode="auto">
          <a:xfrm>
            <a:off x="4267200" y="3429000"/>
            <a:ext cx="1377950" cy="1851025"/>
            <a:chOff x="2827" y="2053"/>
            <a:chExt cx="868" cy="1166"/>
          </a:xfrm>
        </p:grpSpPr>
        <p:sp>
          <p:nvSpPr>
            <p:cNvPr id="109602" name="Rectangle 34"/>
            <p:cNvSpPr>
              <a:spLocks noChangeArrowheads="1"/>
            </p:cNvSpPr>
            <p:nvPr/>
          </p:nvSpPr>
          <p:spPr bwMode="auto">
            <a:xfrm>
              <a:off x="3397" y="2763"/>
              <a:ext cx="63" cy="20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9603" name="Rectangle 35"/>
            <p:cNvSpPr>
              <a:spLocks noChangeArrowheads="1"/>
            </p:cNvSpPr>
            <p:nvPr/>
          </p:nvSpPr>
          <p:spPr bwMode="auto">
            <a:xfrm>
              <a:off x="3397" y="2805"/>
              <a:ext cx="63" cy="21"/>
            </a:xfrm>
            <a:prstGeom prst="rect">
              <a:avLst/>
            </a:prstGeom>
            <a:solidFill>
              <a:srgbClr val="7878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9604" name="Rectangle 36"/>
            <p:cNvSpPr>
              <a:spLocks noChangeArrowheads="1"/>
            </p:cNvSpPr>
            <p:nvPr/>
          </p:nvSpPr>
          <p:spPr bwMode="auto">
            <a:xfrm>
              <a:off x="3397" y="2849"/>
              <a:ext cx="63" cy="21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9605" name="Rectangle 37"/>
            <p:cNvSpPr>
              <a:spLocks noChangeArrowheads="1"/>
            </p:cNvSpPr>
            <p:nvPr/>
          </p:nvSpPr>
          <p:spPr bwMode="auto">
            <a:xfrm>
              <a:off x="3397" y="2892"/>
              <a:ext cx="63" cy="22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9606" name="Freeform 38"/>
            <p:cNvSpPr>
              <a:spLocks/>
            </p:cNvSpPr>
            <p:nvPr/>
          </p:nvSpPr>
          <p:spPr bwMode="auto">
            <a:xfrm>
              <a:off x="3289" y="2658"/>
              <a:ext cx="229" cy="552"/>
            </a:xfrm>
            <a:custGeom>
              <a:avLst/>
              <a:gdLst>
                <a:gd name="T0" fmla="*/ 181 w 229"/>
                <a:gd name="T1" fmla="*/ 25 h 552"/>
                <a:gd name="T2" fmla="*/ 228 w 229"/>
                <a:gd name="T3" fmla="*/ 54 h 552"/>
                <a:gd name="T4" fmla="*/ 185 w 229"/>
                <a:gd name="T5" fmla="*/ 67 h 552"/>
                <a:gd name="T6" fmla="*/ 185 w 229"/>
                <a:gd name="T7" fmla="*/ 547 h 552"/>
                <a:gd name="T8" fmla="*/ 150 w 229"/>
                <a:gd name="T9" fmla="*/ 551 h 552"/>
                <a:gd name="T10" fmla="*/ 131 w 229"/>
                <a:gd name="T11" fmla="*/ 527 h 552"/>
                <a:gd name="T12" fmla="*/ 99 w 229"/>
                <a:gd name="T13" fmla="*/ 512 h 552"/>
                <a:gd name="T14" fmla="*/ 72 w 229"/>
                <a:gd name="T15" fmla="*/ 512 h 552"/>
                <a:gd name="T16" fmla="*/ 72 w 229"/>
                <a:gd name="T17" fmla="*/ 473 h 552"/>
                <a:gd name="T18" fmla="*/ 87 w 229"/>
                <a:gd name="T19" fmla="*/ 463 h 552"/>
                <a:gd name="T20" fmla="*/ 87 w 229"/>
                <a:gd name="T21" fmla="*/ 450 h 552"/>
                <a:gd name="T22" fmla="*/ 80 w 229"/>
                <a:gd name="T23" fmla="*/ 437 h 552"/>
                <a:gd name="T24" fmla="*/ 67 w 229"/>
                <a:gd name="T25" fmla="*/ 437 h 552"/>
                <a:gd name="T26" fmla="*/ 45 w 229"/>
                <a:gd name="T27" fmla="*/ 437 h 552"/>
                <a:gd name="T28" fmla="*/ 37 w 229"/>
                <a:gd name="T29" fmla="*/ 408 h 552"/>
                <a:gd name="T30" fmla="*/ 45 w 229"/>
                <a:gd name="T31" fmla="*/ 389 h 552"/>
                <a:gd name="T32" fmla="*/ 49 w 229"/>
                <a:gd name="T33" fmla="*/ 382 h 552"/>
                <a:gd name="T34" fmla="*/ 57 w 229"/>
                <a:gd name="T35" fmla="*/ 369 h 552"/>
                <a:gd name="T36" fmla="*/ 45 w 229"/>
                <a:gd name="T37" fmla="*/ 349 h 552"/>
                <a:gd name="T38" fmla="*/ 49 w 229"/>
                <a:gd name="T39" fmla="*/ 339 h 552"/>
                <a:gd name="T40" fmla="*/ 57 w 229"/>
                <a:gd name="T41" fmla="*/ 329 h 552"/>
                <a:gd name="T42" fmla="*/ 45 w 229"/>
                <a:gd name="T43" fmla="*/ 308 h 552"/>
                <a:gd name="T44" fmla="*/ 37 w 229"/>
                <a:gd name="T45" fmla="*/ 285 h 552"/>
                <a:gd name="T46" fmla="*/ 22 w 229"/>
                <a:gd name="T47" fmla="*/ 271 h 552"/>
                <a:gd name="T48" fmla="*/ 0 w 229"/>
                <a:gd name="T49" fmla="*/ 261 h 552"/>
                <a:gd name="T50" fmla="*/ 4 w 229"/>
                <a:gd name="T51" fmla="*/ 235 h 552"/>
                <a:gd name="T52" fmla="*/ 7 w 229"/>
                <a:gd name="T53" fmla="*/ 213 h 552"/>
                <a:gd name="T54" fmla="*/ 19 w 229"/>
                <a:gd name="T55" fmla="*/ 203 h 552"/>
                <a:gd name="T56" fmla="*/ 40 w 229"/>
                <a:gd name="T57" fmla="*/ 197 h 552"/>
                <a:gd name="T58" fmla="*/ 40 w 229"/>
                <a:gd name="T59" fmla="*/ 185 h 552"/>
                <a:gd name="T60" fmla="*/ 30 w 229"/>
                <a:gd name="T61" fmla="*/ 161 h 552"/>
                <a:gd name="T62" fmla="*/ 30 w 229"/>
                <a:gd name="T63" fmla="*/ 158 h 552"/>
                <a:gd name="T64" fmla="*/ 37 w 229"/>
                <a:gd name="T65" fmla="*/ 145 h 552"/>
                <a:gd name="T66" fmla="*/ 40 w 229"/>
                <a:gd name="T67" fmla="*/ 135 h 552"/>
                <a:gd name="T68" fmla="*/ 15 w 229"/>
                <a:gd name="T69" fmla="*/ 123 h 552"/>
                <a:gd name="T70" fmla="*/ 15 w 229"/>
                <a:gd name="T71" fmla="*/ 107 h 552"/>
                <a:gd name="T72" fmla="*/ 52 w 229"/>
                <a:gd name="T73" fmla="*/ 93 h 552"/>
                <a:gd name="T74" fmla="*/ 22 w 229"/>
                <a:gd name="T75" fmla="*/ 74 h 552"/>
                <a:gd name="T76" fmla="*/ 0 w 229"/>
                <a:gd name="T77" fmla="*/ 54 h 552"/>
                <a:gd name="T78" fmla="*/ 40 w 229"/>
                <a:gd name="T79" fmla="*/ 0 h 552"/>
                <a:gd name="T80" fmla="*/ 181 w 229"/>
                <a:gd name="T81" fmla="*/ 0 h 552"/>
                <a:gd name="T82" fmla="*/ 181 w 229"/>
                <a:gd name="T83" fmla="*/ 2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9" h="552">
                  <a:moveTo>
                    <a:pt x="181" y="25"/>
                  </a:moveTo>
                  <a:lnTo>
                    <a:pt x="228" y="54"/>
                  </a:lnTo>
                  <a:lnTo>
                    <a:pt x="185" y="67"/>
                  </a:lnTo>
                  <a:lnTo>
                    <a:pt x="185" y="547"/>
                  </a:lnTo>
                  <a:lnTo>
                    <a:pt x="150" y="551"/>
                  </a:lnTo>
                  <a:lnTo>
                    <a:pt x="131" y="527"/>
                  </a:lnTo>
                  <a:lnTo>
                    <a:pt x="99" y="512"/>
                  </a:lnTo>
                  <a:lnTo>
                    <a:pt x="72" y="512"/>
                  </a:lnTo>
                  <a:lnTo>
                    <a:pt x="72" y="473"/>
                  </a:lnTo>
                  <a:lnTo>
                    <a:pt x="87" y="463"/>
                  </a:lnTo>
                  <a:lnTo>
                    <a:pt x="87" y="450"/>
                  </a:lnTo>
                  <a:lnTo>
                    <a:pt x="80" y="437"/>
                  </a:lnTo>
                  <a:lnTo>
                    <a:pt x="67" y="437"/>
                  </a:lnTo>
                  <a:lnTo>
                    <a:pt x="45" y="437"/>
                  </a:lnTo>
                  <a:lnTo>
                    <a:pt x="37" y="408"/>
                  </a:lnTo>
                  <a:lnTo>
                    <a:pt x="45" y="389"/>
                  </a:lnTo>
                  <a:lnTo>
                    <a:pt x="49" y="382"/>
                  </a:lnTo>
                  <a:lnTo>
                    <a:pt x="57" y="369"/>
                  </a:lnTo>
                  <a:lnTo>
                    <a:pt x="45" y="349"/>
                  </a:lnTo>
                  <a:lnTo>
                    <a:pt x="49" y="339"/>
                  </a:lnTo>
                  <a:lnTo>
                    <a:pt x="57" y="329"/>
                  </a:lnTo>
                  <a:lnTo>
                    <a:pt x="45" y="308"/>
                  </a:lnTo>
                  <a:lnTo>
                    <a:pt x="37" y="285"/>
                  </a:lnTo>
                  <a:lnTo>
                    <a:pt x="22" y="271"/>
                  </a:lnTo>
                  <a:lnTo>
                    <a:pt x="0" y="261"/>
                  </a:lnTo>
                  <a:lnTo>
                    <a:pt x="4" y="235"/>
                  </a:lnTo>
                  <a:lnTo>
                    <a:pt x="7" y="213"/>
                  </a:lnTo>
                  <a:lnTo>
                    <a:pt x="19" y="203"/>
                  </a:lnTo>
                  <a:lnTo>
                    <a:pt x="40" y="197"/>
                  </a:lnTo>
                  <a:lnTo>
                    <a:pt x="40" y="185"/>
                  </a:lnTo>
                  <a:lnTo>
                    <a:pt x="30" y="161"/>
                  </a:lnTo>
                  <a:lnTo>
                    <a:pt x="30" y="158"/>
                  </a:lnTo>
                  <a:lnTo>
                    <a:pt x="37" y="145"/>
                  </a:lnTo>
                  <a:lnTo>
                    <a:pt x="40" y="135"/>
                  </a:lnTo>
                  <a:lnTo>
                    <a:pt x="15" y="123"/>
                  </a:lnTo>
                  <a:lnTo>
                    <a:pt x="15" y="107"/>
                  </a:lnTo>
                  <a:lnTo>
                    <a:pt x="52" y="93"/>
                  </a:lnTo>
                  <a:lnTo>
                    <a:pt x="22" y="74"/>
                  </a:lnTo>
                  <a:lnTo>
                    <a:pt x="0" y="54"/>
                  </a:lnTo>
                  <a:lnTo>
                    <a:pt x="40" y="0"/>
                  </a:lnTo>
                  <a:lnTo>
                    <a:pt x="181" y="0"/>
                  </a:lnTo>
                  <a:lnTo>
                    <a:pt x="181" y="25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09607" name="Freeform 39"/>
            <p:cNvSpPr>
              <a:spLocks/>
            </p:cNvSpPr>
            <p:nvPr/>
          </p:nvSpPr>
          <p:spPr bwMode="auto">
            <a:xfrm>
              <a:off x="3308" y="2640"/>
              <a:ext cx="229" cy="553"/>
            </a:xfrm>
            <a:custGeom>
              <a:avLst/>
              <a:gdLst>
                <a:gd name="T0" fmla="*/ 182 w 229"/>
                <a:gd name="T1" fmla="*/ 25 h 553"/>
                <a:gd name="T2" fmla="*/ 228 w 229"/>
                <a:gd name="T3" fmla="*/ 54 h 553"/>
                <a:gd name="T4" fmla="*/ 190 w 229"/>
                <a:gd name="T5" fmla="*/ 68 h 553"/>
                <a:gd name="T6" fmla="*/ 190 w 229"/>
                <a:gd name="T7" fmla="*/ 552 h 553"/>
                <a:gd name="T8" fmla="*/ 150 w 229"/>
                <a:gd name="T9" fmla="*/ 552 h 553"/>
                <a:gd name="T10" fmla="*/ 135 w 229"/>
                <a:gd name="T11" fmla="*/ 529 h 553"/>
                <a:gd name="T12" fmla="*/ 99 w 229"/>
                <a:gd name="T13" fmla="*/ 513 h 553"/>
                <a:gd name="T14" fmla="*/ 77 w 229"/>
                <a:gd name="T15" fmla="*/ 513 h 553"/>
                <a:gd name="T16" fmla="*/ 77 w 229"/>
                <a:gd name="T17" fmla="*/ 474 h 553"/>
                <a:gd name="T18" fmla="*/ 92 w 229"/>
                <a:gd name="T19" fmla="*/ 464 h 553"/>
                <a:gd name="T20" fmla="*/ 92 w 229"/>
                <a:gd name="T21" fmla="*/ 451 h 553"/>
                <a:gd name="T22" fmla="*/ 80 w 229"/>
                <a:gd name="T23" fmla="*/ 438 h 553"/>
                <a:gd name="T24" fmla="*/ 69 w 229"/>
                <a:gd name="T25" fmla="*/ 438 h 553"/>
                <a:gd name="T26" fmla="*/ 49 w 229"/>
                <a:gd name="T27" fmla="*/ 438 h 553"/>
                <a:gd name="T28" fmla="*/ 37 w 229"/>
                <a:gd name="T29" fmla="*/ 409 h 553"/>
                <a:gd name="T30" fmla="*/ 45 w 229"/>
                <a:gd name="T31" fmla="*/ 389 h 553"/>
                <a:gd name="T32" fmla="*/ 52 w 229"/>
                <a:gd name="T33" fmla="*/ 383 h 553"/>
                <a:gd name="T34" fmla="*/ 57 w 229"/>
                <a:gd name="T35" fmla="*/ 370 h 553"/>
                <a:gd name="T36" fmla="*/ 49 w 229"/>
                <a:gd name="T37" fmla="*/ 350 h 553"/>
                <a:gd name="T38" fmla="*/ 49 w 229"/>
                <a:gd name="T39" fmla="*/ 340 h 553"/>
                <a:gd name="T40" fmla="*/ 61 w 229"/>
                <a:gd name="T41" fmla="*/ 331 h 553"/>
                <a:gd name="T42" fmla="*/ 49 w 229"/>
                <a:gd name="T43" fmla="*/ 309 h 553"/>
                <a:gd name="T44" fmla="*/ 37 w 229"/>
                <a:gd name="T45" fmla="*/ 285 h 553"/>
                <a:gd name="T46" fmla="*/ 22 w 229"/>
                <a:gd name="T47" fmla="*/ 272 h 553"/>
                <a:gd name="T48" fmla="*/ 0 w 229"/>
                <a:gd name="T49" fmla="*/ 262 h 553"/>
                <a:gd name="T50" fmla="*/ 4 w 229"/>
                <a:gd name="T51" fmla="*/ 237 h 553"/>
                <a:gd name="T52" fmla="*/ 6 w 229"/>
                <a:gd name="T53" fmla="*/ 214 h 553"/>
                <a:gd name="T54" fmla="*/ 18 w 229"/>
                <a:gd name="T55" fmla="*/ 204 h 553"/>
                <a:gd name="T56" fmla="*/ 42 w 229"/>
                <a:gd name="T57" fmla="*/ 198 h 553"/>
                <a:gd name="T58" fmla="*/ 45 w 229"/>
                <a:gd name="T59" fmla="*/ 185 h 553"/>
                <a:gd name="T60" fmla="*/ 33 w 229"/>
                <a:gd name="T61" fmla="*/ 162 h 553"/>
                <a:gd name="T62" fmla="*/ 33 w 229"/>
                <a:gd name="T63" fmla="*/ 158 h 553"/>
                <a:gd name="T64" fmla="*/ 37 w 229"/>
                <a:gd name="T65" fmla="*/ 146 h 553"/>
                <a:gd name="T66" fmla="*/ 45 w 229"/>
                <a:gd name="T67" fmla="*/ 137 h 553"/>
                <a:gd name="T68" fmla="*/ 13 w 229"/>
                <a:gd name="T69" fmla="*/ 123 h 553"/>
                <a:gd name="T70" fmla="*/ 13 w 229"/>
                <a:gd name="T71" fmla="*/ 107 h 553"/>
                <a:gd name="T72" fmla="*/ 57 w 229"/>
                <a:gd name="T73" fmla="*/ 97 h 553"/>
                <a:gd name="T74" fmla="*/ 25 w 229"/>
                <a:gd name="T75" fmla="*/ 77 h 553"/>
                <a:gd name="T76" fmla="*/ 4 w 229"/>
                <a:gd name="T77" fmla="*/ 54 h 553"/>
                <a:gd name="T78" fmla="*/ 45 w 229"/>
                <a:gd name="T79" fmla="*/ 0 h 553"/>
                <a:gd name="T80" fmla="*/ 182 w 229"/>
                <a:gd name="T81" fmla="*/ 0 h 553"/>
                <a:gd name="T82" fmla="*/ 182 w 229"/>
                <a:gd name="T83" fmla="*/ 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9" h="553">
                  <a:moveTo>
                    <a:pt x="182" y="25"/>
                  </a:moveTo>
                  <a:lnTo>
                    <a:pt x="228" y="54"/>
                  </a:lnTo>
                  <a:lnTo>
                    <a:pt x="190" y="68"/>
                  </a:lnTo>
                  <a:lnTo>
                    <a:pt x="190" y="552"/>
                  </a:lnTo>
                  <a:lnTo>
                    <a:pt x="150" y="552"/>
                  </a:lnTo>
                  <a:lnTo>
                    <a:pt x="135" y="529"/>
                  </a:lnTo>
                  <a:lnTo>
                    <a:pt x="99" y="513"/>
                  </a:lnTo>
                  <a:lnTo>
                    <a:pt x="77" y="513"/>
                  </a:lnTo>
                  <a:lnTo>
                    <a:pt x="77" y="474"/>
                  </a:lnTo>
                  <a:lnTo>
                    <a:pt x="92" y="464"/>
                  </a:lnTo>
                  <a:lnTo>
                    <a:pt x="92" y="451"/>
                  </a:lnTo>
                  <a:lnTo>
                    <a:pt x="80" y="438"/>
                  </a:lnTo>
                  <a:lnTo>
                    <a:pt x="69" y="438"/>
                  </a:lnTo>
                  <a:lnTo>
                    <a:pt x="49" y="438"/>
                  </a:lnTo>
                  <a:lnTo>
                    <a:pt x="37" y="409"/>
                  </a:lnTo>
                  <a:lnTo>
                    <a:pt x="45" y="389"/>
                  </a:lnTo>
                  <a:lnTo>
                    <a:pt x="52" y="383"/>
                  </a:lnTo>
                  <a:lnTo>
                    <a:pt x="57" y="370"/>
                  </a:lnTo>
                  <a:lnTo>
                    <a:pt x="49" y="350"/>
                  </a:lnTo>
                  <a:lnTo>
                    <a:pt x="49" y="340"/>
                  </a:lnTo>
                  <a:lnTo>
                    <a:pt x="61" y="331"/>
                  </a:lnTo>
                  <a:lnTo>
                    <a:pt x="49" y="309"/>
                  </a:lnTo>
                  <a:lnTo>
                    <a:pt x="37" y="285"/>
                  </a:lnTo>
                  <a:lnTo>
                    <a:pt x="22" y="272"/>
                  </a:lnTo>
                  <a:lnTo>
                    <a:pt x="0" y="262"/>
                  </a:lnTo>
                  <a:lnTo>
                    <a:pt x="4" y="237"/>
                  </a:lnTo>
                  <a:lnTo>
                    <a:pt x="6" y="214"/>
                  </a:lnTo>
                  <a:lnTo>
                    <a:pt x="18" y="204"/>
                  </a:lnTo>
                  <a:lnTo>
                    <a:pt x="42" y="198"/>
                  </a:lnTo>
                  <a:lnTo>
                    <a:pt x="45" y="185"/>
                  </a:lnTo>
                  <a:lnTo>
                    <a:pt x="33" y="162"/>
                  </a:lnTo>
                  <a:lnTo>
                    <a:pt x="33" y="158"/>
                  </a:lnTo>
                  <a:lnTo>
                    <a:pt x="37" y="146"/>
                  </a:lnTo>
                  <a:lnTo>
                    <a:pt x="45" y="137"/>
                  </a:lnTo>
                  <a:lnTo>
                    <a:pt x="13" y="123"/>
                  </a:lnTo>
                  <a:lnTo>
                    <a:pt x="13" y="107"/>
                  </a:lnTo>
                  <a:lnTo>
                    <a:pt x="57" y="97"/>
                  </a:lnTo>
                  <a:lnTo>
                    <a:pt x="25" y="77"/>
                  </a:lnTo>
                  <a:lnTo>
                    <a:pt x="4" y="54"/>
                  </a:lnTo>
                  <a:lnTo>
                    <a:pt x="45" y="0"/>
                  </a:lnTo>
                  <a:lnTo>
                    <a:pt x="182" y="0"/>
                  </a:lnTo>
                  <a:lnTo>
                    <a:pt x="182" y="25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09608" name="Line 40"/>
            <p:cNvSpPr>
              <a:spLocks noChangeShapeType="1"/>
            </p:cNvSpPr>
            <p:nvPr/>
          </p:nvSpPr>
          <p:spPr bwMode="auto">
            <a:xfrm>
              <a:off x="3457" y="2656"/>
              <a:ext cx="0" cy="544"/>
            </a:xfrm>
            <a:prstGeom prst="line">
              <a:avLst/>
            </a:prstGeom>
            <a:noFill/>
            <a:ln w="25400">
              <a:solidFill>
                <a:srgbClr val="755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09609" name="Freeform 41"/>
            <p:cNvSpPr>
              <a:spLocks/>
            </p:cNvSpPr>
            <p:nvPr/>
          </p:nvSpPr>
          <p:spPr bwMode="auto">
            <a:xfrm>
              <a:off x="3481" y="3198"/>
              <a:ext cx="26" cy="21"/>
            </a:xfrm>
            <a:custGeom>
              <a:avLst/>
              <a:gdLst>
                <a:gd name="T0" fmla="*/ 25 w 26"/>
                <a:gd name="T1" fmla="*/ 0 h 21"/>
                <a:gd name="T2" fmla="*/ 0 w 26"/>
                <a:gd name="T3" fmla="*/ 20 h 21"/>
                <a:gd name="T4" fmla="*/ 0 w 26"/>
                <a:gd name="T5" fmla="*/ 0 h 21"/>
                <a:gd name="T6" fmla="*/ 25 w 2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1">
                  <a:moveTo>
                    <a:pt x="25" y="0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09610" name="Rectangle 42"/>
            <p:cNvSpPr>
              <a:spLocks noChangeArrowheads="1"/>
            </p:cNvSpPr>
            <p:nvPr/>
          </p:nvSpPr>
          <p:spPr bwMode="auto">
            <a:xfrm>
              <a:off x="3355" y="2677"/>
              <a:ext cx="62" cy="21"/>
            </a:xfrm>
            <a:prstGeom prst="rect">
              <a:avLst/>
            </a:prstGeom>
            <a:solidFill>
              <a:srgbClr val="5757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grpSp>
          <p:nvGrpSpPr>
            <p:cNvPr id="109611" name="Group 43"/>
            <p:cNvGrpSpPr>
              <a:grpSpLocks/>
            </p:cNvGrpSpPr>
            <p:nvPr/>
          </p:nvGrpSpPr>
          <p:grpSpPr bwMode="auto">
            <a:xfrm>
              <a:off x="2827" y="2053"/>
              <a:ext cx="868" cy="628"/>
              <a:chOff x="2827" y="2053"/>
              <a:chExt cx="868" cy="628"/>
            </a:xfrm>
          </p:grpSpPr>
          <p:sp>
            <p:nvSpPr>
              <p:cNvPr id="109612" name="AutoShape 44"/>
              <p:cNvSpPr>
                <a:spLocks noChangeArrowheads="1"/>
              </p:cNvSpPr>
              <p:nvPr/>
            </p:nvSpPr>
            <p:spPr bwMode="auto">
              <a:xfrm>
                <a:off x="2827" y="2053"/>
                <a:ext cx="511" cy="312"/>
              </a:xfrm>
              <a:prstGeom prst="roundRect">
                <a:avLst>
                  <a:gd name="adj" fmla="val 12495"/>
                </a:avLst>
              </a:prstGeom>
              <a:solidFill>
                <a:srgbClr val="0ABE0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13" name="Oval 45"/>
              <p:cNvSpPr>
                <a:spLocks noChangeArrowheads="1"/>
              </p:cNvSpPr>
              <p:nvPr/>
            </p:nvSpPr>
            <p:spPr bwMode="auto">
              <a:xfrm>
                <a:off x="3248" y="2197"/>
                <a:ext cx="56" cy="4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14" name="Rectangle 46"/>
              <p:cNvSpPr>
                <a:spLocks noChangeArrowheads="1"/>
              </p:cNvSpPr>
              <p:nvPr/>
            </p:nvSpPr>
            <p:spPr bwMode="auto">
              <a:xfrm>
                <a:off x="3397" y="2549"/>
                <a:ext cx="63" cy="21"/>
              </a:xfrm>
              <a:prstGeom prst="rect">
                <a:avLst/>
              </a:pr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15" name="Rectangle 47"/>
              <p:cNvSpPr>
                <a:spLocks noChangeArrowheads="1"/>
              </p:cNvSpPr>
              <p:nvPr/>
            </p:nvSpPr>
            <p:spPr bwMode="auto">
              <a:xfrm>
                <a:off x="3397" y="2592"/>
                <a:ext cx="63" cy="22"/>
              </a:xfrm>
              <a:prstGeom prst="rect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16" name="Rectangle 48"/>
              <p:cNvSpPr>
                <a:spLocks noChangeArrowheads="1"/>
              </p:cNvSpPr>
              <p:nvPr/>
            </p:nvSpPr>
            <p:spPr bwMode="auto">
              <a:xfrm>
                <a:off x="3397" y="2636"/>
                <a:ext cx="63" cy="19"/>
              </a:xfrm>
              <a:prstGeom prst="rect">
                <a:avLst/>
              </a:pr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17" name="Oval 49"/>
              <p:cNvSpPr>
                <a:spLocks noChangeArrowheads="1"/>
              </p:cNvSpPr>
              <p:nvPr/>
            </p:nvSpPr>
            <p:spPr bwMode="auto">
              <a:xfrm>
                <a:off x="3231" y="2335"/>
                <a:ext cx="369" cy="306"/>
              </a:xfrm>
              <a:prstGeom prst="ellipse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18" name="Oval 50"/>
              <p:cNvSpPr>
                <a:spLocks noChangeArrowheads="1"/>
              </p:cNvSpPr>
              <p:nvPr/>
            </p:nvSpPr>
            <p:spPr bwMode="auto">
              <a:xfrm>
                <a:off x="3252" y="2318"/>
                <a:ext cx="361" cy="309"/>
              </a:xfrm>
              <a:prstGeom prst="ellipse">
                <a:avLst/>
              </a:pr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19" name="Oval 51"/>
              <p:cNvSpPr>
                <a:spLocks noChangeArrowheads="1"/>
              </p:cNvSpPr>
              <p:nvPr/>
            </p:nvSpPr>
            <p:spPr bwMode="auto">
              <a:xfrm>
                <a:off x="3402" y="2338"/>
                <a:ext cx="70" cy="57"/>
              </a:xfrm>
              <a:prstGeom prst="ellipse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20" name="Oval 52"/>
              <p:cNvSpPr>
                <a:spLocks noChangeArrowheads="1"/>
              </p:cNvSpPr>
              <p:nvPr/>
            </p:nvSpPr>
            <p:spPr bwMode="auto">
              <a:xfrm>
                <a:off x="3389" y="2335"/>
                <a:ext cx="107" cy="8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21" name="Freeform 53"/>
              <p:cNvSpPr>
                <a:spLocks/>
              </p:cNvSpPr>
              <p:nvPr/>
            </p:nvSpPr>
            <p:spPr bwMode="auto">
              <a:xfrm>
                <a:off x="3502" y="2650"/>
                <a:ext cx="35" cy="31"/>
              </a:xfrm>
              <a:custGeom>
                <a:avLst/>
                <a:gdLst>
                  <a:gd name="T0" fmla="*/ 34 w 35"/>
                  <a:gd name="T1" fmla="*/ 0 h 31"/>
                  <a:gd name="T2" fmla="*/ 29 w 35"/>
                  <a:gd name="T3" fmla="*/ 19 h 31"/>
                  <a:gd name="T4" fmla="*/ 0 w 35"/>
                  <a:gd name="T5" fmla="*/ 30 h 31"/>
                  <a:gd name="T6" fmla="*/ 0 w 35"/>
                  <a:gd name="T7" fmla="*/ 13 h 31"/>
                  <a:gd name="T8" fmla="*/ 34 w 35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1">
                    <a:moveTo>
                      <a:pt x="34" y="0"/>
                    </a:moveTo>
                    <a:lnTo>
                      <a:pt x="29" y="19"/>
                    </a:lnTo>
                    <a:lnTo>
                      <a:pt x="0" y="30"/>
                    </a:lnTo>
                    <a:lnTo>
                      <a:pt x="0" y="13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622" name="Oval 54"/>
              <p:cNvSpPr>
                <a:spLocks noChangeArrowheads="1"/>
              </p:cNvSpPr>
              <p:nvPr/>
            </p:nvSpPr>
            <p:spPr bwMode="auto">
              <a:xfrm>
                <a:off x="3271" y="2129"/>
                <a:ext cx="424" cy="235"/>
              </a:xfrm>
              <a:prstGeom prst="ellips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09623" name="Freeform 55"/>
              <p:cNvSpPr>
                <a:spLocks/>
              </p:cNvSpPr>
              <p:nvPr/>
            </p:nvSpPr>
            <p:spPr bwMode="auto">
              <a:xfrm>
                <a:off x="3321" y="2325"/>
                <a:ext cx="105" cy="67"/>
              </a:xfrm>
              <a:custGeom>
                <a:avLst/>
                <a:gdLst>
                  <a:gd name="T0" fmla="*/ 67 w 105"/>
                  <a:gd name="T1" fmla="*/ 66 h 67"/>
                  <a:gd name="T2" fmla="*/ 70 w 105"/>
                  <a:gd name="T3" fmla="*/ 46 h 67"/>
                  <a:gd name="T4" fmla="*/ 84 w 105"/>
                  <a:gd name="T5" fmla="*/ 22 h 67"/>
                  <a:gd name="T6" fmla="*/ 104 w 105"/>
                  <a:gd name="T7" fmla="*/ 13 h 67"/>
                  <a:gd name="T8" fmla="*/ 76 w 105"/>
                  <a:gd name="T9" fmla="*/ 4 h 67"/>
                  <a:gd name="T10" fmla="*/ 54 w 105"/>
                  <a:gd name="T11" fmla="*/ 0 h 67"/>
                  <a:gd name="T12" fmla="*/ 0 w 105"/>
                  <a:gd name="T13" fmla="*/ 28 h 67"/>
                  <a:gd name="T14" fmla="*/ 67 w 105"/>
                  <a:gd name="T15" fmla="*/ 6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" h="67">
                    <a:moveTo>
                      <a:pt x="67" y="66"/>
                    </a:moveTo>
                    <a:lnTo>
                      <a:pt x="70" y="46"/>
                    </a:lnTo>
                    <a:lnTo>
                      <a:pt x="84" y="22"/>
                    </a:lnTo>
                    <a:lnTo>
                      <a:pt x="104" y="13"/>
                    </a:lnTo>
                    <a:lnTo>
                      <a:pt x="76" y="4"/>
                    </a:lnTo>
                    <a:lnTo>
                      <a:pt x="54" y="0"/>
                    </a:lnTo>
                    <a:lnTo>
                      <a:pt x="0" y="28"/>
                    </a:lnTo>
                    <a:lnTo>
                      <a:pt x="67" y="66"/>
                    </a:lnTo>
                  </a:path>
                </a:pathLst>
              </a:cu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624" name="Arc 56"/>
              <p:cNvSpPr>
                <a:spLocks/>
              </p:cNvSpPr>
              <p:nvPr/>
            </p:nvSpPr>
            <p:spPr bwMode="auto">
              <a:xfrm>
                <a:off x="3389" y="2376"/>
                <a:ext cx="27" cy="3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625" name="Arc 57"/>
              <p:cNvSpPr>
                <a:spLocks/>
              </p:cNvSpPr>
              <p:nvPr/>
            </p:nvSpPr>
            <p:spPr bwMode="auto">
              <a:xfrm>
                <a:off x="3390" y="2337"/>
                <a:ext cx="46" cy="51"/>
              </a:xfrm>
              <a:custGeom>
                <a:avLst/>
                <a:gdLst>
                  <a:gd name="G0" fmla="+- 21600 0 0"/>
                  <a:gd name="G1" fmla="+- 21595 0 0"/>
                  <a:gd name="G2" fmla="+- 21600 0 0"/>
                  <a:gd name="T0" fmla="*/ 0 w 21600"/>
                  <a:gd name="T1" fmla="*/ 21595 h 21595"/>
                  <a:gd name="T2" fmla="*/ 21131 w 21600"/>
                  <a:gd name="T3" fmla="*/ 0 h 21595"/>
                  <a:gd name="T4" fmla="*/ 21600 w 2160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5" fill="none" extrusionOk="0">
                    <a:moveTo>
                      <a:pt x="0" y="21594"/>
                    </a:moveTo>
                    <a:cubicBezTo>
                      <a:pt x="0" y="9848"/>
                      <a:pt x="9387" y="255"/>
                      <a:pt x="21131" y="0"/>
                    </a:cubicBezTo>
                  </a:path>
                  <a:path w="21600" h="21595" stroke="0" extrusionOk="0">
                    <a:moveTo>
                      <a:pt x="0" y="21594"/>
                    </a:moveTo>
                    <a:cubicBezTo>
                      <a:pt x="0" y="9848"/>
                      <a:pt x="9387" y="255"/>
                      <a:pt x="21131" y="0"/>
                    </a:cubicBezTo>
                    <a:lnTo>
                      <a:pt x="21600" y="2159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626" name="Arc 58"/>
              <p:cNvSpPr>
                <a:spLocks/>
              </p:cNvSpPr>
              <p:nvPr/>
            </p:nvSpPr>
            <p:spPr bwMode="auto">
              <a:xfrm>
                <a:off x="3267" y="2191"/>
                <a:ext cx="47" cy="5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627" name="Freeform 59"/>
              <p:cNvSpPr>
                <a:spLocks/>
              </p:cNvSpPr>
              <p:nvPr/>
            </p:nvSpPr>
            <p:spPr bwMode="auto">
              <a:xfrm>
                <a:off x="3234" y="2138"/>
                <a:ext cx="99" cy="113"/>
              </a:xfrm>
              <a:custGeom>
                <a:avLst/>
                <a:gdLst>
                  <a:gd name="T0" fmla="*/ 81 w 99"/>
                  <a:gd name="T1" fmla="*/ 112 h 113"/>
                  <a:gd name="T2" fmla="*/ 67 w 99"/>
                  <a:gd name="T3" fmla="*/ 76 h 113"/>
                  <a:gd name="T4" fmla="*/ 46 w 99"/>
                  <a:gd name="T5" fmla="*/ 59 h 113"/>
                  <a:gd name="T6" fmla="*/ 27 w 99"/>
                  <a:gd name="T7" fmla="*/ 55 h 113"/>
                  <a:gd name="T8" fmla="*/ 0 w 99"/>
                  <a:gd name="T9" fmla="*/ 52 h 113"/>
                  <a:gd name="T10" fmla="*/ 0 w 99"/>
                  <a:gd name="T11" fmla="*/ 0 h 113"/>
                  <a:gd name="T12" fmla="*/ 94 w 99"/>
                  <a:gd name="T13" fmla="*/ 0 h 113"/>
                  <a:gd name="T14" fmla="*/ 94 w 99"/>
                  <a:gd name="T15" fmla="*/ 6 h 113"/>
                  <a:gd name="T16" fmla="*/ 94 w 99"/>
                  <a:gd name="T17" fmla="*/ 13 h 113"/>
                  <a:gd name="T18" fmla="*/ 94 w 99"/>
                  <a:gd name="T19" fmla="*/ 19 h 113"/>
                  <a:gd name="T20" fmla="*/ 94 w 99"/>
                  <a:gd name="T21" fmla="*/ 25 h 113"/>
                  <a:gd name="T22" fmla="*/ 94 w 99"/>
                  <a:gd name="T23" fmla="*/ 39 h 113"/>
                  <a:gd name="T24" fmla="*/ 94 w 99"/>
                  <a:gd name="T25" fmla="*/ 44 h 113"/>
                  <a:gd name="T26" fmla="*/ 98 w 99"/>
                  <a:gd name="T27" fmla="*/ 48 h 113"/>
                  <a:gd name="T28" fmla="*/ 98 w 99"/>
                  <a:gd name="T29" fmla="*/ 52 h 113"/>
                  <a:gd name="T30" fmla="*/ 98 w 99"/>
                  <a:gd name="T31" fmla="*/ 59 h 113"/>
                  <a:gd name="T32" fmla="*/ 98 w 99"/>
                  <a:gd name="T33" fmla="*/ 64 h 113"/>
                  <a:gd name="T34" fmla="*/ 98 w 99"/>
                  <a:gd name="T35" fmla="*/ 67 h 113"/>
                  <a:gd name="T36" fmla="*/ 98 w 99"/>
                  <a:gd name="T37" fmla="*/ 72 h 113"/>
                  <a:gd name="T38" fmla="*/ 98 w 99"/>
                  <a:gd name="T39" fmla="*/ 78 h 113"/>
                  <a:gd name="T40" fmla="*/ 98 w 99"/>
                  <a:gd name="T41" fmla="*/ 83 h 113"/>
                  <a:gd name="T42" fmla="*/ 94 w 99"/>
                  <a:gd name="T43" fmla="*/ 89 h 113"/>
                  <a:gd name="T44" fmla="*/ 94 w 99"/>
                  <a:gd name="T45" fmla="*/ 94 h 113"/>
                  <a:gd name="T46" fmla="*/ 94 w 99"/>
                  <a:gd name="T47" fmla="*/ 98 h 113"/>
                  <a:gd name="T48" fmla="*/ 94 w 99"/>
                  <a:gd name="T49" fmla="*/ 103 h 113"/>
                  <a:gd name="T50" fmla="*/ 94 w 99"/>
                  <a:gd name="T51" fmla="*/ 107 h 113"/>
                  <a:gd name="T52" fmla="*/ 81 w 99"/>
                  <a:gd name="T53" fmla="*/ 11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9" h="113">
                    <a:moveTo>
                      <a:pt x="81" y="112"/>
                    </a:moveTo>
                    <a:lnTo>
                      <a:pt x="67" y="76"/>
                    </a:lnTo>
                    <a:lnTo>
                      <a:pt x="46" y="59"/>
                    </a:lnTo>
                    <a:lnTo>
                      <a:pt x="27" y="55"/>
                    </a:lnTo>
                    <a:lnTo>
                      <a:pt x="0" y="52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94" y="6"/>
                    </a:lnTo>
                    <a:lnTo>
                      <a:pt x="94" y="13"/>
                    </a:lnTo>
                    <a:lnTo>
                      <a:pt x="94" y="19"/>
                    </a:lnTo>
                    <a:lnTo>
                      <a:pt x="94" y="25"/>
                    </a:lnTo>
                    <a:lnTo>
                      <a:pt x="94" y="39"/>
                    </a:lnTo>
                    <a:lnTo>
                      <a:pt x="94" y="44"/>
                    </a:lnTo>
                    <a:lnTo>
                      <a:pt x="98" y="48"/>
                    </a:lnTo>
                    <a:lnTo>
                      <a:pt x="98" y="52"/>
                    </a:lnTo>
                    <a:lnTo>
                      <a:pt x="98" y="59"/>
                    </a:lnTo>
                    <a:lnTo>
                      <a:pt x="98" y="64"/>
                    </a:lnTo>
                    <a:lnTo>
                      <a:pt x="98" y="67"/>
                    </a:lnTo>
                    <a:lnTo>
                      <a:pt x="98" y="72"/>
                    </a:lnTo>
                    <a:lnTo>
                      <a:pt x="98" y="78"/>
                    </a:lnTo>
                    <a:lnTo>
                      <a:pt x="98" y="83"/>
                    </a:lnTo>
                    <a:lnTo>
                      <a:pt x="94" y="89"/>
                    </a:lnTo>
                    <a:lnTo>
                      <a:pt x="94" y="94"/>
                    </a:lnTo>
                    <a:lnTo>
                      <a:pt x="94" y="98"/>
                    </a:lnTo>
                    <a:lnTo>
                      <a:pt x="94" y="103"/>
                    </a:lnTo>
                    <a:lnTo>
                      <a:pt x="94" y="107"/>
                    </a:lnTo>
                    <a:lnTo>
                      <a:pt x="81" y="112"/>
                    </a:lnTo>
                  </a:path>
                </a:pathLst>
              </a:custGeom>
              <a:solidFill>
                <a:srgbClr val="0ABE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09628" name="Rectangle 60"/>
              <p:cNvSpPr>
                <a:spLocks noChangeArrowheads="1"/>
              </p:cNvSpPr>
              <p:nvPr/>
            </p:nvSpPr>
            <p:spPr bwMode="auto">
              <a:xfrm>
                <a:off x="2847" y="2102"/>
                <a:ext cx="40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20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Public</a:t>
                </a:r>
              </a:p>
            </p:txBody>
          </p:sp>
        </p:grpSp>
      </p:grpSp>
      <p:sp>
        <p:nvSpPr>
          <p:cNvPr id="109629" name="Text Box 61"/>
          <p:cNvSpPr txBox="1">
            <a:spLocks noChangeArrowheads="1"/>
          </p:cNvSpPr>
          <p:nvPr/>
        </p:nvSpPr>
        <p:spPr bwMode="auto">
          <a:xfrm>
            <a:off x="1066800" y="5486400"/>
            <a:ext cx="700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/>
              <a:t>Computing Key pair is computationally expensive!!</a:t>
            </a:r>
          </a:p>
        </p:txBody>
      </p:sp>
      <p:sp>
        <p:nvSpPr>
          <p:cNvPr id="109630" name="Text Box 62"/>
          <p:cNvSpPr txBox="1">
            <a:spLocks noChangeArrowheads="1"/>
          </p:cNvSpPr>
          <p:nvPr/>
        </p:nvSpPr>
        <p:spPr bwMode="auto">
          <a:xfrm>
            <a:off x="1143000" y="6096000"/>
            <a:ext cx="5165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/>
              <a:t>Common Algorithms: RSA, El Gamal</a:t>
            </a:r>
          </a:p>
        </p:txBody>
      </p:sp>
    </p:spTree>
    <p:extLst>
      <p:ext uri="{BB962C8B-B14F-4D97-AF65-F5344CB8AC3E}">
        <p14:creationId xmlns:p14="http://schemas.microsoft.com/office/powerpoint/2010/main" val="218779686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E932-019C-47A4-A4F9-5974AD8AA09C}" type="slidenum">
              <a:rPr lang="en-US" altLang="en-US"/>
              <a:pPr/>
              <a:t>100</a:t>
            </a:fld>
            <a:endParaRPr lang="en-US" altLang="en-US"/>
          </a:p>
        </p:txBody>
      </p:sp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 2 Tunneling Protocol</a:t>
            </a:r>
          </a:p>
        </p:txBody>
      </p:sp>
      <p:sp>
        <p:nvSpPr>
          <p:cNvPr id="1822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Designed in IETF PPP Extensions working group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Combination of Cisco L2F &amp; PPTP features, L2TP RFC 2661, Aug 99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L2TP Extensions working group established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Uses UDP for control and data packets, well known port is 1701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Uses PPP for packet encapsulation – carries most protocols (also non-IP protocols)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IP UDP packet security provided by IPsec transport mode, as in RFC 2401, 2409, etc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06733952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D2C3-41B9-4BAD-855D-02BDEE71B90E}" type="slidenum">
              <a:rPr lang="en-US" altLang="en-US"/>
              <a:pPr/>
              <a:t>101</a:t>
            </a:fld>
            <a:endParaRPr lang="en-US" altLang="en-US"/>
          </a:p>
        </p:txBody>
      </p:sp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L2TP Features</a:t>
            </a:r>
          </a:p>
        </p:txBody>
      </p:sp>
      <p:sp>
        <p:nvSpPr>
          <p:cNvPr id="1792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Control session authentication, keep-alives</a:t>
            </a:r>
          </a:p>
          <a:p>
            <a:r>
              <a:rPr lang="en-US" altLang="en-US" sz="2800"/>
              <a:t>EAP…broader authentication mechanisms</a:t>
            </a:r>
          </a:p>
          <a:p>
            <a:r>
              <a:rPr lang="en-US" altLang="en-US" sz="2800"/>
              <a:t>Tunnel over any switched virtual connection (IP, FR, ATM)….runs over any transport</a:t>
            </a:r>
          </a:p>
          <a:p>
            <a:r>
              <a:rPr lang="en-US" altLang="en-US" sz="2800"/>
              <a:t>Integration with mobile IP</a:t>
            </a:r>
          </a:p>
          <a:p>
            <a:r>
              <a:rPr lang="en-US" altLang="en-US" sz="2800"/>
              <a:t>IPsec ESP for confidentiality and integrity (else packets in the ‘clear’)</a:t>
            </a:r>
          </a:p>
          <a:p>
            <a:r>
              <a:rPr lang="en-US" altLang="en-US" sz="2800"/>
              <a:t>IKE for key management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08533793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FB85-0173-4D10-9A7F-8A3977060B42}" type="slidenum">
              <a:rPr lang="en-US" altLang="en-US"/>
              <a:pPr/>
              <a:t>102</a:t>
            </a:fld>
            <a:endParaRPr lang="en-US" altLang="en-US"/>
          </a:p>
        </p:txBody>
      </p:sp>
      <p:sp>
        <p:nvSpPr>
          <p:cNvPr id="180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L2TP and IPsec</a:t>
            </a:r>
          </a:p>
        </p:txBody>
      </p:sp>
      <p:grpSp>
        <p:nvGrpSpPr>
          <p:cNvPr id="180228" name="Group 4"/>
          <p:cNvGrpSpPr>
            <a:grpSpLocks/>
          </p:cNvGrpSpPr>
          <p:nvPr/>
        </p:nvGrpSpPr>
        <p:grpSpPr bwMode="auto">
          <a:xfrm>
            <a:off x="457200" y="4114800"/>
            <a:ext cx="8137525" cy="1114425"/>
            <a:chOff x="291" y="3247"/>
            <a:chExt cx="5126" cy="702"/>
          </a:xfrm>
        </p:grpSpPr>
        <p:sp>
          <p:nvSpPr>
            <p:cNvPr id="180229" name="Rectangle 5"/>
            <p:cNvSpPr>
              <a:spLocks noChangeArrowheads="1"/>
            </p:cNvSpPr>
            <p:nvPr/>
          </p:nvSpPr>
          <p:spPr bwMode="auto">
            <a:xfrm>
              <a:off x="1246" y="3475"/>
              <a:ext cx="3515" cy="47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2562" tIns="46038" rIns="182562" bIns="46038" anchor="ctr">
              <a:spAutoFit/>
            </a:bodyPr>
            <a:lstStyle/>
            <a:p>
              <a:endParaRPr lang="en-ID"/>
            </a:p>
          </p:txBody>
        </p:sp>
        <p:grpSp>
          <p:nvGrpSpPr>
            <p:cNvPr id="180230" name="Group 6"/>
            <p:cNvGrpSpPr>
              <a:grpSpLocks/>
            </p:cNvGrpSpPr>
            <p:nvPr/>
          </p:nvGrpSpPr>
          <p:grpSpPr bwMode="auto">
            <a:xfrm>
              <a:off x="291" y="3564"/>
              <a:ext cx="4992" cy="336"/>
              <a:chOff x="528" y="1056"/>
              <a:chExt cx="4992" cy="336"/>
            </a:xfrm>
          </p:grpSpPr>
          <p:sp>
            <p:nvSpPr>
              <p:cNvPr id="180231" name="Rectangle 7"/>
              <p:cNvSpPr>
                <a:spLocks noChangeArrowheads="1"/>
              </p:cNvSpPr>
              <p:nvPr/>
            </p:nvSpPr>
            <p:spPr bwMode="auto">
              <a:xfrm>
                <a:off x="3312" y="1056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400">
                    <a:solidFill>
                      <a:schemeClr val="tx2"/>
                    </a:solidFill>
                  </a:rPr>
                  <a:t>TCP</a:t>
                </a:r>
              </a:p>
              <a:p>
                <a:pPr algn="ctr" eaLnBrk="0" hangingPunct="0"/>
                <a:r>
                  <a:rPr lang="en-US" altLang="en-US" sz="1400">
                    <a:solidFill>
                      <a:schemeClr val="tx2"/>
                    </a:solidFill>
                  </a:rPr>
                  <a:t>UDP</a:t>
                </a:r>
              </a:p>
            </p:txBody>
          </p:sp>
          <p:sp>
            <p:nvSpPr>
              <p:cNvPr id="180232" name="Rectangle 8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248" cy="33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>
                    <a:solidFill>
                      <a:schemeClr val="tx2"/>
                    </a:solidFill>
                  </a:rPr>
                  <a:t>Application</a:t>
                </a:r>
                <a:r>
                  <a:rPr lang="en-US" altLang="en-US" b="0">
                    <a:solidFill>
                      <a:schemeClr val="tx2"/>
                    </a:solidFill>
                  </a:rPr>
                  <a:t> </a:t>
                </a:r>
                <a:r>
                  <a:rPr lang="en-US" altLang="en-US">
                    <a:solidFill>
                      <a:schemeClr val="tx2"/>
                    </a:solidFill>
                  </a:rPr>
                  <a:t>Data</a:t>
                </a:r>
              </a:p>
            </p:txBody>
          </p:sp>
          <p:sp>
            <p:nvSpPr>
              <p:cNvPr id="180233" name="Rectangle 9"/>
              <p:cNvSpPr>
                <a:spLocks noChangeArrowheads="1"/>
              </p:cNvSpPr>
              <p:nvPr/>
            </p:nvSpPr>
            <p:spPr bwMode="auto">
              <a:xfrm>
                <a:off x="1488" y="1056"/>
                <a:ext cx="480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>
                    <a:solidFill>
                      <a:schemeClr val="tx2"/>
                    </a:solidFill>
                  </a:rPr>
                  <a:t>UDP</a:t>
                </a:r>
                <a:endParaRPr lang="en-US" altLang="en-US" sz="1400">
                  <a:solidFill>
                    <a:schemeClr val="tx2"/>
                  </a:solidFill>
                </a:endParaRPr>
              </a:p>
            </p:txBody>
          </p:sp>
          <p:sp>
            <p:nvSpPr>
              <p:cNvPr id="180234" name="Rectangle 10"/>
              <p:cNvSpPr>
                <a:spLocks noChangeArrowheads="1"/>
              </p:cNvSpPr>
              <p:nvPr/>
            </p:nvSpPr>
            <p:spPr bwMode="auto">
              <a:xfrm>
                <a:off x="528" y="1056"/>
                <a:ext cx="432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>
                    <a:solidFill>
                      <a:schemeClr val="tx2"/>
                    </a:solidFill>
                  </a:rPr>
                  <a:t>IP</a:t>
                </a:r>
                <a:endParaRPr lang="en-US" altLang="en-US" sz="1400">
                  <a:solidFill>
                    <a:schemeClr val="tx2"/>
                  </a:solidFill>
                </a:endParaRPr>
              </a:p>
            </p:txBody>
          </p:sp>
          <p:sp>
            <p:nvSpPr>
              <p:cNvPr id="180235" name="Rectangle 11"/>
              <p:cNvSpPr>
                <a:spLocks noChangeArrowheads="1"/>
              </p:cNvSpPr>
              <p:nvPr/>
            </p:nvSpPr>
            <p:spPr bwMode="auto">
              <a:xfrm>
                <a:off x="2880" y="1056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>
                    <a:solidFill>
                      <a:schemeClr val="tx2"/>
                    </a:solidFill>
                  </a:rPr>
                  <a:t>IP</a:t>
                </a:r>
              </a:p>
            </p:txBody>
          </p:sp>
          <p:sp>
            <p:nvSpPr>
              <p:cNvPr id="180236" name="Rectangle 12"/>
              <p:cNvSpPr>
                <a:spLocks noChangeArrowheads="1"/>
              </p:cNvSpPr>
              <p:nvPr/>
            </p:nvSpPr>
            <p:spPr bwMode="auto">
              <a:xfrm>
                <a:off x="960" y="1056"/>
                <a:ext cx="52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>
                    <a:solidFill>
                      <a:schemeClr val="tx2"/>
                    </a:solidFill>
                  </a:rPr>
                  <a:t>IPSEC</a:t>
                </a:r>
                <a:endParaRPr lang="en-US" altLang="en-US" sz="1400">
                  <a:solidFill>
                    <a:schemeClr val="tx2"/>
                  </a:solidFill>
                </a:endParaRPr>
              </a:p>
            </p:txBody>
          </p:sp>
          <p:sp>
            <p:nvSpPr>
              <p:cNvPr id="180237" name="Rectangle 13"/>
              <p:cNvSpPr>
                <a:spLocks noChangeArrowheads="1"/>
              </p:cNvSpPr>
              <p:nvPr/>
            </p:nvSpPr>
            <p:spPr bwMode="auto">
              <a:xfrm>
                <a:off x="1968" y="1056"/>
                <a:ext cx="432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>
                    <a:solidFill>
                      <a:schemeClr val="tx2"/>
                    </a:solidFill>
                  </a:rPr>
                  <a:t>L2TP</a:t>
                </a:r>
                <a:endParaRPr lang="en-US" altLang="en-US" sz="1400">
                  <a:solidFill>
                    <a:schemeClr val="tx2"/>
                  </a:solidFill>
                </a:endParaRPr>
              </a:p>
            </p:txBody>
          </p:sp>
          <p:sp>
            <p:nvSpPr>
              <p:cNvPr id="180238" name="Rectangle 14"/>
              <p:cNvSpPr>
                <a:spLocks noChangeArrowheads="1"/>
              </p:cNvSpPr>
              <p:nvPr/>
            </p:nvSpPr>
            <p:spPr bwMode="auto">
              <a:xfrm>
                <a:off x="2400" y="1056"/>
                <a:ext cx="480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>
                    <a:solidFill>
                      <a:schemeClr val="tx2"/>
                    </a:solidFill>
                  </a:rPr>
                  <a:t>PPP</a:t>
                </a:r>
                <a:endParaRPr lang="en-US" altLang="en-US" sz="1400">
                  <a:solidFill>
                    <a:schemeClr val="tx2"/>
                  </a:solidFill>
                </a:endParaRPr>
              </a:p>
            </p:txBody>
          </p:sp>
          <p:sp>
            <p:nvSpPr>
              <p:cNvPr id="180239" name="Rectangle 15"/>
              <p:cNvSpPr>
                <a:spLocks noChangeArrowheads="1"/>
              </p:cNvSpPr>
              <p:nvPr/>
            </p:nvSpPr>
            <p:spPr bwMode="auto">
              <a:xfrm>
                <a:off x="4992" y="1056"/>
                <a:ext cx="52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>
                    <a:solidFill>
                      <a:schemeClr val="tx2"/>
                    </a:solidFill>
                  </a:rPr>
                  <a:t>IPSEC</a:t>
                </a:r>
                <a:endParaRPr lang="en-US" altLang="en-US" sz="14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80240" name="Text Box 16"/>
            <p:cNvSpPr txBox="1">
              <a:spLocks noChangeArrowheads="1"/>
            </p:cNvSpPr>
            <p:nvPr/>
          </p:nvSpPr>
          <p:spPr bwMode="auto">
            <a:xfrm>
              <a:off x="2624" y="3247"/>
              <a:ext cx="279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562" tIns="46038" rIns="182562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en-US" b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IPsec DES or 3DES encrypted</a:t>
              </a:r>
            </a:p>
          </p:txBody>
        </p:sp>
      </p:grp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990600" y="2133600"/>
            <a:ext cx="6618288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0"/>
              <a:t>Multiple Encapsulations</a:t>
            </a:r>
          </a:p>
          <a:p>
            <a:r>
              <a:rPr lang="en-US" altLang="en-US" sz="4400" b="0"/>
              <a:t>…..careful of packet size!!</a:t>
            </a:r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152400" y="6019800"/>
            <a:ext cx="881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/>
              <a:t>Ping with large MTU size….help discover fragmentation issues!!</a:t>
            </a:r>
          </a:p>
        </p:txBody>
      </p:sp>
    </p:spTree>
    <p:extLst>
      <p:ext uri="{BB962C8B-B14F-4D97-AF65-F5344CB8AC3E}">
        <p14:creationId xmlns:p14="http://schemas.microsoft.com/office/powerpoint/2010/main" val="305830794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024-5D0F-4A4E-A6AC-BB72A0433109}" type="slidenum">
              <a:rPr lang="en-US" altLang="en-US"/>
              <a:pPr/>
              <a:t>103</a:t>
            </a:fld>
            <a:endParaRPr lang="en-US" altLang="en-US"/>
          </a:p>
        </p:txBody>
      </p:sp>
      <p:sp>
        <p:nvSpPr>
          <p:cNvPr id="307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MPLS VPNs</a:t>
            </a:r>
          </a:p>
        </p:txBody>
      </p:sp>
      <p:sp>
        <p:nvSpPr>
          <p:cNvPr id="3072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600"/>
              <a:t>Any VPN is </a:t>
            </a:r>
            <a:r>
              <a:rPr lang="en-US" altLang="en-US" sz="3600">
                <a:solidFill>
                  <a:srgbClr val="FF0000"/>
                </a:solidFill>
              </a:rPr>
              <a:t>not</a:t>
            </a:r>
            <a:r>
              <a:rPr lang="en-US" altLang="en-US" sz="3600"/>
              <a:t> automagically secure.  You need to add security functionality to create secure VPNs.  That means using firewalls for access control and probably IPsec for confidentiality and data origin authentication.</a:t>
            </a:r>
          </a:p>
        </p:txBody>
      </p:sp>
    </p:spTree>
    <p:extLst>
      <p:ext uri="{BB962C8B-B14F-4D97-AF65-F5344CB8AC3E}">
        <p14:creationId xmlns:p14="http://schemas.microsoft.com/office/powerpoint/2010/main" val="6391388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9193-8211-4EF3-9CF3-A42C804A0C3F}" type="slidenum">
              <a:rPr lang="en-US" altLang="en-US"/>
              <a:pPr/>
              <a:t>104</a:t>
            </a:fld>
            <a:endParaRPr lang="en-US" altLang="en-US"/>
          </a:p>
        </p:txBody>
      </p:sp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B3E6FF"/>
                </a:solidFill>
              </a:rPr>
              <a:t>Security……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8077200" cy="22113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3025" tIns="36513" rIns="73025" bIns="36513" anchor="ctr" anchorCtr="1"/>
          <a:lstStyle/>
          <a:p>
            <a:pPr marL="257175" indent="-257175" defTabSz="723900"/>
            <a:r>
              <a:rPr lang="en-US" altLang="en-US"/>
              <a:t>Vast quantities of security technologies</a:t>
            </a:r>
          </a:p>
          <a:p>
            <a:pPr marL="257175" indent="-257175" defTabSz="723900"/>
            <a:r>
              <a:rPr lang="en-US" altLang="en-US"/>
              <a:t>The challenge — enable you as an ISP to implement a single policy</a:t>
            </a:r>
          </a:p>
          <a:p>
            <a:pPr marL="257175" indent="-257175" defTabSz="723900"/>
            <a:r>
              <a:rPr lang="en-US" altLang="en-US" b="1"/>
              <a:t>Get vendors to simplify configurations (what are reasonable defaults?!?)</a:t>
            </a:r>
          </a:p>
          <a:p>
            <a:pPr marL="257175" indent="-257175" defTabSz="723900"/>
            <a:r>
              <a:rPr lang="en-US" altLang="en-US"/>
              <a:t>Need to identify threats and vulnerabilities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685800" y="1828800"/>
            <a:ext cx="7038975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3600">
                <a:solidFill>
                  <a:schemeClr val="tx2"/>
                </a:solidFill>
              </a:rPr>
              <a:t>Not Just a Technology Problem</a:t>
            </a:r>
          </a:p>
        </p:txBody>
      </p:sp>
    </p:spTree>
    <p:extLst>
      <p:ext uri="{BB962C8B-B14F-4D97-AF65-F5344CB8AC3E}">
        <p14:creationId xmlns:p14="http://schemas.microsoft.com/office/powerpoint/2010/main" val="362010710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F12-DFB3-48C6-9646-5A3CCAEB2A54}" type="slidenum">
              <a:rPr lang="en-US" altLang="en-US"/>
              <a:pPr/>
              <a:t>105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Definitions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685800" y="1981200"/>
            <a:ext cx="80772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/>
              <a:t>Threat:</a:t>
            </a:r>
            <a:r>
              <a:rPr lang="en-US" altLang="en-US" sz="3200" b="0"/>
              <a:t>  any person, object, or event that, if realized, can potentially cause damage to the network or networked device. </a:t>
            </a:r>
          </a:p>
          <a:p>
            <a:endParaRPr lang="en-US" altLang="en-US" sz="3200" b="0"/>
          </a:p>
          <a:p>
            <a:r>
              <a:rPr lang="en-US" altLang="en-US" sz="3200"/>
              <a:t>Vulnerability:</a:t>
            </a:r>
            <a:r>
              <a:rPr lang="en-US" altLang="en-US" sz="3200" b="0"/>
              <a:t>  a weakness in a network that can be exploited by a threat. </a:t>
            </a:r>
          </a:p>
        </p:txBody>
      </p:sp>
    </p:spTree>
    <p:extLst>
      <p:ext uri="{BB962C8B-B14F-4D97-AF65-F5344CB8AC3E}">
        <p14:creationId xmlns:p14="http://schemas.microsoft.com/office/powerpoint/2010/main" val="211001404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971B-C7FF-402A-9F49-7ECCCCBCED50}" type="slidenum">
              <a:rPr lang="en-US" altLang="en-US"/>
              <a:pPr/>
              <a:t>106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Network Threats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296988" y="1981200"/>
            <a:ext cx="7313612" cy="3201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Unauthorized Access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Eavesdropping/Port scanning/War dialing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Impersonation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Spoofing attacks/Replay attacks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Data Manipulation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Denial of Service (DoS) / DDoS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Viruses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Email SPAM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295400" y="5546725"/>
            <a:ext cx="6934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Which are you susceptible to ?!?!?  </a:t>
            </a:r>
          </a:p>
          <a:p>
            <a:pPr>
              <a:spcBef>
                <a:spcPct val="50000"/>
              </a:spcBef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13910892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BF4F-D5D7-4FE1-85A8-10FC68F02C2A}" type="slidenum">
              <a:rPr lang="en-US" altLang="en-US"/>
              <a:pPr/>
              <a:t>107</a:t>
            </a:fld>
            <a:endParaRPr lang="en-US" altLang="en-US"/>
          </a:p>
        </p:txBody>
      </p:sp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Reconnaissance Attempt</a:t>
            </a:r>
          </a:p>
        </p:txBody>
      </p:sp>
      <p:pic>
        <p:nvPicPr>
          <p:cNvPr id="5837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778500"/>
            <a:ext cx="10858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3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87700"/>
            <a:ext cx="12636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21100"/>
            <a:ext cx="3429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5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92300"/>
            <a:ext cx="2971800" cy="153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376" name="Group 8"/>
          <p:cNvGrpSpPr>
            <a:grpSpLocks/>
          </p:cNvGrpSpPr>
          <p:nvPr/>
        </p:nvGrpSpPr>
        <p:grpSpPr bwMode="auto">
          <a:xfrm>
            <a:off x="5486400" y="2044700"/>
            <a:ext cx="685800" cy="1028700"/>
            <a:chOff x="2304" y="1056"/>
            <a:chExt cx="432" cy="648"/>
          </a:xfrm>
        </p:grpSpPr>
        <p:pic>
          <p:nvPicPr>
            <p:cNvPr id="58377" name="Picture 9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056"/>
              <a:ext cx="240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378" name="Picture 1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1152"/>
              <a:ext cx="240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379" name="Picture 11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248"/>
              <a:ext cx="240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8380" name="Line 12"/>
          <p:cNvSpPr>
            <a:spLocks noChangeShapeType="1"/>
          </p:cNvSpPr>
          <p:nvPr/>
        </p:nvSpPr>
        <p:spPr bwMode="auto">
          <a:xfrm flipV="1">
            <a:off x="2057400" y="2578100"/>
            <a:ext cx="3124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2057400" y="3644900"/>
            <a:ext cx="3200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2057400" y="3873500"/>
            <a:ext cx="19812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914400" y="440690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Intruder</a:t>
            </a:r>
          </a:p>
        </p:txBody>
      </p:sp>
      <p:sp>
        <p:nvSpPr>
          <p:cNvPr id="58384" name="Oval 16"/>
          <p:cNvSpPr>
            <a:spLocks noChangeArrowheads="1"/>
          </p:cNvSpPr>
          <p:nvPr/>
        </p:nvSpPr>
        <p:spPr bwMode="auto">
          <a:xfrm>
            <a:off x="1676400" y="22733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58385" name="Oval 17"/>
          <p:cNvSpPr>
            <a:spLocks noChangeArrowheads="1"/>
          </p:cNvSpPr>
          <p:nvPr/>
        </p:nvSpPr>
        <p:spPr bwMode="auto">
          <a:xfrm>
            <a:off x="2971800" y="33401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58386" name="Oval 18"/>
          <p:cNvSpPr>
            <a:spLocks noChangeArrowheads="1"/>
          </p:cNvSpPr>
          <p:nvPr/>
        </p:nvSpPr>
        <p:spPr bwMode="auto">
          <a:xfrm>
            <a:off x="1981200" y="50927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1981200" y="2197100"/>
            <a:ext cx="25669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DNS query to figure out</a:t>
            </a:r>
          </a:p>
          <a:p>
            <a:r>
              <a:rPr lang="en-US" altLang="en-US" sz="1400"/>
              <a:t>which web-servers available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276600" y="3290888"/>
            <a:ext cx="25669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Ping sweep to see which </a:t>
            </a:r>
          </a:p>
          <a:p>
            <a:r>
              <a:rPr lang="en-US" altLang="en-US" sz="1400"/>
              <a:t>servers alive and accessible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1371600" y="5397500"/>
            <a:ext cx="21526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/>
              <a:t>Port scan to see which </a:t>
            </a:r>
          </a:p>
          <a:p>
            <a:r>
              <a:rPr lang="en-US" altLang="en-US" sz="1400"/>
              <a:t>services are available </a:t>
            </a:r>
          </a:p>
          <a:p>
            <a:r>
              <a:rPr lang="en-US" altLang="en-US" sz="1400"/>
              <a:t>for exploitation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6248400" y="2349500"/>
            <a:ext cx="1262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DNS Servers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6934200" y="4711700"/>
            <a:ext cx="1260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Web Servers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5029200" y="5930900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Target Host</a:t>
            </a:r>
          </a:p>
        </p:txBody>
      </p:sp>
    </p:spTree>
    <p:extLst>
      <p:ext uri="{BB962C8B-B14F-4D97-AF65-F5344CB8AC3E}">
        <p14:creationId xmlns:p14="http://schemas.microsoft.com/office/powerpoint/2010/main" val="218301180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8BEB-118C-4E16-8BCB-56AA0F0ADB45}" type="slidenum">
              <a:rPr lang="en-US" altLang="en-US"/>
              <a:pPr/>
              <a:t>108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6934200" cy="1371600"/>
          </a:xfrm>
        </p:spPr>
        <p:txBody>
          <a:bodyPr/>
          <a:lstStyle/>
          <a:p>
            <a:r>
              <a:rPr lang="en-US" altLang="en-US"/>
              <a:t>War Dialing</a:t>
            </a:r>
          </a:p>
        </p:txBody>
      </p:sp>
      <p:pic>
        <p:nvPicPr>
          <p:cNvPr id="5939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0"/>
            <a:ext cx="1295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7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95400"/>
            <a:ext cx="2438400" cy="32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8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30480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399" name="Group 7"/>
          <p:cNvGrpSpPr>
            <a:grpSpLocks/>
          </p:cNvGrpSpPr>
          <p:nvPr/>
        </p:nvGrpSpPr>
        <p:grpSpPr bwMode="auto">
          <a:xfrm>
            <a:off x="5181600" y="3962400"/>
            <a:ext cx="998538" cy="712788"/>
            <a:chOff x="3216" y="2400"/>
            <a:chExt cx="629" cy="449"/>
          </a:xfrm>
        </p:grpSpPr>
        <p:pic>
          <p:nvPicPr>
            <p:cNvPr id="59400" name="Picture 8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400"/>
              <a:ext cx="43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01" name="Picture 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496"/>
              <a:ext cx="43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02" name="Picture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2592"/>
              <a:ext cx="43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9403" name="Picture 11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132715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404" name="Oval 12"/>
          <p:cNvSpPr>
            <a:spLocks noChangeArrowheads="1"/>
          </p:cNvSpPr>
          <p:nvPr/>
        </p:nvSpPr>
        <p:spPr bwMode="auto">
          <a:xfrm>
            <a:off x="457200" y="22098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685800" y="2286000"/>
            <a:ext cx="19589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Intruder finds list</a:t>
            </a:r>
          </a:p>
          <a:p>
            <a:pPr algn="ctr"/>
            <a:r>
              <a:rPr lang="en-US" altLang="en-US" sz="1200"/>
              <a:t>of corporate phone</a:t>
            </a:r>
          </a:p>
          <a:p>
            <a:pPr algn="ctr"/>
            <a:r>
              <a:rPr lang="en-US" altLang="en-US" sz="1200"/>
              <a:t> numbers in phone book</a:t>
            </a:r>
          </a:p>
        </p:txBody>
      </p:sp>
      <p:sp>
        <p:nvSpPr>
          <p:cNvPr id="59407" name="Oval 15"/>
          <p:cNvSpPr>
            <a:spLocks noChangeArrowheads="1"/>
          </p:cNvSpPr>
          <p:nvPr/>
        </p:nvSpPr>
        <p:spPr bwMode="auto">
          <a:xfrm>
            <a:off x="1447800" y="35052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752600" y="3352800"/>
            <a:ext cx="19796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War dialing application</a:t>
            </a:r>
          </a:p>
          <a:p>
            <a:pPr algn="ctr"/>
            <a:r>
              <a:rPr lang="en-US" altLang="en-US" sz="1200"/>
              <a:t>Initiated using phone</a:t>
            </a:r>
          </a:p>
          <a:p>
            <a:pPr algn="ctr"/>
            <a:r>
              <a:rPr lang="en-US" altLang="en-US" sz="1200"/>
              <a:t> number block 732-XXXX</a:t>
            </a:r>
          </a:p>
        </p:txBody>
      </p:sp>
      <p:grpSp>
        <p:nvGrpSpPr>
          <p:cNvPr id="59409" name="Group 17"/>
          <p:cNvGrpSpPr>
            <a:grpSpLocks/>
          </p:cNvGrpSpPr>
          <p:nvPr/>
        </p:nvGrpSpPr>
        <p:grpSpPr bwMode="auto">
          <a:xfrm>
            <a:off x="1600200" y="3962400"/>
            <a:ext cx="3276600" cy="457200"/>
            <a:chOff x="960" y="2400"/>
            <a:chExt cx="2064" cy="288"/>
          </a:xfrm>
        </p:grpSpPr>
        <p:sp>
          <p:nvSpPr>
            <p:cNvPr id="59410" name="Line 18"/>
            <p:cNvSpPr>
              <a:spLocks noChangeShapeType="1"/>
            </p:cNvSpPr>
            <p:nvPr/>
          </p:nvSpPr>
          <p:spPr bwMode="auto">
            <a:xfrm flipV="1">
              <a:off x="960" y="2496"/>
              <a:ext cx="115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 flipH="1">
              <a:off x="1632" y="2496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9412" name="Line 20"/>
            <p:cNvSpPr>
              <a:spLocks noChangeShapeType="1"/>
            </p:cNvSpPr>
            <p:nvPr/>
          </p:nvSpPr>
          <p:spPr bwMode="auto">
            <a:xfrm flipV="1">
              <a:off x="1632" y="2400"/>
              <a:ext cx="139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5105400" y="35052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6705600" y="3124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5715000" y="3505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16" name="Oval 24"/>
          <p:cNvSpPr>
            <a:spLocks noChangeArrowheads="1"/>
          </p:cNvSpPr>
          <p:nvPr/>
        </p:nvSpPr>
        <p:spPr bwMode="auto">
          <a:xfrm>
            <a:off x="304800" y="56388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588963" y="5715000"/>
            <a:ext cx="217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Answered numbers</a:t>
            </a:r>
          </a:p>
          <a:p>
            <a:pPr algn="ctr"/>
            <a:r>
              <a:rPr lang="en-US" altLang="en-US" sz="1200"/>
              <a:t>are accessible via database</a:t>
            </a:r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1143000" y="61722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1219200" y="632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1371600" y="640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1295400" y="647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12192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1524000" y="662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1295400" y="670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59425" name="Picture 33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562600"/>
            <a:ext cx="2112963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26" name="Picture 3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34000"/>
            <a:ext cx="19050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27" name="Picture 35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15000"/>
            <a:ext cx="838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428" name="Oval 36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59429" name="Oval 37"/>
          <p:cNvSpPr>
            <a:spLocks noChangeArrowheads="1"/>
          </p:cNvSpPr>
          <p:nvPr/>
        </p:nvSpPr>
        <p:spPr bwMode="auto">
          <a:xfrm>
            <a:off x="6477000" y="44196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5</a:t>
            </a:r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>
            <a:off x="1752600" y="5105400"/>
            <a:ext cx="2133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 flipH="1">
            <a:off x="3352800" y="5715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32" name="Line 40"/>
          <p:cNvSpPr>
            <a:spLocks noChangeShapeType="1"/>
          </p:cNvSpPr>
          <p:nvPr/>
        </p:nvSpPr>
        <p:spPr bwMode="auto">
          <a:xfrm>
            <a:off x="3352800" y="5715000"/>
            <a:ext cx="1295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 flipV="1">
            <a:off x="4800600" y="4800600"/>
            <a:ext cx="457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34" name="Line 42"/>
          <p:cNvSpPr>
            <a:spLocks noChangeShapeType="1"/>
          </p:cNvSpPr>
          <p:nvPr/>
        </p:nvSpPr>
        <p:spPr bwMode="auto">
          <a:xfrm>
            <a:off x="5257800" y="4800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35" name="Line 43"/>
          <p:cNvSpPr>
            <a:spLocks noChangeShapeType="1"/>
          </p:cNvSpPr>
          <p:nvPr/>
        </p:nvSpPr>
        <p:spPr bwMode="auto">
          <a:xfrm flipV="1">
            <a:off x="5257800" y="4648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2590800" y="4648200"/>
            <a:ext cx="23510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Intruder attempts to</a:t>
            </a:r>
          </a:p>
          <a:p>
            <a:pPr algn="ctr"/>
            <a:r>
              <a:rPr lang="en-US" altLang="en-US" sz="1200"/>
              <a:t>connect to devices that</a:t>
            </a:r>
          </a:p>
          <a:p>
            <a:pPr algn="ctr"/>
            <a:r>
              <a:rPr lang="en-US" altLang="en-US" sz="1200"/>
              <a:t> answered via deceptive route</a:t>
            </a:r>
          </a:p>
        </p:txBody>
      </p:sp>
      <p:sp>
        <p:nvSpPr>
          <p:cNvPr id="59437" name="Text Box 45"/>
          <p:cNvSpPr txBox="1">
            <a:spLocks noChangeArrowheads="1"/>
          </p:cNvSpPr>
          <p:nvPr/>
        </p:nvSpPr>
        <p:spPr bwMode="auto">
          <a:xfrm>
            <a:off x="6781800" y="4343400"/>
            <a:ext cx="17335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Insecure corporate</a:t>
            </a:r>
          </a:p>
          <a:p>
            <a:pPr algn="ctr"/>
            <a:r>
              <a:rPr lang="en-US" altLang="en-US" sz="1200"/>
              <a:t>modem bank allows</a:t>
            </a:r>
          </a:p>
          <a:p>
            <a:pPr algn="ctr"/>
            <a:r>
              <a:rPr lang="en-US" altLang="en-US" sz="1200"/>
              <a:t> unauthorized access</a:t>
            </a:r>
          </a:p>
        </p:txBody>
      </p:sp>
      <p:sp>
        <p:nvSpPr>
          <p:cNvPr id="59438" name="Text Box 46"/>
          <p:cNvSpPr txBox="1">
            <a:spLocks noChangeArrowheads="1"/>
          </p:cNvSpPr>
          <p:nvPr/>
        </p:nvSpPr>
        <p:spPr bwMode="auto">
          <a:xfrm>
            <a:off x="6172200" y="990600"/>
            <a:ext cx="210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Large Interesting </a:t>
            </a:r>
          </a:p>
          <a:p>
            <a:r>
              <a:rPr lang="en-US" altLang="en-US"/>
              <a:t>Corporation</a:t>
            </a:r>
          </a:p>
        </p:txBody>
      </p:sp>
      <p:sp>
        <p:nvSpPr>
          <p:cNvPr id="59439" name="Text Box 47"/>
          <p:cNvSpPr txBox="1">
            <a:spLocks noChangeArrowheads="1"/>
          </p:cNvSpPr>
          <p:nvPr/>
        </p:nvSpPr>
        <p:spPr bwMode="auto">
          <a:xfrm>
            <a:off x="669925" y="521811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Intruder</a:t>
            </a:r>
          </a:p>
        </p:txBody>
      </p:sp>
    </p:spTree>
    <p:extLst>
      <p:ext uri="{BB962C8B-B14F-4D97-AF65-F5344CB8AC3E}">
        <p14:creationId xmlns:p14="http://schemas.microsoft.com/office/powerpoint/2010/main" val="336840707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F389-C79F-4F45-943C-61F0EEB051E7}" type="slidenum">
              <a:rPr lang="en-US" altLang="en-US"/>
              <a:pPr/>
              <a:t>109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DoS and DDoS Attacks</a:t>
            </a:r>
          </a:p>
        </p:txBody>
      </p:sp>
      <p:sp>
        <p:nvSpPr>
          <p:cNvPr id="1218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TCP SYN</a:t>
            </a:r>
          </a:p>
          <a:p>
            <a:pPr lvl="1"/>
            <a:r>
              <a:rPr lang="en-US" altLang="en-US"/>
              <a:t>TCP ACK</a:t>
            </a:r>
          </a:p>
          <a:p>
            <a:pPr lvl="1"/>
            <a:r>
              <a:rPr lang="en-US" altLang="en-US"/>
              <a:t>UDP, ICMP, TCP floods</a:t>
            </a:r>
          </a:p>
          <a:p>
            <a:pPr lvl="1"/>
            <a:r>
              <a:rPr lang="en-US" altLang="en-US"/>
              <a:t>Fragmented Packets</a:t>
            </a:r>
          </a:p>
          <a:p>
            <a:pPr lvl="1"/>
            <a:r>
              <a:rPr lang="en-US" altLang="en-US"/>
              <a:t>IGMP flood</a:t>
            </a:r>
          </a:p>
          <a:p>
            <a:pPr lvl="1"/>
            <a:r>
              <a:rPr lang="en-US" altLang="en-US"/>
              <a:t>Spoofed and un-spoofed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542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5127-B920-4681-9977-099B1AB0FDF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Origin Authentication</a:t>
            </a:r>
          </a:p>
        </p:txBody>
      </p:sp>
      <p:pic>
        <p:nvPicPr>
          <p:cNvPr id="11059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1349375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7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1349375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716088" y="4510088"/>
            <a:ext cx="50800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6038" rIns="90488" bIns="46038">
            <a:spAutoFit/>
          </a:bodyPr>
          <a:lstStyle>
            <a:lvl1pPr marL="222250" indent="-222250" defTabSz="1001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defTabSz="1001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98525" defTabSz="1001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47788" defTabSz="1001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97050" defTabSz="1001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54250" defTabSz="1001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1450" defTabSz="1001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8650" defTabSz="1001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25850" defTabSz="1001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5000"/>
              </a:lnSpc>
              <a:spcBef>
                <a:spcPct val="40000"/>
              </a:spcBef>
            </a:pPr>
            <a:r>
              <a:rPr lang="en-US" altLang="en-US" sz="1400">
                <a:solidFill>
                  <a:schemeClr val="tx2"/>
                </a:solidFill>
              </a:rPr>
              <a:t>1.	Router A generates public/private key pair</a:t>
            </a:r>
          </a:p>
          <a:p>
            <a:pPr eaLnBrk="0" hangingPunct="0">
              <a:lnSpc>
                <a:spcPct val="95000"/>
              </a:lnSpc>
              <a:spcBef>
                <a:spcPct val="40000"/>
              </a:spcBef>
            </a:pPr>
            <a:r>
              <a:rPr lang="en-US" altLang="en-US" sz="1400">
                <a:solidFill>
                  <a:schemeClr val="tx2"/>
                </a:solidFill>
              </a:rPr>
              <a:t>2.	Router A sends its public key to Router B</a:t>
            </a:r>
          </a:p>
          <a:p>
            <a:pPr eaLnBrk="0" hangingPunct="0">
              <a:lnSpc>
                <a:spcPct val="95000"/>
              </a:lnSpc>
              <a:spcBef>
                <a:spcPct val="40000"/>
              </a:spcBef>
            </a:pPr>
            <a:r>
              <a:rPr lang="en-US" altLang="en-US" sz="1400">
                <a:solidFill>
                  <a:schemeClr val="tx2"/>
                </a:solidFill>
              </a:rPr>
              <a:t>3.	Router A encrypts packet with its private key and sends encrypted packet to Router B</a:t>
            </a:r>
          </a:p>
          <a:p>
            <a:pPr eaLnBrk="0" hangingPunct="0">
              <a:lnSpc>
                <a:spcPct val="95000"/>
              </a:lnSpc>
              <a:spcBef>
                <a:spcPct val="40000"/>
              </a:spcBef>
            </a:pPr>
            <a:r>
              <a:rPr lang="en-US" altLang="en-US" sz="1400">
                <a:solidFill>
                  <a:schemeClr val="tx2"/>
                </a:solidFill>
              </a:rPr>
              <a:t>4.	Router B receives encrypted packet and decrypts with Router A’s public key</a:t>
            </a:r>
          </a:p>
        </p:txBody>
      </p:sp>
      <p:grpSp>
        <p:nvGrpSpPr>
          <p:cNvPr id="110599" name="Group 7"/>
          <p:cNvGrpSpPr>
            <a:grpSpLocks/>
          </p:cNvGrpSpPr>
          <p:nvPr/>
        </p:nvGrpSpPr>
        <p:grpSpPr bwMode="auto">
          <a:xfrm>
            <a:off x="1647825" y="1876425"/>
            <a:ext cx="641350" cy="617538"/>
            <a:chOff x="756" y="694"/>
            <a:chExt cx="404" cy="389"/>
          </a:xfrm>
        </p:grpSpPr>
        <p:sp>
          <p:nvSpPr>
            <p:cNvPr id="110600" name="Rectangle 8"/>
            <p:cNvSpPr>
              <a:spLocks noChangeArrowheads="1"/>
            </p:cNvSpPr>
            <p:nvPr/>
          </p:nvSpPr>
          <p:spPr bwMode="auto">
            <a:xfrm>
              <a:off x="1048" y="931"/>
              <a:ext cx="25" cy="18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01" name="Rectangle 9"/>
            <p:cNvSpPr>
              <a:spLocks noChangeArrowheads="1"/>
            </p:cNvSpPr>
            <p:nvPr/>
          </p:nvSpPr>
          <p:spPr bwMode="auto">
            <a:xfrm>
              <a:off x="1048" y="944"/>
              <a:ext cx="25" cy="18"/>
            </a:xfrm>
            <a:prstGeom prst="rect">
              <a:avLst/>
            </a:prstGeom>
            <a:solidFill>
              <a:srgbClr val="7878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02" name="Rectangle 10"/>
            <p:cNvSpPr>
              <a:spLocks noChangeArrowheads="1"/>
            </p:cNvSpPr>
            <p:nvPr/>
          </p:nvSpPr>
          <p:spPr bwMode="auto">
            <a:xfrm>
              <a:off x="1048" y="956"/>
              <a:ext cx="25" cy="19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03" name="Rectangle 11"/>
            <p:cNvSpPr>
              <a:spLocks noChangeArrowheads="1"/>
            </p:cNvSpPr>
            <p:nvPr/>
          </p:nvSpPr>
          <p:spPr bwMode="auto">
            <a:xfrm>
              <a:off x="1048" y="970"/>
              <a:ext cx="25" cy="19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04" name="Freeform 12"/>
            <p:cNvSpPr>
              <a:spLocks/>
            </p:cNvSpPr>
            <p:nvPr/>
          </p:nvSpPr>
          <p:spPr bwMode="auto">
            <a:xfrm>
              <a:off x="1003" y="899"/>
              <a:ext cx="95" cy="169"/>
            </a:xfrm>
            <a:custGeom>
              <a:avLst/>
              <a:gdLst>
                <a:gd name="T0" fmla="*/ 74 w 95"/>
                <a:gd name="T1" fmla="*/ 7 h 169"/>
                <a:gd name="T2" fmla="*/ 94 w 95"/>
                <a:gd name="T3" fmla="*/ 16 h 169"/>
                <a:gd name="T4" fmla="*/ 76 w 95"/>
                <a:gd name="T5" fmla="*/ 20 h 169"/>
                <a:gd name="T6" fmla="*/ 76 w 95"/>
                <a:gd name="T7" fmla="*/ 166 h 169"/>
                <a:gd name="T8" fmla="*/ 62 w 95"/>
                <a:gd name="T9" fmla="*/ 168 h 169"/>
                <a:gd name="T10" fmla="*/ 54 w 95"/>
                <a:gd name="T11" fmla="*/ 160 h 169"/>
                <a:gd name="T12" fmla="*/ 41 w 95"/>
                <a:gd name="T13" fmla="*/ 156 h 169"/>
                <a:gd name="T14" fmla="*/ 29 w 95"/>
                <a:gd name="T15" fmla="*/ 156 h 169"/>
                <a:gd name="T16" fmla="*/ 29 w 95"/>
                <a:gd name="T17" fmla="*/ 144 h 169"/>
                <a:gd name="T18" fmla="*/ 36 w 95"/>
                <a:gd name="T19" fmla="*/ 141 h 169"/>
                <a:gd name="T20" fmla="*/ 36 w 95"/>
                <a:gd name="T21" fmla="*/ 137 h 169"/>
                <a:gd name="T22" fmla="*/ 32 w 95"/>
                <a:gd name="T23" fmla="*/ 133 h 169"/>
                <a:gd name="T24" fmla="*/ 28 w 95"/>
                <a:gd name="T25" fmla="*/ 133 h 169"/>
                <a:gd name="T26" fmla="*/ 18 w 95"/>
                <a:gd name="T27" fmla="*/ 133 h 169"/>
                <a:gd name="T28" fmla="*/ 15 w 95"/>
                <a:gd name="T29" fmla="*/ 124 h 169"/>
                <a:gd name="T30" fmla="*/ 18 w 95"/>
                <a:gd name="T31" fmla="*/ 118 h 169"/>
                <a:gd name="T32" fmla="*/ 20 w 95"/>
                <a:gd name="T33" fmla="*/ 116 h 169"/>
                <a:gd name="T34" fmla="*/ 23 w 95"/>
                <a:gd name="T35" fmla="*/ 112 h 169"/>
                <a:gd name="T36" fmla="*/ 18 w 95"/>
                <a:gd name="T37" fmla="*/ 106 h 169"/>
                <a:gd name="T38" fmla="*/ 20 w 95"/>
                <a:gd name="T39" fmla="*/ 103 h 169"/>
                <a:gd name="T40" fmla="*/ 23 w 95"/>
                <a:gd name="T41" fmla="*/ 100 h 169"/>
                <a:gd name="T42" fmla="*/ 18 w 95"/>
                <a:gd name="T43" fmla="*/ 94 h 169"/>
                <a:gd name="T44" fmla="*/ 15 w 95"/>
                <a:gd name="T45" fmla="*/ 87 h 169"/>
                <a:gd name="T46" fmla="*/ 9 w 95"/>
                <a:gd name="T47" fmla="*/ 82 h 169"/>
                <a:gd name="T48" fmla="*/ 0 w 95"/>
                <a:gd name="T49" fmla="*/ 79 h 169"/>
                <a:gd name="T50" fmla="*/ 1 w 95"/>
                <a:gd name="T51" fmla="*/ 71 h 169"/>
                <a:gd name="T52" fmla="*/ 3 w 95"/>
                <a:gd name="T53" fmla="*/ 65 h 169"/>
                <a:gd name="T54" fmla="*/ 8 w 95"/>
                <a:gd name="T55" fmla="*/ 62 h 169"/>
                <a:gd name="T56" fmla="*/ 16 w 95"/>
                <a:gd name="T57" fmla="*/ 60 h 169"/>
                <a:gd name="T58" fmla="*/ 16 w 95"/>
                <a:gd name="T59" fmla="*/ 56 h 169"/>
                <a:gd name="T60" fmla="*/ 12 w 95"/>
                <a:gd name="T61" fmla="*/ 49 h 169"/>
                <a:gd name="T62" fmla="*/ 12 w 95"/>
                <a:gd name="T63" fmla="*/ 48 h 169"/>
                <a:gd name="T64" fmla="*/ 15 w 95"/>
                <a:gd name="T65" fmla="*/ 44 h 169"/>
                <a:gd name="T66" fmla="*/ 16 w 95"/>
                <a:gd name="T67" fmla="*/ 41 h 169"/>
                <a:gd name="T68" fmla="*/ 6 w 95"/>
                <a:gd name="T69" fmla="*/ 37 h 169"/>
                <a:gd name="T70" fmla="*/ 6 w 95"/>
                <a:gd name="T71" fmla="*/ 32 h 169"/>
                <a:gd name="T72" fmla="*/ 21 w 95"/>
                <a:gd name="T73" fmla="*/ 28 h 169"/>
                <a:gd name="T74" fmla="*/ 9 w 95"/>
                <a:gd name="T75" fmla="*/ 22 h 169"/>
                <a:gd name="T76" fmla="*/ 0 w 95"/>
                <a:gd name="T77" fmla="*/ 16 h 169"/>
                <a:gd name="T78" fmla="*/ 16 w 95"/>
                <a:gd name="T79" fmla="*/ 0 h 169"/>
                <a:gd name="T80" fmla="*/ 74 w 95"/>
                <a:gd name="T81" fmla="*/ 0 h 169"/>
                <a:gd name="T82" fmla="*/ 74 w 95"/>
                <a:gd name="T83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5" h="169">
                  <a:moveTo>
                    <a:pt x="74" y="7"/>
                  </a:moveTo>
                  <a:lnTo>
                    <a:pt x="94" y="16"/>
                  </a:lnTo>
                  <a:lnTo>
                    <a:pt x="76" y="20"/>
                  </a:lnTo>
                  <a:lnTo>
                    <a:pt x="76" y="166"/>
                  </a:lnTo>
                  <a:lnTo>
                    <a:pt x="62" y="168"/>
                  </a:lnTo>
                  <a:lnTo>
                    <a:pt x="54" y="160"/>
                  </a:lnTo>
                  <a:lnTo>
                    <a:pt x="41" y="156"/>
                  </a:lnTo>
                  <a:lnTo>
                    <a:pt x="29" y="156"/>
                  </a:lnTo>
                  <a:lnTo>
                    <a:pt x="29" y="144"/>
                  </a:lnTo>
                  <a:lnTo>
                    <a:pt x="36" y="141"/>
                  </a:lnTo>
                  <a:lnTo>
                    <a:pt x="36" y="137"/>
                  </a:lnTo>
                  <a:lnTo>
                    <a:pt x="32" y="133"/>
                  </a:lnTo>
                  <a:lnTo>
                    <a:pt x="28" y="133"/>
                  </a:lnTo>
                  <a:lnTo>
                    <a:pt x="18" y="133"/>
                  </a:lnTo>
                  <a:lnTo>
                    <a:pt x="15" y="124"/>
                  </a:lnTo>
                  <a:lnTo>
                    <a:pt x="18" y="118"/>
                  </a:lnTo>
                  <a:lnTo>
                    <a:pt x="20" y="116"/>
                  </a:lnTo>
                  <a:lnTo>
                    <a:pt x="23" y="112"/>
                  </a:lnTo>
                  <a:lnTo>
                    <a:pt x="18" y="106"/>
                  </a:lnTo>
                  <a:lnTo>
                    <a:pt x="20" y="103"/>
                  </a:lnTo>
                  <a:lnTo>
                    <a:pt x="23" y="100"/>
                  </a:lnTo>
                  <a:lnTo>
                    <a:pt x="18" y="94"/>
                  </a:lnTo>
                  <a:lnTo>
                    <a:pt x="15" y="87"/>
                  </a:lnTo>
                  <a:lnTo>
                    <a:pt x="9" y="82"/>
                  </a:lnTo>
                  <a:lnTo>
                    <a:pt x="0" y="79"/>
                  </a:lnTo>
                  <a:lnTo>
                    <a:pt x="1" y="71"/>
                  </a:lnTo>
                  <a:lnTo>
                    <a:pt x="3" y="65"/>
                  </a:lnTo>
                  <a:lnTo>
                    <a:pt x="8" y="62"/>
                  </a:lnTo>
                  <a:lnTo>
                    <a:pt x="16" y="60"/>
                  </a:lnTo>
                  <a:lnTo>
                    <a:pt x="16" y="56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4"/>
                  </a:lnTo>
                  <a:lnTo>
                    <a:pt x="16" y="41"/>
                  </a:lnTo>
                  <a:lnTo>
                    <a:pt x="6" y="37"/>
                  </a:lnTo>
                  <a:lnTo>
                    <a:pt x="6" y="32"/>
                  </a:lnTo>
                  <a:lnTo>
                    <a:pt x="21" y="28"/>
                  </a:lnTo>
                  <a:lnTo>
                    <a:pt x="9" y="22"/>
                  </a:lnTo>
                  <a:lnTo>
                    <a:pt x="0" y="16"/>
                  </a:lnTo>
                  <a:lnTo>
                    <a:pt x="16" y="0"/>
                  </a:lnTo>
                  <a:lnTo>
                    <a:pt x="74" y="0"/>
                  </a:lnTo>
                  <a:lnTo>
                    <a:pt x="74" y="7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05" name="Freeform 13"/>
            <p:cNvSpPr>
              <a:spLocks/>
            </p:cNvSpPr>
            <p:nvPr/>
          </p:nvSpPr>
          <p:spPr bwMode="auto">
            <a:xfrm>
              <a:off x="1012" y="893"/>
              <a:ext cx="93" cy="169"/>
            </a:xfrm>
            <a:custGeom>
              <a:avLst/>
              <a:gdLst>
                <a:gd name="T0" fmla="*/ 73 w 93"/>
                <a:gd name="T1" fmla="*/ 7 h 169"/>
                <a:gd name="T2" fmla="*/ 92 w 93"/>
                <a:gd name="T3" fmla="*/ 16 h 169"/>
                <a:gd name="T4" fmla="*/ 76 w 93"/>
                <a:gd name="T5" fmla="*/ 20 h 169"/>
                <a:gd name="T6" fmla="*/ 76 w 93"/>
                <a:gd name="T7" fmla="*/ 168 h 169"/>
                <a:gd name="T8" fmla="*/ 60 w 93"/>
                <a:gd name="T9" fmla="*/ 168 h 169"/>
                <a:gd name="T10" fmla="*/ 54 w 93"/>
                <a:gd name="T11" fmla="*/ 161 h 169"/>
                <a:gd name="T12" fmla="*/ 40 w 93"/>
                <a:gd name="T13" fmla="*/ 156 h 169"/>
                <a:gd name="T14" fmla="*/ 31 w 93"/>
                <a:gd name="T15" fmla="*/ 156 h 169"/>
                <a:gd name="T16" fmla="*/ 31 w 93"/>
                <a:gd name="T17" fmla="*/ 144 h 169"/>
                <a:gd name="T18" fmla="*/ 37 w 93"/>
                <a:gd name="T19" fmla="*/ 141 h 169"/>
                <a:gd name="T20" fmla="*/ 37 w 93"/>
                <a:gd name="T21" fmla="*/ 137 h 169"/>
                <a:gd name="T22" fmla="*/ 32 w 93"/>
                <a:gd name="T23" fmla="*/ 133 h 169"/>
                <a:gd name="T24" fmla="*/ 28 w 93"/>
                <a:gd name="T25" fmla="*/ 133 h 169"/>
                <a:gd name="T26" fmla="*/ 20 w 93"/>
                <a:gd name="T27" fmla="*/ 133 h 169"/>
                <a:gd name="T28" fmla="*/ 15 w 93"/>
                <a:gd name="T29" fmla="*/ 124 h 169"/>
                <a:gd name="T30" fmla="*/ 18 w 93"/>
                <a:gd name="T31" fmla="*/ 118 h 169"/>
                <a:gd name="T32" fmla="*/ 21 w 93"/>
                <a:gd name="T33" fmla="*/ 116 h 169"/>
                <a:gd name="T34" fmla="*/ 23 w 93"/>
                <a:gd name="T35" fmla="*/ 112 h 169"/>
                <a:gd name="T36" fmla="*/ 20 w 93"/>
                <a:gd name="T37" fmla="*/ 106 h 169"/>
                <a:gd name="T38" fmla="*/ 20 w 93"/>
                <a:gd name="T39" fmla="*/ 103 h 169"/>
                <a:gd name="T40" fmla="*/ 24 w 93"/>
                <a:gd name="T41" fmla="*/ 100 h 169"/>
                <a:gd name="T42" fmla="*/ 20 w 93"/>
                <a:gd name="T43" fmla="*/ 94 h 169"/>
                <a:gd name="T44" fmla="*/ 15 w 93"/>
                <a:gd name="T45" fmla="*/ 87 h 169"/>
                <a:gd name="T46" fmla="*/ 9 w 93"/>
                <a:gd name="T47" fmla="*/ 82 h 169"/>
                <a:gd name="T48" fmla="*/ 0 w 93"/>
                <a:gd name="T49" fmla="*/ 79 h 169"/>
                <a:gd name="T50" fmla="*/ 1 w 93"/>
                <a:gd name="T51" fmla="*/ 72 h 169"/>
                <a:gd name="T52" fmla="*/ 2 w 93"/>
                <a:gd name="T53" fmla="*/ 65 h 169"/>
                <a:gd name="T54" fmla="*/ 7 w 93"/>
                <a:gd name="T55" fmla="*/ 62 h 169"/>
                <a:gd name="T56" fmla="*/ 17 w 93"/>
                <a:gd name="T57" fmla="*/ 60 h 169"/>
                <a:gd name="T58" fmla="*/ 18 w 93"/>
                <a:gd name="T59" fmla="*/ 56 h 169"/>
                <a:gd name="T60" fmla="*/ 13 w 93"/>
                <a:gd name="T61" fmla="*/ 49 h 169"/>
                <a:gd name="T62" fmla="*/ 13 w 93"/>
                <a:gd name="T63" fmla="*/ 48 h 169"/>
                <a:gd name="T64" fmla="*/ 15 w 93"/>
                <a:gd name="T65" fmla="*/ 44 h 169"/>
                <a:gd name="T66" fmla="*/ 18 w 93"/>
                <a:gd name="T67" fmla="*/ 41 h 169"/>
                <a:gd name="T68" fmla="*/ 5 w 93"/>
                <a:gd name="T69" fmla="*/ 37 h 169"/>
                <a:gd name="T70" fmla="*/ 5 w 93"/>
                <a:gd name="T71" fmla="*/ 32 h 169"/>
                <a:gd name="T72" fmla="*/ 23 w 93"/>
                <a:gd name="T73" fmla="*/ 29 h 169"/>
                <a:gd name="T74" fmla="*/ 10 w 93"/>
                <a:gd name="T75" fmla="*/ 23 h 169"/>
                <a:gd name="T76" fmla="*/ 1 w 93"/>
                <a:gd name="T77" fmla="*/ 16 h 169"/>
                <a:gd name="T78" fmla="*/ 18 w 93"/>
                <a:gd name="T79" fmla="*/ 0 h 169"/>
                <a:gd name="T80" fmla="*/ 73 w 93"/>
                <a:gd name="T81" fmla="*/ 0 h 169"/>
                <a:gd name="T82" fmla="*/ 73 w 93"/>
                <a:gd name="T83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3" h="169">
                  <a:moveTo>
                    <a:pt x="73" y="7"/>
                  </a:moveTo>
                  <a:lnTo>
                    <a:pt x="92" y="16"/>
                  </a:lnTo>
                  <a:lnTo>
                    <a:pt x="76" y="20"/>
                  </a:lnTo>
                  <a:lnTo>
                    <a:pt x="76" y="168"/>
                  </a:lnTo>
                  <a:lnTo>
                    <a:pt x="60" y="168"/>
                  </a:lnTo>
                  <a:lnTo>
                    <a:pt x="54" y="161"/>
                  </a:lnTo>
                  <a:lnTo>
                    <a:pt x="40" y="156"/>
                  </a:lnTo>
                  <a:lnTo>
                    <a:pt x="31" y="156"/>
                  </a:lnTo>
                  <a:lnTo>
                    <a:pt x="31" y="144"/>
                  </a:lnTo>
                  <a:lnTo>
                    <a:pt x="37" y="141"/>
                  </a:lnTo>
                  <a:lnTo>
                    <a:pt x="37" y="137"/>
                  </a:lnTo>
                  <a:lnTo>
                    <a:pt x="32" y="133"/>
                  </a:lnTo>
                  <a:lnTo>
                    <a:pt x="28" y="133"/>
                  </a:lnTo>
                  <a:lnTo>
                    <a:pt x="20" y="133"/>
                  </a:lnTo>
                  <a:lnTo>
                    <a:pt x="15" y="124"/>
                  </a:lnTo>
                  <a:lnTo>
                    <a:pt x="18" y="118"/>
                  </a:lnTo>
                  <a:lnTo>
                    <a:pt x="21" y="116"/>
                  </a:lnTo>
                  <a:lnTo>
                    <a:pt x="23" y="112"/>
                  </a:lnTo>
                  <a:lnTo>
                    <a:pt x="20" y="106"/>
                  </a:lnTo>
                  <a:lnTo>
                    <a:pt x="20" y="103"/>
                  </a:lnTo>
                  <a:lnTo>
                    <a:pt x="24" y="100"/>
                  </a:lnTo>
                  <a:lnTo>
                    <a:pt x="20" y="94"/>
                  </a:lnTo>
                  <a:lnTo>
                    <a:pt x="15" y="87"/>
                  </a:lnTo>
                  <a:lnTo>
                    <a:pt x="9" y="82"/>
                  </a:lnTo>
                  <a:lnTo>
                    <a:pt x="0" y="79"/>
                  </a:lnTo>
                  <a:lnTo>
                    <a:pt x="1" y="72"/>
                  </a:lnTo>
                  <a:lnTo>
                    <a:pt x="2" y="65"/>
                  </a:lnTo>
                  <a:lnTo>
                    <a:pt x="7" y="62"/>
                  </a:lnTo>
                  <a:lnTo>
                    <a:pt x="17" y="60"/>
                  </a:lnTo>
                  <a:lnTo>
                    <a:pt x="18" y="56"/>
                  </a:lnTo>
                  <a:lnTo>
                    <a:pt x="13" y="49"/>
                  </a:lnTo>
                  <a:lnTo>
                    <a:pt x="13" y="48"/>
                  </a:lnTo>
                  <a:lnTo>
                    <a:pt x="15" y="44"/>
                  </a:lnTo>
                  <a:lnTo>
                    <a:pt x="18" y="41"/>
                  </a:lnTo>
                  <a:lnTo>
                    <a:pt x="5" y="37"/>
                  </a:lnTo>
                  <a:lnTo>
                    <a:pt x="5" y="32"/>
                  </a:lnTo>
                  <a:lnTo>
                    <a:pt x="23" y="29"/>
                  </a:lnTo>
                  <a:lnTo>
                    <a:pt x="10" y="23"/>
                  </a:lnTo>
                  <a:lnTo>
                    <a:pt x="1" y="16"/>
                  </a:lnTo>
                  <a:lnTo>
                    <a:pt x="18" y="0"/>
                  </a:lnTo>
                  <a:lnTo>
                    <a:pt x="73" y="0"/>
                  </a:lnTo>
                  <a:lnTo>
                    <a:pt x="73" y="7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06" name="Line 14"/>
            <p:cNvSpPr>
              <a:spLocks noChangeShapeType="1"/>
            </p:cNvSpPr>
            <p:nvPr/>
          </p:nvSpPr>
          <p:spPr bwMode="auto">
            <a:xfrm>
              <a:off x="1072" y="897"/>
              <a:ext cx="0" cy="168"/>
            </a:xfrm>
            <a:prstGeom prst="line">
              <a:avLst/>
            </a:prstGeom>
            <a:noFill/>
            <a:ln w="25400">
              <a:solidFill>
                <a:srgbClr val="755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07" name="Freeform 15"/>
            <p:cNvSpPr>
              <a:spLocks/>
            </p:cNvSpPr>
            <p:nvPr/>
          </p:nvSpPr>
          <p:spPr bwMode="auto">
            <a:xfrm>
              <a:off x="1081" y="1064"/>
              <a:ext cx="18" cy="19"/>
            </a:xfrm>
            <a:custGeom>
              <a:avLst/>
              <a:gdLst>
                <a:gd name="T0" fmla="*/ 17 w 18"/>
                <a:gd name="T1" fmla="*/ 0 h 19"/>
                <a:gd name="T2" fmla="*/ 0 w 18"/>
                <a:gd name="T3" fmla="*/ 18 h 19"/>
                <a:gd name="T4" fmla="*/ 0 w 18"/>
                <a:gd name="T5" fmla="*/ 0 h 19"/>
                <a:gd name="T6" fmla="*/ 17 w 18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9">
                  <a:moveTo>
                    <a:pt x="17" y="0"/>
                  </a:moveTo>
                  <a:lnTo>
                    <a:pt x="0" y="18"/>
                  </a:lnTo>
                  <a:lnTo>
                    <a:pt x="0" y="0"/>
                  </a:lnTo>
                  <a:lnTo>
                    <a:pt x="17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08" name="AutoShape 16"/>
            <p:cNvSpPr>
              <a:spLocks noChangeArrowheads="1"/>
            </p:cNvSpPr>
            <p:nvPr/>
          </p:nvSpPr>
          <p:spPr bwMode="auto">
            <a:xfrm>
              <a:off x="815" y="728"/>
              <a:ext cx="205" cy="90"/>
            </a:xfrm>
            <a:prstGeom prst="roundRect">
              <a:avLst>
                <a:gd name="adj" fmla="val 12495"/>
              </a:avLst>
            </a:prstGeom>
            <a:solidFill>
              <a:srgbClr val="BC37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09" name="Oval 17"/>
            <p:cNvSpPr>
              <a:spLocks noChangeArrowheads="1"/>
            </p:cNvSpPr>
            <p:nvPr/>
          </p:nvSpPr>
          <p:spPr bwMode="auto">
            <a:xfrm>
              <a:off x="989" y="772"/>
              <a:ext cx="19" cy="1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10" name="Rectangle 18"/>
            <p:cNvSpPr>
              <a:spLocks noChangeArrowheads="1"/>
            </p:cNvSpPr>
            <p:nvPr/>
          </p:nvSpPr>
          <p:spPr bwMode="auto">
            <a:xfrm>
              <a:off x="1048" y="878"/>
              <a:ext cx="25" cy="18"/>
            </a:xfrm>
            <a:prstGeom prst="rect">
              <a:avLst/>
            </a:pr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11" name="Rectangle 19"/>
            <p:cNvSpPr>
              <a:spLocks noChangeArrowheads="1"/>
            </p:cNvSpPr>
            <p:nvPr/>
          </p:nvSpPr>
          <p:spPr bwMode="auto">
            <a:xfrm>
              <a:off x="1048" y="892"/>
              <a:ext cx="25" cy="18"/>
            </a:xfrm>
            <a:prstGeom prst="rect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12" name="Rectangle 20"/>
            <p:cNvSpPr>
              <a:spLocks noChangeArrowheads="1"/>
            </p:cNvSpPr>
            <p:nvPr/>
          </p:nvSpPr>
          <p:spPr bwMode="auto">
            <a:xfrm>
              <a:off x="1048" y="904"/>
              <a:ext cx="25" cy="19"/>
            </a:xfrm>
            <a:prstGeom prst="rect">
              <a:avLst/>
            </a:prstGeom>
            <a:solidFill>
              <a:srgbClr val="0027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13" name="Rectangle 21"/>
            <p:cNvSpPr>
              <a:spLocks noChangeArrowheads="1"/>
            </p:cNvSpPr>
            <p:nvPr/>
          </p:nvSpPr>
          <p:spPr bwMode="auto">
            <a:xfrm>
              <a:off x="1048" y="917"/>
              <a:ext cx="25" cy="19"/>
            </a:xfrm>
            <a:prstGeom prst="rect">
              <a:avLst/>
            </a:prstGeom>
            <a:solidFill>
              <a:srgbClr val="5757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14" name="Oval 22"/>
            <p:cNvSpPr>
              <a:spLocks noChangeArrowheads="1"/>
            </p:cNvSpPr>
            <p:nvPr/>
          </p:nvSpPr>
          <p:spPr bwMode="auto">
            <a:xfrm>
              <a:off x="980" y="812"/>
              <a:ext cx="150" cy="95"/>
            </a:xfrm>
            <a:prstGeom prst="ellipse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15" name="Oval 23"/>
            <p:cNvSpPr>
              <a:spLocks noChangeArrowheads="1"/>
            </p:cNvSpPr>
            <p:nvPr/>
          </p:nvSpPr>
          <p:spPr bwMode="auto">
            <a:xfrm>
              <a:off x="987" y="808"/>
              <a:ext cx="149" cy="94"/>
            </a:xfrm>
            <a:prstGeom prst="ellipse">
              <a:avLst/>
            </a:pr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16" name="Oval 24"/>
            <p:cNvSpPr>
              <a:spLocks noChangeArrowheads="1"/>
            </p:cNvSpPr>
            <p:nvPr/>
          </p:nvSpPr>
          <p:spPr bwMode="auto">
            <a:xfrm>
              <a:off x="1049" y="813"/>
              <a:ext cx="30" cy="19"/>
            </a:xfrm>
            <a:prstGeom prst="ellipse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17" name="Oval 25"/>
            <p:cNvSpPr>
              <a:spLocks noChangeArrowheads="1"/>
            </p:cNvSpPr>
            <p:nvPr/>
          </p:nvSpPr>
          <p:spPr bwMode="auto">
            <a:xfrm>
              <a:off x="1043" y="812"/>
              <a:ext cx="45" cy="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18" name="Freeform 26"/>
            <p:cNvSpPr>
              <a:spLocks/>
            </p:cNvSpPr>
            <p:nvPr/>
          </p:nvSpPr>
          <p:spPr bwMode="auto">
            <a:xfrm>
              <a:off x="1090" y="909"/>
              <a:ext cx="18" cy="19"/>
            </a:xfrm>
            <a:custGeom>
              <a:avLst/>
              <a:gdLst>
                <a:gd name="T0" fmla="*/ 17 w 18"/>
                <a:gd name="T1" fmla="*/ 0 h 19"/>
                <a:gd name="T2" fmla="*/ 14 w 18"/>
                <a:gd name="T3" fmla="*/ 11 h 19"/>
                <a:gd name="T4" fmla="*/ 0 w 18"/>
                <a:gd name="T5" fmla="*/ 18 h 19"/>
                <a:gd name="T6" fmla="*/ 0 w 18"/>
                <a:gd name="T7" fmla="*/ 7 h 19"/>
                <a:gd name="T8" fmla="*/ 17 w 18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9">
                  <a:moveTo>
                    <a:pt x="17" y="0"/>
                  </a:moveTo>
                  <a:lnTo>
                    <a:pt x="14" y="11"/>
                  </a:lnTo>
                  <a:lnTo>
                    <a:pt x="0" y="18"/>
                  </a:lnTo>
                  <a:lnTo>
                    <a:pt x="0" y="7"/>
                  </a:lnTo>
                  <a:lnTo>
                    <a:pt x="17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19" name="Oval 27"/>
            <p:cNvSpPr>
              <a:spLocks noChangeArrowheads="1"/>
            </p:cNvSpPr>
            <p:nvPr/>
          </p:nvSpPr>
          <p:spPr bwMode="auto">
            <a:xfrm>
              <a:off x="1005" y="760"/>
              <a:ext cx="155" cy="50"/>
            </a:xfrm>
            <a:prstGeom prst="ellips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20" name="Freeform 28"/>
            <p:cNvSpPr>
              <a:spLocks/>
            </p:cNvSpPr>
            <p:nvPr/>
          </p:nvSpPr>
          <p:spPr bwMode="auto">
            <a:xfrm>
              <a:off x="1017" y="809"/>
              <a:ext cx="43" cy="21"/>
            </a:xfrm>
            <a:custGeom>
              <a:avLst/>
              <a:gdLst>
                <a:gd name="T0" fmla="*/ 27 w 43"/>
                <a:gd name="T1" fmla="*/ 20 h 21"/>
                <a:gd name="T2" fmla="*/ 28 w 43"/>
                <a:gd name="T3" fmla="*/ 14 h 21"/>
                <a:gd name="T4" fmla="*/ 34 w 43"/>
                <a:gd name="T5" fmla="*/ 6 h 21"/>
                <a:gd name="T6" fmla="*/ 42 w 43"/>
                <a:gd name="T7" fmla="*/ 4 h 21"/>
                <a:gd name="T8" fmla="*/ 31 w 43"/>
                <a:gd name="T9" fmla="*/ 1 h 21"/>
                <a:gd name="T10" fmla="*/ 21 w 43"/>
                <a:gd name="T11" fmla="*/ 0 h 21"/>
                <a:gd name="T12" fmla="*/ 0 w 43"/>
                <a:gd name="T13" fmla="*/ 8 h 21"/>
                <a:gd name="T14" fmla="*/ 27 w 43"/>
                <a:gd name="T15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1">
                  <a:moveTo>
                    <a:pt x="27" y="20"/>
                  </a:moveTo>
                  <a:lnTo>
                    <a:pt x="28" y="14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0" y="8"/>
                  </a:lnTo>
                  <a:lnTo>
                    <a:pt x="27" y="20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21" name="Arc 29"/>
            <p:cNvSpPr>
              <a:spLocks/>
            </p:cNvSpPr>
            <p:nvPr/>
          </p:nvSpPr>
          <p:spPr bwMode="auto">
            <a:xfrm>
              <a:off x="1043" y="825"/>
              <a:ext cx="12" cy="12"/>
            </a:xfrm>
            <a:custGeom>
              <a:avLst/>
              <a:gdLst>
                <a:gd name="G0" fmla="+- 21600 0 0"/>
                <a:gd name="G1" fmla="+- 1794 0 0"/>
                <a:gd name="G2" fmla="+- 21600 0 0"/>
                <a:gd name="T0" fmla="*/ 19644 w 21600"/>
                <a:gd name="T1" fmla="*/ 23305 h 23305"/>
                <a:gd name="T2" fmla="*/ 75 w 21600"/>
                <a:gd name="T3" fmla="*/ 0 h 23305"/>
                <a:gd name="T4" fmla="*/ 21600 w 21600"/>
                <a:gd name="T5" fmla="*/ 1794 h 2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305" fill="none" extrusionOk="0">
                  <a:moveTo>
                    <a:pt x="19643" y="23305"/>
                  </a:moveTo>
                  <a:cubicBezTo>
                    <a:pt x="8518" y="22293"/>
                    <a:pt x="0" y="12965"/>
                    <a:pt x="0" y="1794"/>
                  </a:cubicBezTo>
                  <a:cubicBezTo>
                    <a:pt x="0" y="1195"/>
                    <a:pt x="24" y="596"/>
                    <a:pt x="74" y="-1"/>
                  </a:cubicBezTo>
                </a:path>
                <a:path w="21600" h="23305" stroke="0" extrusionOk="0">
                  <a:moveTo>
                    <a:pt x="19643" y="23305"/>
                  </a:moveTo>
                  <a:cubicBezTo>
                    <a:pt x="8518" y="22293"/>
                    <a:pt x="0" y="12965"/>
                    <a:pt x="0" y="1794"/>
                  </a:cubicBezTo>
                  <a:cubicBezTo>
                    <a:pt x="0" y="1195"/>
                    <a:pt x="24" y="596"/>
                    <a:pt x="74" y="-1"/>
                  </a:cubicBezTo>
                  <a:lnTo>
                    <a:pt x="21600" y="179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22" name="Arc 30"/>
            <p:cNvSpPr>
              <a:spLocks/>
            </p:cNvSpPr>
            <p:nvPr/>
          </p:nvSpPr>
          <p:spPr bwMode="auto">
            <a:xfrm>
              <a:off x="1043" y="814"/>
              <a:ext cx="19" cy="15"/>
            </a:xfrm>
            <a:custGeom>
              <a:avLst/>
              <a:gdLst>
                <a:gd name="G0" fmla="+- 21555 0 0"/>
                <a:gd name="G1" fmla="+- 21572 0 0"/>
                <a:gd name="G2" fmla="+- 21600 0 0"/>
                <a:gd name="T0" fmla="*/ 0 w 21555"/>
                <a:gd name="T1" fmla="*/ 20181 h 21572"/>
                <a:gd name="T2" fmla="*/ 20455 w 21555"/>
                <a:gd name="T3" fmla="*/ 0 h 21572"/>
                <a:gd name="T4" fmla="*/ 21555 w 21555"/>
                <a:gd name="T5" fmla="*/ 21572 h 2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55" h="21572" fill="none" extrusionOk="0">
                  <a:moveTo>
                    <a:pt x="-1" y="20180"/>
                  </a:moveTo>
                  <a:cubicBezTo>
                    <a:pt x="706" y="9236"/>
                    <a:pt x="9502" y="558"/>
                    <a:pt x="20455" y="0"/>
                  </a:cubicBezTo>
                </a:path>
                <a:path w="21555" h="21572" stroke="0" extrusionOk="0">
                  <a:moveTo>
                    <a:pt x="-1" y="20180"/>
                  </a:moveTo>
                  <a:cubicBezTo>
                    <a:pt x="706" y="9236"/>
                    <a:pt x="9502" y="558"/>
                    <a:pt x="20455" y="0"/>
                  </a:cubicBezTo>
                  <a:lnTo>
                    <a:pt x="21555" y="21572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23" name="Arc 31"/>
            <p:cNvSpPr>
              <a:spLocks/>
            </p:cNvSpPr>
            <p:nvPr/>
          </p:nvSpPr>
          <p:spPr bwMode="auto">
            <a:xfrm>
              <a:off x="994" y="768"/>
              <a:ext cx="20" cy="16"/>
            </a:xfrm>
            <a:custGeom>
              <a:avLst/>
              <a:gdLst>
                <a:gd name="G0" fmla="+- 1072 0 0"/>
                <a:gd name="G1" fmla="+- 21600 0 0"/>
                <a:gd name="G2" fmla="+- 21600 0 0"/>
                <a:gd name="T0" fmla="*/ 0 w 22625"/>
                <a:gd name="T1" fmla="*/ 27 h 21600"/>
                <a:gd name="T2" fmla="*/ 22625 w 22625"/>
                <a:gd name="T3" fmla="*/ 20173 h 21600"/>
                <a:gd name="T4" fmla="*/ 1072 w 226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25" h="21600" fill="none" extrusionOk="0">
                  <a:moveTo>
                    <a:pt x="-1" y="26"/>
                  </a:moveTo>
                  <a:cubicBezTo>
                    <a:pt x="357" y="8"/>
                    <a:pt x="714" y="0"/>
                    <a:pt x="1072" y="0"/>
                  </a:cubicBezTo>
                  <a:cubicBezTo>
                    <a:pt x="12447" y="0"/>
                    <a:pt x="21873" y="8822"/>
                    <a:pt x="22624" y="20173"/>
                  </a:cubicBezTo>
                </a:path>
                <a:path w="22625" h="21600" stroke="0" extrusionOk="0">
                  <a:moveTo>
                    <a:pt x="-1" y="26"/>
                  </a:moveTo>
                  <a:cubicBezTo>
                    <a:pt x="357" y="8"/>
                    <a:pt x="714" y="0"/>
                    <a:pt x="1072" y="0"/>
                  </a:cubicBezTo>
                  <a:cubicBezTo>
                    <a:pt x="12447" y="0"/>
                    <a:pt x="21873" y="8822"/>
                    <a:pt x="22624" y="20173"/>
                  </a:cubicBezTo>
                  <a:lnTo>
                    <a:pt x="107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24" name="Freeform 32"/>
            <p:cNvSpPr>
              <a:spLocks/>
            </p:cNvSpPr>
            <p:nvPr/>
          </p:nvSpPr>
          <p:spPr bwMode="auto">
            <a:xfrm>
              <a:off x="980" y="752"/>
              <a:ext cx="41" cy="36"/>
            </a:xfrm>
            <a:custGeom>
              <a:avLst/>
              <a:gdLst>
                <a:gd name="T0" fmla="*/ 33 w 41"/>
                <a:gd name="T1" fmla="*/ 35 h 36"/>
                <a:gd name="T2" fmla="*/ 27 w 41"/>
                <a:gd name="T3" fmla="*/ 23 h 36"/>
                <a:gd name="T4" fmla="*/ 19 w 41"/>
                <a:gd name="T5" fmla="*/ 18 h 36"/>
                <a:gd name="T6" fmla="*/ 11 w 41"/>
                <a:gd name="T7" fmla="*/ 17 h 36"/>
                <a:gd name="T8" fmla="*/ 0 w 41"/>
                <a:gd name="T9" fmla="*/ 16 h 36"/>
                <a:gd name="T10" fmla="*/ 0 w 41"/>
                <a:gd name="T11" fmla="*/ 0 h 36"/>
                <a:gd name="T12" fmla="*/ 38 w 41"/>
                <a:gd name="T13" fmla="*/ 0 h 36"/>
                <a:gd name="T14" fmla="*/ 38 w 41"/>
                <a:gd name="T15" fmla="*/ 1 h 36"/>
                <a:gd name="T16" fmla="*/ 38 w 41"/>
                <a:gd name="T17" fmla="*/ 4 h 36"/>
                <a:gd name="T18" fmla="*/ 38 w 41"/>
                <a:gd name="T19" fmla="*/ 6 h 36"/>
                <a:gd name="T20" fmla="*/ 38 w 41"/>
                <a:gd name="T21" fmla="*/ 8 h 36"/>
                <a:gd name="T22" fmla="*/ 38 w 41"/>
                <a:gd name="T23" fmla="*/ 12 h 36"/>
                <a:gd name="T24" fmla="*/ 38 w 41"/>
                <a:gd name="T25" fmla="*/ 13 h 36"/>
                <a:gd name="T26" fmla="*/ 40 w 41"/>
                <a:gd name="T27" fmla="*/ 15 h 36"/>
                <a:gd name="T28" fmla="*/ 40 w 41"/>
                <a:gd name="T29" fmla="*/ 16 h 36"/>
                <a:gd name="T30" fmla="*/ 40 w 41"/>
                <a:gd name="T31" fmla="*/ 18 h 36"/>
                <a:gd name="T32" fmla="*/ 40 w 41"/>
                <a:gd name="T33" fmla="*/ 20 h 36"/>
                <a:gd name="T34" fmla="*/ 40 w 41"/>
                <a:gd name="T35" fmla="*/ 21 h 36"/>
                <a:gd name="T36" fmla="*/ 40 w 41"/>
                <a:gd name="T37" fmla="*/ 22 h 36"/>
                <a:gd name="T38" fmla="*/ 40 w 41"/>
                <a:gd name="T39" fmla="*/ 24 h 36"/>
                <a:gd name="T40" fmla="*/ 40 w 41"/>
                <a:gd name="T41" fmla="*/ 26 h 36"/>
                <a:gd name="T42" fmla="*/ 38 w 41"/>
                <a:gd name="T43" fmla="*/ 28 h 36"/>
                <a:gd name="T44" fmla="*/ 38 w 41"/>
                <a:gd name="T45" fmla="*/ 29 h 36"/>
                <a:gd name="T46" fmla="*/ 38 w 41"/>
                <a:gd name="T47" fmla="*/ 30 h 36"/>
                <a:gd name="T48" fmla="*/ 38 w 41"/>
                <a:gd name="T49" fmla="*/ 32 h 36"/>
                <a:gd name="T50" fmla="*/ 38 w 41"/>
                <a:gd name="T51" fmla="*/ 33 h 36"/>
                <a:gd name="T52" fmla="*/ 33 w 41"/>
                <a:gd name="T53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36">
                  <a:moveTo>
                    <a:pt x="33" y="35"/>
                  </a:moveTo>
                  <a:lnTo>
                    <a:pt x="27" y="23"/>
                  </a:lnTo>
                  <a:lnTo>
                    <a:pt x="19" y="18"/>
                  </a:lnTo>
                  <a:lnTo>
                    <a:pt x="11" y="17"/>
                  </a:lnTo>
                  <a:lnTo>
                    <a:pt x="0" y="16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8" y="4"/>
                  </a:lnTo>
                  <a:lnTo>
                    <a:pt x="38" y="6"/>
                  </a:lnTo>
                  <a:lnTo>
                    <a:pt x="38" y="8"/>
                  </a:lnTo>
                  <a:lnTo>
                    <a:pt x="38" y="12"/>
                  </a:lnTo>
                  <a:lnTo>
                    <a:pt x="38" y="13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40" y="26"/>
                  </a:lnTo>
                  <a:lnTo>
                    <a:pt x="38" y="28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38" y="33"/>
                  </a:lnTo>
                  <a:lnTo>
                    <a:pt x="33" y="35"/>
                  </a:lnTo>
                </a:path>
              </a:pathLst>
            </a:custGeom>
            <a:solidFill>
              <a:srgbClr val="BC37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25" name="Rectangle 33"/>
            <p:cNvSpPr>
              <a:spLocks noChangeArrowheads="1"/>
            </p:cNvSpPr>
            <p:nvPr/>
          </p:nvSpPr>
          <p:spPr bwMode="auto">
            <a:xfrm>
              <a:off x="756" y="694"/>
              <a:ext cx="2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Pri</a:t>
              </a:r>
            </a:p>
          </p:txBody>
        </p:sp>
      </p:grpSp>
      <p:grpSp>
        <p:nvGrpSpPr>
          <p:cNvPr id="110626" name="Group 34"/>
          <p:cNvGrpSpPr>
            <a:grpSpLocks/>
          </p:cNvGrpSpPr>
          <p:nvPr/>
        </p:nvGrpSpPr>
        <p:grpSpPr bwMode="auto">
          <a:xfrm>
            <a:off x="2371725" y="1925638"/>
            <a:ext cx="588963" cy="520700"/>
            <a:chOff x="1212" y="725"/>
            <a:chExt cx="371" cy="328"/>
          </a:xfrm>
        </p:grpSpPr>
        <p:sp>
          <p:nvSpPr>
            <p:cNvPr id="110627" name="Rectangle 35"/>
            <p:cNvSpPr>
              <a:spLocks noChangeArrowheads="1"/>
            </p:cNvSpPr>
            <p:nvPr/>
          </p:nvSpPr>
          <p:spPr bwMode="auto">
            <a:xfrm>
              <a:off x="1461" y="915"/>
              <a:ext cx="27" cy="18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28" name="Rectangle 36"/>
            <p:cNvSpPr>
              <a:spLocks noChangeArrowheads="1"/>
            </p:cNvSpPr>
            <p:nvPr/>
          </p:nvSpPr>
          <p:spPr bwMode="auto">
            <a:xfrm>
              <a:off x="1461" y="926"/>
              <a:ext cx="27" cy="19"/>
            </a:xfrm>
            <a:prstGeom prst="rect">
              <a:avLst/>
            </a:prstGeom>
            <a:solidFill>
              <a:srgbClr val="7878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29" name="Rectangle 37"/>
            <p:cNvSpPr>
              <a:spLocks noChangeArrowheads="1"/>
            </p:cNvSpPr>
            <p:nvPr/>
          </p:nvSpPr>
          <p:spPr bwMode="auto">
            <a:xfrm>
              <a:off x="1461" y="938"/>
              <a:ext cx="27" cy="18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30" name="Rectangle 38"/>
            <p:cNvSpPr>
              <a:spLocks noChangeArrowheads="1"/>
            </p:cNvSpPr>
            <p:nvPr/>
          </p:nvSpPr>
          <p:spPr bwMode="auto">
            <a:xfrm>
              <a:off x="1461" y="951"/>
              <a:ext cx="27" cy="18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31" name="Freeform 39"/>
            <p:cNvSpPr>
              <a:spLocks/>
            </p:cNvSpPr>
            <p:nvPr/>
          </p:nvSpPr>
          <p:spPr bwMode="auto">
            <a:xfrm>
              <a:off x="1413" y="887"/>
              <a:ext cx="101" cy="150"/>
            </a:xfrm>
            <a:custGeom>
              <a:avLst/>
              <a:gdLst>
                <a:gd name="T0" fmla="*/ 79 w 101"/>
                <a:gd name="T1" fmla="*/ 7 h 150"/>
                <a:gd name="T2" fmla="*/ 100 w 101"/>
                <a:gd name="T3" fmla="*/ 14 h 150"/>
                <a:gd name="T4" fmla="*/ 81 w 101"/>
                <a:gd name="T5" fmla="*/ 18 h 150"/>
                <a:gd name="T6" fmla="*/ 81 w 101"/>
                <a:gd name="T7" fmla="*/ 147 h 150"/>
                <a:gd name="T8" fmla="*/ 66 w 101"/>
                <a:gd name="T9" fmla="*/ 149 h 150"/>
                <a:gd name="T10" fmla="*/ 57 w 101"/>
                <a:gd name="T11" fmla="*/ 142 h 150"/>
                <a:gd name="T12" fmla="*/ 43 w 101"/>
                <a:gd name="T13" fmla="*/ 138 h 150"/>
                <a:gd name="T14" fmla="*/ 31 w 101"/>
                <a:gd name="T15" fmla="*/ 138 h 150"/>
                <a:gd name="T16" fmla="*/ 31 w 101"/>
                <a:gd name="T17" fmla="*/ 127 h 150"/>
                <a:gd name="T18" fmla="*/ 38 w 101"/>
                <a:gd name="T19" fmla="*/ 125 h 150"/>
                <a:gd name="T20" fmla="*/ 38 w 101"/>
                <a:gd name="T21" fmla="*/ 121 h 150"/>
                <a:gd name="T22" fmla="*/ 35 w 101"/>
                <a:gd name="T23" fmla="*/ 118 h 150"/>
                <a:gd name="T24" fmla="*/ 29 w 101"/>
                <a:gd name="T25" fmla="*/ 118 h 150"/>
                <a:gd name="T26" fmla="*/ 19 w 101"/>
                <a:gd name="T27" fmla="*/ 118 h 150"/>
                <a:gd name="T28" fmla="*/ 16 w 101"/>
                <a:gd name="T29" fmla="*/ 110 h 150"/>
                <a:gd name="T30" fmla="*/ 19 w 101"/>
                <a:gd name="T31" fmla="*/ 105 h 150"/>
                <a:gd name="T32" fmla="*/ 21 w 101"/>
                <a:gd name="T33" fmla="*/ 103 h 150"/>
                <a:gd name="T34" fmla="*/ 25 w 101"/>
                <a:gd name="T35" fmla="*/ 99 h 150"/>
                <a:gd name="T36" fmla="*/ 19 w 101"/>
                <a:gd name="T37" fmla="*/ 94 h 150"/>
                <a:gd name="T38" fmla="*/ 21 w 101"/>
                <a:gd name="T39" fmla="*/ 91 h 150"/>
                <a:gd name="T40" fmla="*/ 25 w 101"/>
                <a:gd name="T41" fmla="*/ 89 h 150"/>
                <a:gd name="T42" fmla="*/ 19 w 101"/>
                <a:gd name="T43" fmla="*/ 83 h 150"/>
                <a:gd name="T44" fmla="*/ 16 w 101"/>
                <a:gd name="T45" fmla="*/ 77 h 150"/>
                <a:gd name="T46" fmla="*/ 9 w 101"/>
                <a:gd name="T47" fmla="*/ 73 h 150"/>
                <a:gd name="T48" fmla="*/ 0 w 101"/>
                <a:gd name="T49" fmla="*/ 70 h 150"/>
                <a:gd name="T50" fmla="*/ 1 w 101"/>
                <a:gd name="T51" fmla="*/ 63 h 150"/>
                <a:gd name="T52" fmla="*/ 3 w 101"/>
                <a:gd name="T53" fmla="*/ 57 h 150"/>
                <a:gd name="T54" fmla="*/ 8 w 101"/>
                <a:gd name="T55" fmla="*/ 55 h 150"/>
                <a:gd name="T56" fmla="*/ 17 w 101"/>
                <a:gd name="T57" fmla="*/ 53 h 150"/>
                <a:gd name="T58" fmla="*/ 17 w 101"/>
                <a:gd name="T59" fmla="*/ 50 h 150"/>
                <a:gd name="T60" fmla="*/ 13 w 101"/>
                <a:gd name="T61" fmla="*/ 43 h 150"/>
                <a:gd name="T62" fmla="*/ 13 w 101"/>
                <a:gd name="T63" fmla="*/ 42 h 150"/>
                <a:gd name="T64" fmla="*/ 16 w 101"/>
                <a:gd name="T65" fmla="*/ 39 h 150"/>
                <a:gd name="T66" fmla="*/ 17 w 101"/>
                <a:gd name="T67" fmla="*/ 36 h 150"/>
                <a:gd name="T68" fmla="*/ 6 w 101"/>
                <a:gd name="T69" fmla="*/ 33 h 150"/>
                <a:gd name="T70" fmla="*/ 6 w 101"/>
                <a:gd name="T71" fmla="*/ 29 h 150"/>
                <a:gd name="T72" fmla="*/ 23 w 101"/>
                <a:gd name="T73" fmla="*/ 25 h 150"/>
                <a:gd name="T74" fmla="*/ 9 w 101"/>
                <a:gd name="T75" fmla="*/ 20 h 150"/>
                <a:gd name="T76" fmla="*/ 0 w 101"/>
                <a:gd name="T77" fmla="*/ 14 h 150"/>
                <a:gd name="T78" fmla="*/ 17 w 101"/>
                <a:gd name="T79" fmla="*/ 0 h 150"/>
                <a:gd name="T80" fmla="*/ 79 w 101"/>
                <a:gd name="T81" fmla="*/ 0 h 150"/>
                <a:gd name="T82" fmla="*/ 79 w 101"/>
                <a:gd name="T83" fmla="*/ 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1" h="150">
                  <a:moveTo>
                    <a:pt x="79" y="7"/>
                  </a:moveTo>
                  <a:lnTo>
                    <a:pt x="100" y="14"/>
                  </a:lnTo>
                  <a:lnTo>
                    <a:pt x="81" y="18"/>
                  </a:lnTo>
                  <a:lnTo>
                    <a:pt x="81" y="147"/>
                  </a:lnTo>
                  <a:lnTo>
                    <a:pt x="66" y="149"/>
                  </a:lnTo>
                  <a:lnTo>
                    <a:pt x="57" y="142"/>
                  </a:lnTo>
                  <a:lnTo>
                    <a:pt x="43" y="138"/>
                  </a:lnTo>
                  <a:lnTo>
                    <a:pt x="31" y="138"/>
                  </a:lnTo>
                  <a:lnTo>
                    <a:pt x="31" y="127"/>
                  </a:lnTo>
                  <a:lnTo>
                    <a:pt x="38" y="125"/>
                  </a:lnTo>
                  <a:lnTo>
                    <a:pt x="38" y="121"/>
                  </a:lnTo>
                  <a:lnTo>
                    <a:pt x="35" y="118"/>
                  </a:lnTo>
                  <a:lnTo>
                    <a:pt x="29" y="118"/>
                  </a:lnTo>
                  <a:lnTo>
                    <a:pt x="19" y="118"/>
                  </a:lnTo>
                  <a:lnTo>
                    <a:pt x="16" y="110"/>
                  </a:lnTo>
                  <a:lnTo>
                    <a:pt x="19" y="105"/>
                  </a:lnTo>
                  <a:lnTo>
                    <a:pt x="21" y="103"/>
                  </a:lnTo>
                  <a:lnTo>
                    <a:pt x="25" y="99"/>
                  </a:lnTo>
                  <a:lnTo>
                    <a:pt x="19" y="94"/>
                  </a:lnTo>
                  <a:lnTo>
                    <a:pt x="21" y="91"/>
                  </a:lnTo>
                  <a:lnTo>
                    <a:pt x="25" y="89"/>
                  </a:lnTo>
                  <a:lnTo>
                    <a:pt x="19" y="83"/>
                  </a:lnTo>
                  <a:lnTo>
                    <a:pt x="16" y="77"/>
                  </a:lnTo>
                  <a:lnTo>
                    <a:pt x="9" y="73"/>
                  </a:lnTo>
                  <a:lnTo>
                    <a:pt x="0" y="70"/>
                  </a:lnTo>
                  <a:lnTo>
                    <a:pt x="1" y="63"/>
                  </a:lnTo>
                  <a:lnTo>
                    <a:pt x="3" y="57"/>
                  </a:lnTo>
                  <a:lnTo>
                    <a:pt x="8" y="55"/>
                  </a:lnTo>
                  <a:lnTo>
                    <a:pt x="17" y="53"/>
                  </a:lnTo>
                  <a:lnTo>
                    <a:pt x="17" y="50"/>
                  </a:lnTo>
                  <a:lnTo>
                    <a:pt x="13" y="43"/>
                  </a:lnTo>
                  <a:lnTo>
                    <a:pt x="13" y="42"/>
                  </a:lnTo>
                  <a:lnTo>
                    <a:pt x="16" y="39"/>
                  </a:lnTo>
                  <a:lnTo>
                    <a:pt x="17" y="36"/>
                  </a:lnTo>
                  <a:lnTo>
                    <a:pt x="6" y="33"/>
                  </a:lnTo>
                  <a:lnTo>
                    <a:pt x="6" y="29"/>
                  </a:lnTo>
                  <a:lnTo>
                    <a:pt x="23" y="25"/>
                  </a:lnTo>
                  <a:lnTo>
                    <a:pt x="9" y="20"/>
                  </a:lnTo>
                  <a:lnTo>
                    <a:pt x="0" y="14"/>
                  </a:lnTo>
                  <a:lnTo>
                    <a:pt x="17" y="0"/>
                  </a:lnTo>
                  <a:lnTo>
                    <a:pt x="79" y="0"/>
                  </a:lnTo>
                  <a:lnTo>
                    <a:pt x="79" y="7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32" name="Freeform 40"/>
            <p:cNvSpPr>
              <a:spLocks/>
            </p:cNvSpPr>
            <p:nvPr/>
          </p:nvSpPr>
          <p:spPr bwMode="auto">
            <a:xfrm>
              <a:off x="1422" y="882"/>
              <a:ext cx="100" cy="150"/>
            </a:xfrm>
            <a:custGeom>
              <a:avLst/>
              <a:gdLst>
                <a:gd name="T0" fmla="*/ 79 w 100"/>
                <a:gd name="T1" fmla="*/ 7 h 150"/>
                <a:gd name="T2" fmla="*/ 99 w 100"/>
                <a:gd name="T3" fmla="*/ 14 h 150"/>
                <a:gd name="T4" fmla="*/ 82 w 100"/>
                <a:gd name="T5" fmla="*/ 18 h 150"/>
                <a:gd name="T6" fmla="*/ 82 w 100"/>
                <a:gd name="T7" fmla="*/ 149 h 150"/>
                <a:gd name="T8" fmla="*/ 65 w 100"/>
                <a:gd name="T9" fmla="*/ 149 h 150"/>
                <a:gd name="T10" fmla="*/ 59 w 100"/>
                <a:gd name="T11" fmla="*/ 142 h 150"/>
                <a:gd name="T12" fmla="*/ 43 w 100"/>
                <a:gd name="T13" fmla="*/ 138 h 150"/>
                <a:gd name="T14" fmla="*/ 33 w 100"/>
                <a:gd name="T15" fmla="*/ 138 h 150"/>
                <a:gd name="T16" fmla="*/ 33 w 100"/>
                <a:gd name="T17" fmla="*/ 127 h 150"/>
                <a:gd name="T18" fmla="*/ 39 w 100"/>
                <a:gd name="T19" fmla="*/ 125 h 150"/>
                <a:gd name="T20" fmla="*/ 39 w 100"/>
                <a:gd name="T21" fmla="*/ 121 h 150"/>
                <a:gd name="T22" fmla="*/ 34 w 100"/>
                <a:gd name="T23" fmla="*/ 118 h 150"/>
                <a:gd name="T24" fmla="*/ 30 w 100"/>
                <a:gd name="T25" fmla="*/ 118 h 150"/>
                <a:gd name="T26" fmla="*/ 21 w 100"/>
                <a:gd name="T27" fmla="*/ 118 h 150"/>
                <a:gd name="T28" fmla="*/ 16 w 100"/>
                <a:gd name="T29" fmla="*/ 110 h 150"/>
                <a:gd name="T30" fmla="*/ 19 w 100"/>
                <a:gd name="T31" fmla="*/ 105 h 150"/>
                <a:gd name="T32" fmla="*/ 22 w 100"/>
                <a:gd name="T33" fmla="*/ 103 h 150"/>
                <a:gd name="T34" fmla="*/ 24 w 100"/>
                <a:gd name="T35" fmla="*/ 99 h 150"/>
                <a:gd name="T36" fmla="*/ 21 w 100"/>
                <a:gd name="T37" fmla="*/ 94 h 150"/>
                <a:gd name="T38" fmla="*/ 21 w 100"/>
                <a:gd name="T39" fmla="*/ 91 h 150"/>
                <a:gd name="T40" fmla="*/ 26 w 100"/>
                <a:gd name="T41" fmla="*/ 89 h 150"/>
                <a:gd name="T42" fmla="*/ 21 w 100"/>
                <a:gd name="T43" fmla="*/ 83 h 150"/>
                <a:gd name="T44" fmla="*/ 16 w 100"/>
                <a:gd name="T45" fmla="*/ 77 h 150"/>
                <a:gd name="T46" fmla="*/ 9 w 100"/>
                <a:gd name="T47" fmla="*/ 73 h 150"/>
                <a:gd name="T48" fmla="*/ 0 w 100"/>
                <a:gd name="T49" fmla="*/ 70 h 150"/>
                <a:gd name="T50" fmla="*/ 1 w 100"/>
                <a:gd name="T51" fmla="*/ 64 h 150"/>
                <a:gd name="T52" fmla="*/ 2 w 100"/>
                <a:gd name="T53" fmla="*/ 57 h 150"/>
                <a:gd name="T54" fmla="*/ 7 w 100"/>
                <a:gd name="T55" fmla="*/ 55 h 150"/>
                <a:gd name="T56" fmla="*/ 18 w 100"/>
                <a:gd name="T57" fmla="*/ 53 h 150"/>
                <a:gd name="T58" fmla="*/ 19 w 100"/>
                <a:gd name="T59" fmla="*/ 50 h 150"/>
                <a:gd name="T60" fmla="*/ 14 w 100"/>
                <a:gd name="T61" fmla="*/ 43 h 150"/>
                <a:gd name="T62" fmla="*/ 14 w 100"/>
                <a:gd name="T63" fmla="*/ 42 h 150"/>
                <a:gd name="T64" fmla="*/ 16 w 100"/>
                <a:gd name="T65" fmla="*/ 39 h 150"/>
                <a:gd name="T66" fmla="*/ 19 w 100"/>
                <a:gd name="T67" fmla="*/ 37 h 150"/>
                <a:gd name="T68" fmla="*/ 5 w 100"/>
                <a:gd name="T69" fmla="*/ 33 h 150"/>
                <a:gd name="T70" fmla="*/ 5 w 100"/>
                <a:gd name="T71" fmla="*/ 29 h 150"/>
                <a:gd name="T72" fmla="*/ 24 w 100"/>
                <a:gd name="T73" fmla="*/ 26 h 150"/>
                <a:gd name="T74" fmla="*/ 11 w 100"/>
                <a:gd name="T75" fmla="*/ 21 h 150"/>
                <a:gd name="T76" fmla="*/ 1 w 100"/>
                <a:gd name="T77" fmla="*/ 14 h 150"/>
                <a:gd name="T78" fmla="*/ 19 w 100"/>
                <a:gd name="T79" fmla="*/ 0 h 150"/>
                <a:gd name="T80" fmla="*/ 79 w 100"/>
                <a:gd name="T81" fmla="*/ 0 h 150"/>
                <a:gd name="T82" fmla="*/ 79 w 100"/>
                <a:gd name="T83" fmla="*/ 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0" h="150">
                  <a:moveTo>
                    <a:pt x="79" y="7"/>
                  </a:moveTo>
                  <a:lnTo>
                    <a:pt x="99" y="14"/>
                  </a:lnTo>
                  <a:lnTo>
                    <a:pt x="82" y="18"/>
                  </a:lnTo>
                  <a:lnTo>
                    <a:pt x="82" y="149"/>
                  </a:lnTo>
                  <a:lnTo>
                    <a:pt x="65" y="149"/>
                  </a:lnTo>
                  <a:lnTo>
                    <a:pt x="59" y="142"/>
                  </a:lnTo>
                  <a:lnTo>
                    <a:pt x="43" y="138"/>
                  </a:lnTo>
                  <a:lnTo>
                    <a:pt x="33" y="138"/>
                  </a:lnTo>
                  <a:lnTo>
                    <a:pt x="33" y="127"/>
                  </a:lnTo>
                  <a:lnTo>
                    <a:pt x="39" y="125"/>
                  </a:lnTo>
                  <a:lnTo>
                    <a:pt x="39" y="121"/>
                  </a:lnTo>
                  <a:lnTo>
                    <a:pt x="34" y="118"/>
                  </a:lnTo>
                  <a:lnTo>
                    <a:pt x="30" y="118"/>
                  </a:lnTo>
                  <a:lnTo>
                    <a:pt x="21" y="118"/>
                  </a:lnTo>
                  <a:lnTo>
                    <a:pt x="16" y="110"/>
                  </a:lnTo>
                  <a:lnTo>
                    <a:pt x="19" y="105"/>
                  </a:lnTo>
                  <a:lnTo>
                    <a:pt x="22" y="103"/>
                  </a:lnTo>
                  <a:lnTo>
                    <a:pt x="24" y="99"/>
                  </a:lnTo>
                  <a:lnTo>
                    <a:pt x="21" y="94"/>
                  </a:lnTo>
                  <a:lnTo>
                    <a:pt x="21" y="91"/>
                  </a:lnTo>
                  <a:lnTo>
                    <a:pt x="26" y="89"/>
                  </a:lnTo>
                  <a:lnTo>
                    <a:pt x="21" y="83"/>
                  </a:lnTo>
                  <a:lnTo>
                    <a:pt x="16" y="77"/>
                  </a:lnTo>
                  <a:lnTo>
                    <a:pt x="9" y="73"/>
                  </a:lnTo>
                  <a:lnTo>
                    <a:pt x="0" y="70"/>
                  </a:lnTo>
                  <a:lnTo>
                    <a:pt x="1" y="64"/>
                  </a:lnTo>
                  <a:lnTo>
                    <a:pt x="2" y="57"/>
                  </a:lnTo>
                  <a:lnTo>
                    <a:pt x="7" y="55"/>
                  </a:lnTo>
                  <a:lnTo>
                    <a:pt x="18" y="53"/>
                  </a:lnTo>
                  <a:lnTo>
                    <a:pt x="19" y="50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6" y="39"/>
                  </a:lnTo>
                  <a:lnTo>
                    <a:pt x="19" y="37"/>
                  </a:lnTo>
                  <a:lnTo>
                    <a:pt x="5" y="33"/>
                  </a:lnTo>
                  <a:lnTo>
                    <a:pt x="5" y="29"/>
                  </a:lnTo>
                  <a:lnTo>
                    <a:pt x="24" y="26"/>
                  </a:lnTo>
                  <a:lnTo>
                    <a:pt x="11" y="21"/>
                  </a:lnTo>
                  <a:lnTo>
                    <a:pt x="1" y="14"/>
                  </a:lnTo>
                  <a:lnTo>
                    <a:pt x="19" y="0"/>
                  </a:lnTo>
                  <a:lnTo>
                    <a:pt x="79" y="0"/>
                  </a:lnTo>
                  <a:lnTo>
                    <a:pt x="79" y="7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33" name="Line 41"/>
            <p:cNvSpPr>
              <a:spLocks noChangeShapeType="1"/>
            </p:cNvSpPr>
            <p:nvPr/>
          </p:nvSpPr>
          <p:spPr bwMode="auto">
            <a:xfrm>
              <a:off x="1486" y="886"/>
              <a:ext cx="0" cy="148"/>
            </a:xfrm>
            <a:prstGeom prst="line">
              <a:avLst/>
            </a:prstGeom>
            <a:noFill/>
            <a:ln w="25400">
              <a:solidFill>
                <a:srgbClr val="755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34" name="Freeform 42"/>
            <p:cNvSpPr>
              <a:spLocks/>
            </p:cNvSpPr>
            <p:nvPr/>
          </p:nvSpPr>
          <p:spPr bwMode="auto">
            <a:xfrm>
              <a:off x="1498" y="1034"/>
              <a:ext cx="18" cy="19"/>
            </a:xfrm>
            <a:custGeom>
              <a:avLst/>
              <a:gdLst>
                <a:gd name="T0" fmla="*/ 17 w 18"/>
                <a:gd name="T1" fmla="*/ 0 h 19"/>
                <a:gd name="T2" fmla="*/ 0 w 18"/>
                <a:gd name="T3" fmla="*/ 18 h 19"/>
                <a:gd name="T4" fmla="*/ 0 w 18"/>
                <a:gd name="T5" fmla="*/ 0 h 19"/>
                <a:gd name="T6" fmla="*/ 17 w 18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9">
                  <a:moveTo>
                    <a:pt x="17" y="0"/>
                  </a:moveTo>
                  <a:lnTo>
                    <a:pt x="0" y="18"/>
                  </a:lnTo>
                  <a:lnTo>
                    <a:pt x="0" y="0"/>
                  </a:lnTo>
                  <a:lnTo>
                    <a:pt x="17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35" name="Rectangle 43"/>
            <p:cNvSpPr>
              <a:spLocks noChangeArrowheads="1"/>
            </p:cNvSpPr>
            <p:nvPr/>
          </p:nvSpPr>
          <p:spPr bwMode="auto">
            <a:xfrm>
              <a:off x="1443" y="892"/>
              <a:ext cx="26" cy="18"/>
            </a:xfrm>
            <a:prstGeom prst="rect">
              <a:avLst/>
            </a:prstGeom>
            <a:solidFill>
              <a:srgbClr val="5757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36" name="AutoShape 44"/>
            <p:cNvSpPr>
              <a:spLocks noChangeArrowheads="1"/>
            </p:cNvSpPr>
            <p:nvPr/>
          </p:nvSpPr>
          <p:spPr bwMode="auto">
            <a:xfrm>
              <a:off x="1212" y="725"/>
              <a:ext cx="221" cy="80"/>
            </a:xfrm>
            <a:prstGeom prst="roundRect">
              <a:avLst>
                <a:gd name="adj" fmla="val 12495"/>
              </a:avLst>
            </a:prstGeom>
            <a:solidFill>
              <a:srgbClr val="0ABE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37" name="Oval 45"/>
            <p:cNvSpPr>
              <a:spLocks noChangeArrowheads="1"/>
            </p:cNvSpPr>
            <p:nvPr/>
          </p:nvSpPr>
          <p:spPr bwMode="auto">
            <a:xfrm>
              <a:off x="1398" y="764"/>
              <a:ext cx="18" cy="1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38" name="Rectangle 46"/>
            <p:cNvSpPr>
              <a:spLocks noChangeArrowheads="1"/>
            </p:cNvSpPr>
            <p:nvPr/>
          </p:nvSpPr>
          <p:spPr bwMode="auto">
            <a:xfrm>
              <a:off x="1461" y="857"/>
              <a:ext cx="27" cy="19"/>
            </a:xfrm>
            <a:prstGeom prst="rect">
              <a:avLst/>
            </a:pr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39" name="Rectangle 47"/>
            <p:cNvSpPr>
              <a:spLocks noChangeArrowheads="1"/>
            </p:cNvSpPr>
            <p:nvPr/>
          </p:nvSpPr>
          <p:spPr bwMode="auto">
            <a:xfrm>
              <a:off x="1461" y="869"/>
              <a:ext cx="27" cy="18"/>
            </a:xfrm>
            <a:prstGeom prst="rect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40" name="Rectangle 48"/>
            <p:cNvSpPr>
              <a:spLocks noChangeArrowheads="1"/>
            </p:cNvSpPr>
            <p:nvPr/>
          </p:nvSpPr>
          <p:spPr bwMode="auto">
            <a:xfrm>
              <a:off x="1461" y="881"/>
              <a:ext cx="27" cy="19"/>
            </a:xfrm>
            <a:prstGeom prst="rect">
              <a:avLst/>
            </a:prstGeom>
            <a:solidFill>
              <a:srgbClr val="0027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41" name="Oval 49"/>
            <p:cNvSpPr>
              <a:spLocks noChangeArrowheads="1"/>
            </p:cNvSpPr>
            <p:nvPr/>
          </p:nvSpPr>
          <p:spPr bwMode="auto">
            <a:xfrm>
              <a:off x="1388" y="798"/>
              <a:ext cx="162" cy="84"/>
            </a:xfrm>
            <a:prstGeom prst="ellipse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42" name="Oval 50"/>
            <p:cNvSpPr>
              <a:spLocks noChangeArrowheads="1"/>
            </p:cNvSpPr>
            <p:nvPr/>
          </p:nvSpPr>
          <p:spPr bwMode="auto">
            <a:xfrm>
              <a:off x="1397" y="794"/>
              <a:ext cx="158" cy="84"/>
            </a:xfrm>
            <a:prstGeom prst="ellipse">
              <a:avLst/>
            </a:pr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43" name="Oval 51"/>
            <p:cNvSpPr>
              <a:spLocks noChangeArrowheads="1"/>
            </p:cNvSpPr>
            <p:nvPr/>
          </p:nvSpPr>
          <p:spPr bwMode="auto">
            <a:xfrm>
              <a:off x="1463" y="799"/>
              <a:ext cx="32" cy="19"/>
            </a:xfrm>
            <a:prstGeom prst="ellipse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44" name="Oval 52"/>
            <p:cNvSpPr>
              <a:spLocks noChangeArrowheads="1"/>
            </p:cNvSpPr>
            <p:nvPr/>
          </p:nvSpPr>
          <p:spPr bwMode="auto">
            <a:xfrm>
              <a:off x="1457" y="798"/>
              <a:ext cx="47" cy="2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45" name="Freeform 53"/>
            <p:cNvSpPr>
              <a:spLocks/>
            </p:cNvSpPr>
            <p:nvPr/>
          </p:nvSpPr>
          <p:spPr bwMode="auto">
            <a:xfrm>
              <a:off x="1507" y="884"/>
              <a:ext cx="19" cy="19"/>
            </a:xfrm>
            <a:custGeom>
              <a:avLst/>
              <a:gdLst>
                <a:gd name="T0" fmla="*/ 18 w 19"/>
                <a:gd name="T1" fmla="*/ 0 h 19"/>
                <a:gd name="T2" fmla="*/ 15 w 19"/>
                <a:gd name="T3" fmla="*/ 11 h 19"/>
                <a:gd name="T4" fmla="*/ 0 w 19"/>
                <a:gd name="T5" fmla="*/ 18 h 19"/>
                <a:gd name="T6" fmla="*/ 0 w 19"/>
                <a:gd name="T7" fmla="*/ 7 h 19"/>
                <a:gd name="T8" fmla="*/ 18 w 1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18" y="0"/>
                  </a:moveTo>
                  <a:lnTo>
                    <a:pt x="15" y="11"/>
                  </a:lnTo>
                  <a:lnTo>
                    <a:pt x="0" y="18"/>
                  </a:lnTo>
                  <a:lnTo>
                    <a:pt x="0" y="7"/>
                  </a:lnTo>
                  <a:lnTo>
                    <a:pt x="18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46" name="Oval 54"/>
            <p:cNvSpPr>
              <a:spLocks noChangeArrowheads="1"/>
            </p:cNvSpPr>
            <p:nvPr/>
          </p:nvSpPr>
          <p:spPr bwMode="auto">
            <a:xfrm>
              <a:off x="1414" y="754"/>
              <a:ext cx="169" cy="41"/>
            </a:xfrm>
            <a:prstGeom prst="ellips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47" name="Freeform 55"/>
            <p:cNvSpPr>
              <a:spLocks/>
            </p:cNvSpPr>
            <p:nvPr/>
          </p:nvSpPr>
          <p:spPr bwMode="auto">
            <a:xfrm>
              <a:off x="1427" y="796"/>
              <a:ext cx="46" cy="19"/>
            </a:xfrm>
            <a:custGeom>
              <a:avLst/>
              <a:gdLst>
                <a:gd name="T0" fmla="*/ 29 w 46"/>
                <a:gd name="T1" fmla="*/ 18 h 19"/>
                <a:gd name="T2" fmla="*/ 30 w 46"/>
                <a:gd name="T3" fmla="*/ 12 h 19"/>
                <a:gd name="T4" fmla="*/ 36 w 46"/>
                <a:gd name="T5" fmla="*/ 6 h 19"/>
                <a:gd name="T6" fmla="*/ 45 w 46"/>
                <a:gd name="T7" fmla="*/ 3 h 19"/>
                <a:gd name="T8" fmla="*/ 33 w 46"/>
                <a:gd name="T9" fmla="*/ 1 h 19"/>
                <a:gd name="T10" fmla="*/ 23 w 46"/>
                <a:gd name="T11" fmla="*/ 0 h 19"/>
                <a:gd name="T12" fmla="*/ 0 w 46"/>
                <a:gd name="T13" fmla="*/ 7 h 19"/>
                <a:gd name="T14" fmla="*/ 29 w 46"/>
                <a:gd name="T1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9">
                  <a:moveTo>
                    <a:pt x="29" y="18"/>
                  </a:moveTo>
                  <a:lnTo>
                    <a:pt x="30" y="12"/>
                  </a:lnTo>
                  <a:lnTo>
                    <a:pt x="36" y="6"/>
                  </a:lnTo>
                  <a:lnTo>
                    <a:pt x="45" y="3"/>
                  </a:lnTo>
                  <a:lnTo>
                    <a:pt x="33" y="1"/>
                  </a:lnTo>
                  <a:lnTo>
                    <a:pt x="23" y="0"/>
                  </a:lnTo>
                  <a:lnTo>
                    <a:pt x="0" y="7"/>
                  </a:lnTo>
                  <a:lnTo>
                    <a:pt x="29" y="18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48" name="Arc 56"/>
            <p:cNvSpPr>
              <a:spLocks/>
            </p:cNvSpPr>
            <p:nvPr/>
          </p:nvSpPr>
          <p:spPr bwMode="auto">
            <a:xfrm>
              <a:off x="1457" y="810"/>
              <a:ext cx="12" cy="11"/>
            </a:xfrm>
            <a:custGeom>
              <a:avLst/>
              <a:gdLst>
                <a:gd name="G0" fmla="+- 21600 0 0"/>
                <a:gd name="G1" fmla="+- 2048 0 0"/>
                <a:gd name="G2" fmla="+- 21600 0 0"/>
                <a:gd name="T0" fmla="*/ 21600 w 21600"/>
                <a:gd name="T1" fmla="*/ 23648 h 23648"/>
                <a:gd name="T2" fmla="*/ 97 w 21600"/>
                <a:gd name="T3" fmla="*/ 0 h 23648"/>
                <a:gd name="T4" fmla="*/ 21600 w 21600"/>
                <a:gd name="T5" fmla="*/ 2048 h 23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648" fill="none" extrusionOk="0">
                  <a:moveTo>
                    <a:pt x="21600" y="23647"/>
                  </a:moveTo>
                  <a:cubicBezTo>
                    <a:pt x="9670" y="23648"/>
                    <a:pt x="0" y="13977"/>
                    <a:pt x="0" y="2048"/>
                  </a:cubicBezTo>
                  <a:cubicBezTo>
                    <a:pt x="0" y="1364"/>
                    <a:pt x="32" y="680"/>
                    <a:pt x="97" y="0"/>
                  </a:cubicBezTo>
                </a:path>
                <a:path w="21600" h="23648" stroke="0" extrusionOk="0">
                  <a:moveTo>
                    <a:pt x="21600" y="23647"/>
                  </a:moveTo>
                  <a:cubicBezTo>
                    <a:pt x="9670" y="23648"/>
                    <a:pt x="0" y="13977"/>
                    <a:pt x="0" y="2048"/>
                  </a:cubicBezTo>
                  <a:cubicBezTo>
                    <a:pt x="0" y="1364"/>
                    <a:pt x="32" y="680"/>
                    <a:pt x="97" y="0"/>
                  </a:cubicBezTo>
                  <a:lnTo>
                    <a:pt x="21600" y="204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49" name="Arc 57"/>
            <p:cNvSpPr>
              <a:spLocks/>
            </p:cNvSpPr>
            <p:nvPr/>
          </p:nvSpPr>
          <p:spPr bwMode="auto">
            <a:xfrm>
              <a:off x="1457" y="799"/>
              <a:ext cx="21" cy="14"/>
            </a:xfrm>
            <a:custGeom>
              <a:avLst/>
              <a:gdLst>
                <a:gd name="G0" fmla="+- 21600 0 0"/>
                <a:gd name="G1" fmla="+- 21574 0 0"/>
                <a:gd name="G2" fmla="+- 21600 0 0"/>
                <a:gd name="T0" fmla="*/ 0 w 21600"/>
                <a:gd name="T1" fmla="*/ 21574 h 21574"/>
                <a:gd name="T2" fmla="*/ 20548 w 21600"/>
                <a:gd name="T3" fmla="*/ 0 h 21574"/>
                <a:gd name="T4" fmla="*/ 21600 w 21600"/>
                <a:gd name="T5" fmla="*/ 21574 h 2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74" fill="none" extrusionOk="0">
                  <a:moveTo>
                    <a:pt x="0" y="21573"/>
                  </a:moveTo>
                  <a:cubicBezTo>
                    <a:pt x="0" y="10053"/>
                    <a:pt x="9041" y="560"/>
                    <a:pt x="20547" y="-1"/>
                  </a:cubicBezTo>
                </a:path>
                <a:path w="21600" h="21574" stroke="0" extrusionOk="0">
                  <a:moveTo>
                    <a:pt x="0" y="21573"/>
                  </a:moveTo>
                  <a:cubicBezTo>
                    <a:pt x="0" y="10053"/>
                    <a:pt x="9041" y="560"/>
                    <a:pt x="20547" y="-1"/>
                  </a:cubicBezTo>
                  <a:lnTo>
                    <a:pt x="21600" y="2157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50" name="Arc 58"/>
            <p:cNvSpPr>
              <a:spLocks/>
            </p:cNvSpPr>
            <p:nvPr/>
          </p:nvSpPr>
          <p:spPr bwMode="auto">
            <a:xfrm>
              <a:off x="1403" y="760"/>
              <a:ext cx="20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651" name="Freeform 59"/>
            <p:cNvSpPr>
              <a:spLocks/>
            </p:cNvSpPr>
            <p:nvPr/>
          </p:nvSpPr>
          <p:spPr bwMode="auto">
            <a:xfrm>
              <a:off x="1389" y="745"/>
              <a:ext cx="44" cy="32"/>
            </a:xfrm>
            <a:custGeom>
              <a:avLst/>
              <a:gdLst>
                <a:gd name="T0" fmla="*/ 35 w 44"/>
                <a:gd name="T1" fmla="*/ 31 h 32"/>
                <a:gd name="T2" fmla="*/ 29 w 44"/>
                <a:gd name="T3" fmla="*/ 21 h 32"/>
                <a:gd name="T4" fmla="*/ 20 w 44"/>
                <a:gd name="T5" fmla="*/ 16 h 32"/>
                <a:gd name="T6" fmla="*/ 11 w 44"/>
                <a:gd name="T7" fmla="*/ 15 h 32"/>
                <a:gd name="T8" fmla="*/ 0 w 44"/>
                <a:gd name="T9" fmla="*/ 14 h 32"/>
                <a:gd name="T10" fmla="*/ 0 w 44"/>
                <a:gd name="T11" fmla="*/ 0 h 32"/>
                <a:gd name="T12" fmla="*/ 41 w 44"/>
                <a:gd name="T13" fmla="*/ 0 h 32"/>
                <a:gd name="T14" fmla="*/ 41 w 44"/>
                <a:gd name="T15" fmla="*/ 1 h 32"/>
                <a:gd name="T16" fmla="*/ 41 w 44"/>
                <a:gd name="T17" fmla="*/ 3 h 32"/>
                <a:gd name="T18" fmla="*/ 41 w 44"/>
                <a:gd name="T19" fmla="*/ 5 h 32"/>
                <a:gd name="T20" fmla="*/ 41 w 44"/>
                <a:gd name="T21" fmla="*/ 7 h 32"/>
                <a:gd name="T22" fmla="*/ 41 w 44"/>
                <a:gd name="T23" fmla="*/ 10 h 32"/>
                <a:gd name="T24" fmla="*/ 41 w 44"/>
                <a:gd name="T25" fmla="*/ 12 h 32"/>
                <a:gd name="T26" fmla="*/ 43 w 44"/>
                <a:gd name="T27" fmla="*/ 13 h 32"/>
                <a:gd name="T28" fmla="*/ 43 w 44"/>
                <a:gd name="T29" fmla="*/ 14 h 32"/>
                <a:gd name="T30" fmla="*/ 43 w 44"/>
                <a:gd name="T31" fmla="*/ 16 h 32"/>
                <a:gd name="T32" fmla="*/ 43 w 44"/>
                <a:gd name="T33" fmla="*/ 17 h 32"/>
                <a:gd name="T34" fmla="*/ 43 w 44"/>
                <a:gd name="T35" fmla="*/ 18 h 32"/>
                <a:gd name="T36" fmla="*/ 43 w 44"/>
                <a:gd name="T37" fmla="*/ 20 h 32"/>
                <a:gd name="T38" fmla="*/ 43 w 44"/>
                <a:gd name="T39" fmla="*/ 21 h 32"/>
                <a:gd name="T40" fmla="*/ 43 w 44"/>
                <a:gd name="T41" fmla="*/ 23 h 32"/>
                <a:gd name="T42" fmla="*/ 41 w 44"/>
                <a:gd name="T43" fmla="*/ 24 h 32"/>
                <a:gd name="T44" fmla="*/ 41 w 44"/>
                <a:gd name="T45" fmla="*/ 26 h 32"/>
                <a:gd name="T46" fmla="*/ 41 w 44"/>
                <a:gd name="T47" fmla="*/ 27 h 32"/>
                <a:gd name="T48" fmla="*/ 41 w 44"/>
                <a:gd name="T49" fmla="*/ 28 h 32"/>
                <a:gd name="T50" fmla="*/ 41 w 44"/>
                <a:gd name="T51" fmla="*/ 29 h 32"/>
                <a:gd name="T52" fmla="*/ 35 w 44"/>
                <a:gd name="T53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" h="32">
                  <a:moveTo>
                    <a:pt x="35" y="31"/>
                  </a:moveTo>
                  <a:lnTo>
                    <a:pt x="29" y="21"/>
                  </a:lnTo>
                  <a:lnTo>
                    <a:pt x="20" y="16"/>
                  </a:lnTo>
                  <a:lnTo>
                    <a:pt x="11" y="15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1"/>
                  </a:lnTo>
                  <a:lnTo>
                    <a:pt x="41" y="3"/>
                  </a:lnTo>
                  <a:lnTo>
                    <a:pt x="41" y="5"/>
                  </a:lnTo>
                  <a:lnTo>
                    <a:pt x="41" y="7"/>
                  </a:lnTo>
                  <a:lnTo>
                    <a:pt x="41" y="10"/>
                  </a:lnTo>
                  <a:lnTo>
                    <a:pt x="41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3" y="16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3" y="20"/>
                  </a:lnTo>
                  <a:lnTo>
                    <a:pt x="43" y="21"/>
                  </a:lnTo>
                  <a:lnTo>
                    <a:pt x="43" y="23"/>
                  </a:lnTo>
                  <a:lnTo>
                    <a:pt x="41" y="24"/>
                  </a:lnTo>
                  <a:lnTo>
                    <a:pt x="41" y="26"/>
                  </a:lnTo>
                  <a:lnTo>
                    <a:pt x="41" y="27"/>
                  </a:lnTo>
                  <a:lnTo>
                    <a:pt x="41" y="28"/>
                  </a:lnTo>
                  <a:lnTo>
                    <a:pt x="41" y="29"/>
                  </a:lnTo>
                  <a:lnTo>
                    <a:pt x="35" y="31"/>
                  </a:lnTo>
                </a:path>
              </a:pathLst>
            </a:custGeom>
            <a:solidFill>
              <a:srgbClr val="0ABE0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110652" name="Rectangle 60"/>
          <p:cNvSpPr>
            <a:spLocks noChangeArrowheads="1"/>
          </p:cNvSpPr>
          <p:nvPr/>
        </p:nvSpPr>
        <p:spPr bwMode="auto">
          <a:xfrm>
            <a:off x="2303463" y="1866900"/>
            <a:ext cx="471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</a:t>
            </a:r>
          </a:p>
        </p:txBody>
      </p:sp>
      <p:grpSp>
        <p:nvGrpSpPr>
          <p:cNvPr id="110653" name="Group 61"/>
          <p:cNvGrpSpPr>
            <a:grpSpLocks/>
          </p:cNvGrpSpPr>
          <p:nvPr/>
        </p:nvGrpSpPr>
        <p:grpSpPr bwMode="auto">
          <a:xfrm>
            <a:off x="4437063" y="2019300"/>
            <a:ext cx="657225" cy="579438"/>
            <a:chOff x="2513" y="784"/>
            <a:chExt cx="414" cy="365"/>
          </a:xfrm>
        </p:grpSpPr>
        <p:grpSp>
          <p:nvGrpSpPr>
            <p:cNvPr id="110654" name="Group 62"/>
            <p:cNvGrpSpPr>
              <a:grpSpLocks/>
            </p:cNvGrpSpPr>
            <p:nvPr/>
          </p:nvGrpSpPr>
          <p:grpSpPr bwMode="auto">
            <a:xfrm>
              <a:off x="2556" y="821"/>
              <a:ext cx="371" cy="328"/>
              <a:chOff x="2556" y="821"/>
              <a:chExt cx="371" cy="328"/>
            </a:xfrm>
          </p:grpSpPr>
          <p:sp>
            <p:nvSpPr>
              <p:cNvPr id="110655" name="Rectangle 63"/>
              <p:cNvSpPr>
                <a:spLocks noChangeArrowheads="1"/>
              </p:cNvSpPr>
              <p:nvPr/>
            </p:nvSpPr>
            <p:spPr bwMode="auto">
              <a:xfrm>
                <a:off x="2805" y="1011"/>
                <a:ext cx="27" cy="18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56" name="Rectangle 64"/>
              <p:cNvSpPr>
                <a:spLocks noChangeArrowheads="1"/>
              </p:cNvSpPr>
              <p:nvPr/>
            </p:nvSpPr>
            <p:spPr bwMode="auto">
              <a:xfrm>
                <a:off x="2805" y="1022"/>
                <a:ext cx="27" cy="19"/>
              </a:xfrm>
              <a:prstGeom prst="rect">
                <a:avLst/>
              </a:prstGeom>
              <a:solidFill>
                <a:srgbClr val="78787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57" name="Rectangle 65"/>
              <p:cNvSpPr>
                <a:spLocks noChangeArrowheads="1"/>
              </p:cNvSpPr>
              <p:nvPr/>
            </p:nvSpPr>
            <p:spPr bwMode="auto">
              <a:xfrm>
                <a:off x="2805" y="1034"/>
                <a:ext cx="27" cy="18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58" name="Rectangle 66"/>
              <p:cNvSpPr>
                <a:spLocks noChangeArrowheads="1"/>
              </p:cNvSpPr>
              <p:nvPr/>
            </p:nvSpPr>
            <p:spPr bwMode="auto">
              <a:xfrm>
                <a:off x="2805" y="1047"/>
                <a:ext cx="27" cy="18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59" name="Freeform 67"/>
              <p:cNvSpPr>
                <a:spLocks/>
              </p:cNvSpPr>
              <p:nvPr/>
            </p:nvSpPr>
            <p:spPr bwMode="auto">
              <a:xfrm>
                <a:off x="2757" y="983"/>
                <a:ext cx="101" cy="150"/>
              </a:xfrm>
              <a:custGeom>
                <a:avLst/>
                <a:gdLst>
                  <a:gd name="T0" fmla="*/ 79 w 101"/>
                  <a:gd name="T1" fmla="*/ 7 h 150"/>
                  <a:gd name="T2" fmla="*/ 100 w 101"/>
                  <a:gd name="T3" fmla="*/ 14 h 150"/>
                  <a:gd name="T4" fmla="*/ 81 w 101"/>
                  <a:gd name="T5" fmla="*/ 18 h 150"/>
                  <a:gd name="T6" fmla="*/ 81 w 101"/>
                  <a:gd name="T7" fmla="*/ 147 h 150"/>
                  <a:gd name="T8" fmla="*/ 66 w 101"/>
                  <a:gd name="T9" fmla="*/ 149 h 150"/>
                  <a:gd name="T10" fmla="*/ 57 w 101"/>
                  <a:gd name="T11" fmla="*/ 142 h 150"/>
                  <a:gd name="T12" fmla="*/ 43 w 101"/>
                  <a:gd name="T13" fmla="*/ 138 h 150"/>
                  <a:gd name="T14" fmla="*/ 31 w 101"/>
                  <a:gd name="T15" fmla="*/ 138 h 150"/>
                  <a:gd name="T16" fmla="*/ 31 w 101"/>
                  <a:gd name="T17" fmla="*/ 127 h 150"/>
                  <a:gd name="T18" fmla="*/ 38 w 101"/>
                  <a:gd name="T19" fmla="*/ 125 h 150"/>
                  <a:gd name="T20" fmla="*/ 38 w 101"/>
                  <a:gd name="T21" fmla="*/ 121 h 150"/>
                  <a:gd name="T22" fmla="*/ 35 w 101"/>
                  <a:gd name="T23" fmla="*/ 118 h 150"/>
                  <a:gd name="T24" fmla="*/ 29 w 101"/>
                  <a:gd name="T25" fmla="*/ 118 h 150"/>
                  <a:gd name="T26" fmla="*/ 19 w 101"/>
                  <a:gd name="T27" fmla="*/ 118 h 150"/>
                  <a:gd name="T28" fmla="*/ 16 w 101"/>
                  <a:gd name="T29" fmla="*/ 110 h 150"/>
                  <a:gd name="T30" fmla="*/ 19 w 101"/>
                  <a:gd name="T31" fmla="*/ 105 h 150"/>
                  <a:gd name="T32" fmla="*/ 21 w 101"/>
                  <a:gd name="T33" fmla="*/ 103 h 150"/>
                  <a:gd name="T34" fmla="*/ 25 w 101"/>
                  <a:gd name="T35" fmla="*/ 99 h 150"/>
                  <a:gd name="T36" fmla="*/ 19 w 101"/>
                  <a:gd name="T37" fmla="*/ 94 h 150"/>
                  <a:gd name="T38" fmla="*/ 21 w 101"/>
                  <a:gd name="T39" fmla="*/ 91 h 150"/>
                  <a:gd name="T40" fmla="*/ 25 w 101"/>
                  <a:gd name="T41" fmla="*/ 89 h 150"/>
                  <a:gd name="T42" fmla="*/ 19 w 101"/>
                  <a:gd name="T43" fmla="*/ 83 h 150"/>
                  <a:gd name="T44" fmla="*/ 16 w 101"/>
                  <a:gd name="T45" fmla="*/ 77 h 150"/>
                  <a:gd name="T46" fmla="*/ 9 w 101"/>
                  <a:gd name="T47" fmla="*/ 73 h 150"/>
                  <a:gd name="T48" fmla="*/ 0 w 101"/>
                  <a:gd name="T49" fmla="*/ 70 h 150"/>
                  <a:gd name="T50" fmla="*/ 1 w 101"/>
                  <a:gd name="T51" fmla="*/ 63 h 150"/>
                  <a:gd name="T52" fmla="*/ 3 w 101"/>
                  <a:gd name="T53" fmla="*/ 57 h 150"/>
                  <a:gd name="T54" fmla="*/ 8 w 101"/>
                  <a:gd name="T55" fmla="*/ 55 h 150"/>
                  <a:gd name="T56" fmla="*/ 17 w 101"/>
                  <a:gd name="T57" fmla="*/ 53 h 150"/>
                  <a:gd name="T58" fmla="*/ 17 w 101"/>
                  <a:gd name="T59" fmla="*/ 50 h 150"/>
                  <a:gd name="T60" fmla="*/ 13 w 101"/>
                  <a:gd name="T61" fmla="*/ 43 h 150"/>
                  <a:gd name="T62" fmla="*/ 13 w 101"/>
                  <a:gd name="T63" fmla="*/ 42 h 150"/>
                  <a:gd name="T64" fmla="*/ 16 w 101"/>
                  <a:gd name="T65" fmla="*/ 39 h 150"/>
                  <a:gd name="T66" fmla="*/ 17 w 101"/>
                  <a:gd name="T67" fmla="*/ 36 h 150"/>
                  <a:gd name="T68" fmla="*/ 6 w 101"/>
                  <a:gd name="T69" fmla="*/ 33 h 150"/>
                  <a:gd name="T70" fmla="*/ 6 w 101"/>
                  <a:gd name="T71" fmla="*/ 29 h 150"/>
                  <a:gd name="T72" fmla="*/ 23 w 101"/>
                  <a:gd name="T73" fmla="*/ 25 h 150"/>
                  <a:gd name="T74" fmla="*/ 9 w 101"/>
                  <a:gd name="T75" fmla="*/ 20 h 150"/>
                  <a:gd name="T76" fmla="*/ 0 w 101"/>
                  <a:gd name="T77" fmla="*/ 14 h 150"/>
                  <a:gd name="T78" fmla="*/ 17 w 101"/>
                  <a:gd name="T79" fmla="*/ 0 h 150"/>
                  <a:gd name="T80" fmla="*/ 79 w 101"/>
                  <a:gd name="T81" fmla="*/ 0 h 150"/>
                  <a:gd name="T82" fmla="*/ 79 w 101"/>
                  <a:gd name="T83" fmla="*/ 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1" h="150">
                    <a:moveTo>
                      <a:pt x="79" y="7"/>
                    </a:moveTo>
                    <a:lnTo>
                      <a:pt x="100" y="14"/>
                    </a:lnTo>
                    <a:lnTo>
                      <a:pt x="81" y="18"/>
                    </a:lnTo>
                    <a:lnTo>
                      <a:pt x="81" y="147"/>
                    </a:lnTo>
                    <a:lnTo>
                      <a:pt x="66" y="149"/>
                    </a:lnTo>
                    <a:lnTo>
                      <a:pt x="57" y="142"/>
                    </a:lnTo>
                    <a:lnTo>
                      <a:pt x="43" y="138"/>
                    </a:lnTo>
                    <a:lnTo>
                      <a:pt x="31" y="138"/>
                    </a:lnTo>
                    <a:lnTo>
                      <a:pt x="31" y="127"/>
                    </a:lnTo>
                    <a:lnTo>
                      <a:pt x="38" y="125"/>
                    </a:lnTo>
                    <a:lnTo>
                      <a:pt x="38" y="121"/>
                    </a:lnTo>
                    <a:lnTo>
                      <a:pt x="35" y="118"/>
                    </a:lnTo>
                    <a:lnTo>
                      <a:pt x="29" y="118"/>
                    </a:lnTo>
                    <a:lnTo>
                      <a:pt x="19" y="118"/>
                    </a:lnTo>
                    <a:lnTo>
                      <a:pt x="16" y="110"/>
                    </a:lnTo>
                    <a:lnTo>
                      <a:pt x="19" y="105"/>
                    </a:lnTo>
                    <a:lnTo>
                      <a:pt x="21" y="103"/>
                    </a:lnTo>
                    <a:lnTo>
                      <a:pt x="25" y="99"/>
                    </a:lnTo>
                    <a:lnTo>
                      <a:pt x="19" y="94"/>
                    </a:lnTo>
                    <a:lnTo>
                      <a:pt x="21" y="91"/>
                    </a:lnTo>
                    <a:lnTo>
                      <a:pt x="25" y="89"/>
                    </a:lnTo>
                    <a:lnTo>
                      <a:pt x="19" y="83"/>
                    </a:lnTo>
                    <a:lnTo>
                      <a:pt x="16" y="77"/>
                    </a:lnTo>
                    <a:lnTo>
                      <a:pt x="9" y="73"/>
                    </a:lnTo>
                    <a:lnTo>
                      <a:pt x="0" y="70"/>
                    </a:lnTo>
                    <a:lnTo>
                      <a:pt x="1" y="63"/>
                    </a:lnTo>
                    <a:lnTo>
                      <a:pt x="3" y="57"/>
                    </a:lnTo>
                    <a:lnTo>
                      <a:pt x="8" y="55"/>
                    </a:lnTo>
                    <a:lnTo>
                      <a:pt x="17" y="53"/>
                    </a:lnTo>
                    <a:lnTo>
                      <a:pt x="17" y="50"/>
                    </a:lnTo>
                    <a:lnTo>
                      <a:pt x="13" y="43"/>
                    </a:lnTo>
                    <a:lnTo>
                      <a:pt x="13" y="42"/>
                    </a:lnTo>
                    <a:lnTo>
                      <a:pt x="16" y="39"/>
                    </a:lnTo>
                    <a:lnTo>
                      <a:pt x="17" y="36"/>
                    </a:lnTo>
                    <a:lnTo>
                      <a:pt x="6" y="33"/>
                    </a:lnTo>
                    <a:lnTo>
                      <a:pt x="6" y="29"/>
                    </a:lnTo>
                    <a:lnTo>
                      <a:pt x="23" y="25"/>
                    </a:lnTo>
                    <a:lnTo>
                      <a:pt x="9" y="20"/>
                    </a:lnTo>
                    <a:lnTo>
                      <a:pt x="0" y="14"/>
                    </a:lnTo>
                    <a:lnTo>
                      <a:pt x="17" y="0"/>
                    </a:lnTo>
                    <a:lnTo>
                      <a:pt x="79" y="0"/>
                    </a:lnTo>
                    <a:lnTo>
                      <a:pt x="79" y="7"/>
                    </a:lnTo>
                  </a:path>
                </a:pathLst>
              </a:cu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660" name="Freeform 68"/>
              <p:cNvSpPr>
                <a:spLocks/>
              </p:cNvSpPr>
              <p:nvPr/>
            </p:nvSpPr>
            <p:spPr bwMode="auto">
              <a:xfrm>
                <a:off x="2766" y="978"/>
                <a:ext cx="100" cy="150"/>
              </a:xfrm>
              <a:custGeom>
                <a:avLst/>
                <a:gdLst>
                  <a:gd name="T0" fmla="*/ 79 w 100"/>
                  <a:gd name="T1" fmla="*/ 7 h 150"/>
                  <a:gd name="T2" fmla="*/ 99 w 100"/>
                  <a:gd name="T3" fmla="*/ 14 h 150"/>
                  <a:gd name="T4" fmla="*/ 82 w 100"/>
                  <a:gd name="T5" fmla="*/ 18 h 150"/>
                  <a:gd name="T6" fmla="*/ 82 w 100"/>
                  <a:gd name="T7" fmla="*/ 149 h 150"/>
                  <a:gd name="T8" fmla="*/ 65 w 100"/>
                  <a:gd name="T9" fmla="*/ 149 h 150"/>
                  <a:gd name="T10" fmla="*/ 59 w 100"/>
                  <a:gd name="T11" fmla="*/ 142 h 150"/>
                  <a:gd name="T12" fmla="*/ 43 w 100"/>
                  <a:gd name="T13" fmla="*/ 138 h 150"/>
                  <a:gd name="T14" fmla="*/ 33 w 100"/>
                  <a:gd name="T15" fmla="*/ 138 h 150"/>
                  <a:gd name="T16" fmla="*/ 33 w 100"/>
                  <a:gd name="T17" fmla="*/ 127 h 150"/>
                  <a:gd name="T18" fmla="*/ 39 w 100"/>
                  <a:gd name="T19" fmla="*/ 125 h 150"/>
                  <a:gd name="T20" fmla="*/ 39 w 100"/>
                  <a:gd name="T21" fmla="*/ 121 h 150"/>
                  <a:gd name="T22" fmla="*/ 34 w 100"/>
                  <a:gd name="T23" fmla="*/ 118 h 150"/>
                  <a:gd name="T24" fmla="*/ 30 w 100"/>
                  <a:gd name="T25" fmla="*/ 118 h 150"/>
                  <a:gd name="T26" fmla="*/ 21 w 100"/>
                  <a:gd name="T27" fmla="*/ 118 h 150"/>
                  <a:gd name="T28" fmla="*/ 16 w 100"/>
                  <a:gd name="T29" fmla="*/ 110 h 150"/>
                  <a:gd name="T30" fmla="*/ 19 w 100"/>
                  <a:gd name="T31" fmla="*/ 105 h 150"/>
                  <a:gd name="T32" fmla="*/ 22 w 100"/>
                  <a:gd name="T33" fmla="*/ 103 h 150"/>
                  <a:gd name="T34" fmla="*/ 24 w 100"/>
                  <a:gd name="T35" fmla="*/ 99 h 150"/>
                  <a:gd name="T36" fmla="*/ 21 w 100"/>
                  <a:gd name="T37" fmla="*/ 94 h 150"/>
                  <a:gd name="T38" fmla="*/ 21 w 100"/>
                  <a:gd name="T39" fmla="*/ 91 h 150"/>
                  <a:gd name="T40" fmla="*/ 26 w 100"/>
                  <a:gd name="T41" fmla="*/ 89 h 150"/>
                  <a:gd name="T42" fmla="*/ 21 w 100"/>
                  <a:gd name="T43" fmla="*/ 83 h 150"/>
                  <a:gd name="T44" fmla="*/ 16 w 100"/>
                  <a:gd name="T45" fmla="*/ 77 h 150"/>
                  <a:gd name="T46" fmla="*/ 9 w 100"/>
                  <a:gd name="T47" fmla="*/ 73 h 150"/>
                  <a:gd name="T48" fmla="*/ 0 w 100"/>
                  <a:gd name="T49" fmla="*/ 70 h 150"/>
                  <a:gd name="T50" fmla="*/ 1 w 100"/>
                  <a:gd name="T51" fmla="*/ 64 h 150"/>
                  <a:gd name="T52" fmla="*/ 2 w 100"/>
                  <a:gd name="T53" fmla="*/ 57 h 150"/>
                  <a:gd name="T54" fmla="*/ 7 w 100"/>
                  <a:gd name="T55" fmla="*/ 55 h 150"/>
                  <a:gd name="T56" fmla="*/ 18 w 100"/>
                  <a:gd name="T57" fmla="*/ 53 h 150"/>
                  <a:gd name="T58" fmla="*/ 19 w 100"/>
                  <a:gd name="T59" fmla="*/ 50 h 150"/>
                  <a:gd name="T60" fmla="*/ 14 w 100"/>
                  <a:gd name="T61" fmla="*/ 43 h 150"/>
                  <a:gd name="T62" fmla="*/ 14 w 100"/>
                  <a:gd name="T63" fmla="*/ 42 h 150"/>
                  <a:gd name="T64" fmla="*/ 16 w 100"/>
                  <a:gd name="T65" fmla="*/ 39 h 150"/>
                  <a:gd name="T66" fmla="*/ 19 w 100"/>
                  <a:gd name="T67" fmla="*/ 37 h 150"/>
                  <a:gd name="T68" fmla="*/ 5 w 100"/>
                  <a:gd name="T69" fmla="*/ 33 h 150"/>
                  <a:gd name="T70" fmla="*/ 5 w 100"/>
                  <a:gd name="T71" fmla="*/ 29 h 150"/>
                  <a:gd name="T72" fmla="*/ 24 w 100"/>
                  <a:gd name="T73" fmla="*/ 26 h 150"/>
                  <a:gd name="T74" fmla="*/ 11 w 100"/>
                  <a:gd name="T75" fmla="*/ 21 h 150"/>
                  <a:gd name="T76" fmla="*/ 1 w 100"/>
                  <a:gd name="T77" fmla="*/ 14 h 150"/>
                  <a:gd name="T78" fmla="*/ 19 w 100"/>
                  <a:gd name="T79" fmla="*/ 0 h 150"/>
                  <a:gd name="T80" fmla="*/ 79 w 100"/>
                  <a:gd name="T81" fmla="*/ 0 h 150"/>
                  <a:gd name="T82" fmla="*/ 79 w 100"/>
                  <a:gd name="T83" fmla="*/ 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0" h="150">
                    <a:moveTo>
                      <a:pt x="79" y="7"/>
                    </a:moveTo>
                    <a:lnTo>
                      <a:pt x="99" y="14"/>
                    </a:lnTo>
                    <a:lnTo>
                      <a:pt x="82" y="18"/>
                    </a:lnTo>
                    <a:lnTo>
                      <a:pt x="82" y="149"/>
                    </a:lnTo>
                    <a:lnTo>
                      <a:pt x="65" y="149"/>
                    </a:lnTo>
                    <a:lnTo>
                      <a:pt x="59" y="142"/>
                    </a:lnTo>
                    <a:lnTo>
                      <a:pt x="43" y="138"/>
                    </a:lnTo>
                    <a:lnTo>
                      <a:pt x="33" y="138"/>
                    </a:lnTo>
                    <a:lnTo>
                      <a:pt x="33" y="127"/>
                    </a:lnTo>
                    <a:lnTo>
                      <a:pt x="39" y="125"/>
                    </a:lnTo>
                    <a:lnTo>
                      <a:pt x="39" y="121"/>
                    </a:lnTo>
                    <a:lnTo>
                      <a:pt x="34" y="118"/>
                    </a:lnTo>
                    <a:lnTo>
                      <a:pt x="30" y="118"/>
                    </a:lnTo>
                    <a:lnTo>
                      <a:pt x="21" y="118"/>
                    </a:lnTo>
                    <a:lnTo>
                      <a:pt x="16" y="110"/>
                    </a:lnTo>
                    <a:lnTo>
                      <a:pt x="19" y="105"/>
                    </a:lnTo>
                    <a:lnTo>
                      <a:pt x="22" y="103"/>
                    </a:lnTo>
                    <a:lnTo>
                      <a:pt x="24" y="99"/>
                    </a:lnTo>
                    <a:lnTo>
                      <a:pt x="21" y="94"/>
                    </a:lnTo>
                    <a:lnTo>
                      <a:pt x="21" y="91"/>
                    </a:lnTo>
                    <a:lnTo>
                      <a:pt x="26" y="89"/>
                    </a:lnTo>
                    <a:lnTo>
                      <a:pt x="21" y="83"/>
                    </a:lnTo>
                    <a:lnTo>
                      <a:pt x="16" y="77"/>
                    </a:lnTo>
                    <a:lnTo>
                      <a:pt x="9" y="73"/>
                    </a:lnTo>
                    <a:lnTo>
                      <a:pt x="0" y="70"/>
                    </a:lnTo>
                    <a:lnTo>
                      <a:pt x="1" y="64"/>
                    </a:lnTo>
                    <a:lnTo>
                      <a:pt x="2" y="57"/>
                    </a:lnTo>
                    <a:lnTo>
                      <a:pt x="7" y="55"/>
                    </a:lnTo>
                    <a:lnTo>
                      <a:pt x="18" y="53"/>
                    </a:lnTo>
                    <a:lnTo>
                      <a:pt x="19" y="50"/>
                    </a:lnTo>
                    <a:lnTo>
                      <a:pt x="14" y="43"/>
                    </a:lnTo>
                    <a:lnTo>
                      <a:pt x="14" y="42"/>
                    </a:lnTo>
                    <a:lnTo>
                      <a:pt x="16" y="39"/>
                    </a:lnTo>
                    <a:lnTo>
                      <a:pt x="19" y="37"/>
                    </a:lnTo>
                    <a:lnTo>
                      <a:pt x="5" y="33"/>
                    </a:lnTo>
                    <a:lnTo>
                      <a:pt x="5" y="29"/>
                    </a:lnTo>
                    <a:lnTo>
                      <a:pt x="24" y="26"/>
                    </a:lnTo>
                    <a:lnTo>
                      <a:pt x="11" y="21"/>
                    </a:lnTo>
                    <a:lnTo>
                      <a:pt x="1" y="14"/>
                    </a:lnTo>
                    <a:lnTo>
                      <a:pt x="19" y="0"/>
                    </a:lnTo>
                    <a:lnTo>
                      <a:pt x="79" y="0"/>
                    </a:lnTo>
                    <a:lnTo>
                      <a:pt x="79" y="7"/>
                    </a:lnTo>
                  </a:path>
                </a:pathLst>
              </a:cu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661" name="Line 69"/>
              <p:cNvSpPr>
                <a:spLocks noChangeShapeType="1"/>
              </p:cNvSpPr>
              <p:nvPr/>
            </p:nvSpPr>
            <p:spPr bwMode="auto">
              <a:xfrm>
                <a:off x="2830" y="982"/>
                <a:ext cx="0" cy="148"/>
              </a:xfrm>
              <a:prstGeom prst="line">
                <a:avLst/>
              </a:prstGeom>
              <a:noFill/>
              <a:ln w="25400">
                <a:solidFill>
                  <a:srgbClr val="755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662" name="Freeform 70"/>
              <p:cNvSpPr>
                <a:spLocks/>
              </p:cNvSpPr>
              <p:nvPr/>
            </p:nvSpPr>
            <p:spPr bwMode="auto">
              <a:xfrm>
                <a:off x="2842" y="1130"/>
                <a:ext cx="18" cy="19"/>
              </a:xfrm>
              <a:custGeom>
                <a:avLst/>
                <a:gdLst>
                  <a:gd name="T0" fmla="*/ 17 w 18"/>
                  <a:gd name="T1" fmla="*/ 0 h 19"/>
                  <a:gd name="T2" fmla="*/ 0 w 18"/>
                  <a:gd name="T3" fmla="*/ 18 h 19"/>
                  <a:gd name="T4" fmla="*/ 0 w 18"/>
                  <a:gd name="T5" fmla="*/ 0 h 19"/>
                  <a:gd name="T6" fmla="*/ 17 w 18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9">
                    <a:moveTo>
                      <a:pt x="17" y="0"/>
                    </a:moveTo>
                    <a:lnTo>
                      <a:pt x="0" y="18"/>
                    </a:lnTo>
                    <a:lnTo>
                      <a:pt x="0" y="0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663" name="Rectangle 71"/>
              <p:cNvSpPr>
                <a:spLocks noChangeArrowheads="1"/>
              </p:cNvSpPr>
              <p:nvPr/>
            </p:nvSpPr>
            <p:spPr bwMode="auto">
              <a:xfrm>
                <a:off x="2787" y="988"/>
                <a:ext cx="26" cy="18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64" name="AutoShape 72"/>
              <p:cNvSpPr>
                <a:spLocks noChangeArrowheads="1"/>
              </p:cNvSpPr>
              <p:nvPr/>
            </p:nvSpPr>
            <p:spPr bwMode="auto">
              <a:xfrm>
                <a:off x="2556" y="821"/>
                <a:ext cx="221" cy="80"/>
              </a:xfrm>
              <a:prstGeom prst="roundRect">
                <a:avLst>
                  <a:gd name="adj" fmla="val 12495"/>
                </a:avLst>
              </a:prstGeom>
              <a:solidFill>
                <a:srgbClr val="0ABE0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65" name="Oval 73"/>
              <p:cNvSpPr>
                <a:spLocks noChangeArrowheads="1"/>
              </p:cNvSpPr>
              <p:nvPr/>
            </p:nvSpPr>
            <p:spPr bwMode="auto">
              <a:xfrm>
                <a:off x="2742" y="860"/>
                <a:ext cx="18" cy="11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66" name="Rectangle 74"/>
              <p:cNvSpPr>
                <a:spLocks noChangeArrowheads="1"/>
              </p:cNvSpPr>
              <p:nvPr/>
            </p:nvSpPr>
            <p:spPr bwMode="auto">
              <a:xfrm>
                <a:off x="2805" y="953"/>
                <a:ext cx="27" cy="19"/>
              </a:xfrm>
              <a:prstGeom prst="rect">
                <a:avLst/>
              </a:pr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67" name="Rectangle 75"/>
              <p:cNvSpPr>
                <a:spLocks noChangeArrowheads="1"/>
              </p:cNvSpPr>
              <p:nvPr/>
            </p:nvSpPr>
            <p:spPr bwMode="auto">
              <a:xfrm>
                <a:off x="2805" y="965"/>
                <a:ext cx="27" cy="18"/>
              </a:xfrm>
              <a:prstGeom prst="rect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68" name="Rectangle 76"/>
              <p:cNvSpPr>
                <a:spLocks noChangeArrowheads="1"/>
              </p:cNvSpPr>
              <p:nvPr/>
            </p:nvSpPr>
            <p:spPr bwMode="auto">
              <a:xfrm>
                <a:off x="2805" y="977"/>
                <a:ext cx="27" cy="19"/>
              </a:xfrm>
              <a:prstGeom prst="rect">
                <a:avLst/>
              </a:pr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69" name="Oval 77"/>
              <p:cNvSpPr>
                <a:spLocks noChangeArrowheads="1"/>
              </p:cNvSpPr>
              <p:nvPr/>
            </p:nvSpPr>
            <p:spPr bwMode="auto">
              <a:xfrm>
                <a:off x="2732" y="894"/>
                <a:ext cx="162" cy="84"/>
              </a:xfrm>
              <a:prstGeom prst="ellipse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70" name="Oval 78"/>
              <p:cNvSpPr>
                <a:spLocks noChangeArrowheads="1"/>
              </p:cNvSpPr>
              <p:nvPr/>
            </p:nvSpPr>
            <p:spPr bwMode="auto">
              <a:xfrm>
                <a:off x="2741" y="890"/>
                <a:ext cx="158" cy="84"/>
              </a:xfrm>
              <a:prstGeom prst="ellipse">
                <a:avLst/>
              </a:pr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71" name="Oval 79"/>
              <p:cNvSpPr>
                <a:spLocks noChangeArrowheads="1"/>
              </p:cNvSpPr>
              <p:nvPr/>
            </p:nvSpPr>
            <p:spPr bwMode="auto">
              <a:xfrm>
                <a:off x="2807" y="895"/>
                <a:ext cx="32" cy="19"/>
              </a:xfrm>
              <a:prstGeom prst="ellipse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72" name="Oval 80"/>
              <p:cNvSpPr>
                <a:spLocks noChangeArrowheads="1"/>
              </p:cNvSpPr>
              <p:nvPr/>
            </p:nvSpPr>
            <p:spPr bwMode="auto">
              <a:xfrm>
                <a:off x="2801" y="894"/>
                <a:ext cx="47" cy="2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73" name="Freeform 81"/>
              <p:cNvSpPr>
                <a:spLocks/>
              </p:cNvSpPr>
              <p:nvPr/>
            </p:nvSpPr>
            <p:spPr bwMode="auto">
              <a:xfrm>
                <a:off x="2851" y="980"/>
                <a:ext cx="19" cy="19"/>
              </a:xfrm>
              <a:custGeom>
                <a:avLst/>
                <a:gdLst>
                  <a:gd name="T0" fmla="*/ 18 w 19"/>
                  <a:gd name="T1" fmla="*/ 0 h 19"/>
                  <a:gd name="T2" fmla="*/ 15 w 19"/>
                  <a:gd name="T3" fmla="*/ 11 h 19"/>
                  <a:gd name="T4" fmla="*/ 0 w 19"/>
                  <a:gd name="T5" fmla="*/ 18 h 19"/>
                  <a:gd name="T6" fmla="*/ 0 w 19"/>
                  <a:gd name="T7" fmla="*/ 7 h 19"/>
                  <a:gd name="T8" fmla="*/ 18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8" y="0"/>
                    </a:moveTo>
                    <a:lnTo>
                      <a:pt x="15" y="11"/>
                    </a:lnTo>
                    <a:lnTo>
                      <a:pt x="0" y="18"/>
                    </a:lnTo>
                    <a:lnTo>
                      <a:pt x="0" y="7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674" name="Oval 82"/>
              <p:cNvSpPr>
                <a:spLocks noChangeArrowheads="1"/>
              </p:cNvSpPr>
              <p:nvPr/>
            </p:nvSpPr>
            <p:spPr bwMode="auto">
              <a:xfrm>
                <a:off x="2758" y="850"/>
                <a:ext cx="169" cy="41"/>
              </a:xfrm>
              <a:prstGeom prst="ellips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675" name="Freeform 83"/>
              <p:cNvSpPr>
                <a:spLocks/>
              </p:cNvSpPr>
              <p:nvPr/>
            </p:nvSpPr>
            <p:spPr bwMode="auto">
              <a:xfrm>
                <a:off x="2771" y="892"/>
                <a:ext cx="46" cy="19"/>
              </a:xfrm>
              <a:custGeom>
                <a:avLst/>
                <a:gdLst>
                  <a:gd name="T0" fmla="*/ 29 w 46"/>
                  <a:gd name="T1" fmla="*/ 18 h 19"/>
                  <a:gd name="T2" fmla="*/ 30 w 46"/>
                  <a:gd name="T3" fmla="*/ 12 h 19"/>
                  <a:gd name="T4" fmla="*/ 36 w 46"/>
                  <a:gd name="T5" fmla="*/ 6 h 19"/>
                  <a:gd name="T6" fmla="*/ 45 w 46"/>
                  <a:gd name="T7" fmla="*/ 3 h 19"/>
                  <a:gd name="T8" fmla="*/ 33 w 46"/>
                  <a:gd name="T9" fmla="*/ 1 h 19"/>
                  <a:gd name="T10" fmla="*/ 23 w 46"/>
                  <a:gd name="T11" fmla="*/ 0 h 19"/>
                  <a:gd name="T12" fmla="*/ 0 w 46"/>
                  <a:gd name="T13" fmla="*/ 7 h 19"/>
                  <a:gd name="T14" fmla="*/ 29 w 46"/>
                  <a:gd name="T15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9">
                    <a:moveTo>
                      <a:pt x="29" y="18"/>
                    </a:moveTo>
                    <a:lnTo>
                      <a:pt x="30" y="12"/>
                    </a:lnTo>
                    <a:lnTo>
                      <a:pt x="36" y="6"/>
                    </a:lnTo>
                    <a:lnTo>
                      <a:pt x="45" y="3"/>
                    </a:lnTo>
                    <a:lnTo>
                      <a:pt x="33" y="1"/>
                    </a:lnTo>
                    <a:lnTo>
                      <a:pt x="23" y="0"/>
                    </a:lnTo>
                    <a:lnTo>
                      <a:pt x="0" y="7"/>
                    </a:lnTo>
                    <a:lnTo>
                      <a:pt x="29" y="18"/>
                    </a:lnTo>
                  </a:path>
                </a:pathLst>
              </a:cu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676" name="Arc 84"/>
              <p:cNvSpPr>
                <a:spLocks/>
              </p:cNvSpPr>
              <p:nvPr/>
            </p:nvSpPr>
            <p:spPr bwMode="auto">
              <a:xfrm>
                <a:off x="2801" y="906"/>
                <a:ext cx="12" cy="11"/>
              </a:xfrm>
              <a:custGeom>
                <a:avLst/>
                <a:gdLst>
                  <a:gd name="G0" fmla="+- 21600 0 0"/>
                  <a:gd name="G1" fmla="+- 2048 0 0"/>
                  <a:gd name="G2" fmla="+- 21600 0 0"/>
                  <a:gd name="T0" fmla="*/ 21600 w 21600"/>
                  <a:gd name="T1" fmla="*/ 23648 h 23648"/>
                  <a:gd name="T2" fmla="*/ 97 w 21600"/>
                  <a:gd name="T3" fmla="*/ 0 h 23648"/>
                  <a:gd name="T4" fmla="*/ 21600 w 21600"/>
                  <a:gd name="T5" fmla="*/ 2048 h 23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648" fill="none" extrusionOk="0">
                    <a:moveTo>
                      <a:pt x="21600" y="23647"/>
                    </a:moveTo>
                    <a:cubicBezTo>
                      <a:pt x="9670" y="23648"/>
                      <a:pt x="0" y="13977"/>
                      <a:pt x="0" y="2048"/>
                    </a:cubicBezTo>
                    <a:cubicBezTo>
                      <a:pt x="0" y="1364"/>
                      <a:pt x="32" y="680"/>
                      <a:pt x="97" y="0"/>
                    </a:cubicBezTo>
                  </a:path>
                  <a:path w="21600" h="23648" stroke="0" extrusionOk="0">
                    <a:moveTo>
                      <a:pt x="21600" y="23647"/>
                    </a:moveTo>
                    <a:cubicBezTo>
                      <a:pt x="9670" y="23648"/>
                      <a:pt x="0" y="13977"/>
                      <a:pt x="0" y="2048"/>
                    </a:cubicBezTo>
                    <a:cubicBezTo>
                      <a:pt x="0" y="1364"/>
                      <a:pt x="32" y="680"/>
                      <a:pt x="97" y="0"/>
                    </a:cubicBezTo>
                    <a:lnTo>
                      <a:pt x="21600" y="2048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677" name="Arc 85"/>
              <p:cNvSpPr>
                <a:spLocks/>
              </p:cNvSpPr>
              <p:nvPr/>
            </p:nvSpPr>
            <p:spPr bwMode="auto">
              <a:xfrm>
                <a:off x="2801" y="895"/>
                <a:ext cx="21" cy="14"/>
              </a:xfrm>
              <a:custGeom>
                <a:avLst/>
                <a:gdLst>
                  <a:gd name="G0" fmla="+- 21600 0 0"/>
                  <a:gd name="G1" fmla="+- 21574 0 0"/>
                  <a:gd name="G2" fmla="+- 21600 0 0"/>
                  <a:gd name="T0" fmla="*/ 0 w 21600"/>
                  <a:gd name="T1" fmla="*/ 21574 h 21574"/>
                  <a:gd name="T2" fmla="*/ 20548 w 21600"/>
                  <a:gd name="T3" fmla="*/ 0 h 21574"/>
                  <a:gd name="T4" fmla="*/ 21600 w 21600"/>
                  <a:gd name="T5" fmla="*/ 21574 h 21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74" fill="none" extrusionOk="0">
                    <a:moveTo>
                      <a:pt x="0" y="21573"/>
                    </a:moveTo>
                    <a:cubicBezTo>
                      <a:pt x="0" y="10053"/>
                      <a:pt x="9041" y="560"/>
                      <a:pt x="20547" y="-1"/>
                    </a:cubicBezTo>
                  </a:path>
                  <a:path w="21600" h="21574" stroke="0" extrusionOk="0">
                    <a:moveTo>
                      <a:pt x="0" y="21573"/>
                    </a:moveTo>
                    <a:cubicBezTo>
                      <a:pt x="0" y="10053"/>
                      <a:pt x="9041" y="560"/>
                      <a:pt x="20547" y="-1"/>
                    </a:cubicBezTo>
                    <a:lnTo>
                      <a:pt x="21600" y="2157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678" name="Arc 86"/>
              <p:cNvSpPr>
                <a:spLocks/>
              </p:cNvSpPr>
              <p:nvPr/>
            </p:nvSpPr>
            <p:spPr bwMode="auto">
              <a:xfrm>
                <a:off x="2747" y="856"/>
                <a:ext cx="20" cy="1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679" name="Freeform 87"/>
              <p:cNvSpPr>
                <a:spLocks/>
              </p:cNvSpPr>
              <p:nvPr/>
            </p:nvSpPr>
            <p:spPr bwMode="auto">
              <a:xfrm>
                <a:off x="2733" y="841"/>
                <a:ext cx="44" cy="32"/>
              </a:xfrm>
              <a:custGeom>
                <a:avLst/>
                <a:gdLst>
                  <a:gd name="T0" fmla="*/ 35 w 44"/>
                  <a:gd name="T1" fmla="*/ 31 h 32"/>
                  <a:gd name="T2" fmla="*/ 29 w 44"/>
                  <a:gd name="T3" fmla="*/ 21 h 32"/>
                  <a:gd name="T4" fmla="*/ 20 w 44"/>
                  <a:gd name="T5" fmla="*/ 16 h 32"/>
                  <a:gd name="T6" fmla="*/ 11 w 44"/>
                  <a:gd name="T7" fmla="*/ 15 h 32"/>
                  <a:gd name="T8" fmla="*/ 0 w 44"/>
                  <a:gd name="T9" fmla="*/ 14 h 32"/>
                  <a:gd name="T10" fmla="*/ 0 w 44"/>
                  <a:gd name="T11" fmla="*/ 0 h 32"/>
                  <a:gd name="T12" fmla="*/ 41 w 44"/>
                  <a:gd name="T13" fmla="*/ 0 h 32"/>
                  <a:gd name="T14" fmla="*/ 41 w 44"/>
                  <a:gd name="T15" fmla="*/ 1 h 32"/>
                  <a:gd name="T16" fmla="*/ 41 w 44"/>
                  <a:gd name="T17" fmla="*/ 3 h 32"/>
                  <a:gd name="T18" fmla="*/ 41 w 44"/>
                  <a:gd name="T19" fmla="*/ 5 h 32"/>
                  <a:gd name="T20" fmla="*/ 41 w 44"/>
                  <a:gd name="T21" fmla="*/ 7 h 32"/>
                  <a:gd name="T22" fmla="*/ 41 w 44"/>
                  <a:gd name="T23" fmla="*/ 10 h 32"/>
                  <a:gd name="T24" fmla="*/ 41 w 44"/>
                  <a:gd name="T25" fmla="*/ 12 h 32"/>
                  <a:gd name="T26" fmla="*/ 43 w 44"/>
                  <a:gd name="T27" fmla="*/ 13 h 32"/>
                  <a:gd name="T28" fmla="*/ 43 w 44"/>
                  <a:gd name="T29" fmla="*/ 14 h 32"/>
                  <a:gd name="T30" fmla="*/ 43 w 44"/>
                  <a:gd name="T31" fmla="*/ 16 h 32"/>
                  <a:gd name="T32" fmla="*/ 43 w 44"/>
                  <a:gd name="T33" fmla="*/ 17 h 32"/>
                  <a:gd name="T34" fmla="*/ 43 w 44"/>
                  <a:gd name="T35" fmla="*/ 18 h 32"/>
                  <a:gd name="T36" fmla="*/ 43 w 44"/>
                  <a:gd name="T37" fmla="*/ 20 h 32"/>
                  <a:gd name="T38" fmla="*/ 43 w 44"/>
                  <a:gd name="T39" fmla="*/ 21 h 32"/>
                  <a:gd name="T40" fmla="*/ 43 w 44"/>
                  <a:gd name="T41" fmla="*/ 23 h 32"/>
                  <a:gd name="T42" fmla="*/ 41 w 44"/>
                  <a:gd name="T43" fmla="*/ 24 h 32"/>
                  <a:gd name="T44" fmla="*/ 41 w 44"/>
                  <a:gd name="T45" fmla="*/ 26 h 32"/>
                  <a:gd name="T46" fmla="*/ 41 w 44"/>
                  <a:gd name="T47" fmla="*/ 27 h 32"/>
                  <a:gd name="T48" fmla="*/ 41 w 44"/>
                  <a:gd name="T49" fmla="*/ 28 h 32"/>
                  <a:gd name="T50" fmla="*/ 41 w 44"/>
                  <a:gd name="T51" fmla="*/ 29 h 32"/>
                  <a:gd name="T52" fmla="*/ 35 w 44"/>
                  <a:gd name="T5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4" h="32">
                    <a:moveTo>
                      <a:pt x="35" y="31"/>
                    </a:moveTo>
                    <a:lnTo>
                      <a:pt x="29" y="21"/>
                    </a:lnTo>
                    <a:lnTo>
                      <a:pt x="20" y="16"/>
                    </a:lnTo>
                    <a:lnTo>
                      <a:pt x="11" y="15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41" y="3"/>
                    </a:lnTo>
                    <a:lnTo>
                      <a:pt x="41" y="5"/>
                    </a:lnTo>
                    <a:lnTo>
                      <a:pt x="41" y="7"/>
                    </a:lnTo>
                    <a:lnTo>
                      <a:pt x="41" y="10"/>
                    </a:lnTo>
                    <a:lnTo>
                      <a:pt x="41" y="12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3" y="20"/>
                    </a:lnTo>
                    <a:lnTo>
                      <a:pt x="43" y="21"/>
                    </a:lnTo>
                    <a:lnTo>
                      <a:pt x="43" y="23"/>
                    </a:lnTo>
                    <a:lnTo>
                      <a:pt x="41" y="24"/>
                    </a:lnTo>
                    <a:lnTo>
                      <a:pt x="41" y="26"/>
                    </a:lnTo>
                    <a:lnTo>
                      <a:pt x="41" y="27"/>
                    </a:lnTo>
                    <a:lnTo>
                      <a:pt x="41" y="28"/>
                    </a:lnTo>
                    <a:lnTo>
                      <a:pt x="41" y="29"/>
                    </a:lnTo>
                    <a:lnTo>
                      <a:pt x="35" y="31"/>
                    </a:lnTo>
                  </a:path>
                </a:pathLst>
              </a:custGeom>
              <a:solidFill>
                <a:srgbClr val="0ABE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  <p:sp>
          <p:nvSpPr>
            <p:cNvPr id="110680" name="Rectangle 88"/>
            <p:cNvSpPr>
              <a:spLocks noChangeArrowheads="1"/>
            </p:cNvSpPr>
            <p:nvPr/>
          </p:nvSpPr>
          <p:spPr bwMode="auto">
            <a:xfrm>
              <a:off x="2513" y="784"/>
              <a:ext cx="29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Pub</a:t>
              </a:r>
            </a:p>
          </p:txBody>
        </p:sp>
      </p:grpSp>
      <p:sp>
        <p:nvSpPr>
          <p:cNvPr id="110681" name="Line 89"/>
          <p:cNvSpPr>
            <a:spLocks noChangeShapeType="1"/>
          </p:cNvSpPr>
          <p:nvPr/>
        </p:nvSpPr>
        <p:spPr bwMode="auto">
          <a:xfrm>
            <a:off x="3062288" y="2757488"/>
            <a:ext cx="251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0682" name="Line 90"/>
          <p:cNvSpPr>
            <a:spLocks noChangeShapeType="1"/>
          </p:cNvSpPr>
          <p:nvPr/>
        </p:nvSpPr>
        <p:spPr bwMode="auto">
          <a:xfrm>
            <a:off x="3367088" y="3824288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grpSp>
        <p:nvGrpSpPr>
          <p:cNvPr id="110683" name="Group 91"/>
          <p:cNvGrpSpPr>
            <a:grpSpLocks/>
          </p:cNvGrpSpPr>
          <p:nvPr/>
        </p:nvGrpSpPr>
        <p:grpSpPr bwMode="auto">
          <a:xfrm>
            <a:off x="2216150" y="2389188"/>
            <a:ext cx="263525" cy="295275"/>
            <a:chOff x="1114" y="1017"/>
            <a:chExt cx="166" cy="186"/>
          </a:xfrm>
        </p:grpSpPr>
        <p:sp>
          <p:nvSpPr>
            <p:cNvPr id="110684" name="Oval 92"/>
            <p:cNvSpPr>
              <a:spLocks noChangeArrowheads="1"/>
            </p:cNvSpPr>
            <p:nvPr/>
          </p:nvSpPr>
          <p:spPr bwMode="auto">
            <a:xfrm>
              <a:off x="1130" y="1039"/>
              <a:ext cx="134" cy="14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85" name="Rectangle 93"/>
            <p:cNvSpPr>
              <a:spLocks noChangeArrowheads="1"/>
            </p:cNvSpPr>
            <p:nvPr/>
          </p:nvSpPr>
          <p:spPr bwMode="auto">
            <a:xfrm>
              <a:off x="1114" y="1017"/>
              <a:ext cx="166" cy="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6400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143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207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271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843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415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987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559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/>
              <a:r>
                <a:rPr lang="en-US" altLang="en-US" sz="1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10686" name="Group 94"/>
          <p:cNvGrpSpPr>
            <a:grpSpLocks/>
          </p:cNvGrpSpPr>
          <p:nvPr/>
        </p:nvGrpSpPr>
        <p:grpSpPr bwMode="auto">
          <a:xfrm>
            <a:off x="3359150" y="2541588"/>
            <a:ext cx="263525" cy="295275"/>
            <a:chOff x="1834" y="1113"/>
            <a:chExt cx="166" cy="186"/>
          </a:xfrm>
        </p:grpSpPr>
        <p:sp>
          <p:nvSpPr>
            <p:cNvPr id="110687" name="Oval 95"/>
            <p:cNvSpPr>
              <a:spLocks noChangeArrowheads="1"/>
            </p:cNvSpPr>
            <p:nvPr/>
          </p:nvSpPr>
          <p:spPr bwMode="auto">
            <a:xfrm>
              <a:off x="1850" y="1135"/>
              <a:ext cx="134" cy="14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88" name="Rectangle 96"/>
            <p:cNvSpPr>
              <a:spLocks noChangeArrowheads="1"/>
            </p:cNvSpPr>
            <p:nvPr/>
          </p:nvSpPr>
          <p:spPr bwMode="auto">
            <a:xfrm>
              <a:off x="1834" y="1113"/>
              <a:ext cx="166" cy="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6400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143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207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271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843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415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987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559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/>
              <a:r>
                <a:rPr lang="en-US" altLang="en-US" sz="1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110689" name="Group 97"/>
          <p:cNvGrpSpPr>
            <a:grpSpLocks/>
          </p:cNvGrpSpPr>
          <p:nvPr/>
        </p:nvGrpSpPr>
        <p:grpSpPr bwMode="auto">
          <a:xfrm>
            <a:off x="3511550" y="3684588"/>
            <a:ext cx="263525" cy="295275"/>
            <a:chOff x="1930" y="1833"/>
            <a:chExt cx="166" cy="186"/>
          </a:xfrm>
        </p:grpSpPr>
        <p:sp>
          <p:nvSpPr>
            <p:cNvPr id="110690" name="Oval 98"/>
            <p:cNvSpPr>
              <a:spLocks noChangeArrowheads="1"/>
            </p:cNvSpPr>
            <p:nvPr/>
          </p:nvSpPr>
          <p:spPr bwMode="auto">
            <a:xfrm>
              <a:off x="1946" y="1855"/>
              <a:ext cx="134" cy="14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91" name="Rectangle 99"/>
            <p:cNvSpPr>
              <a:spLocks noChangeArrowheads="1"/>
            </p:cNvSpPr>
            <p:nvPr/>
          </p:nvSpPr>
          <p:spPr bwMode="auto">
            <a:xfrm>
              <a:off x="1930" y="1833"/>
              <a:ext cx="166" cy="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6400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143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207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271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843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415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987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559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/>
              <a:r>
                <a:rPr lang="en-US" altLang="en-US" sz="1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10692" name="Group 100"/>
          <p:cNvGrpSpPr>
            <a:grpSpLocks/>
          </p:cNvGrpSpPr>
          <p:nvPr/>
        </p:nvGrpSpPr>
        <p:grpSpPr bwMode="auto">
          <a:xfrm>
            <a:off x="6178550" y="2541588"/>
            <a:ext cx="263525" cy="295275"/>
            <a:chOff x="3610" y="1113"/>
            <a:chExt cx="166" cy="186"/>
          </a:xfrm>
        </p:grpSpPr>
        <p:sp>
          <p:nvSpPr>
            <p:cNvPr id="110693" name="Oval 101"/>
            <p:cNvSpPr>
              <a:spLocks noChangeArrowheads="1"/>
            </p:cNvSpPr>
            <p:nvPr/>
          </p:nvSpPr>
          <p:spPr bwMode="auto">
            <a:xfrm>
              <a:off x="3626" y="1135"/>
              <a:ext cx="134" cy="14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694" name="Rectangle 102"/>
            <p:cNvSpPr>
              <a:spLocks noChangeArrowheads="1"/>
            </p:cNvSpPr>
            <p:nvPr/>
          </p:nvSpPr>
          <p:spPr bwMode="auto">
            <a:xfrm>
              <a:off x="3610" y="1113"/>
              <a:ext cx="166" cy="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6400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143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207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27188" defTabSz="814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843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415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987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55988" defTabSz="8143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/>
              <a:r>
                <a:rPr lang="en-US" altLang="en-US" sz="1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110708" name="Group 116"/>
          <p:cNvGrpSpPr>
            <a:grpSpLocks/>
          </p:cNvGrpSpPr>
          <p:nvPr/>
        </p:nvGrpSpPr>
        <p:grpSpPr bwMode="auto">
          <a:xfrm>
            <a:off x="1828800" y="3048000"/>
            <a:ext cx="641350" cy="617538"/>
            <a:chOff x="1092" y="1318"/>
            <a:chExt cx="404" cy="389"/>
          </a:xfrm>
        </p:grpSpPr>
        <p:sp>
          <p:nvSpPr>
            <p:cNvPr id="110709" name="Rectangle 117"/>
            <p:cNvSpPr>
              <a:spLocks noChangeArrowheads="1"/>
            </p:cNvSpPr>
            <p:nvPr/>
          </p:nvSpPr>
          <p:spPr bwMode="auto">
            <a:xfrm>
              <a:off x="1384" y="1555"/>
              <a:ext cx="25" cy="18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10" name="Rectangle 118"/>
            <p:cNvSpPr>
              <a:spLocks noChangeArrowheads="1"/>
            </p:cNvSpPr>
            <p:nvPr/>
          </p:nvSpPr>
          <p:spPr bwMode="auto">
            <a:xfrm>
              <a:off x="1384" y="1568"/>
              <a:ext cx="25" cy="18"/>
            </a:xfrm>
            <a:prstGeom prst="rect">
              <a:avLst/>
            </a:prstGeom>
            <a:solidFill>
              <a:srgbClr val="7878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11" name="Rectangle 119"/>
            <p:cNvSpPr>
              <a:spLocks noChangeArrowheads="1"/>
            </p:cNvSpPr>
            <p:nvPr/>
          </p:nvSpPr>
          <p:spPr bwMode="auto">
            <a:xfrm>
              <a:off x="1384" y="1580"/>
              <a:ext cx="25" cy="19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12" name="Rectangle 120"/>
            <p:cNvSpPr>
              <a:spLocks noChangeArrowheads="1"/>
            </p:cNvSpPr>
            <p:nvPr/>
          </p:nvSpPr>
          <p:spPr bwMode="auto">
            <a:xfrm>
              <a:off x="1384" y="1594"/>
              <a:ext cx="25" cy="19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13" name="Freeform 121"/>
            <p:cNvSpPr>
              <a:spLocks/>
            </p:cNvSpPr>
            <p:nvPr/>
          </p:nvSpPr>
          <p:spPr bwMode="auto">
            <a:xfrm>
              <a:off x="1339" y="1523"/>
              <a:ext cx="95" cy="169"/>
            </a:xfrm>
            <a:custGeom>
              <a:avLst/>
              <a:gdLst>
                <a:gd name="T0" fmla="*/ 74 w 95"/>
                <a:gd name="T1" fmla="*/ 7 h 169"/>
                <a:gd name="T2" fmla="*/ 94 w 95"/>
                <a:gd name="T3" fmla="*/ 16 h 169"/>
                <a:gd name="T4" fmla="*/ 76 w 95"/>
                <a:gd name="T5" fmla="*/ 20 h 169"/>
                <a:gd name="T6" fmla="*/ 76 w 95"/>
                <a:gd name="T7" fmla="*/ 166 h 169"/>
                <a:gd name="T8" fmla="*/ 62 w 95"/>
                <a:gd name="T9" fmla="*/ 168 h 169"/>
                <a:gd name="T10" fmla="*/ 54 w 95"/>
                <a:gd name="T11" fmla="*/ 160 h 169"/>
                <a:gd name="T12" fmla="*/ 41 w 95"/>
                <a:gd name="T13" fmla="*/ 156 h 169"/>
                <a:gd name="T14" fmla="*/ 29 w 95"/>
                <a:gd name="T15" fmla="*/ 156 h 169"/>
                <a:gd name="T16" fmla="*/ 29 w 95"/>
                <a:gd name="T17" fmla="*/ 144 h 169"/>
                <a:gd name="T18" fmla="*/ 36 w 95"/>
                <a:gd name="T19" fmla="*/ 141 h 169"/>
                <a:gd name="T20" fmla="*/ 36 w 95"/>
                <a:gd name="T21" fmla="*/ 137 h 169"/>
                <a:gd name="T22" fmla="*/ 32 w 95"/>
                <a:gd name="T23" fmla="*/ 133 h 169"/>
                <a:gd name="T24" fmla="*/ 28 w 95"/>
                <a:gd name="T25" fmla="*/ 133 h 169"/>
                <a:gd name="T26" fmla="*/ 18 w 95"/>
                <a:gd name="T27" fmla="*/ 133 h 169"/>
                <a:gd name="T28" fmla="*/ 15 w 95"/>
                <a:gd name="T29" fmla="*/ 124 h 169"/>
                <a:gd name="T30" fmla="*/ 18 w 95"/>
                <a:gd name="T31" fmla="*/ 118 h 169"/>
                <a:gd name="T32" fmla="*/ 20 w 95"/>
                <a:gd name="T33" fmla="*/ 116 h 169"/>
                <a:gd name="T34" fmla="*/ 23 w 95"/>
                <a:gd name="T35" fmla="*/ 112 h 169"/>
                <a:gd name="T36" fmla="*/ 18 w 95"/>
                <a:gd name="T37" fmla="*/ 106 h 169"/>
                <a:gd name="T38" fmla="*/ 20 w 95"/>
                <a:gd name="T39" fmla="*/ 103 h 169"/>
                <a:gd name="T40" fmla="*/ 23 w 95"/>
                <a:gd name="T41" fmla="*/ 100 h 169"/>
                <a:gd name="T42" fmla="*/ 18 w 95"/>
                <a:gd name="T43" fmla="*/ 94 h 169"/>
                <a:gd name="T44" fmla="*/ 15 w 95"/>
                <a:gd name="T45" fmla="*/ 87 h 169"/>
                <a:gd name="T46" fmla="*/ 9 w 95"/>
                <a:gd name="T47" fmla="*/ 82 h 169"/>
                <a:gd name="T48" fmla="*/ 0 w 95"/>
                <a:gd name="T49" fmla="*/ 79 h 169"/>
                <a:gd name="T50" fmla="*/ 1 w 95"/>
                <a:gd name="T51" fmla="*/ 71 h 169"/>
                <a:gd name="T52" fmla="*/ 3 w 95"/>
                <a:gd name="T53" fmla="*/ 65 h 169"/>
                <a:gd name="T54" fmla="*/ 8 w 95"/>
                <a:gd name="T55" fmla="*/ 62 h 169"/>
                <a:gd name="T56" fmla="*/ 16 w 95"/>
                <a:gd name="T57" fmla="*/ 60 h 169"/>
                <a:gd name="T58" fmla="*/ 16 w 95"/>
                <a:gd name="T59" fmla="*/ 56 h 169"/>
                <a:gd name="T60" fmla="*/ 12 w 95"/>
                <a:gd name="T61" fmla="*/ 49 h 169"/>
                <a:gd name="T62" fmla="*/ 12 w 95"/>
                <a:gd name="T63" fmla="*/ 48 h 169"/>
                <a:gd name="T64" fmla="*/ 15 w 95"/>
                <a:gd name="T65" fmla="*/ 44 h 169"/>
                <a:gd name="T66" fmla="*/ 16 w 95"/>
                <a:gd name="T67" fmla="*/ 41 h 169"/>
                <a:gd name="T68" fmla="*/ 6 w 95"/>
                <a:gd name="T69" fmla="*/ 37 h 169"/>
                <a:gd name="T70" fmla="*/ 6 w 95"/>
                <a:gd name="T71" fmla="*/ 32 h 169"/>
                <a:gd name="T72" fmla="*/ 21 w 95"/>
                <a:gd name="T73" fmla="*/ 28 h 169"/>
                <a:gd name="T74" fmla="*/ 9 w 95"/>
                <a:gd name="T75" fmla="*/ 22 h 169"/>
                <a:gd name="T76" fmla="*/ 0 w 95"/>
                <a:gd name="T77" fmla="*/ 16 h 169"/>
                <a:gd name="T78" fmla="*/ 16 w 95"/>
                <a:gd name="T79" fmla="*/ 0 h 169"/>
                <a:gd name="T80" fmla="*/ 74 w 95"/>
                <a:gd name="T81" fmla="*/ 0 h 169"/>
                <a:gd name="T82" fmla="*/ 74 w 95"/>
                <a:gd name="T83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5" h="169">
                  <a:moveTo>
                    <a:pt x="74" y="7"/>
                  </a:moveTo>
                  <a:lnTo>
                    <a:pt x="94" y="16"/>
                  </a:lnTo>
                  <a:lnTo>
                    <a:pt x="76" y="20"/>
                  </a:lnTo>
                  <a:lnTo>
                    <a:pt x="76" y="166"/>
                  </a:lnTo>
                  <a:lnTo>
                    <a:pt x="62" y="168"/>
                  </a:lnTo>
                  <a:lnTo>
                    <a:pt x="54" y="160"/>
                  </a:lnTo>
                  <a:lnTo>
                    <a:pt x="41" y="156"/>
                  </a:lnTo>
                  <a:lnTo>
                    <a:pt x="29" y="156"/>
                  </a:lnTo>
                  <a:lnTo>
                    <a:pt x="29" y="144"/>
                  </a:lnTo>
                  <a:lnTo>
                    <a:pt x="36" y="141"/>
                  </a:lnTo>
                  <a:lnTo>
                    <a:pt x="36" y="137"/>
                  </a:lnTo>
                  <a:lnTo>
                    <a:pt x="32" y="133"/>
                  </a:lnTo>
                  <a:lnTo>
                    <a:pt x="28" y="133"/>
                  </a:lnTo>
                  <a:lnTo>
                    <a:pt x="18" y="133"/>
                  </a:lnTo>
                  <a:lnTo>
                    <a:pt x="15" y="124"/>
                  </a:lnTo>
                  <a:lnTo>
                    <a:pt x="18" y="118"/>
                  </a:lnTo>
                  <a:lnTo>
                    <a:pt x="20" y="116"/>
                  </a:lnTo>
                  <a:lnTo>
                    <a:pt x="23" y="112"/>
                  </a:lnTo>
                  <a:lnTo>
                    <a:pt x="18" y="106"/>
                  </a:lnTo>
                  <a:lnTo>
                    <a:pt x="20" y="103"/>
                  </a:lnTo>
                  <a:lnTo>
                    <a:pt x="23" y="100"/>
                  </a:lnTo>
                  <a:lnTo>
                    <a:pt x="18" y="94"/>
                  </a:lnTo>
                  <a:lnTo>
                    <a:pt x="15" y="87"/>
                  </a:lnTo>
                  <a:lnTo>
                    <a:pt x="9" y="82"/>
                  </a:lnTo>
                  <a:lnTo>
                    <a:pt x="0" y="79"/>
                  </a:lnTo>
                  <a:lnTo>
                    <a:pt x="1" y="71"/>
                  </a:lnTo>
                  <a:lnTo>
                    <a:pt x="3" y="65"/>
                  </a:lnTo>
                  <a:lnTo>
                    <a:pt x="8" y="62"/>
                  </a:lnTo>
                  <a:lnTo>
                    <a:pt x="16" y="60"/>
                  </a:lnTo>
                  <a:lnTo>
                    <a:pt x="16" y="56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4"/>
                  </a:lnTo>
                  <a:lnTo>
                    <a:pt x="16" y="41"/>
                  </a:lnTo>
                  <a:lnTo>
                    <a:pt x="6" y="37"/>
                  </a:lnTo>
                  <a:lnTo>
                    <a:pt x="6" y="32"/>
                  </a:lnTo>
                  <a:lnTo>
                    <a:pt x="21" y="28"/>
                  </a:lnTo>
                  <a:lnTo>
                    <a:pt x="9" y="22"/>
                  </a:lnTo>
                  <a:lnTo>
                    <a:pt x="0" y="16"/>
                  </a:lnTo>
                  <a:lnTo>
                    <a:pt x="16" y="0"/>
                  </a:lnTo>
                  <a:lnTo>
                    <a:pt x="74" y="0"/>
                  </a:lnTo>
                  <a:lnTo>
                    <a:pt x="74" y="7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14" name="Freeform 122"/>
            <p:cNvSpPr>
              <a:spLocks/>
            </p:cNvSpPr>
            <p:nvPr/>
          </p:nvSpPr>
          <p:spPr bwMode="auto">
            <a:xfrm>
              <a:off x="1348" y="1517"/>
              <a:ext cx="93" cy="169"/>
            </a:xfrm>
            <a:custGeom>
              <a:avLst/>
              <a:gdLst>
                <a:gd name="T0" fmla="*/ 73 w 93"/>
                <a:gd name="T1" fmla="*/ 7 h 169"/>
                <a:gd name="T2" fmla="*/ 92 w 93"/>
                <a:gd name="T3" fmla="*/ 16 h 169"/>
                <a:gd name="T4" fmla="*/ 76 w 93"/>
                <a:gd name="T5" fmla="*/ 20 h 169"/>
                <a:gd name="T6" fmla="*/ 76 w 93"/>
                <a:gd name="T7" fmla="*/ 168 h 169"/>
                <a:gd name="T8" fmla="*/ 60 w 93"/>
                <a:gd name="T9" fmla="*/ 168 h 169"/>
                <a:gd name="T10" fmla="*/ 54 w 93"/>
                <a:gd name="T11" fmla="*/ 161 h 169"/>
                <a:gd name="T12" fmla="*/ 40 w 93"/>
                <a:gd name="T13" fmla="*/ 156 h 169"/>
                <a:gd name="T14" fmla="*/ 31 w 93"/>
                <a:gd name="T15" fmla="*/ 156 h 169"/>
                <a:gd name="T16" fmla="*/ 31 w 93"/>
                <a:gd name="T17" fmla="*/ 144 h 169"/>
                <a:gd name="T18" fmla="*/ 37 w 93"/>
                <a:gd name="T19" fmla="*/ 141 h 169"/>
                <a:gd name="T20" fmla="*/ 37 w 93"/>
                <a:gd name="T21" fmla="*/ 137 h 169"/>
                <a:gd name="T22" fmla="*/ 32 w 93"/>
                <a:gd name="T23" fmla="*/ 133 h 169"/>
                <a:gd name="T24" fmla="*/ 28 w 93"/>
                <a:gd name="T25" fmla="*/ 133 h 169"/>
                <a:gd name="T26" fmla="*/ 20 w 93"/>
                <a:gd name="T27" fmla="*/ 133 h 169"/>
                <a:gd name="T28" fmla="*/ 15 w 93"/>
                <a:gd name="T29" fmla="*/ 124 h 169"/>
                <a:gd name="T30" fmla="*/ 18 w 93"/>
                <a:gd name="T31" fmla="*/ 118 h 169"/>
                <a:gd name="T32" fmla="*/ 21 w 93"/>
                <a:gd name="T33" fmla="*/ 116 h 169"/>
                <a:gd name="T34" fmla="*/ 23 w 93"/>
                <a:gd name="T35" fmla="*/ 112 h 169"/>
                <a:gd name="T36" fmla="*/ 20 w 93"/>
                <a:gd name="T37" fmla="*/ 106 h 169"/>
                <a:gd name="T38" fmla="*/ 20 w 93"/>
                <a:gd name="T39" fmla="*/ 103 h 169"/>
                <a:gd name="T40" fmla="*/ 24 w 93"/>
                <a:gd name="T41" fmla="*/ 100 h 169"/>
                <a:gd name="T42" fmla="*/ 20 w 93"/>
                <a:gd name="T43" fmla="*/ 94 h 169"/>
                <a:gd name="T44" fmla="*/ 15 w 93"/>
                <a:gd name="T45" fmla="*/ 87 h 169"/>
                <a:gd name="T46" fmla="*/ 9 w 93"/>
                <a:gd name="T47" fmla="*/ 82 h 169"/>
                <a:gd name="T48" fmla="*/ 0 w 93"/>
                <a:gd name="T49" fmla="*/ 79 h 169"/>
                <a:gd name="T50" fmla="*/ 1 w 93"/>
                <a:gd name="T51" fmla="*/ 72 h 169"/>
                <a:gd name="T52" fmla="*/ 2 w 93"/>
                <a:gd name="T53" fmla="*/ 65 h 169"/>
                <a:gd name="T54" fmla="*/ 7 w 93"/>
                <a:gd name="T55" fmla="*/ 62 h 169"/>
                <a:gd name="T56" fmla="*/ 17 w 93"/>
                <a:gd name="T57" fmla="*/ 60 h 169"/>
                <a:gd name="T58" fmla="*/ 18 w 93"/>
                <a:gd name="T59" fmla="*/ 56 h 169"/>
                <a:gd name="T60" fmla="*/ 13 w 93"/>
                <a:gd name="T61" fmla="*/ 49 h 169"/>
                <a:gd name="T62" fmla="*/ 13 w 93"/>
                <a:gd name="T63" fmla="*/ 48 h 169"/>
                <a:gd name="T64" fmla="*/ 15 w 93"/>
                <a:gd name="T65" fmla="*/ 44 h 169"/>
                <a:gd name="T66" fmla="*/ 18 w 93"/>
                <a:gd name="T67" fmla="*/ 41 h 169"/>
                <a:gd name="T68" fmla="*/ 5 w 93"/>
                <a:gd name="T69" fmla="*/ 37 h 169"/>
                <a:gd name="T70" fmla="*/ 5 w 93"/>
                <a:gd name="T71" fmla="*/ 32 h 169"/>
                <a:gd name="T72" fmla="*/ 23 w 93"/>
                <a:gd name="T73" fmla="*/ 29 h 169"/>
                <a:gd name="T74" fmla="*/ 10 w 93"/>
                <a:gd name="T75" fmla="*/ 23 h 169"/>
                <a:gd name="T76" fmla="*/ 1 w 93"/>
                <a:gd name="T77" fmla="*/ 16 h 169"/>
                <a:gd name="T78" fmla="*/ 18 w 93"/>
                <a:gd name="T79" fmla="*/ 0 h 169"/>
                <a:gd name="T80" fmla="*/ 73 w 93"/>
                <a:gd name="T81" fmla="*/ 0 h 169"/>
                <a:gd name="T82" fmla="*/ 73 w 93"/>
                <a:gd name="T83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3" h="169">
                  <a:moveTo>
                    <a:pt x="73" y="7"/>
                  </a:moveTo>
                  <a:lnTo>
                    <a:pt x="92" y="16"/>
                  </a:lnTo>
                  <a:lnTo>
                    <a:pt x="76" y="20"/>
                  </a:lnTo>
                  <a:lnTo>
                    <a:pt x="76" y="168"/>
                  </a:lnTo>
                  <a:lnTo>
                    <a:pt x="60" y="168"/>
                  </a:lnTo>
                  <a:lnTo>
                    <a:pt x="54" y="161"/>
                  </a:lnTo>
                  <a:lnTo>
                    <a:pt x="40" y="156"/>
                  </a:lnTo>
                  <a:lnTo>
                    <a:pt x="31" y="156"/>
                  </a:lnTo>
                  <a:lnTo>
                    <a:pt x="31" y="144"/>
                  </a:lnTo>
                  <a:lnTo>
                    <a:pt x="37" y="141"/>
                  </a:lnTo>
                  <a:lnTo>
                    <a:pt x="37" y="137"/>
                  </a:lnTo>
                  <a:lnTo>
                    <a:pt x="32" y="133"/>
                  </a:lnTo>
                  <a:lnTo>
                    <a:pt x="28" y="133"/>
                  </a:lnTo>
                  <a:lnTo>
                    <a:pt x="20" y="133"/>
                  </a:lnTo>
                  <a:lnTo>
                    <a:pt x="15" y="124"/>
                  </a:lnTo>
                  <a:lnTo>
                    <a:pt x="18" y="118"/>
                  </a:lnTo>
                  <a:lnTo>
                    <a:pt x="21" y="116"/>
                  </a:lnTo>
                  <a:lnTo>
                    <a:pt x="23" y="112"/>
                  </a:lnTo>
                  <a:lnTo>
                    <a:pt x="20" y="106"/>
                  </a:lnTo>
                  <a:lnTo>
                    <a:pt x="20" y="103"/>
                  </a:lnTo>
                  <a:lnTo>
                    <a:pt x="24" y="100"/>
                  </a:lnTo>
                  <a:lnTo>
                    <a:pt x="20" y="94"/>
                  </a:lnTo>
                  <a:lnTo>
                    <a:pt x="15" y="87"/>
                  </a:lnTo>
                  <a:lnTo>
                    <a:pt x="9" y="82"/>
                  </a:lnTo>
                  <a:lnTo>
                    <a:pt x="0" y="79"/>
                  </a:lnTo>
                  <a:lnTo>
                    <a:pt x="1" y="72"/>
                  </a:lnTo>
                  <a:lnTo>
                    <a:pt x="2" y="65"/>
                  </a:lnTo>
                  <a:lnTo>
                    <a:pt x="7" y="62"/>
                  </a:lnTo>
                  <a:lnTo>
                    <a:pt x="17" y="60"/>
                  </a:lnTo>
                  <a:lnTo>
                    <a:pt x="18" y="56"/>
                  </a:lnTo>
                  <a:lnTo>
                    <a:pt x="13" y="49"/>
                  </a:lnTo>
                  <a:lnTo>
                    <a:pt x="13" y="48"/>
                  </a:lnTo>
                  <a:lnTo>
                    <a:pt x="15" y="44"/>
                  </a:lnTo>
                  <a:lnTo>
                    <a:pt x="18" y="41"/>
                  </a:lnTo>
                  <a:lnTo>
                    <a:pt x="5" y="37"/>
                  </a:lnTo>
                  <a:lnTo>
                    <a:pt x="5" y="32"/>
                  </a:lnTo>
                  <a:lnTo>
                    <a:pt x="23" y="29"/>
                  </a:lnTo>
                  <a:lnTo>
                    <a:pt x="10" y="23"/>
                  </a:lnTo>
                  <a:lnTo>
                    <a:pt x="1" y="16"/>
                  </a:lnTo>
                  <a:lnTo>
                    <a:pt x="18" y="0"/>
                  </a:lnTo>
                  <a:lnTo>
                    <a:pt x="73" y="0"/>
                  </a:lnTo>
                  <a:lnTo>
                    <a:pt x="73" y="7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15" name="Line 123"/>
            <p:cNvSpPr>
              <a:spLocks noChangeShapeType="1"/>
            </p:cNvSpPr>
            <p:nvPr/>
          </p:nvSpPr>
          <p:spPr bwMode="auto">
            <a:xfrm>
              <a:off x="1408" y="1521"/>
              <a:ext cx="0" cy="168"/>
            </a:xfrm>
            <a:prstGeom prst="line">
              <a:avLst/>
            </a:prstGeom>
            <a:noFill/>
            <a:ln w="25400">
              <a:solidFill>
                <a:srgbClr val="755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16" name="Freeform 124"/>
            <p:cNvSpPr>
              <a:spLocks/>
            </p:cNvSpPr>
            <p:nvPr/>
          </p:nvSpPr>
          <p:spPr bwMode="auto">
            <a:xfrm>
              <a:off x="1417" y="1688"/>
              <a:ext cx="18" cy="19"/>
            </a:xfrm>
            <a:custGeom>
              <a:avLst/>
              <a:gdLst>
                <a:gd name="T0" fmla="*/ 17 w 18"/>
                <a:gd name="T1" fmla="*/ 0 h 19"/>
                <a:gd name="T2" fmla="*/ 0 w 18"/>
                <a:gd name="T3" fmla="*/ 18 h 19"/>
                <a:gd name="T4" fmla="*/ 0 w 18"/>
                <a:gd name="T5" fmla="*/ 0 h 19"/>
                <a:gd name="T6" fmla="*/ 17 w 18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9">
                  <a:moveTo>
                    <a:pt x="17" y="0"/>
                  </a:moveTo>
                  <a:lnTo>
                    <a:pt x="0" y="18"/>
                  </a:lnTo>
                  <a:lnTo>
                    <a:pt x="0" y="0"/>
                  </a:lnTo>
                  <a:lnTo>
                    <a:pt x="17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17" name="AutoShape 125"/>
            <p:cNvSpPr>
              <a:spLocks noChangeArrowheads="1"/>
            </p:cNvSpPr>
            <p:nvPr/>
          </p:nvSpPr>
          <p:spPr bwMode="auto">
            <a:xfrm>
              <a:off x="1151" y="1352"/>
              <a:ext cx="205" cy="90"/>
            </a:xfrm>
            <a:prstGeom prst="roundRect">
              <a:avLst>
                <a:gd name="adj" fmla="val 12495"/>
              </a:avLst>
            </a:prstGeom>
            <a:solidFill>
              <a:srgbClr val="BC37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18" name="Oval 126"/>
            <p:cNvSpPr>
              <a:spLocks noChangeArrowheads="1"/>
            </p:cNvSpPr>
            <p:nvPr/>
          </p:nvSpPr>
          <p:spPr bwMode="auto">
            <a:xfrm>
              <a:off x="1325" y="1396"/>
              <a:ext cx="19" cy="1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19" name="Rectangle 127"/>
            <p:cNvSpPr>
              <a:spLocks noChangeArrowheads="1"/>
            </p:cNvSpPr>
            <p:nvPr/>
          </p:nvSpPr>
          <p:spPr bwMode="auto">
            <a:xfrm>
              <a:off x="1384" y="1502"/>
              <a:ext cx="25" cy="18"/>
            </a:xfrm>
            <a:prstGeom prst="rect">
              <a:avLst/>
            </a:pr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20" name="Rectangle 128"/>
            <p:cNvSpPr>
              <a:spLocks noChangeArrowheads="1"/>
            </p:cNvSpPr>
            <p:nvPr/>
          </p:nvSpPr>
          <p:spPr bwMode="auto">
            <a:xfrm>
              <a:off x="1384" y="1516"/>
              <a:ext cx="25" cy="18"/>
            </a:xfrm>
            <a:prstGeom prst="rect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21" name="Rectangle 129"/>
            <p:cNvSpPr>
              <a:spLocks noChangeArrowheads="1"/>
            </p:cNvSpPr>
            <p:nvPr/>
          </p:nvSpPr>
          <p:spPr bwMode="auto">
            <a:xfrm>
              <a:off x="1384" y="1528"/>
              <a:ext cx="25" cy="19"/>
            </a:xfrm>
            <a:prstGeom prst="rect">
              <a:avLst/>
            </a:prstGeom>
            <a:solidFill>
              <a:srgbClr val="0027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22" name="Rectangle 130"/>
            <p:cNvSpPr>
              <a:spLocks noChangeArrowheads="1"/>
            </p:cNvSpPr>
            <p:nvPr/>
          </p:nvSpPr>
          <p:spPr bwMode="auto">
            <a:xfrm>
              <a:off x="1384" y="1541"/>
              <a:ext cx="25" cy="19"/>
            </a:xfrm>
            <a:prstGeom prst="rect">
              <a:avLst/>
            </a:prstGeom>
            <a:solidFill>
              <a:srgbClr val="5757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23" name="Oval 131"/>
            <p:cNvSpPr>
              <a:spLocks noChangeArrowheads="1"/>
            </p:cNvSpPr>
            <p:nvPr/>
          </p:nvSpPr>
          <p:spPr bwMode="auto">
            <a:xfrm>
              <a:off x="1316" y="1436"/>
              <a:ext cx="150" cy="95"/>
            </a:xfrm>
            <a:prstGeom prst="ellipse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24" name="Oval 132"/>
            <p:cNvSpPr>
              <a:spLocks noChangeArrowheads="1"/>
            </p:cNvSpPr>
            <p:nvPr/>
          </p:nvSpPr>
          <p:spPr bwMode="auto">
            <a:xfrm>
              <a:off x="1323" y="1432"/>
              <a:ext cx="149" cy="94"/>
            </a:xfrm>
            <a:prstGeom prst="ellipse">
              <a:avLst/>
            </a:pr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25" name="Oval 133"/>
            <p:cNvSpPr>
              <a:spLocks noChangeArrowheads="1"/>
            </p:cNvSpPr>
            <p:nvPr/>
          </p:nvSpPr>
          <p:spPr bwMode="auto">
            <a:xfrm>
              <a:off x="1385" y="1437"/>
              <a:ext cx="30" cy="19"/>
            </a:xfrm>
            <a:prstGeom prst="ellipse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26" name="Oval 134"/>
            <p:cNvSpPr>
              <a:spLocks noChangeArrowheads="1"/>
            </p:cNvSpPr>
            <p:nvPr/>
          </p:nvSpPr>
          <p:spPr bwMode="auto">
            <a:xfrm>
              <a:off x="1379" y="1436"/>
              <a:ext cx="45" cy="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27" name="Freeform 135"/>
            <p:cNvSpPr>
              <a:spLocks/>
            </p:cNvSpPr>
            <p:nvPr/>
          </p:nvSpPr>
          <p:spPr bwMode="auto">
            <a:xfrm>
              <a:off x="1426" y="1533"/>
              <a:ext cx="18" cy="19"/>
            </a:xfrm>
            <a:custGeom>
              <a:avLst/>
              <a:gdLst>
                <a:gd name="T0" fmla="*/ 17 w 18"/>
                <a:gd name="T1" fmla="*/ 0 h 19"/>
                <a:gd name="T2" fmla="*/ 14 w 18"/>
                <a:gd name="T3" fmla="*/ 11 h 19"/>
                <a:gd name="T4" fmla="*/ 0 w 18"/>
                <a:gd name="T5" fmla="*/ 18 h 19"/>
                <a:gd name="T6" fmla="*/ 0 w 18"/>
                <a:gd name="T7" fmla="*/ 7 h 19"/>
                <a:gd name="T8" fmla="*/ 17 w 18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9">
                  <a:moveTo>
                    <a:pt x="17" y="0"/>
                  </a:moveTo>
                  <a:lnTo>
                    <a:pt x="14" y="11"/>
                  </a:lnTo>
                  <a:lnTo>
                    <a:pt x="0" y="18"/>
                  </a:lnTo>
                  <a:lnTo>
                    <a:pt x="0" y="7"/>
                  </a:lnTo>
                  <a:lnTo>
                    <a:pt x="17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28" name="Oval 136"/>
            <p:cNvSpPr>
              <a:spLocks noChangeArrowheads="1"/>
            </p:cNvSpPr>
            <p:nvPr/>
          </p:nvSpPr>
          <p:spPr bwMode="auto">
            <a:xfrm>
              <a:off x="1341" y="1384"/>
              <a:ext cx="155" cy="50"/>
            </a:xfrm>
            <a:prstGeom prst="ellips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10729" name="Freeform 137"/>
            <p:cNvSpPr>
              <a:spLocks/>
            </p:cNvSpPr>
            <p:nvPr/>
          </p:nvSpPr>
          <p:spPr bwMode="auto">
            <a:xfrm>
              <a:off x="1353" y="1433"/>
              <a:ext cx="43" cy="21"/>
            </a:xfrm>
            <a:custGeom>
              <a:avLst/>
              <a:gdLst>
                <a:gd name="T0" fmla="*/ 27 w 43"/>
                <a:gd name="T1" fmla="*/ 20 h 21"/>
                <a:gd name="T2" fmla="*/ 28 w 43"/>
                <a:gd name="T3" fmla="*/ 14 h 21"/>
                <a:gd name="T4" fmla="*/ 34 w 43"/>
                <a:gd name="T5" fmla="*/ 6 h 21"/>
                <a:gd name="T6" fmla="*/ 42 w 43"/>
                <a:gd name="T7" fmla="*/ 4 h 21"/>
                <a:gd name="T8" fmla="*/ 31 w 43"/>
                <a:gd name="T9" fmla="*/ 1 h 21"/>
                <a:gd name="T10" fmla="*/ 21 w 43"/>
                <a:gd name="T11" fmla="*/ 0 h 21"/>
                <a:gd name="T12" fmla="*/ 0 w 43"/>
                <a:gd name="T13" fmla="*/ 8 h 21"/>
                <a:gd name="T14" fmla="*/ 27 w 43"/>
                <a:gd name="T15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1">
                  <a:moveTo>
                    <a:pt x="27" y="20"/>
                  </a:moveTo>
                  <a:lnTo>
                    <a:pt x="28" y="14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0" y="8"/>
                  </a:lnTo>
                  <a:lnTo>
                    <a:pt x="27" y="20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30" name="Arc 138"/>
            <p:cNvSpPr>
              <a:spLocks/>
            </p:cNvSpPr>
            <p:nvPr/>
          </p:nvSpPr>
          <p:spPr bwMode="auto">
            <a:xfrm>
              <a:off x="1379" y="1449"/>
              <a:ext cx="12" cy="12"/>
            </a:xfrm>
            <a:custGeom>
              <a:avLst/>
              <a:gdLst>
                <a:gd name="G0" fmla="+- 21600 0 0"/>
                <a:gd name="G1" fmla="+- 1794 0 0"/>
                <a:gd name="G2" fmla="+- 21600 0 0"/>
                <a:gd name="T0" fmla="*/ 19644 w 21600"/>
                <a:gd name="T1" fmla="*/ 23305 h 23305"/>
                <a:gd name="T2" fmla="*/ 75 w 21600"/>
                <a:gd name="T3" fmla="*/ 0 h 23305"/>
                <a:gd name="T4" fmla="*/ 21600 w 21600"/>
                <a:gd name="T5" fmla="*/ 1794 h 2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305" fill="none" extrusionOk="0">
                  <a:moveTo>
                    <a:pt x="19643" y="23305"/>
                  </a:moveTo>
                  <a:cubicBezTo>
                    <a:pt x="8518" y="22293"/>
                    <a:pt x="0" y="12965"/>
                    <a:pt x="0" y="1794"/>
                  </a:cubicBezTo>
                  <a:cubicBezTo>
                    <a:pt x="0" y="1195"/>
                    <a:pt x="24" y="596"/>
                    <a:pt x="74" y="-1"/>
                  </a:cubicBezTo>
                </a:path>
                <a:path w="21600" h="23305" stroke="0" extrusionOk="0">
                  <a:moveTo>
                    <a:pt x="19643" y="23305"/>
                  </a:moveTo>
                  <a:cubicBezTo>
                    <a:pt x="8518" y="22293"/>
                    <a:pt x="0" y="12965"/>
                    <a:pt x="0" y="1794"/>
                  </a:cubicBezTo>
                  <a:cubicBezTo>
                    <a:pt x="0" y="1195"/>
                    <a:pt x="24" y="596"/>
                    <a:pt x="74" y="-1"/>
                  </a:cubicBezTo>
                  <a:lnTo>
                    <a:pt x="21600" y="179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31" name="Arc 139"/>
            <p:cNvSpPr>
              <a:spLocks/>
            </p:cNvSpPr>
            <p:nvPr/>
          </p:nvSpPr>
          <p:spPr bwMode="auto">
            <a:xfrm>
              <a:off x="1379" y="1438"/>
              <a:ext cx="19" cy="15"/>
            </a:xfrm>
            <a:custGeom>
              <a:avLst/>
              <a:gdLst>
                <a:gd name="G0" fmla="+- 21555 0 0"/>
                <a:gd name="G1" fmla="+- 21572 0 0"/>
                <a:gd name="G2" fmla="+- 21600 0 0"/>
                <a:gd name="T0" fmla="*/ 0 w 21555"/>
                <a:gd name="T1" fmla="*/ 20181 h 21572"/>
                <a:gd name="T2" fmla="*/ 20455 w 21555"/>
                <a:gd name="T3" fmla="*/ 0 h 21572"/>
                <a:gd name="T4" fmla="*/ 21555 w 21555"/>
                <a:gd name="T5" fmla="*/ 21572 h 2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55" h="21572" fill="none" extrusionOk="0">
                  <a:moveTo>
                    <a:pt x="-1" y="20180"/>
                  </a:moveTo>
                  <a:cubicBezTo>
                    <a:pt x="706" y="9236"/>
                    <a:pt x="9502" y="558"/>
                    <a:pt x="20455" y="0"/>
                  </a:cubicBezTo>
                </a:path>
                <a:path w="21555" h="21572" stroke="0" extrusionOk="0">
                  <a:moveTo>
                    <a:pt x="-1" y="20180"/>
                  </a:moveTo>
                  <a:cubicBezTo>
                    <a:pt x="706" y="9236"/>
                    <a:pt x="9502" y="558"/>
                    <a:pt x="20455" y="0"/>
                  </a:cubicBezTo>
                  <a:lnTo>
                    <a:pt x="21555" y="21572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32" name="Arc 140"/>
            <p:cNvSpPr>
              <a:spLocks/>
            </p:cNvSpPr>
            <p:nvPr/>
          </p:nvSpPr>
          <p:spPr bwMode="auto">
            <a:xfrm>
              <a:off x="1330" y="1392"/>
              <a:ext cx="20" cy="16"/>
            </a:xfrm>
            <a:custGeom>
              <a:avLst/>
              <a:gdLst>
                <a:gd name="G0" fmla="+- 1072 0 0"/>
                <a:gd name="G1" fmla="+- 21600 0 0"/>
                <a:gd name="G2" fmla="+- 21600 0 0"/>
                <a:gd name="T0" fmla="*/ 0 w 22625"/>
                <a:gd name="T1" fmla="*/ 27 h 21600"/>
                <a:gd name="T2" fmla="*/ 22625 w 22625"/>
                <a:gd name="T3" fmla="*/ 20173 h 21600"/>
                <a:gd name="T4" fmla="*/ 1072 w 226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25" h="21600" fill="none" extrusionOk="0">
                  <a:moveTo>
                    <a:pt x="-1" y="26"/>
                  </a:moveTo>
                  <a:cubicBezTo>
                    <a:pt x="357" y="8"/>
                    <a:pt x="714" y="0"/>
                    <a:pt x="1072" y="0"/>
                  </a:cubicBezTo>
                  <a:cubicBezTo>
                    <a:pt x="12447" y="0"/>
                    <a:pt x="21873" y="8822"/>
                    <a:pt x="22624" y="20173"/>
                  </a:cubicBezTo>
                </a:path>
                <a:path w="22625" h="21600" stroke="0" extrusionOk="0">
                  <a:moveTo>
                    <a:pt x="-1" y="26"/>
                  </a:moveTo>
                  <a:cubicBezTo>
                    <a:pt x="357" y="8"/>
                    <a:pt x="714" y="0"/>
                    <a:pt x="1072" y="0"/>
                  </a:cubicBezTo>
                  <a:cubicBezTo>
                    <a:pt x="12447" y="0"/>
                    <a:pt x="21873" y="8822"/>
                    <a:pt x="22624" y="20173"/>
                  </a:cubicBezTo>
                  <a:lnTo>
                    <a:pt x="107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33" name="Freeform 141"/>
            <p:cNvSpPr>
              <a:spLocks/>
            </p:cNvSpPr>
            <p:nvPr/>
          </p:nvSpPr>
          <p:spPr bwMode="auto">
            <a:xfrm>
              <a:off x="1316" y="1376"/>
              <a:ext cx="41" cy="36"/>
            </a:xfrm>
            <a:custGeom>
              <a:avLst/>
              <a:gdLst>
                <a:gd name="T0" fmla="*/ 33 w 41"/>
                <a:gd name="T1" fmla="*/ 35 h 36"/>
                <a:gd name="T2" fmla="*/ 27 w 41"/>
                <a:gd name="T3" fmla="*/ 23 h 36"/>
                <a:gd name="T4" fmla="*/ 19 w 41"/>
                <a:gd name="T5" fmla="*/ 18 h 36"/>
                <a:gd name="T6" fmla="*/ 11 w 41"/>
                <a:gd name="T7" fmla="*/ 17 h 36"/>
                <a:gd name="T8" fmla="*/ 0 w 41"/>
                <a:gd name="T9" fmla="*/ 16 h 36"/>
                <a:gd name="T10" fmla="*/ 0 w 41"/>
                <a:gd name="T11" fmla="*/ 0 h 36"/>
                <a:gd name="T12" fmla="*/ 38 w 41"/>
                <a:gd name="T13" fmla="*/ 0 h 36"/>
                <a:gd name="T14" fmla="*/ 38 w 41"/>
                <a:gd name="T15" fmla="*/ 1 h 36"/>
                <a:gd name="T16" fmla="*/ 38 w 41"/>
                <a:gd name="T17" fmla="*/ 4 h 36"/>
                <a:gd name="T18" fmla="*/ 38 w 41"/>
                <a:gd name="T19" fmla="*/ 6 h 36"/>
                <a:gd name="T20" fmla="*/ 38 w 41"/>
                <a:gd name="T21" fmla="*/ 8 h 36"/>
                <a:gd name="T22" fmla="*/ 38 w 41"/>
                <a:gd name="T23" fmla="*/ 12 h 36"/>
                <a:gd name="T24" fmla="*/ 38 w 41"/>
                <a:gd name="T25" fmla="*/ 13 h 36"/>
                <a:gd name="T26" fmla="*/ 40 w 41"/>
                <a:gd name="T27" fmla="*/ 15 h 36"/>
                <a:gd name="T28" fmla="*/ 40 w 41"/>
                <a:gd name="T29" fmla="*/ 16 h 36"/>
                <a:gd name="T30" fmla="*/ 40 w 41"/>
                <a:gd name="T31" fmla="*/ 18 h 36"/>
                <a:gd name="T32" fmla="*/ 40 w 41"/>
                <a:gd name="T33" fmla="*/ 20 h 36"/>
                <a:gd name="T34" fmla="*/ 40 w 41"/>
                <a:gd name="T35" fmla="*/ 21 h 36"/>
                <a:gd name="T36" fmla="*/ 40 w 41"/>
                <a:gd name="T37" fmla="*/ 22 h 36"/>
                <a:gd name="T38" fmla="*/ 40 w 41"/>
                <a:gd name="T39" fmla="*/ 24 h 36"/>
                <a:gd name="T40" fmla="*/ 40 w 41"/>
                <a:gd name="T41" fmla="*/ 26 h 36"/>
                <a:gd name="T42" fmla="*/ 38 w 41"/>
                <a:gd name="T43" fmla="*/ 28 h 36"/>
                <a:gd name="T44" fmla="*/ 38 w 41"/>
                <a:gd name="T45" fmla="*/ 29 h 36"/>
                <a:gd name="T46" fmla="*/ 38 w 41"/>
                <a:gd name="T47" fmla="*/ 30 h 36"/>
                <a:gd name="T48" fmla="*/ 38 w 41"/>
                <a:gd name="T49" fmla="*/ 32 h 36"/>
                <a:gd name="T50" fmla="*/ 38 w 41"/>
                <a:gd name="T51" fmla="*/ 33 h 36"/>
                <a:gd name="T52" fmla="*/ 33 w 41"/>
                <a:gd name="T53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36">
                  <a:moveTo>
                    <a:pt x="33" y="35"/>
                  </a:moveTo>
                  <a:lnTo>
                    <a:pt x="27" y="23"/>
                  </a:lnTo>
                  <a:lnTo>
                    <a:pt x="19" y="18"/>
                  </a:lnTo>
                  <a:lnTo>
                    <a:pt x="11" y="17"/>
                  </a:lnTo>
                  <a:lnTo>
                    <a:pt x="0" y="16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8" y="4"/>
                  </a:lnTo>
                  <a:lnTo>
                    <a:pt x="38" y="6"/>
                  </a:lnTo>
                  <a:lnTo>
                    <a:pt x="38" y="8"/>
                  </a:lnTo>
                  <a:lnTo>
                    <a:pt x="38" y="12"/>
                  </a:lnTo>
                  <a:lnTo>
                    <a:pt x="38" y="13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40" y="21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40" y="26"/>
                  </a:lnTo>
                  <a:lnTo>
                    <a:pt x="38" y="28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38" y="33"/>
                  </a:lnTo>
                  <a:lnTo>
                    <a:pt x="33" y="35"/>
                  </a:lnTo>
                </a:path>
              </a:pathLst>
            </a:custGeom>
            <a:solidFill>
              <a:srgbClr val="BC37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0734" name="Rectangle 142"/>
            <p:cNvSpPr>
              <a:spLocks noChangeArrowheads="1"/>
            </p:cNvSpPr>
            <p:nvPr/>
          </p:nvSpPr>
          <p:spPr bwMode="auto">
            <a:xfrm>
              <a:off x="1092" y="1318"/>
              <a:ext cx="2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Pri</a:t>
              </a:r>
            </a:p>
          </p:txBody>
        </p:sp>
      </p:grpSp>
      <p:grpSp>
        <p:nvGrpSpPr>
          <p:cNvPr id="110748" name="Group 156"/>
          <p:cNvGrpSpPr>
            <a:grpSpLocks/>
          </p:cNvGrpSpPr>
          <p:nvPr/>
        </p:nvGrpSpPr>
        <p:grpSpPr bwMode="auto">
          <a:xfrm>
            <a:off x="6248400" y="3048000"/>
            <a:ext cx="657225" cy="579438"/>
            <a:chOff x="3665" y="1312"/>
            <a:chExt cx="414" cy="365"/>
          </a:xfrm>
        </p:grpSpPr>
        <p:grpSp>
          <p:nvGrpSpPr>
            <p:cNvPr id="110749" name="Group 157"/>
            <p:cNvGrpSpPr>
              <a:grpSpLocks/>
            </p:cNvGrpSpPr>
            <p:nvPr/>
          </p:nvGrpSpPr>
          <p:grpSpPr bwMode="auto">
            <a:xfrm>
              <a:off x="3708" y="1349"/>
              <a:ext cx="371" cy="328"/>
              <a:chOff x="3708" y="1349"/>
              <a:chExt cx="371" cy="328"/>
            </a:xfrm>
          </p:grpSpPr>
          <p:sp>
            <p:nvSpPr>
              <p:cNvPr id="110750" name="Rectangle 158"/>
              <p:cNvSpPr>
                <a:spLocks noChangeArrowheads="1"/>
              </p:cNvSpPr>
              <p:nvPr/>
            </p:nvSpPr>
            <p:spPr bwMode="auto">
              <a:xfrm>
                <a:off x="3957" y="1539"/>
                <a:ext cx="27" cy="18"/>
              </a:xfrm>
              <a:prstGeom prst="rect">
                <a:avLst/>
              </a:prstGeom>
              <a:solidFill>
                <a:srgbClr val="67676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51" name="Rectangle 159"/>
              <p:cNvSpPr>
                <a:spLocks noChangeArrowheads="1"/>
              </p:cNvSpPr>
              <p:nvPr/>
            </p:nvSpPr>
            <p:spPr bwMode="auto">
              <a:xfrm>
                <a:off x="3957" y="1550"/>
                <a:ext cx="27" cy="19"/>
              </a:xfrm>
              <a:prstGeom prst="rect">
                <a:avLst/>
              </a:prstGeom>
              <a:solidFill>
                <a:srgbClr val="78787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52" name="Rectangle 160"/>
              <p:cNvSpPr>
                <a:spLocks noChangeArrowheads="1"/>
              </p:cNvSpPr>
              <p:nvPr/>
            </p:nvSpPr>
            <p:spPr bwMode="auto">
              <a:xfrm>
                <a:off x="3957" y="1562"/>
                <a:ext cx="27" cy="18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53" name="Rectangle 161"/>
              <p:cNvSpPr>
                <a:spLocks noChangeArrowheads="1"/>
              </p:cNvSpPr>
              <p:nvPr/>
            </p:nvSpPr>
            <p:spPr bwMode="auto">
              <a:xfrm>
                <a:off x="3957" y="1575"/>
                <a:ext cx="27" cy="18"/>
              </a:xfrm>
              <a:prstGeom prst="rect">
                <a:avLst/>
              </a:prstGeom>
              <a:solidFill>
                <a:srgbClr val="9A9A9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54" name="Freeform 162"/>
              <p:cNvSpPr>
                <a:spLocks/>
              </p:cNvSpPr>
              <p:nvPr/>
            </p:nvSpPr>
            <p:spPr bwMode="auto">
              <a:xfrm>
                <a:off x="3909" y="1511"/>
                <a:ext cx="101" cy="150"/>
              </a:xfrm>
              <a:custGeom>
                <a:avLst/>
                <a:gdLst>
                  <a:gd name="T0" fmla="*/ 79 w 101"/>
                  <a:gd name="T1" fmla="*/ 7 h 150"/>
                  <a:gd name="T2" fmla="*/ 100 w 101"/>
                  <a:gd name="T3" fmla="*/ 14 h 150"/>
                  <a:gd name="T4" fmla="*/ 81 w 101"/>
                  <a:gd name="T5" fmla="*/ 18 h 150"/>
                  <a:gd name="T6" fmla="*/ 81 w 101"/>
                  <a:gd name="T7" fmla="*/ 147 h 150"/>
                  <a:gd name="T8" fmla="*/ 66 w 101"/>
                  <a:gd name="T9" fmla="*/ 149 h 150"/>
                  <a:gd name="T10" fmla="*/ 57 w 101"/>
                  <a:gd name="T11" fmla="*/ 142 h 150"/>
                  <a:gd name="T12" fmla="*/ 43 w 101"/>
                  <a:gd name="T13" fmla="*/ 138 h 150"/>
                  <a:gd name="T14" fmla="*/ 31 w 101"/>
                  <a:gd name="T15" fmla="*/ 138 h 150"/>
                  <a:gd name="T16" fmla="*/ 31 w 101"/>
                  <a:gd name="T17" fmla="*/ 127 h 150"/>
                  <a:gd name="T18" fmla="*/ 38 w 101"/>
                  <a:gd name="T19" fmla="*/ 125 h 150"/>
                  <a:gd name="T20" fmla="*/ 38 w 101"/>
                  <a:gd name="T21" fmla="*/ 121 h 150"/>
                  <a:gd name="T22" fmla="*/ 35 w 101"/>
                  <a:gd name="T23" fmla="*/ 118 h 150"/>
                  <a:gd name="T24" fmla="*/ 29 w 101"/>
                  <a:gd name="T25" fmla="*/ 118 h 150"/>
                  <a:gd name="T26" fmla="*/ 19 w 101"/>
                  <a:gd name="T27" fmla="*/ 118 h 150"/>
                  <a:gd name="T28" fmla="*/ 16 w 101"/>
                  <a:gd name="T29" fmla="*/ 110 h 150"/>
                  <a:gd name="T30" fmla="*/ 19 w 101"/>
                  <a:gd name="T31" fmla="*/ 105 h 150"/>
                  <a:gd name="T32" fmla="*/ 21 w 101"/>
                  <a:gd name="T33" fmla="*/ 103 h 150"/>
                  <a:gd name="T34" fmla="*/ 25 w 101"/>
                  <a:gd name="T35" fmla="*/ 99 h 150"/>
                  <a:gd name="T36" fmla="*/ 19 w 101"/>
                  <a:gd name="T37" fmla="*/ 94 h 150"/>
                  <a:gd name="T38" fmla="*/ 21 w 101"/>
                  <a:gd name="T39" fmla="*/ 91 h 150"/>
                  <a:gd name="T40" fmla="*/ 25 w 101"/>
                  <a:gd name="T41" fmla="*/ 89 h 150"/>
                  <a:gd name="T42" fmla="*/ 19 w 101"/>
                  <a:gd name="T43" fmla="*/ 83 h 150"/>
                  <a:gd name="T44" fmla="*/ 16 w 101"/>
                  <a:gd name="T45" fmla="*/ 77 h 150"/>
                  <a:gd name="T46" fmla="*/ 9 w 101"/>
                  <a:gd name="T47" fmla="*/ 73 h 150"/>
                  <a:gd name="T48" fmla="*/ 0 w 101"/>
                  <a:gd name="T49" fmla="*/ 70 h 150"/>
                  <a:gd name="T50" fmla="*/ 1 w 101"/>
                  <a:gd name="T51" fmla="*/ 63 h 150"/>
                  <a:gd name="T52" fmla="*/ 3 w 101"/>
                  <a:gd name="T53" fmla="*/ 57 h 150"/>
                  <a:gd name="T54" fmla="*/ 8 w 101"/>
                  <a:gd name="T55" fmla="*/ 55 h 150"/>
                  <a:gd name="T56" fmla="*/ 17 w 101"/>
                  <a:gd name="T57" fmla="*/ 53 h 150"/>
                  <a:gd name="T58" fmla="*/ 17 w 101"/>
                  <a:gd name="T59" fmla="*/ 50 h 150"/>
                  <a:gd name="T60" fmla="*/ 13 w 101"/>
                  <a:gd name="T61" fmla="*/ 43 h 150"/>
                  <a:gd name="T62" fmla="*/ 13 w 101"/>
                  <a:gd name="T63" fmla="*/ 42 h 150"/>
                  <a:gd name="T64" fmla="*/ 16 w 101"/>
                  <a:gd name="T65" fmla="*/ 39 h 150"/>
                  <a:gd name="T66" fmla="*/ 17 w 101"/>
                  <a:gd name="T67" fmla="*/ 36 h 150"/>
                  <a:gd name="T68" fmla="*/ 6 w 101"/>
                  <a:gd name="T69" fmla="*/ 33 h 150"/>
                  <a:gd name="T70" fmla="*/ 6 w 101"/>
                  <a:gd name="T71" fmla="*/ 29 h 150"/>
                  <a:gd name="T72" fmla="*/ 23 w 101"/>
                  <a:gd name="T73" fmla="*/ 25 h 150"/>
                  <a:gd name="T74" fmla="*/ 9 w 101"/>
                  <a:gd name="T75" fmla="*/ 20 h 150"/>
                  <a:gd name="T76" fmla="*/ 0 w 101"/>
                  <a:gd name="T77" fmla="*/ 14 h 150"/>
                  <a:gd name="T78" fmla="*/ 17 w 101"/>
                  <a:gd name="T79" fmla="*/ 0 h 150"/>
                  <a:gd name="T80" fmla="*/ 79 w 101"/>
                  <a:gd name="T81" fmla="*/ 0 h 150"/>
                  <a:gd name="T82" fmla="*/ 79 w 101"/>
                  <a:gd name="T83" fmla="*/ 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1" h="150">
                    <a:moveTo>
                      <a:pt x="79" y="7"/>
                    </a:moveTo>
                    <a:lnTo>
                      <a:pt x="100" y="14"/>
                    </a:lnTo>
                    <a:lnTo>
                      <a:pt x="81" y="18"/>
                    </a:lnTo>
                    <a:lnTo>
                      <a:pt x="81" y="147"/>
                    </a:lnTo>
                    <a:lnTo>
                      <a:pt x="66" y="149"/>
                    </a:lnTo>
                    <a:lnTo>
                      <a:pt x="57" y="142"/>
                    </a:lnTo>
                    <a:lnTo>
                      <a:pt x="43" y="138"/>
                    </a:lnTo>
                    <a:lnTo>
                      <a:pt x="31" y="138"/>
                    </a:lnTo>
                    <a:lnTo>
                      <a:pt x="31" y="127"/>
                    </a:lnTo>
                    <a:lnTo>
                      <a:pt x="38" y="125"/>
                    </a:lnTo>
                    <a:lnTo>
                      <a:pt x="38" y="121"/>
                    </a:lnTo>
                    <a:lnTo>
                      <a:pt x="35" y="118"/>
                    </a:lnTo>
                    <a:lnTo>
                      <a:pt x="29" y="118"/>
                    </a:lnTo>
                    <a:lnTo>
                      <a:pt x="19" y="118"/>
                    </a:lnTo>
                    <a:lnTo>
                      <a:pt x="16" y="110"/>
                    </a:lnTo>
                    <a:lnTo>
                      <a:pt x="19" y="105"/>
                    </a:lnTo>
                    <a:lnTo>
                      <a:pt x="21" y="103"/>
                    </a:lnTo>
                    <a:lnTo>
                      <a:pt x="25" y="99"/>
                    </a:lnTo>
                    <a:lnTo>
                      <a:pt x="19" y="94"/>
                    </a:lnTo>
                    <a:lnTo>
                      <a:pt x="21" y="91"/>
                    </a:lnTo>
                    <a:lnTo>
                      <a:pt x="25" y="89"/>
                    </a:lnTo>
                    <a:lnTo>
                      <a:pt x="19" y="83"/>
                    </a:lnTo>
                    <a:lnTo>
                      <a:pt x="16" y="77"/>
                    </a:lnTo>
                    <a:lnTo>
                      <a:pt x="9" y="73"/>
                    </a:lnTo>
                    <a:lnTo>
                      <a:pt x="0" y="70"/>
                    </a:lnTo>
                    <a:lnTo>
                      <a:pt x="1" y="63"/>
                    </a:lnTo>
                    <a:lnTo>
                      <a:pt x="3" y="57"/>
                    </a:lnTo>
                    <a:lnTo>
                      <a:pt x="8" y="55"/>
                    </a:lnTo>
                    <a:lnTo>
                      <a:pt x="17" y="53"/>
                    </a:lnTo>
                    <a:lnTo>
                      <a:pt x="17" y="50"/>
                    </a:lnTo>
                    <a:lnTo>
                      <a:pt x="13" y="43"/>
                    </a:lnTo>
                    <a:lnTo>
                      <a:pt x="13" y="42"/>
                    </a:lnTo>
                    <a:lnTo>
                      <a:pt x="16" y="39"/>
                    </a:lnTo>
                    <a:lnTo>
                      <a:pt x="17" y="36"/>
                    </a:lnTo>
                    <a:lnTo>
                      <a:pt x="6" y="33"/>
                    </a:lnTo>
                    <a:lnTo>
                      <a:pt x="6" y="29"/>
                    </a:lnTo>
                    <a:lnTo>
                      <a:pt x="23" y="25"/>
                    </a:lnTo>
                    <a:lnTo>
                      <a:pt x="9" y="20"/>
                    </a:lnTo>
                    <a:lnTo>
                      <a:pt x="0" y="14"/>
                    </a:lnTo>
                    <a:lnTo>
                      <a:pt x="17" y="0"/>
                    </a:lnTo>
                    <a:lnTo>
                      <a:pt x="79" y="0"/>
                    </a:lnTo>
                    <a:lnTo>
                      <a:pt x="79" y="7"/>
                    </a:lnTo>
                  </a:path>
                </a:pathLst>
              </a:cu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755" name="Freeform 163"/>
              <p:cNvSpPr>
                <a:spLocks/>
              </p:cNvSpPr>
              <p:nvPr/>
            </p:nvSpPr>
            <p:spPr bwMode="auto">
              <a:xfrm>
                <a:off x="3918" y="1506"/>
                <a:ext cx="100" cy="150"/>
              </a:xfrm>
              <a:custGeom>
                <a:avLst/>
                <a:gdLst>
                  <a:gd name="T0" fmla="*/ 79 w 100"/>
                  <a:gd name="T1" fmla="*/ 7 h 150"/>
                  <a:gd name="T2" fmla="*/ 99 w 100"/>
                  <a:gd name="T3" fmla="*/ 14 h 150"/>
                  <a:gd name="T4" fmla="*/ 82 w 100"/>
                  <a:gd name="T5" fmla="*/ 18 h 150"/>
                  <a:gd name="T6" fmla="*/ 82 w 100"/>
                  <a:gd name="T7" fmla="*/ 149 h 150"/>
                  <a:gd name="T8" fmla="*/ 65 w 100"/>
                  <a:gd name="T9" fmla="*/ 149 h 150"/>
                  <a:gd name="T10" fmla="*/ 59 w 100"/>
                  <a:gd name="T11" fmla="*/ 142 h 150"/>
                  <a:gd name="T12" fmla="*/ 43 w 100"/>
                  <a:gd name="T13" fmla="*/ 138 h 150"/>
                  <a:gd name="T14" fmla="*/ 33 w 100"/>
                  <a:gd name="T15" fmla="*/ 138 h 150"/>
                  <a:gd name="T16" fmla="*/ 33 w 100"/>
                  <a:gd name="T17" fmla="*/ 127 h 150"/>
                  <a:gd name="T18" fmla="*/ 39 w 100"/>
                  <a:gd name="T19" fmla="*/ 125 h 150"/>
                  <a:gd name="T20" fmla="*/ 39 w 100"/>
                  <a:gd name="T21" fmla="*/ 121 h 150"/>
                  <a:gd name="T22" fmla="*/ 34 w 100"/>
                  <a:gd name="T23" fmla="*/ 118 h 150"/>
                  <a:gd name="T24" fmla="*/ 30 w 100"/>
                  <a:gd name="T25" fmla="*/ 118 h 150"/>
                  <a:gd name="T26" fmla="*/ 21 w 100"/>
                  <a:gd name="T27" fmla="*/ 118 h 150"/>
                  <a:gd name="T28" fmla="*/ 16 w 100"/>
                  <a:gd name="T29" fmla="*/ 110 h 150"/>
                  <a:gd name="T30" fmla="*/ 19 w 100"/>
                  <a:gd name="T31" fmla="*/ 105 h 150"/>
                  <a:gd name="T32" fmla="*/ 22 w 100"/>
                  <a:gd name="T33" fmla="*/ 103 h 150"/>
                  <a:gd name="T34" fmla="*/ 24 w 100"/>
                  <a:gd name="T35" fmla="*/ 99 h 150"/>
                  <a:gd name="T36" fmla="*/ 21 w 100"/>
                  <a:gd name="T37" fmla="*/ 94 h 150"/>
                  <a:gd name="T38" fmla="*/ 21 w 100"/>
                  <a:gd name="T39" fmla="*/ 91 h 150"/>
                  <a:gd name="T40" fmla="*/ 26 w 100"/>
                  <a:gd name="T41" fmla="*/ 89 h 150"/>
                  <a:gd name="T42" fmla="*/ 21 w 100"/>
                  <a:gd name="T43" fmla="*/ 83 h 150"/>
                  <a:gd name="T44" fmla="*/ 16 w 100"/>
                  <a:gd name="T45" fmla="*/ 77 h 150"/>
                  <a:gd name="T46" fmla="*/ 9 w 100"/>
                  <a:gd name="T47" fmla="*/ 73 h 150"/>
                  <a:gd name="T48" fmla="*/ 0 w 100"/>
                  <a:gd name="T49" fmla="*/ 70 h 150"/>
                  <a:gd name="T50" fmla="*/ 1 w 100"/>
                  <a:gd name="T51" fmla="*/ 64 h 150"/>
                  <a:gd name="T52" fmla="*/ 2 w 100"/>
                  <a:gd name="T53" fmla="*/ 57 h 150"/>
                  <a:gd name="T54" fmla="*/ 7 w 100"/>
                  <a:gd name="T55" fmla="*/ 55 h 150"/>
                  <a:gd name="T56" fmla="*/ 18 w 100"/>
                  <a:gd name="T57" fmla="*/ 53 h 150"/>
                  <a:gd name="T58" fmla="*/ 19 w 100"/>
                  <a:gd name="T59" fmla="*/ 50 h 150"/>
                  <a:gd name="T60" fmla="*/ 14 w 100"/>
                  <a:gd name="T61" fmla="*/ 43 h 150"/>
                  <a:gd name="T62" fmla="*/ 14 w 100"/>
                  <a:gd name="T63" fmla="*/ 42 h 150"/>
                  <a:gd name="T64" fmla="*/ 16 w 100"/>
                  <a:gd name="T65" fmla="*/ 39 h 150"/>
                  <a:gd name="T66" fmla="*/ 19 w 100"/>
                  <a:gd name="T67" fmla="*/ 37 h 150"/>
                  <a:gd name="T68" fmla="*/ 5 w 100"/>
                  <a:gd name="T69" fmla="*/ 33 h 150"/>
                  <a:gd name="T70" fmla="*/ 5 w 100"/>
                  <a:gd name="T71" fmla="*/ 29 h 150"/>
                  <a:gd name="T72" fmla="*/ 24 w 100"/>
                  <a:gd name="T73" fmla="*/ 26 h 150"/>
                  <a:gd name="T74" fmla="*/ 11 w 100"/>
                  <a:gd name="T75" fmla="*/ 21 h 150"/>
                  <a:gd name="T76" fmla="*/ 1 w 100"/>
                  <a:gd name="T77" fmla="*/ 14 h 150"/>
                  <a:gd name="T78" fmla="*/ 19 w 100"/>
                  <a:gd name="T79" fmla="*/ 0 h 150"/>
                  <a:gd name="T80" fmla="*/ 79 w 100"/>
                  <a:gd name="T81" fmla="*/ 0 h 150"/>
                  <a:gd name="T82" fmla="*/ 79 w 100"/>
                  <a:gd name="T83" fmla="*/ 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0" h="150">
                    <a:moveTo>
                      <a:pt x="79" y="7"/>
                    </a:moveTo>
                    <a:lnTo>
                      <a:pt x="99" y="14"/>
                    </a:lnTo>
                    <a:lnTo>
                      <a:pt x="82" y="18"/>
                    </a:lnTo>
                    <a:lnTo>
                      <a:pt x="82" y="149"/>
                    </a:lnTo>
                    <a:lnTo>
                      <a:pt x="65" y="149"/>
                    </a:lnTo>
                    <a:lnTo>
                      <a:pt x="59" y="142"/>
                    </a:lnTo>
                    <a:lnTo>
                      <a:pt x="43" y="138"/>
                    </a:lnTo>
                    <a:lnTo>
                      <a:pt x="33" y="138"/>
                    </a:lnTo>
                    <a:lnTo>
                      <a:pt x="33" y="127"/>
                    </a:lnTo>
                    <a:lnTo>
                      <a:pt x="39" y="125"/>
                    </a:lnTo>
                    <a:lnTo>
                      <a:pt x="39" y="121"/>
                    </a:lnTo>
                    <a:lnTo>
                      <a:pt x="34" y="118"/>
                    </a:lnTo>
                    <a:lnTo>
                      <a:pt x="30" y="118"/>
                    </a:lnTo>
                    <a:lnTo>
                      <a:pt x="21" y="118"/>
                    </a:lnTo>
                    <a:lnTo>
                      <a:pt x="16" y="110"/>
                    </a:lnTo>
                    <a:lnTo>
                      <a:pt x="19" y="105"/>
                    </a:lnTo>
                    <a:lnTo>
                      <a:pt x="22" y="103"/>
                    </a:lnTo>
                    <a:lnTo>
                      <a:pt x="24" y="99"/>
                    </a:lnTo>
                    <a:lnTo>
                      <a:pt x="21" y="94"/>
                    </a:lnTo>
                    <a:lnTo>
                      <a:pt x="21" y="91"/>
                    </a:lnTo>
                    <a:lnTo>
                      <a:pt x="26" y="89"/>
                    </a:lnTo>
                    <a:lnTo>
                      <a:pt x="21" y="83"/>
                    </a:lnTo>
                    <a:lnTo>
                      <a:pt x="16" y="77"/>
                    </a:lnTo>
                    <a:lnTo>
                      <a:pt x="9" y="73"/>
                    </a:lnTo>
                    <a:lnTo>
                      <a:pt x="0" y="70"/>
                    </a:lnTo>
                    <a:lnTo>
                      <a:pt x="1" y="64"/>
                    </a:lnTo>
                    <a:lnTo>
                      <a:pt x="2" y="57"/>
                    </a:lnTo>
                    <a:lnTo>
                      <a:pt x="7" y="55"/>
                    </a:lnTo>
                    <a:lnTo>
                      <a:pt x="18" y="53"/>
                    </a:lnTo>
                    <a:lnTo>
                      <a:pt x="19" y="50"/>
                    </a:lnTo>
                    <a:lnTo>
                      <a:pt x="14" y="43"/>
                    </a:lnTo>
                    <a:lnTo>
                      <a:pt x="14" y="42"/>
                    </a:lnTo>
                    <a:lnTo>
                      <a:pt x="16" y="39"/>
                    </a:lnTo>
                    <a:lnTo>
                      <a:pt x="19" y="37"/>
                    </a:lnTo>
                    <a:lnTo>
                      <a:pt x="5" y="33"/>
                    </a:lnTo>
                    <a:lnTo>
                      <a:pt x="5" y="29"/>
                    </a:lnTo>
                    <a:lnTo>
                      <a:pt x="24" y="26"/>
                    </a:lnTo>
                    <a:lnTo>
                      <a:pt x="11" y="21"/>
                    </a:lnTo>
                    <a:lnTo>
                      <a:pt x="1" y="14"/>
                    </a:lnTo>
                    <a:lnTo>
                      <a:pt x="19" y="0"/>
                    </a:lnTo>
                    <a:lnTo>
                      <a:pt x="79" y="0"/>
                    </a:lnTo>
                    <a:lnTo>
                      <a:pt x="79" y="7"/>
                    </a:lnTo>
                  </a:path>
                </a:pathLst>
              </a:cu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756" name="Line 164"/>
              <p:cNvSpPr>
                <a:spLocks noChangeShapeType="1"/>
              </p:cNvSpPr>
              <p:nvPr/>
            </p:nvSpPr>
            <p:spPr bwMode="auto">
              <a:xfrm>
                <a:off x="3982" y="1510"/>
                <a:ext cx="0" cy="148"/>
              </a:xfrm>
              <a:prstGeom prst="line">
                <a:avLst/>
              </a:prstGeom>
              <a:noFill/>
              <a:ln w="25400">
                <a:solidFill>
                  <a:srgbClr val="755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757" name="Freeform 165"/>
              <p:cNvSpPr>
                <a:spLocks/>
              </p:cNvSpPr>
              <p:nvPr/>
            </p:nvSpPr>
            <p:spPr bwMode="auto">
              <a:xfrm>
                <a:off x="3994" y="1658"/>
                <a:ext cx="18" cy="19"/>
              </a:xfrm>
              <a:custGeom>
                <a:avLst/>
                <a:gdLst>
                  <a:gd name="T0" fmla="*/ 17 w 18"/>
                  <a:gd name="T1" fmla="*/ 0 h 19"/>
                  <a:gd name="T2" fmla="*/ 0 w 18"/>
                  <a:gd name="T3" fmla="*/ 18 h 19"/>
                  <a:gd name="T4" fmla="*/ 0 w 18"/>
                  <a:gd name="T5" fmla="*/ 0 h 19"/>
                  <a:gd name="T6" fmla="*/ 17 w 18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9">
                    <a:moveTo>
                      <a:pt x="17" y="0"/>
                    </a:moveTo>
                    <a:lnTo>
                      <a:pt x="0" y="18"/>
                    </a:lnTo>
                    <a:lnTo>
                      <a:pt x="0" y="0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758" name="Rectangle 166"/>
              <p:cNvSpPr>
                <a:spLocks noChangeArrowheads="1"/>
              </p:cNvSpPr>
              <p:nvPr/>
            </p:nvSpPr>
            <p:spPr bwMode="auto">
              <a:xfrm>
                <a:off x="3939" y="1516"/>
                <a:ext cx="26" cy="18"/>
              </a:xfrm>
              <a:prstGeom prst="rect">
                <a:avLst/>
              </a:prstGeom>
              <a:solidFill>
                <a:srgbClr val="57575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59" name="AutoShape 167"/>
              <p:cNvSpPr>
                <a:spLocks noChangeArrowheads="1"/>
              </p:cNvSpPr>
              <p:nvPr/>
            </p:nvSpPr>
            <p:spPr bwMode="auto">
              <a:xfrm>
                <a:off x="3708" y="1349"/>
                <a:ext cx="221" cy="80"/>
              </a:xfrm>
              <a:prstGeom prst="roundRect">
                <a:avLst>
                  <a:gd name="adj" fmla="val 12495"/>
                </a:avLst>
              </a:prstGeom>
              <a:solidFill>
                <a:srgbClr val="0ABE03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60" name="Oval 168"/>
              <p:cNvSpPr>
                <a:spLocks noChangeArrowheads="1"/>
              </p:cNvSpPr>
              <p:nvPr/>
            </p:nvSpPr>
            <p:spPr bwMode="auto">
              <a:xfrm>
                <a:off x="3894" y="1388"/>
                <a:ext cx="18" cy="11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61" name="Rectangle 169"/>
              <p:cNvSpPr>
                <a:spLocks noChangeArrowheads="1"/>
              </p:cNvSpPr>
              <p:nvPr/>
            </p:nvSpPr>
            <p:spPr bwMode="auto">
              <a:xfrm>
                <a:off x="3957" y="1481"/>
                <a:ext cx="27" cy="19"/>
              </a:xfrm>
              <a:prstGeom prst="rect">
                <a:avLst/>
              </a:pr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62" name="Rectangle 170"/>
              <p:cNvSpPr>
                <a:spLocks noChangeArrowheads="1"/>
              </p:cNvSpPr>
              <p:nvPr/>
            </p:nvSpPr>
            <p:spPr bwMode="auto">
              <a:xfrm>
                <a:off x="3957" y="1493"/>
                <a:ext cx="27" cy="18"/>
              </a:xfrm>
              <a:prstGeom prst="rect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63" name="Rectangle 171"/>
              <p:cNvSpPr>
                <a:spLocks noChangeArrowheads="1"/>
              </p:cNvSpPr>
              <p:nvPr/>
            </p:nvSpPr>
            <p:spPr bwMode="auto">
              <a:xfrm>
                <a:off x="3957" y="1505"/>
                <a:ext cx="27" cy="19"/>
              </a:xfrm>
              <a:prstGeom prst="rect">
                <a:avLst/>
              </a:pr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64" name="Oval 172"/>
              <p:cNvSpPr>
                <a:spLocks noChangeArrowheads="1"/>
              </p:cNvSpPr>
              <p:nvPr/>
            </p:nvSpPr>
            <p:spPr bwMode="auto">
              <a:xfrm>
                <a:off x="3884" y="1422"/>
                <a:ext cx="162" cy="84"/>
              </a:xfrm>
              <a:prstGeom prst="ellipse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65" name="Oval 173"/>
              <p:cNvSpPr>
                <a:spLocks noChangeArrowheads="1"/>
              </p:cNvSpPr>
              <p:nvPr/>
            </p:nvSpPr>
            <p:spPr bwMode="auto">
              <a:xfrm>
                <a:off x="3893" y="1418"/>
                <a:ext cx="158" cy="84"/>
              </a:xfrm>
              <a:prstGeom prst="ellipse">
                <a:avLst/>
              </a:pr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66" name="Oval 174"/>
              <p:cNvSpPr>
                <a:spLocks noChangeArrowheads="1"/>
              </p:cNvSpPr>
              <p:nvPr/>
            </p:nvSpPr>
            <p:spPr bwMode="auto">
              <a:xfrm>
                <a:off x="3959" y="1423"/>
                <a:ext cx="32" cy="19"/>
              </a:xfrm>
              <a:prstGeom prst="ellipse">
                <a:avLst/>
              </a:pr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67" name="Oval 175"/>
              <p:cNvSpPr>
                <a:spLocks noChangeArrowheads="1"/>
              </p:cNvSpPr>
              <p:nvPr/>
            </p:nvSpPr>
            <p:spPr bwMode="auto">
              <a:xfrm>
                <a:off x="3953" y="1422"/>
                <a:ext cx="47" cy="2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68" name="Freeform 176"/>
              <p:cNvSpPr>
                <a:spLocks/>
              </p:cNvSpPr>
              <p:nvPr/>
            </p:nvSpPr>
            <p:spPr bwMode="auto">
              <a:xfrm>
                <a:off x="4003" y="1508"/>
                <a:ext cx="19" cy="19"/>
              </a:xfrm>
              <a:custGeom>
                <a:avLst/>
                <a:gdLst>
                  <a:gd name="T0" fmla="*/ 18 w 19"/>
                  <a:gd name="T1" fmla="*/ 0 h 19"/>
                  <a:gd name="T2" fmla="*/ 15 w 19"/>
                  <a:gd name="T3" fmla="*/ 11 h 19"/>
                  <a:gd name="T4" fmla="*/ 0 w 19"/>
                  <a:gd name="T5" fmla="*/ 18 h 19"/>
                  <a:gd name="T6" fmla="*/ 0 w 19"/>
                  <a:gd name="T7" fmla="*/ 7 h 19"/>
                  <a:gd name="T8" fmla="*/ 18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8" y="0"/>
                    </a:moveTo>
                    <a:lnTo>
                      <a:pt x="15" y="11"/>
                    </a:lnTo>
                    <a:lnTo>
                      <a:pt x="0" y="18"/>
                    </a:lnTo>
                    <a:lnTo>
                      <a:pt x="0" y="7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755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769" name="Oval 177"/>
              <p:cNvSpPr>
                <a:spLocks noChangeArrowheads="1"/>
              </p:cNvSpPr>
              <p:nvPr/>
            </p:nvSpPr>
            <p:spPr bwMode="auto">
              <a:xfrm>
                <a:off x="3910" y="1378"/>
                <a:ext cx="169" cy="41"/>
              </a:xfrm>
              <a:prstGeom prst="ellips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110770" name="Freeform 178"/>
              <p:cNvSpPr>
                <a:spLocks/>
              </p:cNvSpPr>
              <p:nvPr/>
            </p:nvSpPr>
            <p:spPr bwMode="auto">
              <a:xfrm>
                <a:off x="3923" y="1420"/>
                <a:ext cx="46" cy="19"/>
              </a:xfrm>
              <a:custGeom>
                <a:avLst/>
                <a:gdLst>
                  <a:gd name="T0" fmla="*/ 29 w 46"/>
                  <a:gd name="T1" fmla="*/ 18 h 19"/>
                  <a:gd name="T2" fmla="*/ 30 w 46"/>
                  <a:gd name="T3" fmla="*/ 12 h 19"/>
                  <a:gd name="T4" fmla="*/ 36 w 46"/>
                  <a:gd name="T5" fmla="*/ 6 h 19"/>
                  <a:gd name="T6" fmla="*/ 45 w 46"/>
                  <a:gd name="T7" fmla="*/ 3 h 19"/>
                  <a:gd name="T8" fmla="*/ 33 w 46"/>
                  <a:gd name="T9" fmla="*/ 1 h 19"/>
                  <a:gd name="T10" fmla="*/ 23 w 46"/>
                  <a:gd name="T11" fmla="*/ 0 h 19"/>
                  <a:gd name="T12" fmla="*/ 0 w 46"/>
                  <a:gd name="T13" fmla="*/ 7 h 19"/>
                  <a:gd name="T14" fmla="*/ 29 w 46"/>
                  <a:gd name="T15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9">
                    <a:moveTo>
                      <a:pt x="29" y="18"/>
                    </a:moveTo>
                    <a:lnTo>
                      <a:pt x="30" y="12"/>
                    </a:lnTo>
                    <a:lnTo>
                      <a:pt x="36" y="6"/>
                    </a:lnTo>
                    <a:lnTo>
                      <a:pt x="45" y="3"/>
                    </a:lnTo>
                    <a:lnTo>
                      <a:pt x="33" y="1"/>
                    </a:lnTo>
                    <a:lnTo>
                      <a:pt x="23" y="0"/>
                    </a:lnTo>
                    <a:lnTo>
                      <a:pt x="0" y="7"/>
                    </a:lnTo>
                    <a:lnTo>
                      <a:pt x="29" y="18"/>
                    </a:lnTo>
                  </a:path>
                </a:pathLst>
              </a:custGeom>
              <a:solidFill>
                <a:srgbClr val="BF9A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771" name="Arc 179"/>
              <p:cNvSpPr>
                <a:spLocks/>
              </p:cNvSpPr>
              <p:nvPr/>
            </p:nvSpPr>
            <p:spPr bwMode="auto">
              <a:xfrm>
                <a:off x="3953" y="1434"/>
                <a:ext cx="12" cy="11"/>
              </a:xfrm>
              <a:custGeom>
                <a:avLst/>
                <a:gdLst>
                  <a:gd name="G0" fmla="+- 21600 0 0"/>
                  <a:gd name="G1" fmla="+- 2048 0 0"/>
                  <a:gd name="G2" fmla="+- 21600 0 0"/>
                  <a:gd name="T0" fmla="*/ 21600 w 21600"/>
                  <a:gd name="T1" fmla="*/ 23648 h 23648"/>
                  <a:gd name="T2" fmla="*/ 97 w 21600"/>
                  <a:gd name="T3" fmla="*/ 0 h 23648"/>
                  <a:gd name="T4" fmla="*/ 21600 w 21600"/>
                  <a:gd name="T5" fmla="*/ 2048 h 23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648" fill="none" extrusionOk="0">
                    <a:moveTo>
                      <a:pt x="21600" y="23647"/>
                    </a:moveTo>
                    <a:cubicBezTo>
                      <a:pt x="9670" y="23648"/>
                      <a:pt x="0" y="13977"/>
                      <a:pt x="0" y="2048"/>
                    </a:cubicBezTo>
                    <a:cubicBezTo>
                      <a:pt x="0" y="1364"/>
                      <a:pt x="32" y="680"/>
                      <a:pt x="97" y="0"/>
                    </a:cubicBezTo>
                  </a:path>
                  <a:path w="21600" h="23648" stroke="0" extrusionOk="0">
                    <a:moveTo>
                      <a:pt x="21600" y="23647"/>
                    </a:moveTo>
                    <a:cubicBezTo>
                      <a:pt x="9670" y="23648"/>
                      <a:pt x="0" y="13977"/>
                      <a:pt x="0" y="2048"/>
                    </a:cubicBezTo>
                    <a:cubicBezTo>
                      <a:pt x="0" y="1364"/>
                      <a:pt x="32" y="680"/>
                      <a:pt x="97" y="0"/>
                    </a:cubicBezTo>
                    <a:lnTo>
                      <a:pt x="21600" y="2048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772" name="Arc 180"/>
              <p:cNvSpPr>
                <a:spLocks/>
              </p:cNvSpPr>
              <p:nvPr/>
            </p:nvSpPr>
            <p:spPr bwMode="auto">
              <a:xfrm>
                <a:off x="3953" y="1423"/>
                <a:ext cx="21" cy="14"/>
              </a:xfrm>
              <a:custGeom>
                <a:avLst/>
                <a:gdLst>
                  <a:gd name="G0" fmla="+- 21600 0 0"/>
                  <a:gd name="G1" fmla="+- 21574 0 0"/>
                  <a:gd name="G2" fmla="+- 21600 0 0"/>
                  <a:gd name="T0" fmla="*/ 0 w 21600"/>
                  <a:gd name="T1" fmla="*/ 21574 h 21574"/>
                  <a:gd name="T2" fmla="*/ 20548 w 21600"/>
                  <a:gd name="T3" fmla="*/ 0 h 21574"/>
                  <a:gd name="T4" fmla="*/ 21600 w 21600"/>
                  <a:gd name="T5" fmla="*/ 21574 h 21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74" fill="none" extrusionOk="0">
                    <a:moveTo>
                      <a:pt x="0" y="21573"/>
                    </a:moveTo>
                    <a:cubicBezTo>
                      <a:pt x="0" y="10053"/>
                      <a:pt x="9041" y="560"/>
                      <a:pt x="20547" y="-1"/>
                    </a:cubicBezTo>
                  </a:path>
                  <a:path w="21600" h="21574" stroke="0" extrusionOk="0">
                    <a:moveTo>
                      <a:pt x="0" y="21573"/>
                    </a:moveTo>
                    <a:cubicBezTo>
                      <a:pt x="0" y="10053"/>
                      <a:pt x="9041" y="560"/>
                      <a:pt x="20547" y="-1"/>
                    </a:cubicBezTo>
                    <a:lnTo>
                      <a:pt x="21600" y="2157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773" name="Arc 181"/>
              <p:cNvSpPr>
                <a:spLocks/>
              </p:cNvSpPr>
              <p:nvPr/>
            </p:nvSpPr>
            <p:spPr bwMode="auto">
              <a:xfrm>
                <a:off x="3899" y="1384"/>
                <a:ext cx="20" cy="1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0774" name="Freeform 182"/>
              <p:cNvSpPr>
                <a:spLocks/>
              </p:cNvSpPr>
              <p:nvPr/>
            </p:nvSpPr>
            <p:spPr bwMode="auto">
              <a:xfrm>
                <a:off x="3885" y="1369"/>
                <a:ext cx="44" cy="32"/>
              </a:xfrm>
              <a:custGeom>
                <a:avLst/>
                <a:gdLst>
                  <a:gd name="T0" fmla="*/ 35 w 44"/>
                  <a:gd name="T1" fmla="*/ 31 h 32"/>
                  <a:gd name="T2" fmla="*/ 29 w 44"/>
                  <a:gd name="T3" fmla="*/ 21 h 32"/>
                  <a:gd name="T4" fmla="*/ 20 w 44"/>
                  <a:gd name="T5" fmla="*/ 16 h 32"/>
                  <a:gd name="T6" fmla="*/ 11 w 44"/>
                  <a:gd name="T7" fmla="*/ 15 h 32"/>
                  <a:gd name="T8" fmla="*/ 0 w 44"/>
                  <a:gd name="T9" fmla="*/ 14 h 32"/>
                  <a:gd name="T10" fmla="*/ 0 w 44"/>
                  <a:gd name="T11" fmla="*/ 0 h 32"/>
                  <a:gd name="T12" fmla="*/ 41 w 44"/>
                  <a:gd name="T13" fmla="*/ 0 h 32"/>
                  <a:gd name="T14" fmla="*/ 41 w 44"/>
                  <a:gd name="T15" fmla="*/ 1 h 32"/>
                  <a:gd name="T16" fmla="*/ 41 w 44"/>
                  <a:gd name="T17" fmla="*/ 3 h 32"/>
                  <a:gd name="T18" fmla="*/ 41 w 44"/>
                  <a:gd name="T19" fmla="*/ 5 h 32"/>
                  <a:gd name="T20" fmla="*/ 41 w 44"/>
                  <a:gd name="T21" fmla="*/ 7 h 32"/>
                  <a:gd name="T22" fmla="*/ 41 w 44"/>
                  <a:gd name="T23" fmla="*/ 10 h 32"/>
                  <a:gd name="T24" fmla="*/ 41 w 44"/>
                  <a:gd name="T25" fmla="*/ 12 h 32"/>
                  <a:gd name="T26" fmla="*/ 43 w 44"/>
                  <a:gd name="T27" fmla="*/ 13 h 32"/>
                  <a:gd name="T28" fmla="*/ 43 w 44"/>
                  <a:gd name="T29" fmla="*/ 14 h 32"/>
                  <a:gd name="T30" fmla="*/ 43 w 44"/>
                  <a:gd name="T31" fmla="*/ 16 h 32"/>
                  <a:gd name="T32" fmla="*/ 43 w 44"/>
                  <a:gd name="T33" fmla="*/ 17 h 32"/>
                  <a:gd name="T34" fmla="*/ 43 w 44"/>
                  <a:gd name="T35" fmla="*/ 18 h 32"/>
                  <a:gd name="T36" fmla="*/ 43 w 44"/>
                  <a:gd name="T37" fmla="*/ 20 h 32"/>
                  <a:gd name="T38" fmla="*/ 43 w 44"/>
                  <a:gd name="T39" fmla="*/ 21 h 32"/>
                  <a:gd name="T40" fmla="*/ 43 w 44"/>
                  <a:gd name="T41" fmla="*/ 23 h 32"/>
                  <a:gd name="T42" fmla="*/ 41 w 44"/>
                  <a:gd name="T43" fmla="*/ 24 h 32"/>
                  <a:gd name="T44" fmla="*/ 41 w 44"/>
                  <a:gd name="T45" fmla="*/ 26 h 32"/>
                  <a:gd name="T46" fmla="*/ 41 w 44"/>
                  <a:gd name="T47" fmla="*/ 27 h 32"/>
                  <a:gd name="T48" fmla="*/ 41 w 44"/>
                  <a:gd name="T49" fmla="*/ 28 h 32"/>
                  <a:gd name="T50" fmla="*/ 41 w 44"/>
                  <a:gd name="T51" fmla="*/ 29 h 32"/>
                  <a:gd name="T52" fmla="*/ 35 w 44"/>
                  <a:gd name="T5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4" h="32">
                    <a:moveTo>
                      <a:pt x="35" y="31"/>
                    </a:moveTo>
                    <a:lnTo>
                      <a:pt x="29" y="21"/>
                    </a:lnTo>
                    <a:lnTo>
                      <a:pt x="20" y="16"/>
                    </a:lnTo>
                    <a:lnTo>
                      <a:pt x="11" y="15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41" y="3"/>
                    </a:lnTo>
                    <a:lnTo>
                      <a:pt x="41" y="5"/>
                    </a:lnTo>
                    <a:lnTo>
                      <a:pt x="41" y="7"/>
                    </a:lnTo>
                    <a:lnTo>
                      <a:pt x="41" y="10"/>
                    </a:lnTo>
                    <a:lnTo>
                      <a:pt x="41" y="12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3" y="20"/>
                    </a:lnTo>
                    <a:lnTo>
                      <a:pt x="43" y="21"/>
                    </a:lnTo>
                    <a:lnTo>
                      <a:pt x="43" y="23"/>
                    </a:lnTo>
                    <a:lnTo>
                      <a:pt x="41" y="24"/>
                    </a:lnTo>
                    <a:lnTo>
                      <a:pt x="41" y="26"/>
                    </a:lnTo>
                    <a:lnTo>
                      <a:pt x="41" y="27"/>
                    </a:lnTo>
                    <a:lnTo>
                      <a:pt x="41" y="28"/>
                    </a:lnTo>
                    <a:lnTo>
                      <a:pt x="41" y="29"/>
                    </a:lnTo>
                    <a:lnTo>
                      <a:pt x="35" y="31"/>
                    </a:lnTo>
                  </a:path>
                </a:pathLst>
              </a:custGeom>
              <a:solidFill>
                <a:srgbClr val="0ABE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  <p:sp>
          <p:nvSpPr>
            <p:cNvPr id="110775" name="Rectangle 183"/>
            <p:cNvSpPr>
              <a:spLocks noChangeArrowheads="1"/>
            </p:cNvSpPr>
            <p:nvPr/>
          </p:nvSpPr>
          <p:spPr bwMode="auto">
            <a:xfrm>
              <a:off x="3665" y="1312"/>
              <a:ext cx="29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Pub</a:t>
              </a:r>
            </a:p>
          </p:txBody>
        </p:sp>
      </p:grpSp>
      <p:sp>
        <p:nvSpPr>
          <p:cNvPr id="110776" name="Rectangle 184"/>
          <p:cNvSpPr>
            <a:spLocks noChangeArrowheads="1"/>
          </p:cNvSpPr>
          <p:nvPr/>
        </p:nvSpPr>
        <p:spPr bwMode="auto">
          <a:xfrm>
            <a:off x="1020763" y="3706813"/>
            <a:ext cx="673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 anchor="ctr" anchorCtr="1">
            <a:spAutoFit/>
          </a:bodyPr>
          <a:lstStyle>
            <a:lvl1pPr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1213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7613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4013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12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384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56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28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600"/>
              <a:t>Clear</a:t>
            </a:r>
          </a:p>
        </p:txBody>
      </p:sp>
      <p:sp>
        <p:nvSpPr>
          <p:cNvPr id="110777" name="Line 185"/>
          <p:cNvSpPr>
            <a:spLocks noChangeShapeType="1"/>
          </p:cNvSpPr>
          <p:nvPr/>
        </p:nvSpPr>
        <p:spPr bwMode="auto">
          <a:xfrm>
            <a:off x="1690688" y="3824288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0778" name="Rectangle 186"/>
          <p:cNvSpPr>
            <a:spLocks noChangeArrowheads="1"/>
          </p:cNvSpPr>
          <p:nvPr/>
        </p:nvSpPr>
        <p:spPr bwMode="auto">
          <a:xfrm>
            <a:off x="3902075" y="3478213"/>
            <a:ext cx="11588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 anchor="ctr" anchorCtr="1">
            <a:spAutoFit/>
          </a:bodyPr>
          <a:lstStyle>
            <a:lvl1pPr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1213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7613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4013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12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384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56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28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600"/>
              <a:t>Encrypted</a:t>
            </a:r>
          </a:p>
        </p:txBody>
      </p:sp>
      <p:sp>
        <p:nvSpPr>
          <p:cNvPr id="110779" name="Line 187"/>
          <p:cNvSpPr>
            <a:spLocks noChangeShapeType="1"/>
          </p:cNvSpPr>
          <p:nvPr/>
        </p:nvSpPr>
        <p:spPr bwMode="auto">
          <a:xfrm>
            <a:off x="7329488" y="3824288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0780" name="Rectangle 188"/>
          <p:cNvSpPr>
            <a:spLocks noChangeArrowheads="1"/>
          </p:cNvSpPr>
          <p:nvPr/>
        </p:nvSpPr>
        <p:spPr bwMode="auto">
          <a:xfrm>
            <a:off x="7802563" y="3706813"/>
            <a:ext cx="6731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 anchor="ctr" anchorCtr="1">
            <a:spAutoFit/>
          </a:bodyPr>
          <a:lstStyle>
            <a:lvl1pPr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1213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7613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4013" defTabSz="720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12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384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56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2813" defTabSz="720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600"/>
              <a:t>Clear</a:t>
            </a:r>
          </a:p>
        </p:txBody>
      </p:sp>
      <p:sp>
        <p:nvSpPr>
          <p:cNvPr id="110781" name="Rectangle 189"/>
          <p:cNvSpPr>
            <a:spLocks noChangeArrowheads="1"/>
          </p:cNvSpPr>
          <p:nvPr/>
        </p:nvSpPr>
        <p:spPr bwMode="auto">
          <a:xfrm>
            <a:off x="608013" y="2809875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Router A</a:t>
            </a:r>
          </a:p>
        </p:txBody>
      </p:sp>
      <p:sp>
        <p:nvSpPr>
          <p:cNvPr id="110782" name="Rectangle 190"/>
          <p:cNvSpPr>
            <a:spLocks noChangeArrowheads="1"/>
          </p:cNvSpPr>
          <p:nvPr/>
        </p:nvSpPr>
        <p:spPr bwMode="auto">
          <a:xfrm>
            <a:off x="6627813" y="2276475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Router B</a:t>
            </a:r>
          </a:p>
        </p:txBody>
      </p:sp>
      <p:sp>
        <p:nvSpPr>
          <p:cNvPr id="110783" name="Oval 191"/>
          <p:cNvSpPr>
            <a:spLocks noChangeArrowheads="1"/>
          </p:cNvSpPr>
          <p:nvPr/>
        </p:nvSpPr>
        <p:spPr bwMode="auto">
          <a:xfrm>
            <a:off x="2057400" y="3581400"/>
            <a:ext cx="1295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ENCRYPT</a:t>
            </a:r>
          </a:p>
        </p:txBody>
      </p:sp>
      <p:sp>
        <p:nvSpPr>
          <p:cNvPr id="110785" name="Oval 193"/>
          <p:cNvSpPr>
            <a:spLocks noChangeArrowheads="1"/>
          </p:cNvSpPr>
          <p:nvPr/>
        </p:nvSpPr>
        <p:spPr bwMode="auto">
          <a:xfrm>
            <a:off x="5867400" y="3581400"/>
            <a:ext cx="1295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DECRYPT</a:t>
            </a:r>
          </a:p>
        </p:txBody>
      </p:sp>
    </p:spTree>
    <p:extLst>
      <p:ext uri="{BB962C8B-B14F-4D97-AF65-F5344CB8AC3E}">
        <p14:creationId xmlns:p14="http://schemas.microsoft.com/office/powerpoint/2010/main" val="400626142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52C2-0221-4DCD-930A-1BD13F2CDD3F}" type="slidenum">
              <a:rPr lang="en-US" altLang="en-US"/>
              <a:pPr/>
              <a:t>110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TCP Packet Format</a:t>
            </a:r>
          </a:p>
        </p:txBody>
      </p:sp>
      <p:grpSp>
        <p:nvGrpSpPr>
          <p:cNvPr id="122884" name="Group 4"/>
          <p:cNvGrpSpPr>
            <a:grpSpLocks/>
          </p:cNvGrpSpPr>
          <p:nvPr/>
        </p:nvGrpSpPr>
        <p:grpSpPr bwMode="auto">
          <a:xfrm>
            <a:off x="609600" y="2133600"/>
            <a:ext cx="7724775" cy="3705225"/>
            <a:chOff x="513" y="902"/>
            <a:chExt cx="4866" cy="2334"/>
          </a:xfrm>
        </p:grpSpPr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623" y="2812"/>
              <a:ext cx="4600" cy="424"/>
            </a:xfrm>
            <a:prstGeom prst="rect">
              <a:avLst/>
            </a:prstGeom>
            <a:solidFill>
              <a:srgbClr val="FFEAA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623" y="1084"/>
              <a:ext cx="4600" cy="1720"/>
            </a:xfrm>
            <a:prstGeom prst="rect">
              <a:avLst/>
            </a:prstGeom>
            <a:solidFill>
              <a:srgbClr val="C8B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22887" name="Line 7"/>
            <p:cNvSpPr>
              <a:spLocks noChangeShapeType="1"/>
            </p:cNvSpPr>
            <p:nvPr/>
          </p:nvSpPr>
          <p:spPr bwMode="auto">
            <a:xfrm>
              <a:off x="619" y="108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888" name="Line 8"/>
            <p:cNvSpPr>
              <a:spLocks noChangeShapeType="1"/>
            </p:cNvSpPr>
            <p:nvPr/>
          </p:nvSpPr>
          <p:spPr bwMode="auto">
            <a:xfrm>
              <a:off x="619" y="1368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889" name="Line 9"/>
            <p:cNvSpPr>
              <a:spLocks noChangeShapeType="1"/>
            </p:cNvSpPr>
            <p:nvPr/>
          </p:nvSpPr>
          <p:spPr bwMode="auto">
            <a:xfrm>
              <a:off x="619" y="1656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890" name="Line 10"/>
            <p:cNvSpPr>
              <a:spLocks noChangeShapeType="1"/>
            </p:cNvSpPr>
            <p:nvPr/>
          </p:nvSpPr>
          <p:spPr bwMode="auto">
            <a:xfrm>
              <a:off x="619" y="1944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891" name="Line 11"/>
            <p:cNvSpPr>
              <a:spLocks noChangeShapeType="1"/>
            </p:cNvSpPr>
            <p:nvPr/>
          </p:nvSpPr>
          <p:spPr bwMode="auto">
            <a:xfrm>
              <a:off x="619" y="2232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892" name="Line 12"/>
            <p:cNvSpPr>
              <a:spLocks noChangeShapeType="1"/>
            </p:cNvSpPr>
            <p:nvPr/>
          </p:nvSpPr>
          <p:spPr bwMode="auto">
            <a:xfrm>
              <a:off x="619" y="252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893" name="Line 13"/>
            <p:cNvSpPr>
              <a:spLocks noChangeShapeType="1"/>
            </p:cNvSpPr>
            <p:nvPr/>
          </p:nvSpPr>
          <p:spPr bwMode="auto">
            <a:xfrm>
              <a:off x="619" y="2808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894" name="Line 14"/>
            <p:cNvSpPr>
              <a:spLocks noChangeShapeType="1"/>
            </p:cNvSpPr>
            <p:nvPr/>
          </p:nvSpPr>
          <p:spPr bwMode="auto">
            <a:xfrm>
              <a:off x="2923" y="108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895" name="Line 15"/>
            <p:cNvSpPr>
              <a:spLocks noChangeShapeType="1"/>
            </p:cNvSpPr>
            <p:nvPr/>
          </p:nvSpPr>
          <p:spPr bwMode="auto">
            <a:xfrm>
              <a:off x="4075" y="252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896" name="Rectangle 16"/>
            <p:cNvSpPr>
              <a:spLocks noChangeArrowheads="1"/>
            </p:cNvSpPr>
            <p:nvPr/>
          </p:nvSpPr>
          <p:spPr bwMode="auto">
            <a:xfrm>
              <a:off x="513" y="90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0</a:t>
              </a:r>
            </a:p>
          </p:txBody>
        </p:sp>
        <p:sp>
          <p:nvSpPr>
            <p:cNvPr id="122897" name="Rectangle 17"/>
            <p:cNvSpPr>
              <a:spLocks noChangeArrowheads="1"/>
            </p:cNvSpPr>
            <p:nvPr/>
          </p:nvSpPr>
          <p:spPr bwMode="auto">
            <a:xfrm>
              <a:off x="1089" y="90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4</a:t>
              </a:r>
            </a:p>
          </p:txBody>
        </p:sp>
        <p:sp>
          <p:nvSpPr>
            <p:cNvPr id="122898" name="Rectangle 18"/>
            <p:cNvSpPr>
              <a:spLocks noChangeArrowheads="1"/>
            </p:cNvSpPr>
            <p:nvPr/>
          </p:nvSpPr>
          <p:spPr bwMode="auto">
            <a:xfrm>
              <a:off x="1665" y="90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8</a:t>
              </a:r>
            </a:p>
          </p:txBody>
        </p:sp>
        <p:sp>
          <p:nvSpPr>
            <p:cNvPr id="122899" name="Rectangle 19"/>
            <p:cNvSpPr>
              <a:spLocks noChangeArrowheads="1"/>
            </p:cNvSpPr>
            <p:nvPr/>
          </p:nvSpPr>
          <p:spPr bwMode="auto">
            <a:xfrm>
              <a:off x="2811" y="902"/>
              <a:ext cx="2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16</a:t>
              </a:r>
            </a:p>
          </p:txBody>
        </p:sp>
        <p:sp>
          <p:nvSpPr>
            <p:cNvPr id="122900" name="Rectangle 20"/>
            <p:cNvSpPr>
              <a:spLocks noChangeArrowheads="1"/>
            </p:cNvSpPr>
            <p:nvPr/>
          </p:nvSpPr>
          <p:spPr bwMode="auto">
            <a:xfrm>
              <a:off x="5081" y="902"/>
              <a:ext cx="2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31</a:t>
              </a:r>
            </a:p>
          </p:txBody>
        </p:sp>
        <p:sp>
          <p:nvSpPr>
            <p:cNvPr id="122901" name="Rectangle 21"/>
            <p:cNvSpPr>
              <a:spLocks noChangeArrowheads="1"/>
            </p:cNvSpPr>
            <p:nvPr/>
          </p:nvSpPr>
          <p:spPr bwMode="auto">
            <a:xfrm>
              <a:off x="3089" y="1132"/>
              <a:ext cx="19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Destination TCP Port Number</a:t>
              </a:r>
            </a:p>
          </p:txBody>
        </p:sp>
        <p:sp>
          <p:nvSpPr>
            <p:cNvPr id="122902" name="Rectangle 22"/>
            <p:cNvSpPr>
              <a:spLocks noChangeArrowheads="1"/>
            </p:cNvSpPr>
            <p:nvPr/>
          </p:nvSpPr>
          <p:spPr bwMode="auto">
            <a:xfrm>
              <a:off x="1988" y="2578"/>
              <a:ext cx="93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Options (if any)</a:t>
              </a:r>
            </a:p>
          </p:txBody>
        </p:sp>
        <p:sp>
          <p:nvSpPr>
            <p:cNvPr id="122903" name="Rectangle 23"/>
            <p:cNvSpPr>
              <a:spLocks noChangeArrowheads="1"/>
            </p:cNvSpPr>
            <p:nvPr/>
          </p:nvSpPr>
          <p:spPr bwMode="auto">
            <a:xfrm>
              <a:off x="4393" y="2578"/>
              <a:ext cx="5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Padding</a:t>
              </a:r>
            </a:p>
          </p:txBody>
        </p:sp>
        <p:sp>
          <p:nvSpPr>
            <p:cNvPr id="122904" name="Rectangle 24"/>
            <p:cNvSpPr>
              <a:spLocks noChangeArrowheads="1"/>
            </p:cNvSpPr>
            <p:nvPr/>
          </p:nvSpPr>
          <p:spPr bwMode="auto">
            <a:xfrm>
              <a:off x="2461" y="2918"/>
              <a:ext cx="9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DATA................</a:t>
              </a:r>
            </a:p>
          </p:txBody>
        </p:sp>
        <p:sp>
          <p:nvSpPr>
            <p:cNvPr id="122905" name="Rectangle 25"/>
            <p:cNvSpPr>
              <a:spLocks noChangeArrowheads="1"/>
            </p:cNvSpPr>
            <p:nvPr/>
          </p:nvSpPr>
          <p:spPr bwMode="auto">
            <a:xfrm>
              <a:off x="937" y="1132"/>
              <a:ext cx="16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Source TCP Port Number</a:t>
              </a:r>
            </a:p>
          </p:txBody>
        </p:sp>
        <p:sp>
          <p:nvSpPr>
            <p:cNvPr id="122906" name="Rectangle 26"/>
            <p:cNvSpPr>
              <a:spLocks noChangeArrowheads="1"/>
            </p:cNvSpPr>
            <p:nvPr/>
          </p:nvSpPr>
          <p:spPr bwMode="auto">
            <a:xfrm>
              <a:off x="2374" y="1414"/>
              <a:ext cx="10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Sequence Number</a:t>
              </a:r>
            </a:p>
          </p:txBody>
        </p:sp>
        <p:sp>
          <p:nvSpPr>
            <p:cNvPr id="122907" name="Rectangle 27"/>
            <p:cNvSpPr>
              <a:spLocks noChangeArrowheads="1"/>
            </p:cNvSpPr>
            <p:nvPr/>
          </p:nvSpPr>
          <p:spPr bwMode="auto">
            <a:xfrm>
              <a:off x="2176" y="1702"/>
              <a:ext cx="1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Acknowledgment Number</a:t>
              </a:r>
            </a:p>
          </p:txBody>
        </p:sp>
        <p:sp>
          <p:nvSpPr>
            <p:cNvPr id="122908" name="Line 28"/>
            <p:cNvSpPr>
              <a:spLocks noChangeShapeType="1"/>
            </p:cNvSpPr>
            <p:nvPr/>
          </p:nvSpPr>
          <p:spPr bwMode="auto">
            <a:xfrm>
              <a:off x="2923" y="194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909" name="Line 29"/>
            <p:cNvSpPr>
              <a:spLocks noChangeShapeType="1"/>
            </p:cNvSpPr>
            <p:nvPr/>
          </p:nvSpPr>
          <p:spPr bwMode="auto">
            <a:xfrm>
              <a:off x="1195" y="19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910" name="Line 30"/>
            <p:cNvSpPr>
              <a:spLocks noChangeShapeType="1"/>
            </p:cNvSpPr>
            <p:nvPr/>
          </p:nvSpPr>
          <p:spPr bwMode="auto">
            <a:xfrm>
              <a:off x="2059" y="19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911" name="Rectangle 31"/>
            <p:cNvSpPr>
              <a:spLocks noChangeArrowheads="1"/>
            </p:cNvSpPr>
            <p:nvPr/>
          </p:nvSpPr>
          <p:spPr bwMode="auto">
            <a:xfrm>
              <a:off x="609" y="2006"/>
              <a:ext cx="4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Offset</a:t>
              </a:r>
            </a:p>
          </p:txBody>
        </p:sp>
        <p:sp>
          <p:nvSpPr>
            <p:cNvPr id="122912" name="Rectangle 32"/>
            <p:cNvSpPr>
              <a:spLocks noChangeArrowheads="1"/>
            </p:cNvSpPr>
            <p:nvPr/>
          </p:nvSpPr>
          <p:spPr bwMode="auto">
            <a:xfrm>
              <a:off x="1233" y="2006"/>
              <a:ext cx="6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Reserved</a:t>
              </a:r>
            </a:p>
          </p:txBody>
        </p:sp>
        <p:sp>
          <p:nvSpPr>
            <p:cNvPr id="122913" name="Rectangle 33"/>
            <p:cNvSpPr>
              <a:spLocks noChangeArrowheads="1"/>
            </p:cNvSpPr>
            <p:nvPr/>
          </p:nvSpPr>
          <p:spPr bwMode="auto">
            <a:xfrm>
              <a:off x="2337" y="2006"/>
              <a:ext cx="4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22914" name="Rectangle 34"/>
            <p:cNvSpPr>
              <a:spLocks noChangeArrowheads="1"/>
            </p:cNvSpPr>
            <p:nvPr/>
          </p:nvSpPr>
          <p:spPr bwMode="auto">
            <a:xfrm>
              <a:off x="3646" y="2006"/>
              <a:ext cx="8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Window Size</a:t>
              </a:r>
            </a:p>
          </p:txBody>
        </p:sp>
        <p:sp>
          <p:nvSpPr>
            <p:cNvPr id="122915" name="Rectangle 35"/>
            <p:cNvSpPr>
              <a:spLocks noChangeArrowheads="1"/>
            </p:cNvSpPr>
            <p:nvPr/>
          </p:nvSpPr>
          <p:spPr bwMode="auto">
            <a:xfrm>
              <a:off x="1294" y="2294"/>
              <a:ext cx="9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TCP Checksum</a:t>
              </a:r>
            </a:p>
          </p:txBody>
        </p:sp>
        <p:sp>
          <p:nvSpPr>
            <p:cNvPr id="122916" name="Rectangle 36"/>
            <p:cNvSpPr>
              <a:spLocks noChangeArrowheads="1"/>
            </p:cNvSpPr>
            <p:nvPr/>
          </p:nvSpPr>
          <p:spPr bwMode="auto">
            <a:xfrm>
              <a:off x="3599" y="2294"/>
              <a:ext cx="8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Urgent Pointer</a:t>
              </a:r>
            </a:p>
          </p:txBody>
        </p:sp>
        <p:sp>
          <p:nvSpPr>
            <p:cNvPr id="122917" name="Line 37"/>
            <p:cNvSpPr>
              <a:spLocks noChangeShapeType="1"/>
            </p:cNvSpPr>
            <p:nvPr/>
          </p:nvSpPr>
          <p:spPr bwMode="auto">
            <a:xfrm>
              <a:off x="2203" y="19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918" name="Line 38"/>
            <p:cNvSpPr>
              <a:spLocks noChangeShapeType="1"/>
            </p:cNvSpPr>
            <p:nvPr/>
          </p:nvSpPr>
          <p:spPr bwMode="auto">
            <a:xfrm>
              <a:off x="2347" y="19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919" name="Line 39"/>
            <p:cNvSpPr>
              <a:spLocks noChangeShapeType="1"/>
            </p:cNvSpPr>
            <p:nvPr/>
          </p:nvSpPr>
          <p:spPr bwMode="auto">
            <a:xfrm>
              <a:off x="2491" y="19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920" name="Line 40"/>
            <p:cNvSpPr>
              <a:spLocks noChangeShapeType="1"/>
            </p:cNvSpPr>
            <p:nvPr/>
          </p:nvSpPr>
          <p:spPr bwMode="auto">
            <a:xfrm>
              <a:off x="2635" y="19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921" name="Line 41"/>
            <p:cNvSpPr>
              <a:spLocks noChangeShapeType="1"/>
            </p:cNvSpPr>
            <p:nvPr/>
          </p:nvSpPr>
          <p:spPr bwMode="auto">
            <a:xfrm>
              <a:off x="2779" y="19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2922" name="Rectangle 42"/>
            <p:cNvSpPr>
              <a:spLocks noChangeArrowheads="1"/>
            </p:cNvSpPr>
            <p:nvPr/>
          </p:nvSpPr>
          <p:spPr bwMode="auto">
            <a:xfrm>
              <a:off x="2049" y="1944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22923" name="Rectangle 43"/>
            <p:cNvSpPr>
              <a:spLocks noChangeArrowheads="1"/>
            </p:cNvSpPr>
            <p:nvPr/>
          </p:nvSpPr>
          <p:spPr bwMode="auto">
            <a:xfrm>
              <a:off x="2193" y="1925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A</a:t>
              </a:r>
            </a:p>
          </p:txBody>
        </p:sp>
        <p:sp>
          <p:nvSpPr>
            <p:cNvPr id="122924" name="Rectangle 44"/>
            <p:cNvSpPr>
              <a:spLocks noChangeArrowheads="1"/>
            </p:cNvSpPr>
            <p:nvPr/>
          </p:nvSpPr>
          <p:spPr bwMode="auto">
            <a:xfrm>
              <a:off x="2337" y="1925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P</a:t>
              </a:r>
            </a:p>
          </p:txBody>
        </p:sp>
        <p:sp>
          <p:nvSpPr>
            <p:cNvPr id="122925" name="Rectangle 45"/>
            <p:cNvSpPr>
              <a:spLocks noChangeArrowheads="1"/>
            </p:cNvSpPr>
            <p:nvPr/>
          </p:nvSpPr>
          <p:spPr bwMode="auto">
            <a:xfrm>
              <a:off x="2481" y="1925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R</a:t>
              </a:r>
            </a:p>
          </p:txBody>
        </p:sp>
        <p:sp>
          <p:nvSpPr>
            <p:cNvPr id="122926" name="Rectangle 46"/>
            <p:cNvSpPr>
              <a:spLocks noChangeArrowheads="1"/>
            </p:cNvSpPr>
            <p:nvPr/>
          </p:nvSpPr>
          <p:spPr bwMode="auto">
            <a:xfrm>
              <a:off x="2625" y="1925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</a:t>
              </a:r>
            </a:p>
          </p:txBody>
        </p:sp>
        <p:sp>
          <p:nvSpPr>
            <p:cNvPr id="122927" name="Rectangle 47"/>
            <p:cNvSpPr>
              <a:spLocks noChangeArrowheads="1"/>
            </p:cNvSpPr>
            <p:nvPr/>
          </p:nvSpPr>
          <p:spPr bwMode="auto">
            <a:xfrm>
              <a:off x="2769" y="1925"/>
              <a:ext cx="1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F</a:t>
              </a:r>
            </a:p>
          </p:txBody>
        </p:sp>
        <p:sp>
          <p:nvSpPr>
            <p:cNvPr id="122928" name="Rectangle 48"/>
            <p:cNvSpPr>
              <a:spLocks noChangeArrowheads="1"/>
            </p:cNvSpPr>
            <p:nvPr/>
          </p:nvSpPr>
          <p:spPr bwMode="auto">
            <a:xfrm>
              <a:off x="2049" y="1925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U</a:t>
              </a:r>
            </a:p>
          </p:txBody>
        </p:sp>
        <p:sp>
          <p:nvSpPr>
            <p:cNvPr id="122929" name="Rectangle 49"/>
            <p:cNvSpPr>
              <a:spLocks noChangeArrowheads="1"/>
            </p:cNvSpPr>
            <p:nvPr/>
          </p:nvSpPr>
          <p:spPr bwMode="auto">
            <a:xfrm>
              <a:off x="2049" y="2021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R</a:t>
              </a:r>
            </a:p>
          </p:txBody>
        </p:sp>
        <p:sp>
          <p:nvSpPr>
            <p:cNvPr id="122930" name="Rectangle 50"/>
            <p:cNvSpPr>
              <a:spLocks noChangeArrowheads="1"/>
            </p:cNvSpPr>
            <p:nvPr/>
          </p:nvSpPr>
          <p:spPr bwMode="auto">
            <a:xfrm>
              <a:off x="2193" y="2021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C</a:t>
              </a:r>
            </a:p>
          </p:txBody>
        </p:sp>
        <p:sp>
          <p:nvSpPr>
            <p:cNvPr id="122931" name="Rectangle 51"/>
            <p:cNvSpPr>
              <a:spLocks noChangeArrowheads="1"/>
            </p:cNvSpPr>
            <p:nvPr/>
          </p:nvSpPr>
          <p:spPr bwMode="auto">
            <a:xfrm>
              <a:off x="2337" y="2021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S</a:t>
              </a:r>
            </a:p>
          </p:txBody>
        </p:sp>
        <p:sp>
          <p:nvSpPr>
            <p:cNvPr id="122932" name="Rectangle 52"/>
            <p:cNvSpPr>
              <a:spLocks noChangeArrowheads="1"/>
            </p:cNvSpPr>
            <p:nvPr/>
          </p:nvSpPr>
          <p:spPr bwMode="auto">
            <a:xfrm>
              <a:off x="2481" y="2021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S</a:t>
              </a:r>
            </a:p>
          </p:txBody>
        </p:sp>
        <p:sp>
          <p:nvSpPr>
            <p:cNvPr id="122933" name="Rectangle 53"/>
            <p:cNvSpPr>
              <a:spLocks noChangeArrowheads="1"/>
            </p:cNvSpPr>
            <p:nvPr/>
          </p:nvSpPr>
          <p:spPr bwMode="auto">
            <a:xfrm>
              <a:off x="2625" y="2021"/>
              <a:ext cx="1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</a:t>
              </a:r>
            </a:p>
          </p:txBody>
        </p:sp>
        <p:sp>
          <p:nvSpPr>
            <p:cNvPr id="122934" name="Rectangle 54"/>
            <p:cNvSpPr>
              <a:spLocks noChangeArrowheads="1"/>
            </p:cNvSpPr>
            <p:nvPr/>
          </p:nvSpPr>
          <p:spPr bwMode="auto">
            <a:xfrm>
              <a:off x="2769" y="2021"/>
              <a:ext cx="1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I</a:t>
              </a:r>
            </a:p>
          </p:txBody>
        </p:sp>
        <p:sp>
          <p:nvSpPr>
            <p:cNvPr id="122935" name="Rectangle 55"/>
            <p:cNvSpPr>
              <a:spLocks noChangeArrowheads="1"/>
            </p:cNvSpPr>
            <p:nvPr/>
          </p:nvSpPr>
          <p:spPr bwMode="auto">
            <a:xfrm>
              <a:off x="2049" y="2117"/>
              <a:ext cx="19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G</a:t>
              </a:r>
            </a:p>
          </p:txBody>
        </p:sp>
        <p:sp>
          <p:nvSpPr>
            <p:cNvPr id="122936" name="Rectangle 56"/>
            <p:cNvSpPr>
              <a:spLocks noChangeArrowheads="1"/>
            </p:cNvSpPr>
            <p:nvPr/>
          </p:nvSpPr>
          <p:spPr bwMode="auto">
            <a:xfrm>
              <a:off x="2193" y="2117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K</a:t>
              </a:r>
            </a:p>
          </p:txBody>
        </p:sp>
        <p:sp>
          <p:nvSpPr>
            <p:cNvPr id="122937" name="Rectangle 57"/>
            <p:cNvSpPr>
              <a:spLocks noChangeArrowheads="1"/>
            </p:cNvSpPr>
            <p:nvPr/>
          </p:nvSpPr>
          <p:spPr bwMode="auto">
            <a:xfrm>
              <a:off x="2337" y="2117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H</a:t>
              </a:r>
            </a:p>
          </p:txBody>
        </p:sp>
        <p:sp>
          <p:nvSpPr>
            <p:cNvPr id="122938" name="Rectangle 58"/>
            <p:cNvSpPr>
              <a:spLocks noChangeArrowheads="1"/>
            </p:cNvSpPr>
            <p:nvPr/>
          </p:nvSpPr>
          <p:spPr bwMode="auto">
            <a:xfrm>
              <a:off x="2481" y="2117"/>
              <a:ext cx="1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T</a:t>
              </a:r>
            </a:p>
          </p:txBody>
        </p:sp>
        <p:sp>
          <p:nvSpPr>
            <p:cNvPr id="122939" name="Rectangle 59"/>
            <p:cNvSpPr>
              <a:spLocks noChangeArrowheads="1"/>
            </p:cNvSpPr>
            <p:nvPr/>
          </p:nvSpPr>
          <p:spPr bwMode="auto">
            <a:xfrm>
              <a:off x="2625" y="2117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</a:p>
          </p:txBody>
        </p:sp>
        <p:sp>
          <p:nvSpPr>
            <p:cNvPr id="122940" name="Rectangle 60"/>
            <p:cNvSpPr>
              <a:spLocks noChangeArrowheads="1"/>
            </p:cNvSpPr>
            <p:nvPr/>
          </p:nvSpPr>
          <p:spPr bwMode="auto">
            <a:xfrm>
              <a:off x="2769" y="2117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53341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A5D2-C021-4169-9BC7-43F63A6B80A3}" type="slidenum">
              <a:rPr lang="en-US" altLang="en-US"/>
              <a:pPr/>
              <a:t>111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Basics of a DDoS Attack</a:t>
            </a:r>
          </a:p>
        </p:txBody>
      </p:sp>
      <p:pic>
        <p:nvPicPr>
          <p:cNvPr id="6042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8500"/>
            <a:ext cx="10858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1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58900"/>
            <a:ext cx="683895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2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447800"/>
            <a:ext cx="838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3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25700"/>
            <a:ext cx="596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4" name="Picture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25700"/>
            <a:ext cx="596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5" name="Picture 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25700"/>
            <a:ext cx="596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426" name="Group 10"/>
          <p:cNvGrpSpPr>
            <a:grpSpLocks/>
          </p:cNvGrpSpPr>
          <p:nvPr/>
        </p:nvGrpSpPr>
        <p:grpSpPr bwMode="auto">
          <a:xfrm>
            <a:off x="1600200" y="3873500"/>
            <a:ext cx="1752600" cy="1308100"/>
            <a:chOff x="144" y="2640"/>
            <a:chExt cx="1104" cy="824"/>
          </a:xfrm>
        </p:grpSpPr>
        <p:pic>
          <p:nvPicPr>
            <p:cNvPr id="60427" name="Picture 11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640"/>
              <a:ext cx="624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28" name="Picture 12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784"/>
              <a:ext cx="624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29" name="Picture 13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928"/>
              <a:ext cx="624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0430" name="Group 14"/>
          <p:cNvGrpSpPr>
            <a:grpSpLocks/>
          </p:cNvGrpSpPr>
          <p:nvPr/>
        </p:nvGrpSpPr>
        <p:grpSpPr bwMode="auto">
          <a:xfrm>
            <a:off x="3733800" y="3949700"/>
            <a:ext cx="1752600" cy="1308100"/>
            <a:chOff x="144" y="2640"/>
            <a:chExt cx="1104" cy="824"/>
          </a:xfrm>
        </p:grpSpPr>
        <p:pic>
          <p:nvPicPr>
            <p:cNvPr id="60431" name="Picture 1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640"/>
              <a:ext cx="624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32" name="Picture 16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784"/>
              <a:ext cx="624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33" name="Picture 17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928"/>
              <a:ext cx="624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0434" name="Group 18"/>
          <p:cNvGrpSpPr>
            <a:grpSpLocks/>
          </p:cNvGrpSpPr>
          <p:nvPr/>
        </p:nvGrpSpPr>
        <p:grpSpPr bwMode="auto">
          <a:xfrm>
            <a:off x="5715000" y="3949700"/>
            <a:ext cx="1752600" cy="1308100"/>
            <a:chOff x="144" y="2640"/>
            <a:chExt cx="1104" cy="824"/>
          </a:xfrm>
        </p:grpSpPr>
        <p:pic>
          <p:nvPicPr>
            <p:cNvPr id="60435" name="Picture 19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640"/>
              <a:ext cx="624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36" name="Picture 2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784"/>
              <a:ext cx="624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37" name="Picture 21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928"/>
              <a:ext cx="624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2667000" y="21971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4267200" y="2120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4724400" y="21209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grpSp>
        <p:nvGrpSpPr>
          <p:cNvPr id="60441" name="Group 25"/>
          <p:cNvGrpSpPr>
            <a:grpSpLocks/>
          </p:cNvGrpSpPr>
          <p:nvPr/>
        </p:nvGrpSpPr>
        <p:grpSpPr bwMode="auto">
          <a:xfrm>
            <a:off x="2057400" y="3416300"/>
            <a:ext cx="914400" cy="838200"/>
            <a:chOff x="1440" y="1968"/>
            <a:chExt cx="576" cy="528"/>
          </a:xfrm>
        </p:grpSpPr>
        <p:sp>
          <p:nvSpPr>
            <p:cNvPr id="60442" name="Line 26"/>
            <p:cNvSpPr>
              <a:spLocks noChangeShapeType="1"/>
            </p:cNvSpPr>
            <p:nvPr/>
          </p:nvSpPr>
          <p:spPr bwMode="auto">
            <a:xfrm flipH="1">
              <a:off x="1440" y="196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60443" name="Line 27"/>
            <p:cNvSpPr>
              <a:spLocks noChangeShapeType="1"/>
            </p:cNvSpPr>
            <p:nvPr/>
          </p:nvSpPr>
          <p:spPr bwMode="auto">
            <a:xfrm>
              <a:off x="1536" y="1968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60444" name="Line 28"/>
            <p:cNvSpPr>
              <a:spLocks noChangeShapeType="1"/>
            </p:cNvSpPr>
            <p:nvPr/>
          </p:nvSpPr>
          <p:spPr bwMode="auto">
            <a:xfrm>
              <a:off x="1536" y="196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grpSp>
        <p:nvGrpSpPr>
          <p:cNvPr id="60445" name="Group 29"/>
          <p:cNvGrpSpPr>
            <a:grpSpLocks/>
          </p:cNvGrpSpPr>
          <p:nvPr/>
        </p:nvGrpSpPr>
        <p:grpSpPr bwMode="auto">
          <a:xfrm>
            <a:off x="4191000" y="3416300"/>
            <a:ext cx="914400" cy="838200"/>
            <a:chOff x="1440" y="1968"/>
            <a:chExt cx="576" cy="528"/>
          </a:xfrm>
        </p:grpSpPr>
        <p:sp>
          <p:nvSpPr>
            <p:cNvPr id="60446" name="Line 30"/>
            <p:cNvSpPr>
              <a:spLocks noChangeShapeType="1"/>
            </p:cNvSpPr>
            <p:nvPr/>
          </p:nvSpPr>
          <p:spPr bwMode="auto">
            <a:xfrm flipH="1">
              <a:off x="1440" y="196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60447" name="Line 31"/>
            <p:cNvSpPr>
              <a:spLocks noChangeShapeType="1"/>
            </p:cNvSpPr>
            <p:nvPr/>
          </p:nvSpPr>
          <p:spPr bwMode="auto">
            <a:xfrm>
              <a:off x="1536" y="1968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60448" name="Line 32"/>
            <p:cNvSpPr>
              <a:spLocks noChangeShapeType="1"/>
            </p:cNvSpPr>
            <p:nvPr/>
          </p:nvSpPr>
          <p:spPr bwMode="auto">
            <a:xfrm>
              <a:off x="1536" y="196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grpSp>
        <p:nvGrpSpPr>
          <p:cNvPr id="60449" name="Group 33"/>
          <p:cNvGrpSpPr>
            <a:grpSpLocks/>
          </p:cNvGrpSpPr>
          <p:nvPr/>
        </p:nvGrpSpPr>
        <p:grpSpPr bwMode="auto">
          <a:xfrm>
            <a:off x="6172200" y="3416300"/>
            <a:ext cx="914400" cy="838200"/>
            <a:chOff x="1440" y="1968"/>
            <a:chExt cx="576" cy="528"/>
          </a:xfrm>
        </p:grpSpPr>
        <p:sp>
          <p:nvSpPr>
            <p:cNvPr id="60450" name="Line 34"/>
            <p:cNvSpPr>
              <a:spLocks noChangeShapeType="1"/>
            </p:cNvSpPr>
            <p:nvPr/>
          </p:nvSpPr>
          <p:spPr bwMode="auto">
            <a:xfrm flipH="1">
              <a:off x="1440" y="196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60451" name="Line 35"/>
            <p:cNvSpPr>
              <a:spLocks noChangeShapeType="1"/>
            </p:cNvSpPr>
            <p:nvPr/>
          </p:nvSpPr>
          <p:spPr bwMode="auto">
            <a:xfrm>
              <a:off x="1536" y="1968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60452" name="Line 36"/>
            <p:cNvSpPr>
              <a:spLocks noChangeShapeType="1"/>
            </p:cNvSpPr>
            <p:nvPr/>
          </p:nvSpPr>
          <p:spPr bwMode="auto">
            <a:xfrm>
              <a:off x="1536" y="196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60453" name="Line 37"/>
          <p:cNvSpPr>
            <a:spLocks noChangeShapeType="1"/>
          </p:cNvSpPr>
          <p:nvPr/>
        </p:nvSpPr>
        <p:spPr bwMode="auto">
          <a:xfrm flipH="1">
            <a:off x="1981200" y="5397500"/>
            <a:ext cx="22860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1066800" y="2501900"/>
            <a:ext cx="917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DDoS </a:t>
            </a:r>
          </a:p>
          <a:p>
            <a:pPr algn="ctr"/>
            <a:r>
              <a:rPr lang="en-US" altLang="en-US" sz="1600"/>
              <a:t>handler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4953000" y="2501900"/>
            <a:ext cx="917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DDoS </a:t>
            </a:r>
          </a:p>
          <a:p>
            <a:pPr algn="ctr"/>
            <a:r>
              <a:rPr lang="en-US" altLang="en-US" sz="1600"/>
              <a:t>handler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3124200" y="2501900"/>
            <a:ext cx="917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DDoS </a:t>
            </a:r>
          </a:p>
          <a:p>
            <a:pPr algn="ctr"/>
            <a:r>
              <a:rPr lang="en-US" altLang="en-US" sz="1600"/>
              <a:t>handler</a:t>
            </a:r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649288" y="3949700"/>
            <a:ext cx="838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DDoS </a:t>
            </a:r>
          </a:p>
          <a:p>
            <a:pPr algn="ctr"/>
            <a:r>
              <a:rPr lang="en-US" altLang="en-US" sz="1600"/>
              <a:t>agents</a:t>
            </a:r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1066800" y="5397500"/>
            <a:ext cx="795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Victim</a:t>
            </a:r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 rot="-1143961">
            <a:off x="2667000" y="5854700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DDoS Traffic</a:t>
            </a:r>
          </a:p>
        </p:txBody>
      </p:sp>
      <p:sp>
        <p:nvSpPr>
          <p:cNvPr id="60460" name="Text Box 44"/>
          <p:cNvSpPr txBox="1">
            <a:spLocks noChangeArrowheads="1"/>
          </p:cNvSpPr>
          <p:nvPr/>
        </p:nvSpPr>
        <p:spPr bwMode="auto">
          <a:xfrm>
            <a:off x="4648200" y="1524000"/>
            <a:ext cx="132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DDoS client</a:t>
            </a:r>
          </a:p>
        </p:txBody>
      </p:sp>
    </p:spTree>
    <p:extLst>
      <p:ext uri="{BB962C8B-B14F-4D97-AF65-F5344CB8AC3E}">
        <p14:creationId xmlns:p14="http://schemas.microsoft.com/office/powerpoint/2010/main" val="378490135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550CC-A10F-412D-A9FD-D4263E9BBFE3}" type="slidenum">
              <a:rPr lang="en-US" altLang="en-US"/>
              <a:pPr/>
              <a:t>112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3700" y="228600"/>
            <a:ext cx="8418513" cy="828675"/>
          </a:xfrm>
        </p:spPr>
        <p:txBody>
          <a:bodyPr/>
          <a:lstStyle/>
          <a:p>
            <a:r>
              <a:rPr lang="en-US" altLang="en-US"/>
              <a:t>Automated DDoS Attack</a:t>
            </a:r>
          </a:p>
        </p:txBody>
      </p:sp>
      <p:pic>
        <p:nvPicPr>
          <p:cNvPr id="6144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74763"/>
            <a:ext cx="12636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445" name="Group 5"/>
          <p:cNvGrpSpPr>
            <a:grpSpLocks/>
          </p:cNvGrpSpPr>
          <p:nvPr/>
        </p:nvGrpSpPr>
        <p:grpSpPr bwMode="auto">
          <a:xfrm>
            <a:off x="3124200" y="1274763"/>
            <a:ext cx="2971800" cy="1531937"/>
            <a:chOff x="1920" y="816"/>
            <a:chExt cx="1872" cy="965"/>
          </a:xfrm>
        </p:grpSpPr>
        <p:pic>
          <p:nvPicPr>
            <p:cNvPr id="61446" name="Picture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872" cy="9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1447" name="Group 7"/>
            <p:cNvGrpSpPr>
              <a:grpSpLocks/>
            </p:cNvGrpSpPr>
            <p:nvPr/>
          </p:nvGrpSpPr>
          <p:grpSpPr bwMode="auto">
            <a:xfrm>
              <a:off x="2256" y="1008"/>
              <a:ext cx="864" cy="632"/>
              <a:chOff x="144" y="2640"/>
              <a:chExt cx="1104" cy="824"/>
            </a:xfrm>
          </p:grpSpPr>
          <p:pic>
            <p:nvPicPr>
              <p:cNvPr id="61448" name="Picture 8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640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449" name="Picture 9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784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450" name="Picture 10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2928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61451" name="Group 11"/>
          <p:cNvGrpSpPr>
            <a:grpSpLocks/>
          </p:cNvGrpSpPr>
          <p:nvPr/>
        </p:nvGrpSpPr>
        <p:grpSpPr bwMode="auto">
          <a:xfrm>
            <a:off x="0" y="3103563"/>
            <a:ext cx="2971800" cy="1531937"/>
            <a:chOff x="1920" y="816"/>
            <a:chExt cx="1872" cy="965"/>
          </a:xfrm>
        </p:grpSpPr>
        <p:pic>
          <p:nvPicPr>
            <p:cNvPr id="61452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872" cy="9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1453" name="Group 13"/>
            <p:cNvGrpSpPr>
              <a:grpSpLocks/>
            </p:cNvGrpSpPr>
            <p:nvPr/>
          </p:nvGrpSpPr>
          <p:grpSpPr bwMode="auto">
            <a:xfrm>
              <a:off x="2256" y="1008"/>
              <a:ext cx="864" cy="632"/>
              <a:chOff x="144" y="2640"/>
              <a:chExt cx="1104" cy="824"/>
            </a:xfrm>
          </p:grpSpPr>
          <p:pic>
            <p:nvPicPr>
              <p:cNvPr id="61454" name="Picture 14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640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455" name="Picture 15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784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456" name="Picture 1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2928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3200400" y="3560763"/>
            <a:ext cx="2971800" cy="1531937"/>
            <a:chOff x="1920" y="816"/>
            <a:chExt cx="1872" cy="965"/>
          </a:xfrm>
        </p:grpSpPr>
        <p:pic>
          <p:nvPicPr>
            <p:cNvPr id="61458" name="Picture 1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872" cy="9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1459" name="Group 19"/>
            <p:cNvGrpSpPr>
              <a:grpSpLocks/>
            </p:cNvGrpSpPr>
            <p:nvPr/>
          </p:nvGrpSpPr>
          <p:grpSpPr bwMode="auto">
            <a:xfrm>
              <a:off x="2256" y="1008"/>
              <a:ext cx="864" cy="632"/>
              <a:chOff x="144" y="2640"/>
              <a:chExt cx="1104" cy="824"/>
            </a:xfrm>
          </p:grpSpPr>
          <p:pic>
            <p:nvPicPr>
              <p:cNvPr id="61460" name="Picture 20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640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461" name="Picture 21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784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462" name="Picture 22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2928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61463" name="Group 23"/>
          <p:cNvGrpSpPr>
            <a:grpSpLocks/>
          </p:cNvGrpSpPr>
          <p:nvPr/>
        </p:nvGrpSpPr>
        <p:grpSpPr bwMode="auto">
          <a:xfrm>
            <a:off x="6172200" y="2951163"/>
            <a:ext cx="2971800" cy="1531937"/>
            <a:chOff x="1920" y="816"/>
            <a:chExt cx="1872" cy="965"/>
          </a:xfrm>
        </p:grpSpPr>
        <p:pic>
          <p:nvPicPr>
            <p:cNvPr id="61464" name="Picture 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872" cy="9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1465" name="Group 25"/>
            <p:cNvGrpSpPr>
              <a:grpSpLocks/>
            </p:cNvGrpSpPr>
            <p:nvPr/>
          </p:nvGrpSpPr>
          <p:grpSpPr bwMode="auto">
            <a:xfrm>
              <a:off x="2256" y="1008"/>
              <a:ext cx="864" cy="632"/>
              <a:chOff x="144" y="2640"/>
              <a:chExt cx="1104" cy="824"/>
            </a:xfrm>
          </p:grpSpPr>
          <p:pic>
            <p:nvPicPr>
              <p:cNvPr id="61466" name="Picture 2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640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467" name="Picture 27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784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468" name="Picture 28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2928"/>
                <a:ext cx="624" cy="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61469" name="Picture 2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60963"/>
            <a:ext cx="1295400" cy="169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0" name="Picture 30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618163"/>
            <a:ext cx="2286000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1" name="Line 31"/>
          <p:cNvSpPr>
            <a:spLocks noChangeShapeType="1"/>
          </p:cNvSpPr>
          <p:nvPr/>
        </p:nvSpPr>
        <p:spPr bwMode="auto">
          <a:xfrm>
            <a:off x="1676400" y="1655763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 flipH="1">
            <a:off x="1600200" y="2112963"/>
            <a:ext cx="19050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>
            <a:off x="4038600" y="2493963"/>
            <a:ext cx="4572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>
            <a:off x="5029200" y="2493963"/>
            <a:ext cx="1676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475" name="Line 35"/>
          <p:cNvSpPr>
            <a:spLocks noChangeShapeType="1"/>
          </p:cNvSpPr>
          <p:nvPr/>
        </p:nvSpPr>
        <p:spPr bwMode="auto">
          <a:xfrm>
            <a:off x="1600200" y="4551363"/>
            <a:ext cx="175260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 flipH="1">
            <a:off x="3581400" y="4856163"/>
            <a:ext cx="16002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477" name="Line 37"/>
          <p:cNvSpPr>
            <a:spLocks noChangeShapeType="1"/>
          </p:cNvSpPr>
          <p:nvPr/>
        </p:nvSpPr>
        <p:spPr bwMode="auto">
          <a:xfrm flipH="1">
            <a:off x="4419600" y="4322763"/>
            <a:ext cx="312420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478" name="Oval 38"/>
          <p:cNvSpPr>
            <a:spLocks noChangeArrowheads="1"/>
          </p:cNvSpPr>
          <p:nvPr/>
        </p:nvSpPr>
        <p:spPr bwMode="auto">
          <a:xfrm>
            <a:off x="1752600" y="12747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61479" name="Oval 39"/>
          <p:cNvSpPr>
            <a:spLocks noChangeArrowheads="1"/>
          </p:cNvSpPr>
          <p:nvPr/>
        </p:nvSpPr>
        <p:spPr bwMode="auto">
          <a:xfrm>
            <a:off x="5486400" y="12747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61480" name="Oval 40"/>
          <p:cNvSpPr>
            <a:spLocks noChangeArrowheads="1"/>
          </p:cNvSpPr>
          <p:nvPr/>
        </p:nvSpPr>
        <p:spPr bwMode="auto">
          <a:xfrm>
            <a:off x="5715000" y="19605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61481" name="Oval 41"/>
          <p:cNvSpPr>
            <a:spLocks noChangeArrowheads="1"/>
          </p:cNvSpPr>
          <p:nvPr/>
        </p:nvSpPr>
        <p:spPr bwMode="auto">
          <a:xfrm>
            <a:off x="2209800" y="24177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61482" name="Oval 42"/>
          <p:cNvSpPr>
            <a:spLocks noChangeArrowheads="1"/>
          </p:cNvSpPr>
          <p:nvPr/>
        </p:nvSpPr>
        <p:spPr bwMode="auto">
          <a:xfrm>
            <a:off x="3886200" y="29511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61483" name="Oval 43"/>
          <p:cNvSpPr>
            <a:spLocks noChangeArrowheads="1"/>
          </p:cNvSpPr>
          <p:nvPr/>
        </p:nvSpPr>
        <p:spPr bwMode="auto">
          <a:xfrm>
            <a:off x="5486400" y="28749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61484" name="Oval 44"/>
          <p:cNvSpPr>
            <a:spLocks noChangeArrowheads="1"/>
          </p:cNvSpPr>
          <p:nvPr/>
        </p:nvSpPr>
        <p:spPr bwMode="auto">
          <a:xfrm>
            <a:off x="1524000" y="47799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5</a:t>
            </a:r>
          </a:p>
        </p:txBody>
      </p:sp>
      <p:sp>
        <p:nvSpPr>
          <p:cNvPr id="61485" name="Oval 45"/>
          <p:cNvSpPr>
            <a:spLocks noChangeArrowheads="1"/>
          </p:cNvSpPr>
          <p:nvPr/>
        </p:nvSpPr>
        <p:spPr bwMode="auto">
          <a:xfrm>
            <a:off x="3962400" y="50085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5</a:t>
            </a:r>
          </a:p>
        </p:txBody>
      </p:sp>
      <p:sp>
        <p:nvSpPr>
          <p:cNvPr id="61486" name="Oval 46"/>
          <p:cNvSpPr>
            <a:spLocks noChangeArrowheads="1"/>
          </p:cNvSpPr>
          <p:nvPr/>
        </p:nvSpPr>
        <p:spPr bwMode="auto">
          <a:xfrm>
            <a:off x="6400800" y="4398963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5</a:t>
            </a:r>
          </a:p>
        </p:txBody>
      </p:sp>
      <p:sp>
        <p:nvSpPr>
          <p:cNvPr id="61487" name="Text Box 47"/>
          <p:cNvSpPr txBox="1">
            <a:spLocks noChangeArrowheads="1"/>
          </p:cNvSpPr>
          <p:nvPr/>
        </p:nvSpPr>
        <p:spPr bwMode="auto">
          <a:xfrm>
            <a:off x="2209800" y="1274763"/>
            <a:ext cx="1065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Initiate scan</a:t>
            </a:r>
          </a:p>
        </p:txBody>
      </p:sp>
      <p:sp>
        <p:nvSpPr>
          <p:cNvPr id="61488" name="Text Box 48"/>
          <p:cNvSpPr txBox="1">
            <a:spLocks noChangeArrowheads="1"/>
          </p:cNvSpPr>
          <p:nvPr/>
        </p:nvSpPr>
        <p:spPr bwMode="auto">
          <a:xfrm>
            <a:off x="5867400" y="1198563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Vulnerable hosts</a:t>
            </a:r>
          </a:p>
          <a:p>
            <a:r>
              <a:rPr lang="en-US" altLang="en-US" sz="1200"/>
              <a:t>are compromised</a:t>
            </a:r>
          </a:p>
        </p:txBody>
      </p:sp>
      <p:sp>
        <p:nvSpPr>
          <p:cNvPr id="61489" name="Text Box 49"/>
          <p:cNvSpPr txBox="1">
            <a:spLocks noChangeArrowheads="1"/>
          </p:cNvSpPr>
          <p:nvPr/>
        </p:nvSpPr>
        <p:spPr bwMode="auto">
          <a:xfrm>
            <a:off x="6019800" y="1884363"/>
            <a:ext cx="193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Attack tool installed on</a:t>
            </a:r>
          </a:p>
          <a:p>
            <a:r>
              <a:rPr lang="en-US" altLang="en-US" sz="1200"/>
              <a:t>each compromised host</a:t>
            </a:r>
          </a:p>
        </p:txBody>
      </p:sp>
      <p:sp>
        <p:nvSpPr>
          <p:cNvPr id="61490" name="Text Box 50"/>
          <p:cNvSpPr txBox="1">
            <a:spLocks noChangeArrowheads="1"/>
          </p:cNvSpPr>
          <p:nvPr/>
        </p:nvSpPr>
        <p:spPr bwMode="auto">
          <a:xfrm>
            <a:off x="2438400" y="2798763"/>
            <a:ext cx="143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Further scanning</a:t>
            </a:r>
          </a:p>
          <a:p>
            <a:r>
              <a:rPr lang="en-US" altLang="en-US" sz="1200"/>
              <a:t>for compromises</a:t>
            </a:r>
          </a:p>
        </p:txBody>
      </p:sp>
      <p:sp>
        <p:nvSpPr>
          <p:cNvPr id="61491" name="Text Box 51"/>
          <p:cNvSpPr txBox="1">
            <a:spLocks noChangeArrowheads="1"/>
          </p:cNvSpPr>
          <p:nvPr/>
        </p:nvSpPr>
        <p:spPr bwMode="auto">
          <a:xfrm>
            <a:off x="457200" y="5160963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Massive DDoS</a:t>
            </a:r>
          </a:p>
          <a:p>
            <a:r>
              <a:rPr lang="en-US" altLang="en-US" sz="1200"/>
              <a:t>attack launched</a:t>
            </a:r>
          </a:p>
        </p:txBody>
      </p:sp>
      <p:sp>
        <p:nvSpPr>
          <p:cNvPr id="61492" name="Text Box 52"/>
          <p:cNvSpPr txBox="1">
            <a:spLocks noChangeArrowheads="1"/>
          </p:cNvSpPr>
          <p:nvPr/>
        </p:nvSpPr>
        <p:spPr bwMode="auto">
          <a:xfrm>
            <a:off x="4556125" y="6340475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Victim Network</a:t>
            </a:r>
          </a:p>
        </p:txBody>
      </p:sp>
      <p:sp>
        <p:nvSpPr>
          <p:cNvPr id="61493" name="Text Box 53"/>
          <p:cNvSpPr txBox="1">
            <a:spLocks noChangeArrowheads="1"/>
          </p:cNvSpPr>
          <p:nvPr/>
        </p:nvSpPr>
        <p:spPr bwMode="auto">
          <a:xfrm>
            <a:off x="533400" y="234156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Attacker</a:t>
            </a:r>
          </a:p>
        </p:txBody>
      </p:sp>
    </p:spTree>
    <p:extLst>
      <p:ext uri="{BB962C8B-B14F-4D97-AF65-F5344CB8AC3E}">
        <p14:creationId xmlns:p14="http://schemas.microsoft.com/office/powerpoint/2010/main" val="258965120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EB43-8E29-46A1-BD9C-4E2C15F637A5}" type="slidenum">
              <a:rPr lang="en-US" altLang="en-US"/>
              <a:pPr/>
              <a:t>113</a:t>
            </a:fld>
            <a:endParaRPr lang="en-US" altLang="en-US"/>
          </a:p>
        </p:txBody>
      </p:sp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DDoS Vulnerabilities</a:t>
            </a:r>
          </a:p>
        </p:txBody>
      </p:sp>
      <p:sp>
        <p:nvSpPr>
          <p:cNvPr id="1239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Distributed and/or coordinated attacks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Increasing rate and sophistication</a:t>
            </a:r>
            <a:br>
              <a:rPr lang="en-US" altLang="en-US" sz="2400"/>
            </a:br>
            <a:endParaRPr lang="en-US" altLang="en-US" sz="2200"/>
          </a:p>
          <a:p>
            <a:pPr>
              <a:lnSpc>
                <a:spcPct val="80000"/>
              </a:lnSpc>
            </a:pPr>
            <a:r>
              <a:rPr lang="en-US" altLang="en-US" sz="2800"/>
              <a:t>Infrastructure protection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Coordinated attack against infrastructure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Attacks against multiple infrastructure components</a:t>
            </a:r>
            <a:br>
              <a:rPr lang="en-US" altLang="en-US" sz="2400"/>
            </a:br>
            <a:endParaRPr lang="en-US" altLang="en-US" sz="2200"/>
          </a:p>
          <a:p>
            <a:pPr>
              <a:lnSpc>
                <a:spcPct val="80000"/>
              </a:lnSpc>
            </a:pPr>
            <a:r>
              <a:rPr lang="en-US" altLang="en-US" sz="2800"/>
              <a:t>Overwhelming amounts of data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Huge effort required to analyze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Lots of uninteresting events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64615124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B661-95EC-45DD-8D52-8C593500F588}" type="slidenum">
              <a:rPr lang="en-US" altLang="en-US"/>
              <a:pPr/>
              <a:t>114</a:t>
            </a:fld>
            <a:endParaRPr lang="en-US" altLang="en-US"/>
          </a:p>
        </p:txBody>
      </p:sp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If Router Becomes Attack Target?</a:t>
            </a:r>
          </a:p>
        </p:txBody>
      </p:sp>
      <p:sp>
        <p:nvSpPr>
          <p:cNvPr id="1249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It allows an attacker to: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Disable the router &amp; network…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Compromise other routers… </a:t>
            </a:r>
          </a:p>
          <a:p>
            <a:pPr>
              <a:lnSpc>
                <a:spcPct val="90000"/>
              </a:lnSpc>
            </a:pPr>
            <a:r>
              <a:rPr lang="en-US" altLang="en-US"/>
              <a:t>Bypass firewalls, IDS systems, etc…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Monitor and record all outgoing an incoming traffic…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Redirect whatever traffic they desire…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4405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FD1C-61DD-425A-867E-930D1F5C6E6C}" type="slidenum">
              <a:rPr lang="en-US" altLang="en-US"/>
              <a:pPr/>
              <a:t>115</a:t>
            </a:fld>
            <a:endParaRPr lang="en-US" altLang="en-US"/>
          </a:p>
        </p:txBody>
      </p:sp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 CPU Vulnerabilities</a:t>
            </a:r>
          </a:p>
        </p:txBody>
      </p:sp>
      <p:sp>
        <p:nvSpPr>
          <p:cNvPr id="1259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CPU Overload</a:t>
            </a:r>
          </a:p>
          <a:p>
            <a:pPr lvl="1"/>
            <a:r>
              <a:rPr lang="en-US" altLang="en-US" sz="2400"/>
              <a:t>Attacks on applications on the Internet have affected router CPU performance leading to some BGP instability</a:t>
            </a:r>
          </a:p>
          <a:p>
            <a:pPr lvl="1"/>
            <a:r>
              <a:rPr lang="en-US" altLang="en-US" sz="2400"/>
              <a:t>100,000+ hosts infected with most hosts attacking routers with forged-source packets</a:t>
            </a:r>
          </a:p>
          <a:p>
            <a:pPr lvl="1"/>
            <a:r>
              <a:rPr lang="en-US" altLang="en-US" sz="2400"/>
              <a:t>Small packet processing is taxing on many routers…even high-end</a:t>
            </a:r>
          </a:p>
          <a:p>
            <a:pPr lvl="1"/>
            <a:r>
              <a:rPr lang="en-US" altLang="en-US" sz="2400"/>
              <a:t>Filtering useful but has CPU hit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19525600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F79E-A92E-4203-874F-4207E4FD7109}" type="slidenum">
              <a:rPr lang="en-US" altLang="en-US"/>
              <a:pPr/>
              <a:t>116</a:t>
            </a:fld>
            <a:endParaRPr lang="en-US" altLang="en-US"/>
          </a:p>
        </p:txBody>
      </p:sp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305800" cy="1485900"/>
          </a:xfrm>
        </p:spPr>
        <p:txBody>
          <a:bodyPr/>
          <a:lstStyle/>
          <a:p>
            <a:r>
              <a:rPr lang="en-US" altLang="en-US"/>
              <a:t>Router Security Considerations</a:t>
            </a:r>
          </a:p>
        </p:txBody>
      </p:sp>
      <p:sp>
        <p:nvSpPr>
          <p:cNvPr id="1269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Segment areas for route redistribution and ensure limited access to routers in critical backbone areas</a:t>
            </a:r>
          </a:p>
          <a:p>
            <a:r>
              <a:rPr lang="en-US" altLang="en-US" sz="2800"/>
              <a:t>Design networks so outages don’t affect entire network but only portions of it</a:t>
            </a:r>
          </a:p>
          <a:p>
            <a:r>
              <a:rPr lang="en-US" altLang="en-US" sz="2800"/>
              <a:t>Control router access….watch against internal attacks on these systems.  Use different passwords for router enable and monitoring system root access.</a:t>
            </a:r>
          </a:p>
          <a:p>
            <a:r>
              <a:rPr lang="en-US" altLang="en-US" sz="2800"/>
              <a:t>Latest scanning craze for http access!!!</a:t>
            </a:r>
          </a:p>
        </p:txBody>
      </p:sp>
    </p:spTree>
    <p:extLst>
      <p:ext uri="{BB962C8B-B14F-4D97-AF65-F5344CB8AC3E}">
        <p14:creationId xmlns:p14="http://schemas.microsoft.com/office/powerpoint/2010/main" val="316253164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D7BD-444B-4339-BDAD-328D5A5030D6}" type="slidenum">
              <a:rPr lang="en-US" altLang="en-US"/>
              <a:pPr/>
              <a:t>117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Wrong Here?</a:t>
            </a:r>
          </a:p>
        </p:txBody>
      </p:sp>
      <p:pic>
        <p:nvPicPr>
          <p:cNvPr id="6554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00400"/>
            <a:ext cx="5410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2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7620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3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1800"/>
            <a:ext cx="8382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2209800" y="3200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 flipV="1">
            <a:off x="2590800" y="3429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2590800" y="3429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65547" name="Picture 1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12636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8" name="Picture 1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43400"/>
            <a:ext cx="8382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9" name="Picture 13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24200"/>
            <a:ext cx="8382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2743200" y="4876800"/>
            <a:ext cx="411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114800" y="4495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5867400" y="41910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3260725" y="4913313"/>
            <a:ext cx="203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Engineering LAN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4403725" y="5497513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Corporate Network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762000" y="1981200"/>
            <a:ext cx="188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House with Computer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3581400" y="2743200"/>
            <a:ext cx="1139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Workstation</a:t>
            </a:r>
          </a:p>
          <a:p>
            <a:pPr algn="ctr"/>
            <a:r>
              <a:rPr lang="en-US" altLang="en-US" sz="1400" b="0"/>
              <a:t>with Modem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5562600" y="2514600"/>
            <a:ext cx="1701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Secure </a:t>
            </a:r>
          </a:p>
          <a:p>
            <a:pPr algn="ctr"/>
            <a:r>
              <a:rPr lang="en-US" altLang="en-US" sz="1400" b="0"/>
              <a:t>Engineering Server</a:t>
            </a:r>
          </a:p>
        </p:txBody>
      </p:sp>
    </p:spTree>
    <p:extLst>
      <p:ext uri="{BB962C8B-B14F-4D97-AF65-F5344CB8AC3E}">
        <p14:creationId xmlns:p14="http://schemas.microsoft.com/office/powerpoint/2010/main" val="166853391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69DA-978B-4CCB-B028-225345842823}" type="slidenum">
              <a:rPr lang="en-US" altLang="en-US"/>
              <a:pPr/>
              <a:t>118</a:t>
            </a:fld>
            <a:endParaRPr lang="en-US" altLang="en-US"/>
          </a:p>
        </p:txBody>
      </p:sp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Do You Secure Infrastructure ?</a:t>
            </a:r>
          </a:p>
        </p:txBody>
      </p:sp>
      <p:sp>
        <p:nvSpPr>
          <p:cNvPr id="141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Securing Infrastructure Devices</a:t>
            </a:r>
          </a:p>
          <a:p>
            <a:r>
              <a:rPr lang="en-US" altLang="en-US"/>
              <a:t>Routing Protocol Security</a:t>
            </a:r>
          </a:p>
          <a:p>
            <a:r>
              <a:rPr lang="en-US" altLang="en-US"/>
              <a:t>Securing the Network Perimeter (Edge) </a:t>
            </a:r>
          </a:p>
          <a:p>
            <a:r>
              <a:rPr lang="en-US" altLang="en-US"/>
              <a:t>Securing Remote Access</a:t>
            </a:r>
          </a:p>
          <a:p>
            <a:r>
              <a:rPr lang="en-US" altLang="en-US"/>
              <a:t>Mitigating DDoS Attacks</a:t>
            </a:r>
          </a:p>
        </p:txBody>
      </p:sp>
    </p:spTree>
    <p:extLst>
      <p:ext uri="{BB962C8B-B14F-4D97-AF65-F5344CB8AC3E}">
        <p14:creationId xmlns:p14="http://schemas.microsoft.com/office/powerpoint/2010/main" val="272503493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A1CE-D2AA-452B-87B6-809BE084986B}" type="slidenum">
              <a:rPr lang="en-US" altLang="en-US"/>
              <a:pPr/>
              <a:t>119</a:t>
            </a:fld>
            <a:endParaRPr lang="en-US" altLang="en-US"/>
          </a:p>
        </p:txBody>
      </p:sp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Infrastructure Device Integrity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5026025" cy="3425825"/>
          </a:xfrm>
          <a:noFill/>
          <a:ln/>
        </p:spPr>
        <p:txBody>
          <a:bodyPr lIns="73025" tIns="36513" rIns="73025" bIns="36513" anchor="ctr" anchorCtr="1"/>
          <a:lstStyle/>
          <a:p>
            <a:pPr marL="257175" indent="-257175" defTabSz="723900"/>
            <a:r>
              <a:rPr lang="en-US" altLang="en-US" sz="2800"/>
              <a:t>Who has physical access?</a:t>
            </a:r>
          </a:p>
          <a:p>
            <a:pPr marL="257175" indent="-257175" defTabSz="723900"/>
            <a:r>
              <a:rPr lang="en-US" altLang="en-US" sz="2800"/>
              <a:t>Who has logical access?</a:t>
            </a:r>
          </a:p>
          <a:p>
            <a:pPr marL="257175" indent="-257175" defTabSz="723900"/>
            <a:r>
              <a:rPr lang="en-US" altLang="en-US" sz="2800"/>
              <a:t>What is confidential?</a:t>
            </a:r>
          </a:p>
        </p:txBody>
      </p:sp>
      <p:pic>
        <p:nvPicPr>
          <p:cNvPr id="145413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2465388"/>
            <a:ext cx="3657600" cy="307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78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CA72-82B9-484A-8F05-B585B5CE789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Secret Key Encryption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741363" y="3570288"/>
            <a:ext cx="11398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400"/>
              <a:t>Sensitive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400"/>
              <a:t>Information</a:t>
            </a:r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1879600" y="3776663"/>
            <a:ext cx="292100" cy="1587"/>
          </a:xfrm>
          <a:prstGeom prst="line">
            <a:avLst/>
          </a:prstGeom>
          <a:noFill/>
          <a:ln w="12700">
            <a:solidFill>
              <a:srgbClr val="790015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39270" name="Line 6"/>
          <p:cNvSpPr>
            <a:spLocks noChangeShapeType="1"/>
          </p:cNvSpPr>
          <p:nvPr/>
        </p:nvSpPr>
        <p:spPr bwMode="auto">
          <a:xfrm flipH="1">
            <a:off x="2795588" y="2863850"/>
            <a:ext cx="6350" cy="552450"/>
          </a:xfrm>
          <a:prstGeom prst="line">
            <a:avLst/>
          </a:prstGeom>
          <a:noFill/>
          <a:ln w="12700">
            <a:solidFill>
              <a:srgbClr val="790015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39271" name="Line 7"/>
          <p:cNvSpPr>
            <a:spLocks noChangeShapeType="1"/>
          </p:cNvSpPr>
          <p:nvPr/>
        </p:nvSpPr>
        <p:spPr bwMode="auto">
          <a:xfrm>
            <a:off x="4949825" y="3783013"/>
            <a:ext cx="293688" cy="1587"/>
          </a:xfrm>
          <a:prstGeom prst="line">
            <a:avLst/>
          </a:prstGeom>
          <a:noFill/>
          <a:ln w="12700">
            <a:solidFill>
              <a:srgbClr val="790015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>
            <a:off x="5838825" y="2889250"/>
            <a:ext cx="4763" cy="527050"/>
          </a:xfrm>
          <a:prstGeom prst="line">
            <a:avLst/>
          </a:prstGeom>
          <a:noFill/>
          <a:ln w="12700">
            <a:solidFill>
              <a:srgbClr val="790015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6500813" y="3783013"/>
            <a:ext cx="293687" cy="1587"/>
          </a:xfrm>
          <a:prstGeom prst="line">
            <a:avLst/>
          </a:prstGeom>
          <a:noFill/>
          <a:ln w="12700">
            <a:solidFill>
              <a:srgbClr val="790015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1905000" y="2133600"/>
            <a:ext cx="173355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400"/>
              <a:t>Shared Secret Key</a:t>
            </a:r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4975225" y="2133600"/>
            <a:ext cx="173355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400"/>
              <a:t>Shared Secret Key</a:t>
            </a:r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6865938" y="3570288"/>
            <a:ext cx="11398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400"/>
              <a:t>Sensitive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400"/>
              <a:t>Information</a:t>
            </a:r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712788" y="4114800"/>
            <a:ext cx="1166812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600"/>
              <a:t>(Cleartext)</a:t>
            </a: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3614738" y="4265613"/>
            <a:ext cx="1301750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600"/>
              <a:t>(Ciphertext)</a:t>
            </a: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6819900" y="4076700"/>
            <a:ext cx="116681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600"/>
              <a:t>(Cleartext)</a:t>
            </a:r>
          </a:p>
        </p:txBody>
      </p:sp>
      <p:grpSp>
        <p:nvGrpSpPr>
          <p:cNvPr id="139280" name="Group 16"/>
          <p:cNvGrpSpPr>
            <a:grpSpLocks/>
          </p:cNvGrpSpPr>
          <p:nvPr/>
        </p:nvGrpSpPr>
        <p:grpSpPr bwMode="auto">
          <a:xfrm>
            <a:off x="2441575" y="2457450"/>
            <a:ext cx="865188" cy="352425"/>
            <a:chOff x="1314" y="1099"/>
            <a:chExt cx="545" cy="222"/>
          </a:xfrm>
        </p:grpSpPr>
        <p:sp>
          <p:nvSpPr>
            <p:cNvPr id="139281" name="Freeform 17"/>
            <p:cNvSpPr>
              <a:spLocks/>
            </p:cNvSpPr>
            <p:nvPr/>
          </p:nvSpPr>
          <p:spPr bwMode="auto">
            <a:xfrm>
              <a:off x="1326" y="1103"/>
              <a:ext cx="195" cy="218"/>
            </a:xfrm>
            <a:custGeom>
              <a:avLst/>
              <a:gdLst>
                <a:gd name="T0" fmla="*/ 97 w 195"/>
                <a:gd name="T1" fmla="*/ 0 h 218"/>
                <a:gd name="T2" fmla="*/ 80 w 195"/>
                <a:gd name="T3" fmla="*/ 0 h 218"/>
                <a:gd name="T4" fmla="*/ 66 w 195"/>
                <a:gd name="T5" fmla="*/ 4 h 218"/>
                <a:gd name="T6" fmla="*/ 53 w 195"/>
                <a:gd name="T7" fmla="*/ 10 h 218"/>
                <a:gd name="T8" fmla="*/ 40 w 195"/>
                <a:gd name="T9" fmla="*/ 20 h 218"/>
                <a:gd name="T10" fmla="*/ 27 w 195"/>
                <a:gd name="T11" fmla="*/ 32 h 218"/>
                <a:gd name="T12" fmla="*/ 18 w 195"/>
                <a:gd name="T13" fmla="*/ 44 h 218"/>
                <a:gd name="T14" fmla="*/ 11 w 195"/>
                <a:gd name="T15" fmla="*/ 59 h 218"/>
                <a:gd name="T16" fmla="*/ 4 w 195"/>
                <a:gd name="T17" fmla="*/ 75 h 218"/>
                <a:gd name="T18" fmla="*/ 0 w 195"/>
                <a:gd name="T19" fmla="*/ 91 h 218"/>
                <a:gd name="T20" fmla="*/ 0 w 195"/>
                <a:gd name="T21" fmla="*/ 107 h 218"/>
                <a:gd name="T22" fmla="*/ 0 w 195"/>
                <a:gd name="T23" fmla="*/ 126 h 218"/>
                <a:gd name="T24" fmla="*/ 4 w 195"/>
                <a:gd name="T25" fmla="*/ 142 h 218"/>
                <a:gd name="T26" fmla="*/ 10 w 195"/>
                <a:gd name="T27" fmla="*/ 157 h 218"/>
                <a:gd name="T28" fmla="*/ 19 w 195"/>
                <a:gd name="T29" fmla="*/ 172 h 218"/>
                <a:gd name="T30" fmla="*/ 27 w 195"/>
                <a:gd name="T31" fmla="*/ 184 h 218"/>
                <a:gd name="T32" fmla="*/ 39 w 195"/>
                <a:gd name="T33" fmla="*/ 196 h 218"/>
                <a:gd name="T34" fmla="*/ 52 w 195"/>
                <a:gd name="T35" fmla="*/ 205 h 218"/>
                <a:gd name="T36" fmla="*/ 66 w 195"/>
                <a:gd name="T37" fmla="*/ 211 h 218"/>
                <a:gd name="T38" fmla="*/ 81 w 195"/>
                <a:gd name="T39" fmla="*/ 216 h 218"/>
                <a:gd name="T40" fmla="*/ 96 w 195"/>
                <a:gd name="T41" fmla="*/ 217 h 218"/>
                <a:gd name="T42" fmla="*/ 111 w 195"/>
                <a:gd name="T43" fmla="*/ 216 h 218"/>
                <a:gd name="T44" fmla="*/ 126 w 195"/>
                <a:gd name="T45" fmla="*/ 212 h 218"/>
                <a:gd name="T46" fmla="*/ 140 w 195"/>
                <a:gd name="T47" fmla="*/ 204 h 218"/>
                <a:gd name="T48" fmla="*/ 153 w 195"/>
                <a:gd name="T49" fmla="*/ 196 h 218"/>
                <a:gd name="T50" fmla="*/ 166 w 195"/>
                <a:gd name="T51" fmla="*/ 185 h 218"/>
                <a:gd name="T52" fmla="*/ 174 w 195"/>
                <a:gd name="T53" fmla="*/ 171 h 218"/>
                <a:gd name="T54" fmla="*/ 182 w 195"/>
                <a:gd name="T55" fmla="*/ 157 h 218"/>
                <a:gd name="T56" fmla="*/ 188 w 195"/>
                <a:gd name="T57" fmla="*/ 141 h 218"/>
                <a:gd name="T58" fmla="*/ 192 w 195"/>
                <a:gd name="T59" fmla="*/ 125 h 218"/>
                <a:gd name="T60" fmla="*/ 194 w 195"/>
                <a:gd name="T61" fmla="*/ 108 h 218"/>
                <a:gd name="T62" fmla="*/ 192 w 195"/>
                <a:gd name="T63" fmla="*/ 90 h 218"/>
                <a:gd name="T64" fmla="*/ 188 w 195"/>
                <a:gd name="T65" fmla="*/ 74 h 218"/>
                <a:gd name="T66" fmla="*/ 182 w 195"/>
                <a:gd name="T67" fmla="*/ 59 h 218"/>
                <a:gd name="T68" fmla="*/ 174 w 195"/>
                <a:gd name="T69" fmla="*/ 44 h 218"/>
                <a:gd name="T70" fmla="*/ 165 w 195"/>
                <a:gd name="T71" fmla="*/ 32 h 218"/>
                <a:gd name="T72" fmla="*/ 153 w 195"/>
                <a:gd name="T73" fmla="*/ 20 h 218"/>
                <a:gd name="T74" fmla="*/ 140 w 195"/>
                <a:gd name="T75" fmla="*/ 12 h 218"/>
                <a:gd name="T76" fmla="*/ 126 w 195"/>
                <a:gd name="T77" fmla="*/ 5 h 218"/>
                <a:gd name="T78" fmla="*/ 112 w 195"/>
                <a:gd name="T79" fmla="*/ 0 h 218"/>
                <a:gd name="T80" fmla="*/ 97 w 195"/>
                <a:gd name="T8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218">
                  <a:moveTo>
                    <a:pt x="97" y="0"/>
                  </a:moveTo>
                  <a:lnTo>
                    <a:pt x="80" y="0"/>
                  </a:lnTo>
                  <a:lnTo>
                    <a:pt x="66" y="4"/>
                  </a:lnTo>
                  <a:lnTo>
                    <a:pt x="53" y="10"/>
                  </a:lnTo>
                  <a:lnTo>
                    <a:pt x="40" y="20"/>
                  </a:lnTo>
                  <a:lnTo>
                    <a:pt x="27" y="32"/>
                  </a:lnTo>
                  <a:lnTo>
                    <a:pt x="18" y="44"/>
                  </a:lnTo>
                  <a:lnTo>
                    <a:pt x="11" y="59"/>
                  </a:lnTo>
                  <a:lnTo>
                    <a:pt x="4" y="75"/>
                  </a:lnTo>
                  <a:lnTo>
                    <a:pt x="0" y="91"/>
                  </a:lnTo>
                  <a:lnTo>
                    <a:pt x="0" y="107"/>
                  </a:lnTo>
                  <a:lnTo>
                    <a:pt x="0" y="126"/>
                  </a:lnTo>
                  <a:lnTo>
                    <a:pt x="4" y="142"/>
                  </a:lnTo>
                  <a:lnTo>
                    <a:pt x="10" y="157"/>
                  </a:lnTo>
                  <a:lnTo>
                    <a:pt x="19" y="172"/>
                  </a:lnTo>
                  <a:lnTo>
                    <a:pt x="27" y="184"/>
                  </a:lnTo>
                  <a:lnTo>
                    <a:pt x="39" y="196"/>
                  </a:lnTo>
                  <a:lnTo>
                    <a:pt x="52" y="205"/>
                  </a:lnTo>
                  <a:lnTo>
                    <a:pt x="66" y="211"/>
                  </a:lnTo>
                  <a:lnTo>
                    <a:pt x="81" y="216"/>
                  </a:lnTo>
                  <a:lnTo>
                    <a:pt x="96" y="217"/>
                  </a:lnTo>
                  <a:lnTo>
                    <a:pt x="111" y="216"/>
                  </a:lnTo>
                  <a:lnTo>
                    <a:pt x="126" y="212"/>
                  </a:lnTo>
                  <a:lnTo>
                    <a:pt x="140" y="204"/>
                  </a:lnTo>
                  <a:lnTo>
                    <a:pt x="153" y="196"/>
                  </a:lnTo>
                  <a:lnTo>
                    <a:pt x="166" y="185"/>
                  </a:lnTo>
                  <a:lnTo>
                    <a:pt x="174" y="171"/>
                  </a:lnTo>
                  <a:lnTo>
                    <a:pt x="182" y="157"/>
                  </a:lnTo>
                  <a:lnTo>
                    <a:pt x="188" y="141"/>
                  </a:lnTo>
                  <a:lnTo>
                    <a:pt x="192" y="125"/>
                  </a:lnTo>
                  <a:lnTo>
                    <a:pt x="194" y="108"/>
                  </a:lnTo>
                  <a:lnTo>
                    <a:pt x="192" y="90"/>
                  </a:lnTo>
                  <a:lnTo>
                    <a:pt x="188" y="74"/>
                  </a:lnTo>
                  <a:lnTo>
                    <a:pt x="182" y="59"/>
                  </a:lnTo>
                  <a:lnTo>
                    <a:pt x="174" y="44"/>
                  </a:lnTo>
                  <a:lnTo>
                    <a:pt x="165" y="32"/>
                  </a:lnTo>
                  <a:lnTo>
                    <a:pt x="153" y="20"/>
                  </a:lnTo>
                  <a:lnTo>
                    <a:pt x="140" y="12"/>
                  </a:lnTo>
                  <a:lnTo>
                    <a:pt x="126" y="5"/>
                  </a:lnTo>
                  <a:lnTo>
                    <a:pt x="112" y="0"/>
                  </a:lnTo>
                  <a:lnTo>
                    <a:pt x="97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82" name="Freeform 18"/>
            <p:cNvSpPr>
              <a:spLocks/>
            </p:cNvSpPr>
            <p:nvPr/>
          </p:nvSpPr>
          <p:spPr bwMode="auto">
            <a:xfrm>
              <a:off x="1506" y="1153"/>
              <a:ext cx="353" cy="135"/>
            </a:xfrm>
            <a:custGeom>
              <a:avLst/>
              <a:gdLst>
                <a:gd name="T0" fmla="*/ 16 w 353"/>
                <a:gd name="T1" fmla="*/ 25 h 135"/>
                <a:gd name="T2" fmla="*/ 34 w 353"/>
                <a:gd name="T3" fmla="*/ 0 h 135"/>
                <a:gd name="T4" fmla="*/ 43 w 353"/>
                <a:gd name="T5" fmla="*/ 24 h 135"/>
                <a:gd name="T6" fmla="*/ 350 w 353"/>
                <a:gd name="T7" fmla="*/ 23 h 135"/>
                <a:gd name="T8" fmla="*/ 352 w 353"/>
                <a:gd name="T9" fmla="*/ 45 h 135"/>
                <a:gd name="T10" fmla="*/ 337 w 353"/>
                <a:gd name="T11" fmla="*/ 56 h 135"/>
                <a:gd name="T12" fmla="*/ 328 w 353"/>
                <a:gd name="T13" fmla="*/ 73 h 135"/>
                <a:gd name="T14" fmla="*/ 328 w 353"/>
                <a:gd name="T15" fmla="*/ 90 h 135"/>
                <a:gd name="T16" fmla="*/ 302 w 353"/>
                <a:gd name="T17" fmla="*/ 89 h 135"/>
                <a:gd name="T18" fmla="*/ 296 w 353"/>
                <a:gd name="T19" fmla="*/ 81 h 135"/>
                <a:gd name="T20" fmla="*/ 288 w 353"/>
                <a:gd name="T21" fmla="*/ 81 h 135"/>
                <a:gd name="T22" fmla="*/ 279 w 353"/>
                <a:gd name="T23" fmla="*/ 85 h 135"/>
                <a:gd name="T24" fmla="*/ 279 w 353"/>
                <a:gd name="T25" fmla="*/ 92 h 135"/>
                <a:gd name="T26" fmla="*/ 279 w 353"/>
                <a:gd name="T27" fmla="*/ 107 h 135"/>
                <a:gd name="T28" fmla="*/ 262 w 353"/>
                <a:gd name="T29" fmla="*/ 112 h 135"/>
                <a:gd name="T30" fmla="*/ 248 w 353"/>
                <a:gd name="T31" fmla="*/ 106 h 135"/>
                <a:gd name="T32" fmla="*/ 244 w 353"/>
                <a:gd name="T33" fmla="*/ 104 h 135"/>
                <a:gd name="T34" fmla="*/ 235 w 353"/>
                <a:gd name="T35" fmla="*/ 98 h 135"/>
                <a:gd name="T36" fmla="*/ 224 w 353"/>
                <a:gd name="T37" fmla="*/ 106 h 135"/>
                <a:gd name="T38" fmla="*/ 217 w 353"/>
                <a:gd name="T39" fmla="*/ 104 h 135"/>
                <a:gd name="T40" fmla="*/ 211 w 353"/>
                <a:gd name="T41" fmla="*/ 99 h 135"/>
                <a:gd name="T42" fmla="*/ 196 w 353"/>
                <a:gd name="T43" fmla="*/ 107 h 135"/>
                <a:gd name="T44" fmla="*/ 183 w 353"/>
                <a:gd name="T45" fmla="*/ 112 h 135"/>
                <a:gd name="T46" fmla="*/ 173 w 353"/>
                <a:gd name="T47" fmla="*/ 119 h 135"/>
                <a:gd name="T48" fmla="*/ 166 w 353"/>
                <a:gd name="T49" fmla="*/ 134 h 135"/>
                <a:gd name="T50" fmla="*/ 150 w 353"/>
                <a:gd name="T51" fmla="*/ 131 h 135"/>
                <a:gd name="T52" fmla="*/ 136 w 353"/>
                <a:gd name="T53" fmla="*/ 129 h 135"/>
                <a:gd name="T54" fmla="*/ 131 w 353"/>
                <a:gd name="T55" fmla="*/ 122 h 135"/>
                <a:gd name="T56" fmla="*/ 126 w 353"/>
                <a:gd name="T57" fmla="*/ 109 h 135"/>
                <a:gd name="T58" fmla="*/ 117 w 353"/>
                <a:gd name="T59" fmla="*/ 108 h 135"/>
                <a:gd name="T60" fmla="*/ 103 w 353"/>
                <a:gd name="T61" fmla="*/ 116 h 135"/>
                <a:gd name="T62" fmla="*/ 102 w 353"/>
                <a:gd name="T63" fmla="*/ 117 h 135"/>
                <a:gd name="T64" fmla="*/ 93 w 353"/>
                <a:gd name="T65" fmla="*/ 112 h 135"/>
                <a:gd name="T66" fmla="*/ 86 w 353"/>
                <a:gd name="T67" fmla="*/ 108 h 135"/>
                <a:gd name="T68" fmla="*/ 79 w 353"/>
                <a:gd name="T69" fmla="*/ 125 h 135"/>
                <a:gd name="T70" fmla="*/ 69 w 353"/>
                <a:gd name="T71" fmla="*/ 125 h 135"/>
                <a:gd name="T72" fmla="*/ 60 w 353"/>
                <a:gd name="T73" fmla="*/ 101 h 135"/>
                <a:gd name="T74" fmla="*/ 47 w 353"/>
                <a:gd name="T75" fmla="*/ 119 h 135"/>
                <a:gd name="T76" fmla="*/ 34 w 353"/>
                <a:gd name="T77" fmla="*/ 133 h 135"/>
                <a:gd name="T78" fmla="*/ 0 w 353"/>
                <a:gd name="T79" fmla="*/ 109 h 135"/>
                <a:gd name="T80" fmla="*/ 1 w 353"/>
                <a:gd name="T81" fmla="*/ 25 h 135"/>
                <a:gd name="T82" fmla="*/ 16 w 353"/>
                <a:gd name="T83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135">
                  <a:moveTo>
                    <a:pt x="16" y="25"/>
                  </a:moveTo>
                  <a:lnTo>
                    <a:pt x="34" y="0"/>
                  </a:lnTo>
                  <a:lnTo>
                    <a:pt x="43" y="24"/>
                  </a:lnTo>
                  <a:lnTo>
                    <a:pt x="350" y="23"/>
                  </a:lnTo>
                  <a:lnTo>
                    <a:pt x="352" y="45"/>
                  </a:lnTo>
                  <a:lnTo>
                    <a:pt x="337" y="56"/>
                  </a:lnTo>
                  <a:lnTo>
                    <a:pt x="328" y="73"/>
                  </a:lnTo>
                  <a:lnTo>
                    <a:pt x="328" y="90"/>
                  </a:lnTo>
                  <a:lnTo>
                    <a:pt x="302" y="89"/>
                  </a:lnTo>
                  <a:lnTo>
                    <a:pt x="296" y="81"/>
                  </a:lnTo>
                  <a:lnTo>
                    <a:pt x="288" y="81"/>
                  </a:lnTo>
                  <a:lnTo>
                    <a:pt x="279" y="85"/>
                  </a:lnTo>
                  <a:lnTo>
                    <a:pt x="279" y="92"/>
                  </a:lnTo>
                  <a:lnTo>
                    <a:pt x="279" y="107"/>
                  </a:lnTo>
                  <a:lnTo>
                    <a:pt x="262" y="112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35" y="98"/>
                  </a:lnTo>
                  <a:lnTo>
                    <a:pt x="224" y="106"/>
                  </a:lnTo>
                  <a:lnTo>
                    <a:pt x="217" y="104"/>
                  </a:lnTo>
                  <a:lnTo>
                    <a:pt x="211" y="99"/>
                  </a:lnTo>
                  <a:lnTo>
                    <a:pt x="196" y="107"/>
                  </a:lnTo>
                  <a:lnTo>
                    <a:pt x="183" y="112"/>
                  </a:lnTo>
                  <a:lnTo>
                    <a:pt x="173" y="119"/>
                  </a:lnTo>
                  <a:lnTo>
                    <a:pt x="166" y="134"/>
                  </a:lnTo>
                  <a:lnTo>
                    <a:pt x="150" y="131"/>
                  </a:lnTo>
                  <a:lnTo>
                    <a:pt x="136" y="129"/>
                  </a:lnTo>
                  <a:lnTo>
                    <a:pt x="131" y="122"/>
                  </a:lnTo>
                  <a:lnTo>
                    <a:pt x="126" y="109"/>
                  </a:lnTo>
                  <a:lnTo>
                    <a:pt x="117" y="108"/>
                  </a:lnTo>
                  <a:lnTo>
                    <a:pt x="103" y="116"/>
                  </a:lnTo>
                  <a:lnTo>
                    <a:pt x="102" y="117"/>
                  </a:lnTo>
                  <a:lnTo>
                    <a:pt x="93" y="112"/>
                  </a:lnTo>
                  <a:lnTo>
                    <a:pt x="86" y="108"/>
                  </a:lnTo>
                  <a:lnTo>
                    <a:pt x="79" y="125"/>
                  </a:lnTo>
                  <a:lnTo>
                    <a:pt x="69" y="125"/>
                  </a:lnTo>
                  <a:lnTo>
                    <a:pt x="60" y="101"/>
                  </a:lnTo>
                  <a:lnTo>
                    <a:pt x="47" y="119"/>
                  </a:lnTo>
                  <a:lnTo>
                    <a:pt x="34" y="133"/>
                  </a:lnTo>
                  <a:lnTo>
                    <a:pt x="0" y="109"/>
                  </a:lnTo>
                  <a:lnTo>
                    <a:pt x="1" y="25"/>
                  </a:lnTo>
                  <a:lnTo>
                    <a:pt x="16" y="25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83" name="Freeform 19"/>
            <p:cNvSpPr>
              <a:spLocks/>
            </p:cNvSpPr>
            <p:nvPr/>
          </p:nvSpPr>
          <p:spPr bwMode="auto">
            <a:xfrm>
              <a:off x="1495" y="1140"/>
              <a:ext cx="355" cy="136"/>
            </a:xfrm>
            <a:custGeom>
              <a:avLst/>
              <a:gdLst>
                <a:gd name="T0" fmla="*/ 16 w 355"/>
                <a:gd name="T1" fmla="*/ 26 h 136"/>
                <a:gd name="T2" fmla="*/ 35 w 355"/>
                <a:gd name="T3" fmla="*/ 0 h 136"/>
                <a:gd name="T4" fmla="*/ 42 w 355"/>
                <a:gd name="T5" fmla="*/ 22 h 136"/>
                <a:gd name="T6" fmla="*/ 354 w 355"/>
                <a:gd name="T7" fmla="*/ 22 h 136"/>
                <a:gd name="T8" fmla="*/ 353 w 355"/>
                <a:gd name="T9" fmla="*/ 45 h 136"/>
                <a:gd name="T10" fmla="*/ 339 w 355"/>
                <a:gd name="T11" fmla="*/ 55 h 136"/>
                <a:gd name="T12" fmla="*/ 328 w 355"/>
                <a:gd name="T13" fmla="*/ 75 h 136"/>
                <a:gd name="T14" fmla="*/ 329 w 355"/>
                <a:gd name="T15" fmla="*/ 89 h 136"/>
                <a:gd name="T16" fmla="*/ 303 w 355"/>
                <a:gd name="T17" fmla="*/ 89 h 136"/>
                <a:gd name="T18" fmla="*/ 297 w 355"/>
                <a:gd name="T19" fmla="*/ 79 h 136"/>
                <a:gd name="T20" fmla="*/ 288 w 355"/>
                <a:gd name="T21" fmla="*/ 78 h 136"/>
                <a:gd name="T22" fmla="*/ 280 w 355"/>
                <a:gd name="T23" fmla="*/ 87 h 136"/>
                <a:gd name="T24" fmla="*/ 279 w 355"/>
                <a:gd name="T25" fmla="*/ 92 h 136"/>
                <a:gd name="T26" fmla="*/ 279 w 355"/>
                <a:gd name="T27" fmla="*/ 105 h 136"/>
                <a:gd name="T28" fmla="*/ 262 w 355"/>
                <a:gd name="T29" fmla="*/ 112 h 136"/>
                <a:gd name="T30" fmla="*/ 249 w 355"/>
                <a:gd name="T31" fmla="*/ 107 h 136"/>
                <a:gd name="T32" fmla="*/ 245 w 355"/>
                <a:gd name="T33" fmla="*/ 103 h 136"/>
                <a:gd name="T34" fmla="*/ 237 w 355"/>
                <a:gd name="T35" fmla="*/ 100 h 136"/>
                <a:gd name="T36" fmla="*/ 224 w 355"/>
                <a:gd name="T37" fmla="*/ 105 h 136"/>
                <a:gd name="T38" fmla="*/ 218 w 355"/>
                <a:gd name="T39" fmla="*/ 104 h 136"/>
                <a:gd name="T40" fmla="*/ 212 w 355"/>
                <a:gd name="T41" fmla="*/ 97 h 136"/>
                <a:gd name="T42" fmla="*/ 197 w 355"/>
                <a:gd name="T43" fmla="*/ 105 h 136"/>
                <a:gd name="T44" fmla="*/ 182 w 355"/>
                <a:gd name="T45" fmla="*/ 112 h 136"/>
                <a:gd name="T46" fmla="*/ 174 w 355"/>
                <a:gd name="T47" fmla="*/ 122 h 136"/>
                <a:gd name="T48" fmla="*/ 169 w 355"/>
                <a:gd name="T49" fmla="*/ 135 h 136"/>
                <a:gd name="T50" fmla="*/ 152 w 355"/>
                <a:gd name="T51" fmla="*/ 133 h 136"/>
                <a:gd name="T52" fmla="*/ 137 w 355"/>
                <a:gd name="T53" fmla="*/ 130 h 136"/>
                <a:gd name="T54" fmla="*/ 131 w 355"/>
                <a:gd name="T55" fmla="*/ 124 h 136"/>
                <a:gd name="T56" fmla="*/ 127 w 355"/>
                <a:gd name="T57" fmla="*/ 109 h 136"/>
                <a:gd name="T58" fmla="*/ 119 w 355"/>
                <a:gd name="T59" fmla="*/ 107 h 136"/>
                <a:gd name="T60" fmla="*/ 103 w 355"/>
                <a:gd name="T61" fmla="*/ 113 h 136"/>
                <a:gd name="T62" fmla="*/ 101 w 355"/>
                <a:gd name="T63" fmla="*/ 113 h 136"/>
                <a:gd name="T64" fmla="*/ 92 w 355"/>
                <a:gd name="T65" fmla="*/ 112 h 136"/>
                <a:gd name="T66" fmla="*/ 87 w 355"/>
                <a:gd name="T67" fmla="*/ 107 h 136"/>
                <a:gd name="T68" fmla="*/ 78 w 355"/>
                <a:gd name="T69" fmla="*/ 126 h 136"/>
                <a:gd name="T70" fmla="*/ 69 w 355"/>
                <a:gd name="T71" fmla="*/ 126 h 136"/>
                <a:gd name="T72" fmla="*/ 62 w 355"/>
                <a:gd name="T73" fmla="*/ 100 h 136"/>
                <a:gd name="T74" fmla="*/ 49 w 355"/>
                <a:gd name="T75" fmla="*/ 118 h 136"/>
                <a:gd name="T76" fmla="*/ 35 w 355"/>
                <a:gd name="T77" fmla="*/ 132 h 136"/>
                <a:gd name="T78" fmla="*/ 0 w 355"/>
                <a:gd name="T79" fmla="*/ 108 h 136"/>
                <a:gd name="T80" fmla="*/ 0 w 355"/>
                <a:gd name="T81" fmla="*/ 25 h 136"/>
                <a:gd name="T82" fmla="*/ 16 w 355"/>
                <a:gd name="T83" fmla="*/ 2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" h="136">
                  <a:moveTo>
                    <a:pt x="16" y="26"/>
                  </a:moveTo>
                  <a:lnTo>
                    <a:pt x="35" y="0"/>
                  </a:lnTo>
                  <a:lnTo>
                    <a:pt x="42" y="22"/>
                  </a:lnTo>
                  <a:lnTo>
                    <a:pt x="354" y="22"/>
                  </a:lnTo>
                  <a:lnTo>
                    <a:pt x="353" y="45"/>
                  </a:lnTo>
                  <a:lnTo>
                    <a:pt x="339" y="55"/>
                  </a:lnTo>
                  <a:lnTo>
                    <a:pt x="328" y="75"/>
                  </a:lnTo>
                  <a:lnTo>
                    <a:pt x="329" y="89"/>
                  </a:lnTo>
                  <a:lnTo>
                    <a:pt x="303" y="89"/>
                  </a:lnTo>
                  <a:lnTo>
                    <a:pt x="297" y="79"/>
                  </a:lnTo>
                  <a:lnTo>
                    <a:pt x="288" y="78"/>
                  </a:lnTo>
                  <a:lnTo>
                    <a:pt x="280" y="87"/>
                  </a:lnTo>
                  <a:lnTo>
                    <a:pt x="279" y="92"/>
                  </a:lnTo>
                  <a:lnTo>
                    <a:pt x="279" y="105"/>
                  </a:lnTo>
                  <a:lnTo>
                    <a:pt x="262" y="112"/>
                  </a:lnTo>
                  <a:lnTo>
                    <a:pt x="249" y="107"/>
                  </a:lnTo>
                  <a:lnTo>
                    <a:pt x="245" y="103"/>
                  </a:lnTo>
                  <a:lnTo>
                    <a:pt x="237" y="100"/>
                  </a:lnTo>
                  <a:lnTo>
                    <a:pt x="224" y="105"/>
                  </a:lnTo>
                  <a:lnTo>
                    <a:pt x="218" y="104"/>
                  </a:lnTo>
                  <a:lnTo>
                    <a:pt x="212" y="97"/>
                  </a:lnTo>
                  <a:lnTo>
                    <a:pt x="197" y="105"/>
                  </a:lnTo>
                  <a:lnTo>
                    <a:pt x="182" y="112"/>
                  </a:lnTo>
                  <a:lnTo>
                    <a:pt x="174" y="122"/>
                  </a:lnTo>
                  <a:lnTo>
                    <a:pt x="169" y="135"/>
                  </a:lnTo>
                  <a:lnTo>
                    <a:pt x="152" y="133"/>
                  </a:lnTo>
                  <a:lnTo>
                    <a:pt x="137" y="130"/>
                  </a:lnTo>
                  <a:lnTo>
                    <a:pt x="131" y="124"/>
                  </a:lnTo>
                  <a:lnTo>
                    <a:pt x="127" y="109"/>
                  </a:lnTo>
                  <a:lnTo>
                    <a:pt x="119" y="107"/>
                  </a:lnTo>
                  <a:lnTo>
                    <a:pt x="103" y="113"/>
                  </a:lnTo>
                  <a:lnTo>
                    <a:pt x="101" y="113"/>
                  </a:lnTo>
                  <a:lnTo>
                    <a:pt x="92" y="112"/>
                  </a:lnTo>
                  <a:lnTo>
                    <a:pt x="87" y="107"/>
                  </a:lnTo>
                  <a:lnTo>
                    <a:pt x="78" y="126"/>
                  </a:lnTo>
                  <a:lnTo>
                    <a:pt x="69" y="126"/>
                  </a:lnTo>
                  <a:lnTo>
                    <a:pt x="62" y="100"/>
                  </a:lnTo>
                  <a:lnTo>
                    <a:pt x="49" y="118"/>
                  </a:lnTo>
                  <a:lnTo>
                    <a:pt x="35" y="132"/>
                  </a:lnTo>
                  <a:lnTo>
                    <a:pt x="0" y="108"/>
                  </a:lnTo>
                  <a:lnTo>
                    <a:pt x="0" y="25"/>
                  </a:lnTo>
                  <a:lnTo>
                    <a:pt x="16" y="26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84" name="Freeform 20"/>
            <p:cNvSpPr>
              <a:spLocks/>
            </p:cNvSpPr>
            <p:nvPr/>
          </p:nvSpPr>
          <p:spPr bwMode="auto">
            <a:xfrm>
              <a:off x="1462" y="1185"/>
              <a:ext cx="17" cy="37"/>
            </a:xfrm>
            <a:custGeom>
              <a:avLst/>
              <a:gdLst>
                <a:gd name="T0" fmla="*/ 0 w 17"/>
                <a:gd name="T1" fmla="*/ 35 h 37"/>
                <a:gd name="T2" fmla="*/ 16 w 17"/>
                <a:gd name="T3" fmla="*/ 36 h 37"/>
                <a:gd name="T4" fmla="*/ 16 w 17"/>
                <a:gd name="T5" fmla="*/ 0 h 37"/>
                <a:gd name="T6" fmla="*/ 0 w 17"/>
                <a:gd name="T7" fmla="*/ 0 h 37"/>
                <a:gd name="T8" fmla="*/ 0 w 17"/>
                <a:gd name="T9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5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35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85" name="Freeform 21"/>
            <p:cNvSpPr>
              <a:spLocks/>
            </p:cNvSpPr>
            <p:nvPr/>
          </p:nvSpPr>
          <p:spPr bwMode="auto">
            <a:xfrm>
              <a:off x="1490" y="1185"/>
              <a:ext cx="17" cy="37"/>
            </a:xfrm>
            <a:custGeom>
              <a:avLst/>
              <a:gdLst>
                <a:gd name="T0" fmla="*/ 0 w 17"/>
                <a:gd name="T1" fmla="*/ 36 h 37"/>
                <a:gd name="T2" fmla="*/ 16 w 17"/>
                <a:gd name="T3" fmla="*/ 36 h 37"/>
                <a:gd name="T4" fmla="*/ 16 w 17"/>
                <a:gd name="T5" fmla="*/ 0 h 37"/>
                <a:gd name="T6" fmla="*/ 1 w 17"/>
                <a:gd name="T7" fmla="*/ 0 h 37"/>
                <a:gd name="T8" fmla="*/ 0 w 17"/>
                <a:gd name="T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6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6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86" name="Freeform 22"/>
            <p:cNvSpPr>
              <a:spLocks/>
            </p:cNvSpPr>
            <p:nvPr/>
          </p:nvSpPr>
          <p:spPr bwMode="auto">
            <a:xfrm>
              <a:off x="1529" y="1140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9 w 17"/>
                <a:gd name="T3" fmla="*/ 3 h 19"/>
                <a:gd name="T4" fmla="*/ 16 w 17"/>
                <a:gd name="T5" fmla="*/ 18 h 19"/>
                <a:gd name="T6" fmla="*/ 8 w 17"/>
                <a:gd name="T7" fmla="*/ 18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9" y="3"/>
                  </a:lnTo>
                  <a:lnTo>
                    <a:pt x="16" y="18"/>
                  </a:lnTo>
                  <a:lnTo>
                    <a:pt x="8" y="18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87" name="Freeform 23"/>
            <p:cNvSpPr>
              <a:spLocks/>
            </p:cNvSpPr>
            <p:nvPr/>
          </p:nvSpPr>
          <p:spPr bwMode="auto">
            <a:xfrm>
              <a:off x="1532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88" name="Freeform 24"/>
            <p:cNvSpPr>
              <a:spLocks/>
            </p:cNvSpPr>
            <p:nvPr/>
          </p:nvSpPr>
          <p:spPr bwMode="auto">
            <a:xfrm>
              <a:off x="1560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89" name="Freeform 25"/>
            <p:cNvSpPr>
              <a:spLocks/>
            </p:cNvSpPr>
            <p:nvPr/>
          </p:nvSpPr>
          <p:spPr bwMode="auto">
            <a:xfrm>
              <a:off x="1587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90" name="Freeform 26"/>
            <p:cNvSpPr>
              <a:spLocks/>
            </p:cNvSpPr>
            <p:nvPr/>
          </p:nvSpPr>
          <p:spPr bwMode="auto">
            <a:xfrm>
              <a:off x="1615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91" name="Freeform 27"/>
            <p:cNvSpPr>
              <a:spLocks/>
            </p:cNvSpPr>
            <p:nvPr/>
          </p:nvSpPr>
          <p:spPr bwMode="auto">
            <a:xfrm>
              <a:off x="1643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92" name="Line 28"/>
            <p:cNvSpPr>
              <a:spLocks noChangeShapeType="1"/>
            </p:cNvSpPr>
            <p:nvPr/>
          </p:nvSpPr>
          <p:spPr bwMode="auto">
            <a:xfrm>
              <a:off x="1503" y="1188"/>
              <a:ext cx="352" cy="1"/>
            </a:xfrm>
            <a:prstGeom prst="line">
              <a:avLst/>
            </a:prstGeom>
            <a:noFill/>
            <a:ln w="12700">
              <a:solidFill>
                <a:srgbClr val="4E4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93" name="Freeform 29"/>
            <p:cNvSpPr>
              <a:spLocks/>
            </p:cNvSpPr>
            <p:nvPr/>
          </p:nvSpPr>
          <p:spPr bwMode="auto">
            <a:xfrm>
              <a:off x="1317" y="1099"/>
              <a:ext cx="197" cy="212"/>
            </a:xfrm>
            <a:custGeom>
              <a:avLst/>
              <a:gdLst>
                <a:gd name="T0" fmla="*/ 98 w 197"/>
                <a:gd name="T1" fmla="*/ 0 h 212"/>
                <a:gd name="T2" fmla="*/ 84 w 197"/>
                <a:gd name="T3" fmla="*/ 0 h 212"/>
                <a:gd name="T4" fmla="*/ 67 w 197"/>
                <a:gd name="T5" fmla="*/ 4 h 212"/>
                <a:gd name="T6" fmla="*/ 54 w 197"/>
                <a:gd name="T7" fmla="*/ 9 h 212"/>
                <a:gd name="T8" fmla="*/ 39 w 197"/>
                <a:gd name="T9" fmla="*/ 19 h 212"/>
                <a:gd name="T10" fmla="*/ 28 w 197"/>
                <a:gd name="T11" fmla="*/ 30 h 212"/>
                <a:gd name="T12" fmla="*/ 19 w 197"/>
                <a:gd name="T13" fmla="*/ 43 h 212"/>
                <a:gd name="T14" fmla="*/ 10 w 197"/>
                <a:gd name="T15" fmla="*/ 57 h 212"/>
                <a:gd name="T16" fmla="*/ 5 w 197"/>
                <a:gd name="T17" fmla="*/ 71 h 212"/>
                <a:gd name="T18" fmla="*/ 0 w 197"/>
                <a:gd name="T19" fmla="*/ 87 h 212"/>
                <a:gd name="T20" fmla="*/ 0 w 197"/>
                <a:gd name="T21" fmla="*/ 104 h 212"/>
                <a:gd name="T22" fmla="*/ 1 w 197"/>
                <a:gd name="T23" fmla="*/ 122 h 212"/>
                <a:gd name="T24" fmla="*/ 5 w 197"/>
                <a:gd name="T25" fmla="*/ 139 h 212"/>
                <a:gd name="T26" fmla="*/ 10 w 197"/>
                <a:gd name="T27" fmla="*/ 153 h 212"/>
                <a:gd name="T28" fmla="*/ 18 w 197"/>
                <a:gd name="T29" fmla="*/ 166 h 212"/>
                <a:gd name="T30" fmla="*/ 28 w 197"/>
                <a:gd name="T31" fmla="*/ 179 h 212"/>
                <a:gd name="T32" fmla="*/ 39 w 197"/>
                <a:gd name="T33" fmla="*/ 191 h 212"/>
                <a:gd name="T34" fmla="*/ 54 w 197"/>
                <a:gd name="T35" fmla="*/ 199 h 212"/>
                <a:gd name="T36" fmla="*/ 68 w 197"/>
                <a:gd name="T37" fmla="*/ 206 h 212"/>
                <a:gd name="T38" fmla="*/ 82 w 197"/>
                <a:gd name="T39" fmla="*/ 210 h 212"/>
                <a:gd name="T40" fmla="*/ 97 w 197"/>
                <a:gd name="T41" fmla="*/ 211 h 212"/>
                <a:gd name="T42" fmla="*/ 112 w 197"/>
                <a:gd name="T43" fmla="*/ 210 h 212"/>
                <a:gd name="T44" fmla="*/ 128 w 197"/>
                <a:gd name="T45" fmla="*/ 206 h 212"/>
                <a:gd name="T46" fmla="*/ 142 w 197"/>
                <a:gd name="T47" fmla="*/ 200 h 212"/>
                <a:gd name="T48" fmla="*/ 156 w 197"/>
                <a:gd name="T49" fmla="*/ 190 h 212"/>
                <a:gd name="T50" fmla="*/ 167 w 197"/>
                <a:gd name="T51" fmla="*/ 180 h 212"/>
                <a:gd name="T52" fmla="*/ 177 w 197"/>
                <a:gd name="T53" fmla="*/ 167 h 212"/>
                <a:gd name="T54" fmla="*/ 184 w 197"/>
                <a:gd name="T55" fmla="*/ 153 h 212"/>
                <a:gd name="T56" fmla="*/ 190 w 197"/>
                <a:gd name="T57" fmla="*/ 137 h 212"/>
                <a:gd name="T58" fmla="*/ 195 w 197"/>
                <a:gd name="T59" fmla="*/ 122 h 212"/>
                <a:gd name="T60" fmla="*/ 196 w 197"/>
                <a:gd name="T61" fmla="*/ 105 h 212"/>
                <a:gd name="T62" fmla="*/ 195 w 197"/>
                <a:gd name="T63" fmla="*/ 88 h 212"/>
                <a:gd name="T64" fmla="*/ 190 w 197"/>
                <a:gd name="T65" fmla="*/ 71 h 212"/>
                <a:gd name="T66" fmla="*/ 185 w 197"/>
                <a:gd name="T67" fmla="*/ 57 h 212"/>
                <a:gd name="T68" fmla="*/ 177 w 197"/>
                <a:gd name="T69" fmla="*/ 43 h 212"/>
                <a:gd name="T70" fmla="*/ 168 w 197"/>
                <a:gd name="T71" fmla="*/ 30 h 212"/>
                <a:gd name="T72" fmla="*/ 155 w 197"/>
                <a:gd name="T73" fmla="*/ 18 h 212"/>
                <a:gd name="T74" fmla="*/ 142 w 197"/>
                <a:gd name="T75" fmla="*/ 10 h 212"/>
                <a:gd name="T76" fmla="*/ 128 w 197"/>
                <a:gd name="T77" fmla="*/ 5 h 212"/>
                <a:gd name="T78" fmla="*/ 112 w 197"/>
                <a:gd name="T79" fmla="*/ 0 h 212"/>
                <a:gd name="T80" fmla="*/ 98 w 197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212">
                  <a:moveTo>
                    <a:pt x="98" y="0"/>
                  </a:moveTo>
                  <a:lnTo>
                    <a:pt x="84" y="0"/>
                  </a:lnTo>
                  <a:lnTo>
                    <a:pt x="67" y="4"/>
                  </a:lnTo>
                  <a:lnTo>
                    <a:pt x="54" y="9"/>
                  </a:lnTo>
                  <a:lnTo>
                    <a:pt x="39" y="19"/>
                  </a:lnTo>
                  <a:lnTo>
                    <a:pt x="28" y="30"/>
                  </a:lnTo>
                  <a:lnTo>
                    <a:pt x="19" y="43"/>
                  </a:lnTo>
                  <a:lnTo>
                    <a:pt x="10" y="57"/>
                  </a:lnTo>
                  <a:lnTo>
                    <a:pt x="5" y="71"/>
                  </a:lnTo>
                  <a:lnTo>
                    <a:pt x="0" y="87"/>
                  </a:lnTo>
                  <a:lnTo>
                    <a:pt x="0" y="104"/>
                  </a:lnTo>
                  <a:lnTo>
                    <a:pt x="1" y="122"/>
                  </a:lnTo>
                  <a:lnTo>
                    <a:pt x="5" y="139"/>
                  </a:lnTo>
                  <a:lnTo>
                    <a:pt x="10" y="153"/>
                  </a:lnTo>
                  <a:lnTo>
                    <a:pt x="18" y="166"/>
                  </a:lnTo>
                  <a:lnTo>
                    <a:pt x="28" y="179"/>
                  </a:lnTo>
                  <a:lnTo>
                    <a:pt x="39" y="191"/>
                  </a:lnTo>
                  <a:lnTo>
                    <a:pt x="54" y="199"/>
                  </a:lnTo>
                  <a:lnTo>
                    <a:pt x="68" y="206"/>
                  </a:lnTo>
                  <a:lnTo>
                    <a:pt x="82" y="210"/>
                  </a:lnTo>
                  <a:lnTo>
                    <a:pt x="97" y="211"/>
                  </a:lnTo>
                  <a:lnTo>
                    <a:pt x="112" y="210"/>
                  </a:lnTo>
                  <a:lnTo>
                    <a:pt x="128" y="206"/>
                  </a:lnTo>
                  <a:lnTo>
                    <a:pt x="142" y="200"/>
                  </a:lnTo>
                  <a:lnTo>
                    <a:pt x="156" y="190"/>
                  </a:lnTo>
                  <a:lnTo>
                    <a:pt x="167" y="180"/>
                  </a:lnTo>
                  <a:lnTo>
                    <a:pt x="177" y="167"/>
                  </a:lnTo>
                  <a:lnTo>
                    <a:pt x="184" y="153"/>
                  </a:lnTo>
                  <a:lnTo>
                    <a:pt x="190" y="137"/>
                  </a:lnTo>
                  <a:lnTo>
                    <a:pt x="195" y="122"/>
                  </a:lnTo>
                  <a:lnTo>
                    <a:pt x="196" y="105"/>
                  </a:lnTo>
                  <a:lnTo>
                    <a:pt x="195" y="88"/>
                  </a:lnTo>
                  <a:lnTo>
                    <a:pt x="190" y="71"/>
                  </a:lnTo>
                  <a:lnTo>
                    <a:pt x="185" y="57"/>
                  </a:lnTo>
                  <a:lnTo>
                    <a:pt x="177" y="43"/>
                  </a:lnTo>
                  <a:lnTo>
                    <a:pt x="168" y="30"/>
                  </a:lnTo>
                  <a:lnTo>
                    <a:pt x="155" y="18"/>
                  </a:lnTo>
                  <a:lnTo>
                    <a:pt x="142" y="10"/>
                  </a:lnTo>
                  <a:lnTo>
                    <a:pt x="128" y="5"/>
                  </a:lnTo>
                  <a:lnTo>
                    <a:pt x="112" y="0"/>
                  </a:lnTo>
                  <a:lnTo>
                    <a:pt x="98" y="0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94" name="Freeform 30"/>
            <p:cNvSpPr>
              <a:spLocks/>
            </p:cNvSpPr>
            <p:nvPr/>
          </p:nvSpPr>
          <p:spPr bwMode="auto">
            <a:xfrm>
              <a:off x="1330" y="1196"/>
              <a:ext cx="29" cy="33"/>
            </a:xfrm>
            <a:custGeom>
              <a:avLst/>
              <a:gdLst>
                <a:gd name="T0" fmla="*/ 14 w 29"/>
                <a:gd name="T1" fmla="*/ 0 h 33"/>
                <a:gd name="T2" fmla="*/ 10 w 29"/>
                <a:gd name="T3" fmla="*/ 0 h 33"/>
                <a:gd name="T4" fmla="*/ 9 w 29"/>
                <a:gd name="T5" fmla="*/ 1 h 33"/>
                <a:gd name="T6" fmla="*/ 6 w 29"/>
                <a:gd name="T7" fmla="*/ 2 h 33"/>
                <a:gd name="T8" fmla="*/ 5 w 29"/>
                <a:gd name="T9" fmla="*/ 4 h 33"/>
                <a:gd name="T10" fmla="*/ 3 w 29"/>
                <a:gd name="T11" fmla="*/ 6 h 33"/>
                <a:gd name="T12" fmla="*/ 1 w 29"/>
                <a:gd name="T13" fmla="*/ 9 h 33"/>
                <a:gd name="T14" fmla="*/ 0 w 29"/>
                <a:gd name="T15" fmla="*/ 10 h 33"/>
                <a:gd name="T16" fmla="*/ 0 w 29"/>
                <a:gd name="T17" fmla="*/ 14 h 33"/>
                <a:gd name="T18" fmla="*/ 0 w 29"/>
                <a:gd name="T19" fmla="*/ 16 h 33"/>
                <a:gd name="T20" fmla="*/ 0 w 29"/>
                <a:gd name="T21" fmla="*/ 18 h 33"/>
                <a:gd name="T22" fmla="*/ 0 w 29"/>
                <a:gd name="T23" fmla="*/ 21 h 33"/>
                <a:gd name="T24" fmla="*/ 1 w 29"/>
                <a:gd name="T25" fmla="*/ 24 h 33"/>
                <a:gd name="T26" fmla="*/ 3 w 29"/>
                <a:gd name="T27" fmla="*/ 26 h 33"/>
                <a:gd name="T28" fmla="*/ 4 w 29"/>
                <a:gd name="T29" fmla="*/ 28 h 33"/>
                <a:gd name="T30" fmla="*/ 6 w 29"/>
                <a:gd name="T31" fmla="*/ 30 h 33"/>
                <a:gd name="T32" fmla="*/ 8 w 29"/>
                <a:gd name="T33" fmla="*/ 31 h 33"/>
                <a:gd name="T34" fmla="*/ 10 w 29"/>
                <a:gd name="T35" fmla="*/ 32 h 33"/>
                <a:gd name="T36" fmla="*/ 14 w 29"/>
                <a:gd name="T37" fmla="*/ 32 h 33"/>
                <a:gd name="T38" fmla="*/ 16 w 29"/>
                <a:gd name="T39" fmla="*/ 32 h 33"/>
                <a:gd name="T40" fmla="*/ 18 w 29"/>
                <a:gd name="T41" fmla="*/ 31 h 33"/>
                <a:gd name="T42" fmla="*/ 19 w 29"/>
                <a:gd name="T43" fmla="*/ 30 h 33"/>
                <a:gd name="T44" fmla="*/ 22 w 29"/>
                <a:gd name="T45" fmla="*/ 28 h 33"/>
                <a:gd name="T46" fmla="*/ 24 w 29"/>
                <a:gd name="T47" fmla="*/ 26 h 33"/>
                <a:gd name="T48" fmla="*/ 25 w 29"/>
                <a:gd name="T49" fmla="*/ 24 h 33"/>
                <a:gd name="T50" fmla="*/ 26 w 29"/>
                <a:gd name="T51" fmla="*/ 22 h 33"/>
                <a:gd name="T52" fmla="*/ 27 w 29"/>
                <a:gd name="T53" fmla="*/ 18 h 33"/>
                <a:gd name="T54" fmla="*/ 27 w 29"/>
                <a:gd name="T55" fmla="*/ 16 h 33"/>
                <a:gd name="T56" fmla="*/ 28 w 29"/>
                <a:gd name="T57" fmla="*/ 14 h 33"/>
                <a:gd name="T58" fmla="*/ 27 w 29"/>
                <a:gd name="T59" fmla="*/ 11 h 33"/>
                <a:gd name="T60" fmla="*/ 26 w 29"/>
                <a:gd name="T61" fmla="*/ 9 h 33"/>
                <a:gd name="T62" fmla="*/ 24 w 29"/>
                <a:gd name="T63" fmla="*/ 6 h 33"/>
                <a:gd name="T64" fmla="*/ 22 w 29"/>
                <a:gd name="T65" fmla="*/ 4 h 33"/>
                <a:gd name="T66" fmla="*/ 19 w 29"/>
                <a:gd name="T67" fmla="*/ 2 h 33"/>
                <a:gd name="T68" fmla="*/ 18 w 29"/>
                <a:gd name="T69" fmla="*/ 0 h 33"/>
                <a:gd name="T70" fmla="*/ 16 w 29"/>
                <a:gd name="T71" fmla="*/ 0 h 33"/>
                <a:gd name="T72" fmla="*/ 14 w 29"/>
                <a:gd name="T7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" h="33">
                  <a:moveTo>
                    <a:pt x="14" y="0"/>
                  </a:moveTo>
                  <a:lnTo>
                    <a:pt x="10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1"/>
                  </a:lnTo>
                  <a:lnTo>
                    <a:pt x="10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8" y="31"/>
                  </a:lnTo>
                  <a:lnTo>
                    <a:pt x="19" y="30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5" y="24"/>
                  </a:lnTo>
                  <a:lnTo>
                    <a:pt x="26" y="22"/>
                  </a:lnTo>
                  <a:lnTo>
                    <a:pt x="27" y="18"/>
                  </a:lnTo>
                  <a:lnTo>
                    <a:pt x="27" y="16"/>
                  </a:lnTo>
                  <a:lnTo>
                    <a:pt x="28" y="14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95" name="Rectangle 31"/>
            <p:cNvSpPr>
              <a:spLocks noChangeArrowheads="1"/>
            </p:cNvSpPr>
            <p:nvPr/>
          </p:nvSpPr>
          <p:spPr bwMode="auto">
            <a:xfrm>
              <a:off x="1314" y="1140"/>
              <a:ext cx="28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>
                  <a:solidFill>
                    <a:srgbClr val="4E4F00"/>
                  </a:solidFill>
                </a:rPr>
                <a:t>DES</a:t>
              </a:r>
            </a:p>
          </p:txBody>
        </p:sp>
      </p:grpSp>
      <p:grpSp>
        <p:nvGrpSpPr>
          <p:cNvPr id="139296" name="Group 32"/>
          <p:cNvGrpSpPr>
            <a:grpSpLocks/>
          </p:cNvGrpSpPr>
          <p:nvPr/>
        </p:nvGrpSpPr>
        <p:grpSpPr bwMode="auto">
          <a:xfrm>
            <a:off x="5413375" y="2457450"/>
            <a:ext cx="865188" cy="352425"/>
            <a:chOff x="3186" y="1099"/>
            <a:chExt cx="545" cy="222"/>
          </a:xfrm>
        </p:grpSpPr>
        <p:sp>
          <p:nvSpPr>
            <p:cNvPr id="139297" name="Freeform 33"/>
            <p:cNvSpPr>
              <a:spLocks/>
            </p:cNvSpPr>
            <p:nvPr/>
          </p:nvSpPr>
          <p:spPr bwMode="auto">
            <a:xfrm>
              <a:off x="3198" y="1103"/>
              <a:ext cx="195" cy="218"/>
            </a:xfrm>
            <a:custGeom>
              <a:avLst/>
              <a:gdLst>
                <a:gd name="T0" fmla="*/ 97 w 195"/>
                <a:gd name="T1" fmla="*/ 0 h 218"/>
                <a:gd name="T2" fmla="*/ 80 w 195"/>
                <a:gd name="T3" fmla="*/ 0 h 218"/>
                <a:gd name="T4" fmla="*/ 66 w 195"/>
                <a:gd name="T5" fmla="*/ 4 h 218"/>
                <a:gd name="T6" fmla="*/ 53 w 195"/>
                <a:gd name="T7" fmla="*/ 10 h 218"/>
                <a:gd name="T8" fmla="*/ 40 w 195"/>
                <a:gd name="T9" fmla="*/ 20 h 218"/>
                <a:gd name="T10" fmla="*/ 27 w 195"/>
                <a:gd name="T11" fmla="*/ 32 h 218"/>
                <a:gd name="T12" fmla="*/ 18 w 195"/>
                <a:gd name="T13" fmla="*/ 44 h 218"/>
                <a:gd name="T14" fmla="*/ 11 w 195"/>
                <a:gd name="T15" fmla="*/ 59 h 218"/>
                <a:gd name="T16" fmla="*/ 4 w 195"/>
                <a:gd name="T17" fmla="*/ 75 h 218"/>
                <a:gd name="T18" fmla="*/ 0 w 195"/>
                <a:gd name="T19" fmla="*/ 91 h 218"/>
                <a:gd name="T20" fmla="*/ 0 w 195"/>
                <a:gd name="T21" fmla="*/ 107 h 218"/>
                <a:gd name="T22" fmla="*/ 0 w 195"/>
                <a:gd name="T23" fmla="*/ 126 h 218"/>
                <a:gd name="T24" fmla="*/ 4 w 195"/>
                <a:gd name="T25" fmla="*/ 142 h 218"/>
                <a:gd name="T26" fmla="*/ 10 w 195"/>
                <a:gd name="T27" fmla="*/ 157 h 218"/>
                <a:gd name="T28" fmla="*/ 19 w 195"/>
                <a:gd name="T29" fmla="*/ 172 h 218"/>
                <a:gd name="T30" fmla="*/ 27 w 195"/>
                <a:gd name="T31" fmla="*/ 184 h 218"/>
                <a:gd name="T32" fmla="*/ 39 w 195"/>
                <a:gd name="T33" fmla="*/ 196 h 218"/>
                <a:gd name="T34" fmla="*/ 52 w 195"/>
                <a:gd name="T35" fmla="*/ 205 h 218"/>
                <a:gd name="T36" fmla="*/ 66 w 195"/>
                <a:gd name="T37" fmla="*/ 211 h 218"/>
                <a:gd name="T38" fmla="*/ 81 w 195"/>
                <a:gd name="T39" fmla="*/ 216 h 218"/>
                <a:gd name="T40" fmla="*/ 96 w 195"/>
                <a:gd name="T41" fmla="*/ 217 h 218"/>
                <a:gd name="T42" fmla="*/ 111 w 195"/>
                <a:gd name="T43" fmla="*/ 216 h 218"/>
                <a:gd name="T44" fmla="*/ 126 w 195"/>
                <a:gd name="T45" fmla="*/ 212 h 218"/>
                <a:gd name="T46" fmla="*/ 140 w 195"/>
                <a:gd name="T47" fmla="*/ 204 h 218"/>
                <a:gd name="T48" fmla="*/ 153 w 195"/>
                <a:gd name="T49" fmla="*/ 196 h 218"/>
                <a:gd name="T50" fmla="*/ 166 w 195"/>
                <a:gd name="T51" fmla="*/ 185 h 218"/>
                <a:gd name="T52" fmla="*/ 174 w 195"/>
                <a:gd name="T53" fmla="*/ 171 h 218"/>
                <a:gd name="T54" fmla="*/ 182 w 195"/>
                <a:gd name="T55" fmla="*/ 157 h 218"/>
                <a:gd name="T56" fmla="*/ 188 w 195"/>
                <a:gd name="T57" fmla="*/ 141 h 218"/>
                <a:gd name="T58" fmla="*/ 192 w 195"/>
                <a:gd name="T59" fmla="*/ 125 h 218"/>
                <a:gd name="T60" fmla="*/ 194 w 195"/>
                <a:gd name="T61" fmla="*/ 108 h 218"/>
                <a:gd name="T62" fmla="*/ 192 w 195"/>
                <a:gd name="T63" fmla="*/ 90 h 218"/>
                <a:gd name="T64" fmla="*/ 188 w 195"/>
                <a:gd name="T65" fmla="*/ 74 h 218"/>
                <a:gd name="T66" fmla="*/ 182 w 195"/>
                <a:gd name="T67" fmla="*/ 59 h 218"/>
                <a:gd name="T68" fmla="*/ 174 w 195"/>
                <a:gd name="T69" fmla="*/ 44 h 218"/>
                <a:gd name="T70" fmla="*/ 165 w 195"/>
                <a:gd name="T71" fmla="*/ 32 h 218"/>
                <a:gd name="T72" fmla="*/ 153 w 195"/>
                <a:gd name="T73" fmla="*/ 20 h 218"/>
                <a:gd name="T74" fmla="*/ 140 w 195"/>
                <a:gd name="T75" fmla="*/ 12 h 218"/>
                <a:gd name="T76" fmla="*/ 126 w 195"/>
                <a:gd name="T77" fmla="*/ 5 h 218"/>
                <a:gd name="T78" fmla="*/ 112 w 195"/>
                <a:gd name="T79" fmla="*/ 0 h 218"/>
                <a:gd name="T80" fmla="*/ 97 w 195"/>
                <a:gd name="T8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218">
                  <a:moveTo>
                    <a:pt x="97" y="0"/>
                  </a:moveTo>
                  <a:lnTo>
                    <a:pt x="80" y="0"/>
                  </a:lnTo>
                  <a:lnTo>
                    <a:pt x="66" y="4"/>
                  </a:lnTo>
                  <a:lnTo>
                    <a:pt x="53" y="10"/>
                  </a:lnTo>
                  <a:lnTo>
                    <a:pt x="40" y="20"/>
                  </a:lnTo>
                  <a:lnTo>
                    <a:pt x="27" y="32"/>
                  </a:lnTo>
                  <a:lnTo>
                    <a:pt x="18" y="44"/>
                  </a:lnTo>
                  <a:lnTo>
                    <a:pt x="11" y="59"/>
                  </a:lnTo>
                  <a:lnTo>
                    <a:pt x="4" y="75"/>
                  </a:lnTo>
                  <a:lnTo>
                    <a:pt x="0" y="91"/>
                  </a:lnTo>
                  <a:lnTo>
                    <a:pt x="0" y="107"/>
                  </a:lnTo>
                  <a:lnTo>
                    <a:pt x="0" y="126"/>
                  </a:lnTo>
                  <a:lnTo>
                    <a:pt x="4" y="142"/>
                  </a:lnTo>
                  <a:lnTo>
                    <a:pt x="10" y="157"/>
                  </a:lnTo>
                  <a:lnTo>
                    <a:pt x="19" y="172"/>
                  </a:lnTo>
                  <a:lnTo>
                    <a:pt x="27" y="184"/>
                  </a:lnTo>
                  <a:lnTo>
                    <a:pt x="39" y="196"/>
                  </a:lnTo>
                  <a:lnTo>
                    <a:pt x="52" y="205"/>
                  </a:lnTo>
                  <a:lnTo>
                    <a:pt x="66" y="211"/>
                  </a:lnTo>
                  <a:lnTo>
                    <a:pt x="81" y="216"/>
                  </a:lnTo>
                  <a:lnTo>
                    <a:pt x="96" y="217"/>
                  </a:lnTo>
                  <a:lnTo>
                    <a:pt x="111" y="216"/>
                  </a:lnTo>
                  <a:lnTo>
                    <a:pt x="126" y="212"/>
                  </a:lnTo>
                  <a:lnTo>
                    <a:pt x="140" y="204"/>
                  </a:lnTo>
                  <a:lnTo>
                    <a:pt x="153" y="196"/>
                  </a:lnTo>
                  <a:lnTo>
                    <a:pt x="166" y="185"/>
                  </a:lnTo>
                  <a:lnTo>
                    <a:pt x="174" y="171"/>
                  </a:lnTo>
                  <a:lnTo>
                    <a:pt x="182" y="157"/>
                  </a:lnTo>
                  <a:lnTo>
                    <a:pt x="188" y="141"/>
                  </a:lnTo>
                  <a:lnTo>
                    <a:pt x="192" y="125"/>
                  </a:lnTo>
                  <a:lnTo>
                    <a:pt x="194" y="108"/>
                  </a:lnTo>
                  <a:lnTo>
                    <a:pt x="192" y="90"/>
                  </a:lnTo>
                  <a:lnTo>
                    <a:pt x="188" y="74"/>
                  </a:lnTo>
                  <a:lnTo>
                    <a:pt x="182" y="59"/>
                  </a:lnTo>
                  <a:lnTo>
                    <a:pt x="174" y="44"/>
                  </a:lnTo>
                  <a:lnTo>
                    <a:pt x="165" y="32"/>
                  </a:lnTo>
                  <a:lnTo>
                    <a:pt x="153" y="20"/>
                  </a:lnTo>
                  <a:lnTo>
                    <a:pt x="140" y="12"/>
                  </a:lnTo>
                  <a:lnTo>
                    <a:pt x="126" y="5"/>
                  </a:lnTo>
                  <a:lnTo>
                    <a:pt x="112" y="0"/>
                  </a:lnTo>
                  <a:lnTo>
                    <a:pt x="97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98" name="Freeform 34"/>
            <p:cNvSpPr>
              <a:spLocks/>
            </p:cNvSpPr>
            <p:nvPr/>
          </p:nvSpPr>
          <p:spPr bwMode="auto">
            <a:xfrm>
              <a:off x="3378" y="1153"/>
              <a:ext cx="353" cy="135"/>
            </a:xfrm>
            <a:custGeom>
              <a:avLst/>
              <a:gdLst>
                <a:gd name="T0" fmla="*/ 16 w 353"/>
                <a:gd name="T1" fmla="*/ 25 h 135"/>
                <a:gd name="T2" fmla="*/ 34 w 353"/>
                <a:gd name="T3" fmla="*/ 0 h 135"/>
                <a:gd name="T4" fmla="*/ 43 w 353"/>
                <a:gd name="T5" fmla="*/ 24 h 135"/>
                <a:gd name="T6" fmla="*/ 350 w 353"/>
                <a:gd name="T7" fmla="*/ 23 h 135"/>
                <a:gd name="T8" fmla="*/ 352 w 353"/>
                <a:gd name="T9" fmla="*/ 45 h 135"/>
                <a:gd name="T10" fmla="*/ 337 w 353"/>
                <a:gd name="T11" fmla="*/ 56 h 135"/>
                <a:gd name="T12" fmla="*/ 328 w 353"/>
                <a:gd name="T13" fmla="*/ 73 h 135"/>
                <a:gd name="T14" fmla="*/ 328 w 353"/>
                <a:gd name="T15" fmla="*/ 90 h 135"/>
                <a:gd name="T16" fmla="*/ 302 w 353"/>
                <a:gd name="T17" fmla="*/ 89 h 135"/>
                <a:gd name="T18" fmla="*/ 296 w 353"/>
                <a:gd name="T19" fmla="*/ 81 h 135"/>
                <a:gd name="T20" fmla="*/ 288 w 353"/>
                <a:gd name="T21" fmla="*/ 81 h 135"/>
                <a:gd name="T22" fmla="*/ 279 w 353"/>
                <a:gd name="T23" fmla="*/ 85 h 135"/>
                <a:gd name="T24" fmla="*/ 279 w 353"/>
                <a:gd name="T25" fmla="*/ 92 h 135"/>
                <a:gd name="T26" fmla="*/ 279 w 353"/>
                <a:gd name="T27" fmla="*/ 107 h 135"/>
                <a:gd name="T28" fmla="*/ 262 w 353"/>
                <a:gd name="T29" fmla="*/ 112 h 135"/>
                <a:gd name="T30" fmla="*/ 248 w 353"/>
                <a:gd name="T31" fmla="*/ 106 h 135"/>
                <a:gd name="T32" fmla="*/ 244 w 353"/>
                <a:gd name="T33" fmla="*/ 104 h 135"/>
                <a:gd name="T34" fmla="*/ 235 w 353"/>
                <a:gd name="T35" fmla="*/ 98 h 135"/>
                <a:gd name="T36" fmla="*/ 224 w 353"/>
                <a:gd name="T37" fmla="*/ 106 h 135"/>
                <a:gd name="T38" fmla="*/ 217 w 353"/>
                <a:gd name="T39" fmla="*/ 104 h 135"/>
                <a:gd name="T40" fmla="*/ 211 w 353"/>
                <a:gd name="T41" fmla="*/ 99 h 135"/>
                <a:gd name="T42" fmla="*/ 196 w 353"/>
                <a:gd name="T43" fmla="*/ 107 h 135"/>
                <a:gd name="T44" fmla="*/ 183 w 353"/>
                <a:gd name="T45" fmla="*/ 112 h 135"/>
                <a:gd name="T46" fmla="*/ 173 w 353"/>
                <a:gd name="T47" fmla="*/ 119 h 135"/>
                <a:gd name="T48" fmla="*/ 166 w 353"/>
                <a:gd name="T49" fmla="*/ 134 h 135"/>
                <a:gd name="T50" fmla="*/ 150 w 353"/>
                <a:gd name="T51" fmla="*/ 131 h 135"/>
                <a:gd name="T52" fmla="*/ 136 w 353"/>
                <a:gd name="T53" fmla="*/ 129 h 135"/>
                <a:gd name="T54" fmla="*/ 131 w 353"/>
                <a:gd name="T55" fmla="*/ 122 h 135"/>
                <a:gd name="T56" fmla="*/ 126 w 353"/>
                <a:gd name="T57" fmla="*/ 109 h 135"/>
                <a:gd name="T58" fmla="*/ 117 w 353"/>
                <a:gd name="T59" fmla="*/ 108 h 135"/>
                <a:gd name="T60" fmla="*/ 103 w 353"/>
                <a:gd name="T61" fmla="*/ 116 h 135"/>
                <a:gd name="T62" fmla="*/ 102 w 353"/>
                <a:gd name="T63" fmla="*/ 117 h 135"/>
                <a:gd name="T64" fmla="*/ 93 w 353"/>
                <a:gd name="T65" fmla="*/ 112 h 135"/>
                <a:gd name="T66" fmla="*/ 86 w 353"/>
                <a:gd name="T67" fmla="*/ 108 h 135"/>
                <a:gd name="T68" fmla="*/ 79 w 353"/>
                <a:gd name="T69" fmla="*/ 125 h 135"/>
                <a:gd name="T70" fmla="*/ 69 w 353"/>
                <a:gd name="T71" fmla="*/ 125 h 135"/>
                <a:gd name="T72" fmla="*/ 60 w 353"/>
                <a:gd name="T73" fmla="*/ 101 h 135"/>
                <a:gd name="T74" fmla="*/ 47 w 353"/>
                <a:gd name="T75" fmla="*/ 119 h 135"/>
                <a:gd name="T76" fmla="*/ 34 w 353"/>
                <a:gd name="T77" fmla="*/ 133 h 135"/>
                <a:gd name="T78" fmla="*/ 0 w 353"/>
                <a:gd name="T79" fmla="*/ 109 h 135"/>
                <a:gd name="T80" fmla="*/ 1 w 353"/>
                <a:gd name="T81" fmla="*/ 25 h 135"/>
                <a:gd name="T82" fmla="*/ 16 w 353"/>
                <a:gd name="T83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135">
                  <a:moveTo>
                    <a:pt x="16" y="25"/>
                  </a:moveTo>
                  <a:lnTo>
                    <a:pt x="34" y="0"/>
                  </a:lnTo>
                  <a:lnTo>
                    <a:pt x="43" y="24"/>
                  </a:lnTo>
                  <a:lnTo>
                    <a:pt x="350" y="23"/>
                  </a:lnTo>
                  <a:lnTo>
                    <a:pt x="352" y="45"/>
                  </a:lnTo>
                  <a:lnTo>
                    <a:pt x="337" y="56"/>
                  </a:lnTo>
                  <a:lnTo>
                    <a:pt x="328" y="73"/>
                  </a:lnTo>
                  <a:lnTo>
                    <a:pt x="328" y="90"/>
                  </a:lnTo>
                  <a:lnTo>
                    <a:pt x="302" y="89"/>
                  </a:lnTo>
                  <a:lnTo>
                    <a:pt x="296" y="81"/>
                  </a:lnTo>
                  <a:lnTo>
                    <a:pt x="288" y="81"/>
                  </a:lnTo>
                  <a:lnTo>
                    <a:pt x="279" y="85"/>
                  </a:lnTo>
                  <a:lnTo>
                    <a:pt x="279" y="92"/>
                  </a:lnTo>
                  <a:lnTo>
                    <a:pt x="279" y="107"/>
                  </a:lnTo>
                  <a:lnTo>
                    <a:pt x="262" y="112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35" y="98"/>
                  </a:lnTo>
                  <a:lnTo>
                    <a:pt x="224" y="106"/>
                  </a:lnTo>
                  <a:lnTo>
                    <a:pt x="217" y="104"/>
                  </a:lnTo>
                  <a:lnTo>
                    <a:pt x="211" y="99"/>
                  </a:lnTo>
                  <a:lnTo>
                    <a:pt x="196" y="107"/>
                  </a:lnTo>
                  <a:lnTo>
                    <a:pt x="183" y="112"/>
                  </a:lnTo>
                  <a:lnTo>
                    <a:pt x="173" y="119"/>
                  </a:lnTo>
                  <a:lnTo>
                    <a:pt x="166" y="134"/>
                  </a:lnTo>
                  <a:lnTo>
                    <a:pt x="150" y="131"/>
                  </a:lnTo>
                  <a:lnTo>
                    <a:pt x="136" y="129"/>
                  </a:lnTo>
                  <a:lnTo>
                    <a:pt x="131" y="122"/>
                  </a:lnTo>
                  <a:lnTo>
                    <a:pt x="126" y="109"/>
                  </a:lnTo>
                  <a:lnTo>
                    <a:pt x="117" y="108"/>
                  </a:lnTo>
                  <a:lnTo>
                    <a:pt x="103" y="116"/>
                  </a:lnTo>
                  <a:lnTo>
                    <a:pt x="102" y="117"/>
                  </a:lnTo>
                  <a:lnTo>
                    <a:pt x="93" y="112"/>
                  </a:lnTo>
                  <a:lnTo>
                    <a:pt x="86" y="108"/>
                  </a:lnTo>
                  <a:lnTo>
                    <a:pt x="79" y="125"/>
                  </a:lnTo>
                  <a:lnTo>
                    <a:pt x="69" y="125"/>
                  </a:lnTo>
                  <a:lnTo>
                    <a:pt x="60" y="101"/>
                  </a:lnTo>
                  <a:lnTo>
                    <a:pt x="47" y="119"/>
                  </a:lnTo>
                  <a:lnTo>
                    <a:pt x="34" y="133"/>
                  </a:lnTo>
                  <a:lnTo>
                    <a:pt x="0" y="109"/>
                  </a:lnTo>
                  <a:lnTo>
                    <a:pt x="1" y="25"/>
                  </a:lnTo>
                  <a:lnTo>
                    <a:pt x="16" y="25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299" name="Freeform 35"/>
            <p:cNvSpPr>
              <a:spLocks/>
            </p:cNvSpPr>
            <p:nvPr/>
          </p:nvSpPr>
          <p:spPr bwMode="auto">
            <a:xfrm>
              <a:off x="3367" y="1140"/>
              <a:ext cx="355" cy="136"/>
            </a:xfrm>
            <a:custGeom>
              <a:avLst/>
              <a:gdLst>
                <a:gd name="T0" fmla="*/ 16 w 355"/>
                <a:gd name="T1" fmla="*/ 26 h 136"/>
                <a:gd name="T2" fmla="*/ 35 w 355"/>
                <a:gd name="T3" fmla="*/ 0 h 136"/>
                <a:gd name="T4" fmla="*/ 42 w 355"/>
                <a:gd name="T5" fmla="*/ 22 h 136"/>
                <a:gd name="T6" fmla="*/ 354 w 355"/>
                <a:gd name="T7" fmla="*/ 22 h 136"/>
                <a:gd name="T8" fmla="*/ 353 w 355"/>
                <a:gd name="T9" fmla="*/ 45 h 136"/>
                <a:gd name="T10" fmla="*/ 339 w 355"/>
                <a:gd name="T11" fmla="*/ 55 h 136"/>
                <a:gd name="T12" fmla="*/ 328 w 355"/>
                <a:gd name="T13" fmla="*/ 75 h 136"/>
                <a:gd name="T14" fmla="*/ 329 w 355"/>
                <a:gd name="T15" fmla="*/ 89 h 136"/>
                <a:gd name="T16" fmla="*/ 303 w 355"/>
                <a:gd name="T17" fmla="*/ 89 h 136"/>
                <a:gd name="T18" fmla="*/ 297 w 355"/>
                <a:gd name="T19" fmla="*/ 79 h 136"/>
                <a:gd name="T20" fmla="*/ 288 w 355"/>
                <a:gd name="T21" fmla="*/ 78 h 136"/>
                <a:gd name="T22" fmla="*/ 280 w 355"/>
                <a:gd name="T23" fmla="*/ 87 h 136"/>
                <a:gd name="T24" fmla="*/ 279 w 355"/>
                <a:gd name="T25" fmla="*/ 92 h 136"/>
                <a:gd name="T26" fmla="*/ 279 w 355"/>
                <a:gd name="T27" fmla="*/ 105 h 136"/>
                <a:gd name="T28" fmla="*/ 262 w 355"/>
                <a:gd name="T29" fmla="*/ 112 h 136"/>
                <a:gd name="T30" fmla="*/ 249 w 355"/>
                <a:gd name="T31" fmla="*/ 107 h 136"/>
                <a:gd name="T32" fmla="*/ 245 w 355"/>
                <a:gd name="T33" fmla="*/ 103 h 136"/>
                <a:gd name="T34" fmla="*/ 237 w 355"/>
                <a:gd name="T35" fmla="*/ 100 h 136"/>
                <a:gd name="T36" fmla="*/ 224 w 355"/>
                <a:gd name="T37" fmla="*/ 105 h 136"/>
                <a:gd name="T38" fmla="*/ 218 w 355"/>
                <a:gd name="T39" fmla="*/ 104 h 136"/>
                <a:gd name="T40" fmla="*/ 212 w 355"/>
                <a:gd name="T41" fmla="*/ 97 h 136"/>
                <a:gd name="T42" fmla="*/ 197 w 355"/>
                <a:gd name="T43" fmla="*/ 105 h 136"/>
                <a:gd name="T44" fmla="*/ 182 w 355"/>
                <a:gd name="T45" fmla="*/ 112 h 136"/>
                <a:gd name="T46" fmla="*/ 174 w 355"/>
                <a:gd name="T47" fmla="*/ 122 h 136"/>
                <a:gd name="T48" fmla="*/ 169 w 355"/>
                <a:gd name="T49" fmla="*/ 135 h 136"/>
                <a:gd name="T50" fmla="*/ 152 w 355"/>
                <a:gd name="T51" fmla="*/ 133 h 136"/>
                <a:gd name="T52" fmla="*/ 137 w 355"/>
                <a:gd name="T53" fmla="*/ 130 h 136"/>
                <a:gd name="T54" fmla="*/ 131 w 355"/>
                <a:gd name="T55" fmla="*/ 124 h 136"/>
                <a:gd name="T56" fmla="*/ 127 w 355"/>
                <a:gd name="T57" fmla="*/ 109 h 136"/>
                <a:gd name="T58" fmla="*/ 119 w 355"/>
                <a:gd name="T59" fmla="*/ 107 h 136"/>
                <a:gd name="T60" fmla="*/ 103 w 355"/>
                <a:gd name="T61" fmla="*/ 113 h 136"/>
                <a:gd name="T62" fmla="*/ 101 w 355"/>
                <a:gd name="T63" fmla="*/ 113 h 136"/>
                <a:gd name="T64" fmla="*/ 92 w 355"/>
                <a:gd name="T65" fmla="*/ 112 h 136"/>
                <a:gd name="T66" fmla="*/ 87 w 355"/>
                <a:gd name="T67" fmla="*/ 107 h 136"/>
                <a:gd name="T68" fmla="*/ 78 w 355"/>
                <a:gd name="T69" fmla="*/ 126 h 136"/>
                <a:gd name="T70" fmla="*/ 69 w 355"/>
                <a:gd name="T71" fmla="*/ 126 h 136"/>
                <a:gd name="T72" fmla="*/ 62 w 355"/>
                <a:gd name="T73" fmla="*/ 100 h 136"/>
                <a:gd name="T74" fmla="*/ 49 w 355"/>
                <a:gd name="T75" fmla="*/ 118 h 136"/>
                <a:gd name="T76" fmla="*/ 35 w 355"/>
                <a:gd name="T77" fmla="*/ 132 h 136"/>
                <a:gd name="T78" fmla="*/ 0 w 355"/>
                <a:gd name="T79" fmla="*/ 108 h 136"/>
                <a:gd name="T80" fmla="*/ 0 w 355"/>
                <a:gd name="T81" fmla="*/ 25 h 136"/>
                <a:gd name="T82" fmla="*/ 16 w 355"/>
                <a:gd name="T83" fmla="*/ 2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" h="136">
                  <a:moveTo>
                    <a:pt x="16" y="26"/>
                  </a:moveTo>
                  <a:lnTo>
                    <a:pt x="35" y="0"/>
                  </a:lnTo>
                  <a:lnTo>
                    <a:pt x="42" y="22"/>
                  </a:lnTo>
                  <a:lnTo>
                    <a:pt x="354" y="22"/>
                  </a:lnTo>
                  <a:lnTo>
                    <a:pt x="353" y="45"/>
                  </a:lnTo>
                  <a:lnTo>
                    <a:pt x="339" y="55"/>
                  </a:lnTo>
                  <a:lnTo>
                    <a:pt x="328" y="75"/>
                  </a:lnTo>
                  <a:lnTo>
                    <a:pt x="329" y="89"/>
                  </a:lnTo>
                  <a:lnTo>
                    <a:pt x="303" y="89"/>
                  </a:lnTo>
                  <a:lnTo>
                    <a:pt x="297" y="79"/>
                  </a:lnTo>
                  <a:lnTo>
                    <a:pt x="288" y="78"/>
                  </a:lnTo>
                  <a:lnTo>
                    <a:pt x="280" y="87"/>
                  </a:lnTo>
                  <a:lnTo>
                    <a:pt x="279" y="92"/>
                  </a:lnTo>
                  <a:lnTo>
                    <a:pt x="279" y="105"/>
                  </a:lnTo>
                  <a:lnTo>
                    <a:pt x="262" y="112"/>
                  </a:lnTo>
                  <a:lnTo>
                    <a:pt x="249" y="107"/>
                  </a:lnTo>
                  <a:lnTo>
                    <a:pt x="245" y="103"/>
                  </a:lnTo>
                  <a:lnTo>
                    <a:pt x="237" y="100"/>
                  </a:lnTo>
                  <a:lnTo>
                    <a:pt x="224" y="105"/>
                  </a:lnTo>
                  <a:lnTo>
                    <a:pt x="218" y="104"/>
                  </a:lnTo>
                  <a:lnTo>
                    <a:pt x="212" y="97"/>
                  </a:lnTo>
                  <a:lnTo>
                    <a:pt x="197" y="105"/>
                  </a:lnTo>
                  <a:lnTo>
                    <a:pt x="182" y="112"/>
                  </a:lnTo>
                  <a:lnTo>
                    <a:pt x="174" y="122"/>
                  </a:lnTo>
                  <a:lnTo>
                    <a:pt x="169" y="135"/>
                  </a:lnTo>
                  <a:lnTo>
                    <a:pt x="152" y="133"/>
                  </a:lnTo>
                  <a:lnTo>
                    <a:pt x="137" y="130"/>
                  </a:lnTo>
                  <a:lnTo>
                    <a:pt x="131" y="124"/>
                  </a:lnTo>
                  <a:lnTo>
                    <a:pt x="127" y="109"/>
                  </a:lnTo>
                  <a:lnTo>
                    <a:pt x="119" y="107"/>
                  </a:lnTo>
                  <a:lnTo>
                    <a:pt x="103" y="113"/>
                  </a:lnTo>
                  <a:lnTo>
                    <a:pt x="101" y="113"/>
                  </a:lnTo>
                  <a:lnTo>
                    <a:pt x="92" y="112"/>
                  </a:lnTo>
                  <a:lnTo>
                    <a:pt x="87" y="107"/>
                  </a:lnTo>
                  <a:lnTo>
                    <a:pt x="78" y="126"/>
                  </a:lnTo>
                  <a:lnTo>
                    <a:pt x="69" y="126"/>
                  </a:lnTo>
                  <a:lnTo>
                    <a:pt x="62" y="100"/>
                  </a:lnTo>
                  <a:lnTo>
                    <a:pt x="49" y="118"/>
                  </a:lnTo>
                  <a:lnTo>
                    <a:pt x="35" y="132"/>
                  </a:lnTo>
                  <a:lnTo>
                    <a:pt x="0" y="108"/>
                  </a:lnTo>
                  <a:lnTo>
                    <a:pt x="0" y="25"/>
                  </a:lnTo>
                  <a:lnTo>
                    <a:pt x="16" y="26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0" name="Freeform 36"/>
            <p:cNvSpPr>
              <a:spLocks/>
            </p:cNvSpPr>
            <p:nvPr/>
          </p:nvSpPr>
          <p:spPr bwMode="auto">
            <a:xfrm>
              <a:off x="3334" y="1185"/>
              <a:ext cx="17" cy="37"/>
            </a:xfrm>
            <a:custGeom>
              <a:avLst/>
              <a:gdLst>
                <a:gd name="T0" fmla="*/ 0 w 17"/>
                <a:gd name="T1" fmla="*/ 35 h 37"/>
                <a:gd name="T2" fmla="*/ 16 w 17"/>
                <a:gd name="T3" fmla="*/ 36 h 37"/>
                <a:gd name="T4" fmla="*/ 16 w 17"/>
                <a:gd name="T5" fmla="*/ 0 h 37"/>
                <a:gd name="T6" fmla="*/ 0 w 17"/>
                <a:gd name="T7" fmla="*/ 0 h 37"/>
                <a:gd name="T8" fmla="*/ 0 w 17"/>
                <a:gd name="T9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5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35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1" name="Freeform 37"/>
            <p:cNvSpPr>
              <a:spLocks/>
            </p:cNvSpPr>
            <p:nvPr/>
          </p:nvSpPr>
          <p:spPr bwMode="auto">
            <a:xfrm>
              <a:off x="3362" y="1185"/>
              <a:ext cx="17" cy="37"/>
            </a:xfrm>
            <a:custGeom>
              <a:avLst/>
              <a:gdLst>
                <a:gd name="T0" fmla="*/ 0 w 17"/>
                <a:gd name="T1" fmla="*/ 36 h 37"/>
                <a:gd name="T2" fmla="*/ 16 w 17"/>
                <a:gd name="T3" fmla="*/ 36 h 37"/>
                <a:gd name="T4" fmla="*/ 16 w 17"/>
                <a:gd name="T5" fmla="*/ 0 h 37"/>
                <a:gd name="T6" fmla="*/ 1 w 17"/>
                <a:gd name="T7" fmla="*/ 0 h 37"/>
                <a:gd name="T8" fmla="*/ 0 w 17"/>
                <a:gd name="T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6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6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2" name="Freeform 38"/>
            <p:cNvSpPr>
              <a:spLocks/>
            </p:cNvSpPr>
            <p:nvPr/>
          </p:nvSpPr>
          <p:spPr bwMode="auto">
            <a:xfrm>
              <a:off x="3401" y="1140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9 w 17"/>
                <a:gd name="T3" fmla="*/ 3 h 19"/>
                <a:gd name="T4" fmla="*/ 16 w 17"/>
                <a:gd name="T5" fmla="*/ 18 h 19"/>
                <a:gd name="T6" fmla="*/ 8 w 17"/>
                <a:gd name="T7" fmla="*/ 18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9" y="3"/>
                  </a:lnTo>
                  <a:lnTo>
                    <a:pt x="16" y="18"/>
                  </a:lnTo>
                  <a:lnTo>
                    <a:pt x="8" y="18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3" name="Freeform 39"/>
            <p:cNvSpPr>
              <a:spLocks/>
            </p:cNvSpPr>
            <p:nvPr/>
          </p:nvSpPr>
          <p:spPr bwMode="auto">
            <a:xfrm>
              <a:off x="3404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4" name="Freeform 40"/>
            <p:cNvSpPr>
              <a:spLocks/>
            </p:cNvSpPr>
            <p:nvPr/>
          </p:nvSpPr>
          <p:spPr bwMode="auto">
            <a:xfrm>
              <a:off x="3432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5" name="Freeform 41"/>
            <p:cNvSpPr>
              <a:spLocks/>
            </p:cNvSpPr>
            <p:nvPr/>
          </p:nvSpPr>
          <p:spPr bwMode="auto">
            <a:xfrm>
              <a:off x="3459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6" name="Freeform 42"/>
            <p:cNvSpPr>
              <a:spLocks/>
            </p:cNvSpPr>
            <p:nvPr/>
          </p:nvSpPr>
          <p:spPr bwMode="auto">
            <a:xfrm>
              <a:off x="3487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7" name="Freeform 43"/>
            <p:cNvSpPr>
              <a:spLocks/>
            </p:cNvSpPr>
            <p:nvPr/>
          </p:nvSpPr>
          <p:spPr bwMode="auto">
            <a:xfrm>
              <a:off x="3515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8" name="Line 44"/>
            <p:cNvSpPr>
              <a:spLocks noChangeShapeType="1"/>
            </p:cNvSpPr>
            <p:nvPr/>
          </p:nvSpPr>
          <p:spPr bwMode="auto">
            <a:xfrm>
              <a:off x="3375" y="1188"/>
              <a:ext cx="352" cy="1"/>
            </a:xfrm>
            <a:prstGeom prst="line">
              <a:avLst/>
            </a:prstGeom>
            <a:noFill/>
            <a:ln w="12700">
              <a:solidFill>
                <a:srgbClr val="4E4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09" name="Freeform 45"/>
            <p:cNvSpPr>
              <a:spLocks/>
            </p:cNvSpPr>
            <p:nvPr/>
          </p:nvSpPr>
          <p:spPr bwMode="auto">
            <a:xfrm>
              <a:off x="3189" y="1099"/>
              <a:ext cx="197" cy="212"/>
            </a:xfrm>
            <a:custGeom>
              <a:avLst/>
              <a:gdLst>
                <a:gd name="T0" fmla="*/ 98 w 197"/>
                <a:gd name="T1" fmla="*/ 0 h 212"/>
                <a:gd name="T2" fmla="*/ 84 w 197"/>
                <a:gd name="T3" fmla="*/ 0 h 212"/>
                <a:gd name="T4" fmla="*/ 67 w 197"/>
                <a:gd name="T5" fmla="*/ 4 h 212"/>
                <a:gd name="T6" fmla="*/ 54 w 197"/>
                <a:gd name="T7" fmla="*/ 9 h 212"/>
                <a:gd name="T8" fmla="*/ 39 w 197"/>
                <a:gd name="T9" fmla="*/ 19 h 212"/>
                <a:gd name="T10" fmla="*/ 28 w 197"/>
                <a:gd name="T11" fmla="*/ 30 h 212"/>
                <a:gd name="T12" fmla="*/ 19 w 197"/>
                <a:gd name="T13" fmla="*/ 43 h 212"/>
                <a:gd name="T14" fmla="*/ 10 w 197"/>
                <a:gd name="T15" fmla="*/ 57 h 212"/>
                <a:gd name="T16" fmla="*/ 5 w 197"/>
                <a:gd name="T17" fmla="*/ 71 h 212"/>
                <a:gd name="T18" fmla="*/ 0 w 197"/>
                <a:gd name="T19" fmla="*/ 87 h 212"/>
                <a:gd name="T20" fmla="*/ 0 w 197"/>
                <a:gd name="T21" fmla="*/ 104 h 212"/>
                <a:gd name="T22" fmla="*/ 1 w 197"/>
                <a:gd name="T23" fmla="*/ 122 h 212"/>
                <a:gd name="T24" fmla="*/ 5 w 197"/>
                <a:gd name="T25" fmla="*/ 139 h 212"/>
                <a:gd name="T26" fmla="*/ 10 w 197"/>
                <a:gd name="T27" fmla="*/ 153 h 212"/>
                <a:gd name="T28" fmla="*/ 18 w 197"/>
                <a:gd name="T29" fmla="*/ 166 h 212"/>
                <a:gd name="T30" fmla="*/ 28 w 197"/>
                <a:gd name="T31" fmla="*/ 179 h 212"/>
                <a:gd name="T32" fmla="*/ 39 w 197"/>
                <a:gd name="T33" fmla="*/ 191 h 212"/>
                <a:gd name="T34" fmla="*/ 54 w 197"/>
                <a:gd name="T35" fmla="*/ 199 h 212"/>
                <a:gd name="T36" fmla="*/ 68 w 197"/>
                <a:gd name="T37" fmla="*/ 206 h 212"/>
                <a:gd name="T38" fmla="*/ 82 w 197"/>
                <a:gd name="T39" fmla="*/ 210 h 212"/>
                <a:gd name="T40" fmla="*/ 97 w 197"/>
                <a:gd name="T41" fmla="*/ 211 h 212"/>
                <a:gd name="T42" fmla="*/ 112 w 197"/>
                <a:gd name="T43" fmla="*/ 210 h 212"/>
                <a:gd name="T44" fmla="*/ 128 w 197"/>
                <a:gd name="T45" fmla="*/ 206 h 212"/>
                <a:gd name="T46" fmla="*/ 142 w 197"/>
                <a:gd name="T47" fmla="*/ 200 h 212"/>
                <a:gd name="T48" fmla="*/ 156 w 197"/>
                <a:gd name="T49" fmla="*/ 190 h 212"/>
                <a:gd name="T50" fmla="*/ 167 w 197"/>
                <a:gd name="T51" fmla="*/ 180 h 212"/>
                <a:gd name="T52" fmla="*/ 177 w 197"/>
                <a:gd name="T53" fmla="*/ 167 h 212"/>
                <a:gd name="T54" fmla="*/ 184 w 197"/>
                <a:gd name="T55" fmla="*/ 153 h 212"/>
                <a:gd name="T56" fmla="*/ 190 w 197"/>
                <a:gd name="T57" fmla="*/ 137 h 212"/>
                <a:gd name="T58" fmla="*/ 195 w 197"/>
                <a:gd name="T59" fmla="*/ 122 h 212"/>
                <a:gd name="T60" fmla="*/ 196 w 197"/>
                <a:gd name="T61" fmla="*/ 105 h 212"/>
                <a:gd name="T62" fmla="*/ 195 w 197"/>
                <a:gd name="T63" fmla="*/ 88 h 212"/>
                <a:gd name="T64" fmla="*/ 190 w 197"/>
                <a:gd name="T65" fmla="*/ 71 h 212"/>
                <a:gd name="T66" fmla="*/ 185 w 197"/>
                <a:gd name="T67" fmla="*/ 57 h 212"/>
                <a:gd name="T68" fmla="*/ 177 w 197"/>
                <a:gd name="T69" fmla="*/ 43 h 212"/>
                <a:gd name="T70" fmla="*/ 168 w 197"/>
                <a:gd name="T71" fmla="*/ 30 h 212"/>
                <a:gd name="T72" fmla="*/ 155 w 197"/>
                <a:gd name="T73" fmla="*/ 18 h 212"/>
                <a:gd name="T74" fmla="*/ 142 w 197"/>
                <a:gd name="T75" fmla="*/ 10 h 212"/>
                <a:gd name="T76" fmla="*/ 128 w 197"/>
                <a:gd name="T77" fmla="*/ 5 h 212"/>
                <a:gd name="T78" fmla="*/ 112 w 197"/>
                <a:gd name="T79" fmla="*/ 0 h 212"/>
                <a:gd name="T80" fmla="*/ 98 w 197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212">
                  <a:moveTo>
                    <a:pt x="98" y="0"/>
                  </a:moveTo>
                  <a:lnTo>
                    <a:pt x="84" y="0"/>
                  </a:lnTo>
                  <a:lnTo>
                    <a:pt x="67" y="4"/>
                  </a:lnTo>
                  <a:lnTo>
                    <a:pt x="54" y="9"/>
                  </a:lnTo>
                  <a:lnTo>
                    <a:pt x="39" y="19"/>
                  </a:lnTo>
                  <a:lnTo>
                    <a:pt x="28" y="30"/>
                  </a:lnTo>
                  <a:lnTo>
                    <a:pt x="19" y="43"/>
                  </a:lnTo>
                  <a:lnTo>
                    <a:pt x="10" y="57"/>
                  </a:lnTo>
                  <a:lnTo>
                    <a:pt x="5" y="71"/>
                  </a:lnTo>
                  <a:lnTo>
                    <a:pt x="0" y="87"/>
                  </a:lnTo>
                  <a:lnTo>
                    <a:pt x="0" y="104"/>
                  </a:lnTo>
                  <a:lnTo>
                    <a:pt x="1" y="122"/>
                  </a:lnTo>
                  <a:lnTo>
                    <a:pt x="5" y="139"/>
                  </a:lnTo>
                  <a:lnTo>
                    <a:pt x="10" y="153"/>
                  </a:lnTo>
                  <a:lnTo>
                    <a:pt x="18" y="166"/>
                  </a:lnTo>
                  <a:lnTo>
                    <a:pt x="28" y="179"/>
                  </a:lnTo>
                  <a:lnTo>
                    <a:pt x="39" y="191"/>
                  </a:lnTo>
                  <a:lnTo>
                    <a:pt x="54" y="199"/>
                  </a:lnTo>
                  <a:lnTo>
                    <a:pt x="68" y="206"/>
                  </a:lnTo>
                  <a:lnTo>
                    <a:pt x="82" y="210"/>
                  </a:lnTo>
                  <a:lnTo>
                    <a:pt x="97" y="211"/>
                  </a:lnTo>
                  <a:lnTo>
                    <a:pt x="112" y="210"/>
                  </a:lnTo>
                  <a:lnTo>
                    <a:pt x="128" y="206"/>
                  </a:lnTo>
                  <a:lnTo>
                    <a:pt x="142" y="200"/>
                  </a:lnTo>
                  <a:lnTo>
                    <a:pt x="156" y="190"/>
                  </a:lnTo>
                  <a:lnTo>
                    <a:pt x="167" y="180"/>
                  </a:lnTo>
                  <a:lnTo>
                    <a:pt x="177" y="167"/>
                  </a:lnTo>
                  <a:lnTo>
                    <a:pt x="184" y="153"/>
                  </a:lnTo>
                  <a:lnTo>
                    <a:pt x="190" y="137"/>
                  </a:lnTo>
                  <a:lnTo>
                    <a:pt x="195" y="122"/>
                  </a:lnTo>
                  <a:lnTo>
                    <a:pt x="196" y="105"/>
                  </a:lnTo>
                  <a:lnTo>
                    <a:pt x="195" y="88"/>
                  </a:lnTo>
                  <a:lnTo>
                    <a:pt x="190" y="71"/>
                  </a:lnTo>
                  <a:lnTo>
                    <a:pt x="185" y="57"/>
                  </a:lnTo>
                  <a:lnTo>
                    <a:pt x="177" y="43"/>
                  </a:lnTo>
                  <a:lnTo>
                    <a:pt x="168" y="30"/>
                  </a:lnTo>
                  <a:lnTo>
                    <a:pt x="155" y="18"/>
                  </a:lnTo>
                  <a:lnTo>
                    <a:pt x="142" y="10"/>
                  </a:lnTo>
                  <a:lnTo>
                    <a:pt x="128" y="5"/>
                  </a:lnTo>
                  <a:lnTo>
                    <a:pt x="112" y="0"/>
                  </a:lnTo>
                  <a:lnTo>
                    <a:pt x="98" y="0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10" name="Freeform 46"/>
            <p:cNvSpPr>
              <a:spLocks/>
            </p:cNvSpPr>
            <p:nvPr/>
          </p:nvSpPr>
          <p:spPr bwMode="auto">
            <a:xfrm>
              <a:off x="3202" y="1196"/>
              <a:ext cx="29" cy="33"/>
            </a:xfrm>
            <a:custGeom>
              <a:avLst/>
              <a:gdLst>
                <a:gd name="T0" fmla="*/ 14 w 29"/>
                <a:gd name="T1" fmla="*/ 0 h 33"/>
                <a:gd name="T2" fmla="*/ 10 w 29"/>
                <a:gd name="T3" fmla="*/ 0 h 33"/>
                <a:gd name="T4" fmla="*/ 9 w 29"/>
                <a:gd name="T5" fmla="*/ 1 h 33"/>
                <a:gd name="T6" fmla="*/ 6 w 29"/>
                <a:gd name="T7" fmla="*/ 2 h 33"/>
                <a:gd name="T8" fmla="*/ 5 w 29"/>
                <a:gd name="T9" fmla="*/ 4 h 33"/>
                <a:gd name="T10" fmla="*/ 3 w 29"/>
                <a:gd name="T11" fmla="*/ 6 h 33"/>
                <a:gd name="T12" fmla="*/ 1 w 29"/>
                <a:gd name="T13" fmla="*/ 9 h 33"/>
                <a:gd name="T14" fmla="*/ 0 w 29"/>
                <a:gd name="T15" fmla="*/ 10 h 33"/>
                <a:gd name="T16" fmla="*/ 0 w 29"/>
                <a:gd name="T17" fmla="*/ 14 h 33"/>
                <a:gd name="T18" fmla="*/ 0 w 29"/>
                <a:gd name="T19" fmla="*/ 16 h 33"/>
                <a:gd name="T20" fmla="*/ 0 w 29"/>
                <a:gd name="T21" fmla="*/ 18 h 33"/>
                <a:gd name="T22" fmla="*/ 0 w 29"/>
                <a:gd name="T23" fmla="*/ 21 h 33"/>
                <a:gd name="T24" fmla="*/ 1 w 29"/>
                <a:gd name="T25" fmla="*/ 24 h 33"/>
                <a:gd name="T26" fmla="*/ 3 w 29"/>
                <a:gd name="T27" fmla="*/ 26 h 33"/>
                <a:gd name="T28" fmla="*/ 4 w 29"/>
                <a:gd name="T29" fmla="*/ 28 h 33"/>
                <a:gd name="T30" fmla="*/ 6 w 29"/>
                <a:gd name="T31" fmla="*/ 30 h 33"/>
                <a:gd name="T32" fmla="*/ 8 w 29"/>
                <a:gd name="T33" fmla="*/ 31 h 33"/>
                <a:gd name="T34" fmla="*/ 10 w 29"/>
                <a:gd name="T35" fmla="*/ 32 h 33"/>
                <a:gd name="T36" fmla="*/ 14 w 29"/>
                <a:gd name="T37" fmla="*/ 32 h 33"/>
                <a:gd name="T38" fmla="*/ 16 w 29"/>
                <a:gd name="T39" fmla="*/ 32 h 33"/>
                <a:gd name="T40" fmla="*/ 18 w 29"/>
                <a:gd name="T41" fmla="*/ 31 h 33"/>
                <a:gd name="T42" fmla="*/ 19 w 29"/>
                <a:gd name="T43" fmla="*/ 30 h 33"/>
                <a:gd name="T44" fmla="*/ 22 w 29"/>
                <a:gd name="T45" fmla="*/ 28 h 33"/>
                <a:gd name="T46" fmla="*/ 24 w 29"/>
                <a:gd name="T47" fmla="*/ 26 h 33"/>
                <a:gd name="T48" fmla="*/ 25 w 29"/>
                <a:gd name="T49" fmla="*/ 24 h 33"/>
                <a:gd name="T50" fmla="*/ 26 w 29"/>
                <a:gd name="T51" fmla="*/ 22 h 33"/>
                <a:gd name="T52" fmla="*/ 27 w 29"/>
                <a:gd name="T53" fmla="*/ 18 h 33"/>
                <a:gd name="T54" fmla="*/ 27 w 29"/>
                <a:gd name="T55" fmla="*/ 16 h 33"/>
                <a:gd name="T56" fmla="*/ 28 w 29"/>
                <a:gd name="T57" fmla="*/ 14 h 33"/>
                <a:gd name="T58" fmla="*/ 27 w 29"/>
                <a:gd name="T59" fmla="*/ 11 h 33"/>
                <a:gd name="T60" fmla="*/ 26 w 29"/>
                <a:gd name="T61" fmla="*/ 9 h 33"/>
                <a:gd name="T62" fmla="*/ 24 w 29"/>
                <a:gd name="T63" fmla="*/ 6 h 33"/>
                <a:gd name="T64" fmla="*/ 22 w 29"/>
                <a:gd name="T65" fmla="*/ 4 h 33"/>
                <a:gd name="T66" fmla="*/ 19 w 29"/>
                <a:gd name="T67" fmla="*/ 2 h 33"/>
                <a:gd name="T68" fmla="*/ 18 w 29"/>
                <a:gd name="T69" fmla="*/ 0 h 33"/>
                <a:gd name="T70" fmla="*/ 16 w 29"/>
                <a:gd name="T71" fmla="*/ 0 h 33"/>
                <a:gd name="T72" fmla="*/ 14 w 29"/>
                <a:gd name="T7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" h="33">
                  <a:moveTo>
                    <a:pt x="14" y="0"/>
                  </a:moveTo>
                  <a:lnTo>
                    <a:pt x="10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1"/>
                  </a:lnTo>
                  <a:lnTo>
                    <a:pt x="10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8" y="31"/>
                  </a:lnTo>
                  <a:lnTo>
                    <a:pt x="19" y="30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5" y="24"/>
                  </a:lnTo>
                  <a:lnTo>
                    <a:pt x="26" y="22"/>
                  </a:lnTo>
                  <a:lnTo>
                    <a:pt x="27" y="18"/>
                  </a:lnTo>
                  <a:lnTo>
                    <a:pt x="27" y="16"/>
                  </a:lnTo>
                  <a:lnTo>
                    <a:pt x="28" y="14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39311" name="Rectangle 47"/>
            <p:cNvSpPr>
              <a:spLocks noChangeArrowheads="1"/>
            </p:cNvSpPr>
            <p:nvPr/>
          </p:nvSpPr>
          <p:spPr bwMode="auto">
            <a:xfrm>
              <a:off x="3186" y="1140"/>
              <a:ext cx="28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>
                  <a:solidFill>
                    <a:srgbClr val="4E4F00"/>
                  </a:solidFill>
                </a:rPr>
                <a:t>DES</a:t>
              </a:r>
            </a:p>
          </p:txBody>
        </p:sp>
      </p:grpSp>
      <p:pic>
        <p:nvPicPr>
          <p:cNvPr id="139312" name="Picture 4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305175"/>
            <a:ext cx="1387475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313" name="Line 49"/>
          <p:cNvSpPr>
            <a:spLocks noChangeShapeType="1"/>
          </p:cNvSpPr>
          <p:nvPr/>
        </p:nvSpPr>
        <p:spPr bwMode="auto">
          <a:xfrm>
            <a:off x="3363913" y="3763963"/>
            <a:ext cx="293687" cy="1587"/>
          </a:xfrm>
          <a:prstGeom prst="line">
            <a:avLst/>
          </a:prstGeom>
          <a:noFill/>
          <a:ln w="12700">
            <a:solidFill>
              <a:srgbClr val="790015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39314" name="Rectangle 50"/>
          <p:cNvSpPr>
            <a:spLocks noChangeArrowheads="1"/>
          </p:cNvSpPr>
          <p:nvPr/>
        </p:nvSpPr>
        <p:spPr bwMode="auto">
          <a:xfrm>
            <a:off x="3862388" y="3568700"/>
            <a:ext cx="906462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600">
                <a:solidFill>
                  <a:schemeClr val="bg1"/>
                </a:solidFill>
              </a:rPr>
              <a:t>Internet</a:t>
            </a:r>
          </a:p>
        </p:txBody>
      </p:sp>
      <p:sp>
        <p:nvSpPr>
          <p:cNvPr id="139315" name="Oval 51"/>
          <p:cNvSpPr>
            <a:spLocks noChangeArrowheads="1"/>
          </p:cNvSpPr>
          <p:nvPr/>
        </p:nvSpPr>
        <p:spPr bwMode="auto">
          <a:xfrm>
            <a:off x="2185988" y="3568700"/>
            <a:ext cx="1143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139316" name="Oval 52"/>
          <p:cNvSpPr>
            <a:spLocks noChangeArrowheads="1"/>
          </p:cNvSpPr>
          <p:nvPr/>
        </p:nvSpPr>
        <p:spPr bwMode="auto">
          <a:xfrm>
            <a:off x="5310188" y="3568700"/>
            <a:ext cx="1143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139317" name="Text Box 53"/>
          <p:cNvSpPr txBox="1">
            <a:spLocks noChangeArrowheads="1"/>
          </p:cNvSpPr>
          <p:nvPr/>
        </p:nvSpPr>
        <p:spPr bwMode="auto">
          <a:xfrm>
            <a:off x="2262188" y="3568700"/>
            <a:ext cx="1035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ENCRYPT</a:t>
            </a:r>
          </a:p>
        </p:txBody>
      </p:sp>
      <p:sp>
        <p:nvSpPr>
          <p:cNvPr id="139318" name="Text Box 54"/>
          <p:cNvSpPr txBox="1">
            <a:spLocks noChangeArrowheads="1"/>
          </p:cNvSpPr>
          <p:nvPr/>
        </p:nvSpPr>
        <p:spPr bwMode="auto">
          <a:xfrm>
            <a:off x="5386388" y="3568700"/>
            <a:ext cx="1035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DECRYPT</a:t>
            </a:r>
          </a:p>
        </p:txBody>
      </p:sp>
      <p:sp>
        <p:nvSpPr>
          <p:cNvPr id="139319" name="Text Box 55"/>
          <p:cNvSpPr txBox="1">
            <a:spLocks noChangeArrowheads="1"/>
          </p:cNvSpPr>
          <p:nvPr/>
        </p:nvSpPr>
        <p:spPr bwMode="auto">
          <a:xfrm>
            <a:off x="1219200" y="5334000"/>
            <a:ext cx="636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/>
              <a:t>Common Algorithms: DES, 3DES, AES, IDEA</a:t>
            </a:r>
          </a:p>
        </p:txBody>
      </p:sp>
    </p:spTree>
    <p:extLst>
      <p:ext uri="{BB962C8B-B14F-4D97-AF65-F5344CB8AC3E}">
        <p14:creationId xmlns:p14="http://schemas.microsoft.com/office/powerpoint/2010/main" val="182855515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B071-DA57-4258-AE35-C8DD062A8F9F}" type="slidenum">
              <a:rPr lang="en-US" altLang="en-US"/>
              <a:pPr/>
              <a:t>120</a:t>
            </a:fld>
            <a:endParaRPr lang="en-US" altLang="en-US"/>
          </a:p>
        </p:txBody>
      </p:sp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Device Access Security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3250" y="1524000"/>
            <a:ext cx="8540750" cy="4422775"/>
          </a:xfrm>
        </p:spPr>
        <p:txBody>
          <a:bodyPr/>
          <a:lstStyle/>
          <a:p>
            <a:r>
              <a:rPr lang="en-US" altLang="en-US" sz="2800"/>
              <a:t>Physical Location</a:t>
            </a:r>
          </a:p>
          <a:p>
            <a:pPr lvl="1"/>
            <a:r>
              <a:rPr lang="en-US" altLang="en-US"/>
              <a:t>Limit physical access to devices</a:t>
            </a:r>
          </a:p>
          <a:p>
            <a:r>
              <a:rPr lang="en-US" altLang="en-US" sz="2800"/>
              <a:t>Logical Access</a:t>
            </a:r>
          </a:p>
          <a:p>
            <a:pPr lvl="1"/>
            <a:r>
              <a:rPr lang="en-US" altLang="en-US"/>
              <a:t>Console Access</a:t>
            </a:r>
          </a:p>
          <a:p>
            <a:pPr lvl="2"/>
            <a:r>
              <a:rPr lang="en-US" altLang="en-US" sz="2800"/>
              <a:t>How is it authenticated?</a:t>
            </a:r>
          </a:p>
          <a:p>
            <a:pPr lvl="2"/>
            <a:r>
              <a:rPr lang="en-US" altLang="en-US" sz="2800"/>
              <a:t>How long before timeout?</a:t>
            </a:r>
          </a:p>
          <a:p>
            <a:pPr lvl="1"/>
            <a:r>
              <a:rPr lang="en-US" altLang="en-US"/>
              <a:t>Virtual Terminal Access</a:t>
            </a:r>
          </a:p>
          <a:p>
            <a:pPr lvl="2"/>
            <a:r>
              <a:rPr lang="en-US" altLang="en-US" sz="2800"/>
              <a:t>How is it authenticated?</a:t>
            </a:r>
          </a:p>
          <a:p>
            <a:pPr lvl="2"/>
            <a:r>
              <a:rPr lang="en-US" altLang="en-US" sz="2800"/>
              <a:t>How long before timeout?</a:t>
            </a:r>
          </a:p>
          <a:p>
            <a:pPr lvl="2"/>
            <a:r>
              <a:rPr lang="en-US" altLang="en-US" sz="2800"/>
              <a:t>Specify specific hosts?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68431378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7000-6587-433D-A7A8-7A4C87387F79}" type="slidenum">
              <a:rPr lang="en-US" altLang="en-US"/>
              <a:pPr/>
              <a:t>121</a:t>
            </a:fld>
            <a:endParaRPr lang="en-US" altLang="en-US"/>
          </a:p>
        </p:txBody>
      </p:sp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Secure Configurations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Secure console and virtual terminal access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Simple clear-text password (YUK!!)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TACACS+/RADIUS with clear-text or token card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SSH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Kerberos v5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Multiple privilege levels for configuration and user commands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Encrypted passwords when viewing configurations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91502335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6322-EBC4-4EB9-8907-00953F961CAD}" type="slidenum">
              <a:rPr lang="en-US" altLang="en-US"/>
              <a:pPr/>
              <a:t>122</a:t>
            </a:fld>
            <a:endParaRPr lang="en-US" altLang="en-US"/>
          </a:p>
        </p:txBody>
      </p:sp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 NOT Even Think of Using Telnet</a:t>
            </a:r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Telnet is a bad idea!</a:t>
            </a:r>
          </a:p>
          <a:p>
            <a:r>
              <a:rPr lang="en-US" altLang="en-US" sz="2800"/>
              <a:t>Avoid it from the start</a:t>
            </a:r>
          </a:p>
          <a:p>
            <a:r>
              <a:rPr lang="en-US" altLang="en-US" sz="2800"/>
              <a:t>Telnet sends username and password information across the wire in plain text format. </a:t>
            </a:r>
          </a:p>
          <a:p>
            <a:r>
              <a:rPr lang="en-US" altLang="en-US" sz="2800"/>
              <a:t>Do not use telnet to gain access to any of your boxes (router-to-router could be exception for troubleshooting, but limit access in these instances)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85898115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1B30-19E8-4441-A882-2E395744E50F}" type="slidenum">
              <a:rPr lang="en-US" altLang="en-US"/>
              <a:pPr/>
              <a:t>123</a:t>
            </a:fld>
            <a:endParaRPr lang="en-US" altLang="en-US"/>
          </a:p>
        </p:txBody>
      </p:sp>
      <p:sp>
        <p:nvSpPr>
          <p:cNvPr id="149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SSH</a:t>
            </a:r>
          </a:p>
        </p:txBody>
      </p:sp>
      <p:sp>
        <p:nvSpPr>
          <p:cNvPr id="149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Two flavors of ssh, ssh1 and ssh2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Use ssh2 if possible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 general the client connecting to your ssh server will either "speak" ssh1 or ssh2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Openssh from </a:t>
            </a:r>
            <a:r>
              <a:rPr lang="en-US" altLang="en-US" sz="2800">
                <a:hlinkClick r:id="rId2"/>
              </a:rPr>
              <a:t>http://www.openssh.org/</a:t>
            </a:r>
            <a:r>
              <a:rPr lang="en-US" altLang="en-US" sz="2800"/>
              <a:t> this can support both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ssh has the advantage that username and password information is sent across the line encrypted and it is non-trivial to break this encryption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8435602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E13E-BF8C-4703-B4DD-4A8F7621BFE6}" type="slidenum">
              <a:rPr lang="en-US" altLang="en-US"/>
              <a:pPr/>
              <a:t>124</a:t>
            </a:fld>
            <a:endParaRPr lang="en-US" altLang="en-US"/>
          </a:p>
        </p:txBody>
      </p:sp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90500"/>
            <a:ext cx="7620000" cy="1638300"/>
          </a:xfrm>
        </p:spPr>
        <p:txBody>
          <a:bodyPr/>
          <a:lstStyle/>
          <a:p>
            <a:r>
              <a:rPr lang="en-US" altLang="en-US"/>
              <a:t>Example – NOT Very Secure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676400" y="1981200"/>
            <a:ext cx="63246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0"/>
              <a:t>service password-encryption</a:t>
            </a:r>
          </a:p>
          <a:p>
            <a:r>
              <a:rPr lang="en-US" altLang="en-US" sz="2000" b="0"/>
              <a:t>enable secret 5 $1$mgfc$lSYSLeC6ookRSV7sI1vXR.</a:t>
            </a:r>
          </a:p>
          <a:p>
            <a:r>
              <a:rPr lang="en-US" altLang="en-US" sz="2000" b="0"/>
              <a:t>enable password 7 075F701C1E0F0C0B</a:t>
            </a:r>
          </a:p>
          <a:p>
            <a:r>
              <a:rPr lang="en-US" altLang="en-US" sz="2000" b="0"/>
              <a:t>!</a:t>
            </a:r>
          </a:p>
          <a:p>
            <a:r>
              <a:rPr lang="en-US" altLang="en-US" sz="2000" b="0"/>
              <a:t>username staff password 7 104F0B0A0A1B071F5D547A</a:t>
            </a:r>
          </a:p>
          <a:p>
            <a:endParaRPr lang="en-US" altLang="en-US" sz="2000" b="0"/>
          </a:p>
          <a:p>
            <a:r>
              <a:rPr lang="en-US" altLang="en-US" sz="2000" b="0"/>
              <a:t>line con 0</a:t>
            </a:r>
          </a:p>
          <a:p>
            <a:r>
              <a:rPr lang="en-US" altLang="en-US" sz="2000" b="0"/>
              <a:t>!</a:t>
            </a:r>
          </a:p>
          <a:p>
            <a:r>
              <a:rPr lang="en-US" altLang="en-US" sz="2000" b="0"/>
              <a:t>line vty 0 4</a:t>
            </a:r>
          </a:p>
          <a:p>
            <a:r>
              <a:rPr lang="en-US" altLang="en-US" sz="2000" b="0"/>
              <a:t> exec-timeout 0 0</a:t>
            </a:r>
          </a:p>
          <a:p>
            <a:r>
              <a:rPr lang="en-US" altLang="en-US" sz="2000" b="0"/>
              <a:t> login local</a:t>
            </a:r>
          </a:p>
          <a:p>
            <a:r>
              <a:rPr lang="en-US" altLang="en-US" sz="2000" b="0"/>
              <a:t> transport input telnet</a:t>
            </a:r>
          </a:p>
        </p:txBody>
      </p:sp>
    </p:spTree>
    <p:extLst>
      <p:ext uri="{BB962C8B-B14F-4D97-AF65-F5344CB8AC3E}">
        <p14:creationId xmlns:p14="http://schemas.microsoft.com/office/powerpoint/2010/main" val="422795937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62AC-7588-400B-8DA9-36D0486355D8}" type="slidenum">
              <a:rPr lang="en-US" altLang="en-US"/>
              <a:pPr/>
              <a:t>125</a:t>
            </a:fld>
            <a:endParaRPr lang="en-US" altLang="en-US"/>
          </a:p>
        </p:txBody>
      </p:sp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Banner….what’s wrong?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143000" y="1981200"/>
            <a:ext cx="7772400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0"/>
              <a:t>banner login ^C</a:t>
            </a:r>
          </a:p>
          <a:p>
            <a:r>
              <a:rPr lang="en-US" altLang="en-US" sz="2400" b="0"/>
              <a:t>                Martini</a:t>
            </a:r>
          </a:p>
          <a:p>
            <a:endParaRPr lang="en-US" altLang="en-US" sz="2400" b="0"/>
          </a:p>
          <a:p>
            <a:r>
              <a:rPr lang="en-US" altLang="en-US" sz="2400" b="0"/>
              <a:t>     2.5 ounces vodka</a:t>
            </a:r>
          </a:p>
          <a:p>
            <a:r>
              <a:rPr lang="en-US" altLang="en-US" sz="2400" b="0"/>
              <a:t>     1/5 ounce dry vermouth</a:t>
            </a:r>
          </a:p>
          <a:p>
            <a:endParaRPr lang="en-US" altLang="en-US" sz="2400" b="0"/>
          </a:p>
          <a:p>
            <a:r>
              <a:rPr lang="en-US" altLang="en-US" sz="2400" b="0"/>
              <a:t>     Fill mixing glass with ice, add vermouth and</a:t>
            </a:r>
          </a:p>
          <a:p>
            <a:r>
              <a:rPr lang="en-US" altLang="en-US" sz="2400" b="0"/>
              <a:t>     vodka, and stir to chill.  Strain into a Martini</a:t>
            </a:r>
          </a:p>
          <a:p>
            <a:r>
              <a:rPr lang="en-US" altLang="en-US" sz="2400" b="0"/>
              <a:t>     glass and garnish with an olive or lemon twist.</a:t>
            </a:r>
          </a:p>
          <a:p>
            <a:endParaRPr lang="en-US" altLang="en-US" sz="2400" b="0"/>
          </a:p>
          <a:p>
            <a:r>
              <a:rPr lang="en-US" altLang="en-US" sz="2400" b="0"/>
              <a:t>     RELAX....INDULGE.....Get Off My Router!!</a:t>
            </a:r>
          </a:p>
          <a:p>
            <a:r>
              <a:rPr lang="en-US" altLang="en-US" sz="2400" b="0"/>
              <a:t>^C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en-US" altLang="en-US" sz="2400" b="0"/>
          </a:p>
        </p:txBody>
      </p:sp>
    </p:spTree>
    <p:extLst>
      <p:ext uri="{BB962C8B-B14F-4D97-AF65-F5344CB8AC3E}">
        <p14:creationId xmlns:p14="http://schemas.microsoft.com/office/powerpoint/2010/main" val="134229099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6E1B-29E8-4A74-8B55-F0A052789348}" type="slidenum">
              <a:rPr lang="en-US" altLang="en-US"/>
              <a:pPr/>
              <a:t>126</a:t>
            </a:fld>
            <a:endParaRPr lang="en-US" altLang="en-US"/>
          </a:p>
        </p:txBody>
      </p:sp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Device Banner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2133600"/>
            <a:ext cx="7315200" cy="2590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!!!!  WARNING !!!!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You have accessed a restricted device.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All access is being logged and any unauthorized access will be prosecuted to the full extent of the law.</a:t>
            </a:r>
          </a:p>
        </p:txBody>
      </p:sp>
    </p:spTree>
    <p:extLst>
      <p:ext uri="{BB962C8B-B14F-4D97-AF65-F5344CB8AC3E}">
        <p14:creationId xmlns:p14="http://schemas.microsoft.com/office/powerpoint/2010/main" val="35962563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2252-6AFC-4E77-8063-47BF45BB2134}" type="slidenum">
              <a:rPr lang="en-US" altLang="en-US"/>
              <a:pPr/>
              <a:t>127</a:t>
            </a:fld>
            <a:endParaRPr lang="en-US" altLang="en-US"/>
          </a:p>
        </p:txBody>
      </p:sp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Device Integrity Checklist</a:t>
            </a:r>
          </a:p>
        </p:txBody>
      </p:sp>
      <p:sp>
        <p:nvSpPr>
          <p:cNvPr id="153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Secure logical access to routers with passwords and timeouts</a:t>
            </a:r>
          </a:p>
          <a:p>
            <a:r>
              <a:rPr lang="en-US" altLang="en-US" sz="2800"/>
              <a:t>Restrict logical access to specified trusted hosts</a:t>
            </a:r>
          </a:p>
          <a:p>
            <a:r>
              <a:rPr lang="en-US" altLang="en-US" sz="2800"/>
              <a:t>Never leave passwords in clear-text</a:t>
            </a:r>
          </a:p>
          <a:p>
            <a:r>
              <a:rPr lang="en-US" altLang="en-US" sz="2800"/>
              <a:t>Shut down unused interfaces</a:t>
            </a:r>
          </a:p>
          <a:p>
            <a:r>
              <a:rPr lang="en-US" altLang="en-US" sz="2800"/>
              <a:t>Shut down unneeded services</a:t>
            </a:r>
          </a:p>
          <a:p>
            <a:r>
              <a:rPr lang="en-US" altLang="en-US" sz="2800"/>
              <a:t>Test device integrity on a regular basis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52378697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B90E-412F-4164-9D1E-876D11EB9A68}" type="slidenum">
              <a:rPr lang="en-US" altLang="en-US"/>
              <a:pPr/>
              <a:t>128</a:t>
            </a:fld>
            <a:endParaRPr lang="en-US" altLang="en-US"/>
          </a:p>
        </p:txBody>
      </p:sp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Do You Secure Infrastructure ?</a:t>
            </a:r>
          </a:p>
        </p:txBody>
      </p:sp>
      <p:sp>
        <p:nvSpPr>
          <p:cNvPr id="163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Securing Infrastructure Devices</a:t>
            </a:r>
          </a:p>
          <a:p>
            <a:r>
              <a:rPr lang="en-US" altLang="en-US">
                <a:solidFill>
                  <a:srgbClr val="FF0000"/>
                </a:solidFill>
              </a:rPr>
              <a:t>Routing Protocol Security</a:t>
            </a:r>
          </a:p>
          <a:p>
            <a:r>
              <a:rPr lang="en-US" altLang="en-US"/>
              <a:t>Securing the Network Perimeter </a:t>
            </a:r>
          </a:p>
          <a:p>
            <a:r>
              <a:rPr lang="en-US" altLang="en-US"/>
              <a:t>Securing Remote Access</a:t>
            </a:r>
          </a:p>
          <a:p>
            <a:r>
              <a:rPr lang="en-US" altLang="en-US"/>
              <a:t>Mitigating DDoS Attacks</a:t>
            </a:r>
          </a:p>
        </p:txBody>
      </p:sp>
    </p:spTree>
    <p:extLst>
      <p:ext uri="{BB962C8B-B14F-4D97-AF65-F5344CB8AC3E}">
        <p14:creationId xmlns:p14="http://schemas.microsoft.com/office/powerpoint/2010/main" val="44086865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8D97-D94E-4B08-8740-C88E3391E852}" type="slidenum">
              <a:rPr lang="en-US" altLang="en-US"/>
              <a:pPr/>
              <a:t>129</a:t>
            </a:fld>
            <a:endParaRPr lang="en-US" altLang="en-US"/>
          </a:p>
        </p:txBody>
      </p:sp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324850" cy="1289050"/>
          </a:xfrm>
        </p:spPr>
        <p:txBody>
          <a:bodyPr/>
          <a:lstStyle/>
          <a:p>
            <a:r>
              <a:rPr lang="en-US" altLang="en-US"/>
              <a:t>Securing Router-to-Router Communication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28725" y="1760538"/>
            <a:ext cx="5170488" cy="1425575"/>
          </a:xfrm>
          <a:noFill/>
          <a:ln/>
        </p:spPr>
        <p:txBody>
          <a:bodyPr lIns="73025" tIns="36513" rIns="73025" bIns="36513" anchor="ctr" anchorCtr="1"/>
          <a:lstStyle/>
          <a:p>
            <a:pPr marL="257175" indent="-257175" defTabSz="723900"/>
            <a:r>
              <a:rPr lang="en-US" altLang="en-US"/>
              <a:t>Route authentication</a:t>
            </a:r>
          </a:p>
          <a:p>
            <a:pPr marL="257175" indent="-257175" defTabSz="723900"/>
            <a:r>
              <a:rPr lang="en-US" altLang="en-US"/>
              <a:t>Routing filters</a:t>
            </a:r>
          </a:p>
          <a:p>
            <a:pPr marL="257175" indent="-257175" defTabSz="723900"/>
            <a:r>
              <a:rPr lang="en-US" altLang="en-US"/>
              <a:t>Encryption</a:t>
            </a:r>
          </a:p>
        </p:txBody>
      </p:sp>
      <p:grpSp>
        <p:nvGrpSpPr>
          <p:cNvPr id="164869" name="Group 5"/>
          <p:cNvGrpSpPr>
            <a:grpSpLocks/>
          </p:cNvGrpSpPr>
          <p:nvPr/>
        </p:nvGrpSpPr>
        <p:grpSpPr bwMode="auto">
          <a:xfrm>
            <a:off x="1143000" y="3733800"/>
            <a:ext cx="6945313" cy="2670175"/>
            <a:chOff x="197" y="1865"/>
            <a:chExt cx="4375" cy="1682"/>
          </a:xfrm>
        </p:grpSpPr>
        <p:pic>
          <p:nvPicPr>
            <p:cNvPr id="164870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3" y="1865"/>
              <a:ext cx="1192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871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" y="1865"/>
              <a:ext cx="1192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872" name="Picture 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4" y="2180"/>
              <a:ext cx="338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873" name="Picture 9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" y="2403"/>
              <a:ext cx="338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874" name="Picture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7" y="2180"/>
              <a:ext cx="338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875" name="Picture 1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0" y="2403"/>
              <a:ext cx="338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4876" name="Line 12"/>
            <p:cNvSpPr>
              <a:spLocks noChangeShapeType="1"/>
            </p:cNvSpPr>
            <p:nvPr/>
          </p:nvSpPr>
          <p:spPr bwMode="auto">
            <a:xfrm>
              <a:off x="1743" y="2833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64877" name="Rectangle 13"/>
            <p:cNvSpPr>
              <a:spLocks noChangeArrowheads="1"/>
            </p:cNvSpPr>
            <p:nvPr/>
          </p:nvSpPr>
          <p:spPr bwMode="auto">
            <a:xfrm>
              <a:off x="1733" y="2929"/>
              <a:ext cx="106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/>
                <a:t>Routing Updates</a:t>
              </a:r>
            </a:p>
          </p:txBody>
        </p:sp>
        <p:sp>
          <p:nvSpPr>
            <p:cNvPr id="164878" name="Line 14"/>
            <p:cNvSpPr>
              <a:spLocks noChangeShapeType="1"/>
            </p:cNvSpPr>
            <p:nvPr/>
          </p:nvSpPr>
          <p:spPr bwMode="auto">
            <a:xfrm>
              <a:off x="1407" y="3457"/>
              <a:ext cx="153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64879" name="Line 15"/>
            <p:cNvSpPr>
              <a:spLocks noChangeShapeType="1"/>
            </p:cNvSpPr>
            <p:nvPr/>
          </p:nvSpPr>
          <p:spPr bwMode="auto">
            <a:xfrm>
              <a:off x="1311" y="2833"/>
              <a:ext cx="0" cy="52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64880" name="Line 16"/>
            <p:cNvSpPr>
              <a:spLocks noChangeShapeType="1"/>
            </p:cNvSpPr>
            <p:nvPr/>
          </p:nvSpPr>
          <p:spPr bwMode="auto">
            <a:xfrm>
              <a:off x="3135" y="2833"/>
              <a:ext cx="0" cy="52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D"/>
            </a:p>
          </p:txBody>
        </p:sp>
        <p:pic>
          <p:nvPicPr>
            <p:cNvPr id="164881" name="Picture 1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6" y="2604"/>
              <a:ext cx="648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882" name="Picture 18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" y="2600"/>
              <a:ext cx="648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4883" name="Rectangle 19"/>
            <p:cNvSpPr>
              <a:spLocks noChangeArrowheads="1"/>
            </p:cNvSpPr>
            <p:nvPr/>
          </p:nvSpPr>
          <p:spPr bwMode="auto">
            <a:xfrm>
              <a:off x="533" y="2958"/>
              <a:ext cx="7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144.254.5.101</a:t>
              </a:r>
            </a:p>
          </p:txBody>
        </p:sp>
        <p:sp>
          <p:nvSpPr>
            <p:cNvPr id="164884" name="Rectangle 20"/>
            <p:cNvSpPr>
              <a:spLocks noChangeArrowheads="1"/>
            </p:cNvSpPr>
            <p:nvPr/>
          </p:nvSpPr>
          <p:spPr bwMode="auto">
            <a:xfrm>
              <a:off x="3173" y="2958"/>
              <a:ext cx="7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144.254.5.102</a:t>
              </a:r>
            </a:p>
          </p:txBody>
        </p:sp>
        <p:sp>
          <p:nvSpPr>
            <p:cNvPr id="164885" name="Rectangle 21"/>
            <p:cNvSpPr>
              <a:spLocks noChangeArrowheads="1"/>
            </p:cNvSpPr>
            <p:nvPr/>
          </p:nvSpPr>
          <p:spPr bwMode="auto">
            <a:xfrm>
              <a:off x="197" y="2094"/>
              <a:ext cx="7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144.254.101.0</a:t>
              </a:r>
            </a:p>
          </p:txBody>
        </p:sp>
        <p:sp>
          <p:nvSpPr>
            <p:cNvPr id="164886" name="Rectangle 22"/>
            <p:cNvSpPr>
              <a:spLocks noChangeArrowheads="1"/>
            </p:cNvSpPr>
            <p:nvPr/>
          </p:nvSpPr>
          <p:spPr bwMode="auto">
            <a:xfrm>
              <a:off x="3845" y="2286"/>
              <a:ext cx="7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200"/>
                <a:t>144.254.102.0</a:t>
              </a:r>
            </a:p>
          </p:txBody>
        </p:sp>
        <p:pic>
          <p:nvPicPr>
            <p:cNvPr id="164887" name="Picture 23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" y="3311"/>
              <a:ext cx="568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888" name="Picture 24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1" y="3311"/>
              <a:ext cx="568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0862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D0D9-07D8-4FE5-9307-CBD4F2AD2F0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02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Scalability with Secret Key Crypto</a:t>
            </a:r>
          </a:p>
        </p:txBody>
      </p:sp>
      <p:sp>
        <p:nvSpPr>
          <p:cNvPr id="302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Configuring shared secret keys easily becomes administrative nightmare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Automated mechanism to securely derive secret keys  =&gt; Diffie-Hellman </a:t>
            </a:r>
          </a:p>
        </p:txBody>
      </p:sp>
    </p:spTree>
    <p:extLst>
      <p:ext uri="{BB962C8B-B14F-4D97-AF65-F5344CB8AC3E}">
        <p14:creationId xmlns:p14="http://schemas.microsoft.com/office/powerpoint/2010/main" val="296698892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11F-9583-4ADC-BE56-B50A58512B5B}" type="slidenum">
              <a:rPr lang="en-US" altLang="en-US"/>
              <a:pPr/>
              <a:t>130</a:t>
            </a:fld>
            <a:endParaRPr lang="en-US" altLang="en-US"/>
          </a:p>
        </p:txBody>
      </p:sp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 Authentication</a:t>
            </a:r>
          </a:p>
        </p:txBody>
      </p:sp>
      <p:sp>
        <p:nvSpPr>
          <p:cNvPr id="165892" name="Line 4"/>
          <p:cNvSpPr>
            <a:spLocks noChangeShapeType="1"/>
          </p:cNvSpPr>
          <p:nvPr/>
        </p:nvSpPr>
        <p:spPr bwMode="auto">
          <a:xfrm flipV="1">
            <a:off x="1936750" y="2471738"/>
            <a:ext cx="3856038" cy="190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2438400" y="3657600"/>
            <a:ext cx="1406525" cy="28733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0363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20725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81088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41450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986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558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130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702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/>
              <a:t>Signature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914400" y="2813050"/>
            <a:ext cx="13684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0363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20725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81088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41450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986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558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130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702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600"/>
              <a:t>Signs Route Updates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3810000" y="3657600"/>
            <a:ext cx="2057400" cy="28733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0363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20725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81088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41450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986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558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130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702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>
                <a:solidFill>
                  <a:schemeClr val="bg1"/>
                </a:solidFill>
              </a:rPr>
              <a:t>Route Updates</a:t>
            </a:r>
          </a:p>
        </p:txBody>
      </p:sp>
      <p:sp>
        <p:nvSpPr>
          <p:cNvPr id="165896" name="Line 8"/>
          <p:cNvSpPr>
            <a:spLocks noChangeShapeType="1"/>
          </p:cNvSpPr>
          <p:nvPr/>
        </p:nvSpPr>
        <p:spPr bwMode="auto">
          <a:xfrm>
            <a:off x="2895600" y="3429000"/>
            <a:ext cx="2438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>
            <a:outerShdw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5451475" y="2813050"/>
            <a:ext cx="1573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0363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20725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81088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41450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986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558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130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702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600"/>
              <a:t>Verifies Signature</a:t>
            </a:r>
          </a:p>
        </p:txBody>
      </p:sp>
      <p:pic>
        <p:nvPicPr>
          <p:cNvPr id="165898" name="Picture 1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1828800"/>
            <a:ext cx="2376487" cy="130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899" name="Picture 1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2238375"/>
            <a:ext cx="82073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3521075" y="2276475"/>
            <a:ext cx="106362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>
                <a:solidFill>
                  <a:schemeClr val="bg1"/>
                </a:solidFill>
              </a:rPr>
              <a:t>Campus</a:t>
            </a:r>
          </a:p>
        </p:txBody>
      </p:sp>
      <p:pic>
        <p:nvPicPr>
          <p:cNvPr id="165901" name="Picture 1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238375"/>
            <a:ext cx="82073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590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763588" y="3886200"/>
            <a:ext cx="7118350" cy="1806575"/>
          </a:xfrm>
          <a:noFill/>
          <a:ln/>
        </p:spPr>
        <p:txBody>
          <a:bodyPr lIns="63500" tIns="31750" rIns="63500" bIns="31750" anchor="ctr" anchorCtr="1"/>
          <a:lstStyle/>
          <a:p>
            <a:pPr marL="225425" indent="-225425" defTabSz="554038">
              <a:buFont typeface="Wingdings" panose="05000000000000000000" pitchFamily="2" charset="2"/>
              <a:buNone/>
            </a:pPr>
            <a:r>
              <a:rPr lang="en-US" altLang="en-US" b="1"/>
              <a:t>Certifies authenticity of neighbor </a:t>
            </a:r>
            <a:br>
              <a:rPr lang="en-US" altLang="en-US" b="1"/>
            </a:br>
            <a:r>
              <a:rPr lang="en-US" altLang="en-US" b="1"/>
              <a:t>and integrity of route updates</a:t>
            </a:r>
          </a:p>
        </p:txBody>
      </p:sp>
    </p:spTree>
    <p:extLst>
      <p:ext uri="{BB962C8B-B14F-4D97-AF65-F5344CB8AC3E}">
        <p14:creationId xmlns:p14="http://schemas.microsoft.com/office/powerpoint/2010/main" val="94391460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C3E5-E1D2-4A60-9340-A6683272404F}" type="slidenum">
              <a:rPr lang="en-US" altLang="en-US"/>
              <a:pPr/>
              <a:t>131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Plaintext Neighbor Authentication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294063" y="4191000"/>
            <a:ext cx="1828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1573213" y="3233738"/>
            <a:ext cx="3856037" cy="190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50863" y="3575050"/>
            <a:ext cx="13684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0363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20725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81088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41450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986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558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130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702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600"/>
              <a:t>Sending Router</a:t>
            </a: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2303463" y="5029200"/>
            <a:ext cx="19875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>
            <a:outerShdw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087938" y="3575050"/>
            <a:ext cx="15732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0363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20725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81088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41450" defTabSz="6318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986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558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130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70250" defTabSz="631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600"/>
              <a:t>Receiving Router</a:t>
            </a:r>
          </a:p>
        </p:txBody>
      </p:sp>
      <p:pic>
        <p:nvPicPr>
          <p:cNvPr id="55305" name="Picture 9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2376488" cy="130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6" name="Picture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75" y="3000375"/>
            <a:ext cx="82073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157538" y="3038475"/>
            <a:ext cx="106362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39688" rIns="80963" bIns="39688">
            <a:spAutoFit/>
          </a:bodyPr>
          <a:lstStyle>
            <a:lvl1pPr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01788" defTabSz="701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89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61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33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30588" defTabSz="701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>
                <a:solidFill>
                  <a:schemeClr val="bg1"/>
                </a:solidFill>
              </a:rPr>
              <a:t>Campus</a:t>
            </a:r>
          </a:p>
        </p:txBody>
      </p:sp>
      <p:pic>
        <p:nvPicPr>
          <p:cNvPr id="55308" name="Picture 1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3000375"/>
            <a:ext cx="82073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9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4191000"/>
            <a:ext cx="9334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2989263" y="4267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2836863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294063" y="4191000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Routing Update</a:t>
            </a: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6646863" y="1981200"/>
            <a:ext cx="1219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>
            <a:off x="6265863" y="20574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V="1">
            <a:off x="6265863" y="2971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55316" name="Picture 2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2286000"/>
            <a:ext cx="45720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646863" y="1981200"/>
            <a:ext cx="593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Router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7332663" y="1981200"/>
            <a:ext cx="415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/>
              <a:t>Key</a:t>
            </a:r>
          </a:p>
        </p:txBody>
      </p:sp>
      <p:grpSp>
        <p:nvGrpSpPr>
          <p:cNvPr id="55319" name="Group 23"/>
          <p:cNvGrpSpPr>
            <a:grpSpLocks/>
          </p:cNvGrpSpPr>
          <p:nvPr/>
        </p:nvGrpSpPr>
        <p:grpSpPr bwMode="auto">
          <a:xfrm rot="-5400000">
            <a:off x="7446963" y="2476500"/>
            <a:ext cx="228600" cy="457200"/>
            <a:chOff x="722" y="2842"/>
            <a:chExt cx="175" cy="363"/>
          </a:xfrm>
        </p:grpSpPr>
        <p:sp>
          <p:nvSpPr>
            <p:cNvPr id="55320" name="Rectangle 24"/>
            <p:cNvSpPr>
              <a:spLocks noChangeArrowheads="1"/>
            </p:cNvSpPr>
            <p:nvPr/>
          </p:nvSpPr>
          <p:spPr bwMode="auto">
            <a:xfrm>
              <a:off x="798" y="3009"/>
              <a:ext cx="29" cy="16"/>
            </a:xfrm>
            <a:prstGeom prst="rect">
              <a:avLst/>
            </a:prstGeom>
            <a:solidFill>
              <a:srgbClr val="6767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21" name="Rectangle 25"/>
            <p:cNvSpPr>
              <a:spLocks noChangeArrowheads="1"/>
            </p:cNvSpPr>
            <p:nvPr/>
          </p:nvSpPr>
          <p:spPr bwMode="auto">
            <a:xfrm>
              <a:off x="798" y="3026"/>
              <a:ext cx="29" cy="16"/>
            </a:xfrm>
            <a:prstGeom prst="rect">
              <a:avLst/>
            </a:prstGeom>
            <a:solidFill>
              <a:srgbClr val="7878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22" name="Rectangle 26"/>
            <p:cNvSpPr>
              <a:spLocks noChangeArrowheads="1"/>
            </p:cNvSpPr>
            <p:nvPr/>
          </p:nvSpPr>
          <p:spPr bwMode="auto">
            <a:xfrm>
              <a:off x="798" y="3044"/>
              <a:ext cx="29" cy="16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23" name="Rectangle 27"/>
            <p:cNvSpPr>
              <a:spLocks noChangeArrowheads="1"/>
            </p:cNvSpPr>
            <p:nvPr/>
          </p:nvSpPr>
          <p:spPr bwMode="auto">
            <a:xfrm>
              <a:off x="798" y="3061"/>
              <a:ext cx="29" cy="16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24" name="Freeform 28"/>
            <p:cNvSpPr>
              <a:spLocks/>
            </p:cNvSpPr>
            <p:nvPr/>
          </p:nvSpPr>
          <p:spPr bwMode="auto">
            <a:xfrm>
              <a:off x="749" y="2965"/>
              <a:ext cx="106" cy="229"/>
            </a:xfrm>
            <a:custGeom>
              <a:avLst/>
              <a:gdLst>
                <a:gd name="T0" fmla="*/ 83 w 106"/>
                <a:gd name="T1" fmla="*/ 10 h 229"/>
                <a:gd name="T2" fmla="*/ 105 w 106"/>
                <a:gd name="T3" fmla="*/ 22 h 229"/>
                <a:gd name="T4" fmla="*/ 85 w 106"/>
                <a:gd name="T5" fmla="*/ 28 h 229"/>
                <a:gd name="T6" fmla="*/ 85 w 106"/>
                <a:gd name="T7" fmla="*/ 226 h 229"/>
                <a:gd name="T8" fmla="*/ 69 w 106"/>
                <a:gd name="T9" fmla="*/ 228 h 229"/>
                <a:gd name="T10" fmla="*/ 60 w 106"/>
                <a:gd name="T11" fmla="*/ 218 h 229"/>
                <a:gd name="T12" fmla="*/ 45 w 106"/>
                <a:gd name="T13" fmla="*/ 212 h 229"/>
                <a:gd name="T14" fmla="*/ 33 w 106"/>
                <a:gd name="T15" fmla="*/ 212 h 229"/>
                <a:gd name="T16" fmla="*/ 33 w 106"/>
                <a:gd name="T17" fmla="*/ 195 h 229"/>
                <a:gd name="T18" fmla="*/ 40 w 106"/>
                <a:gd name="T19" fmla="*/ 191 h 229"/>
                <a:gd name="T20" fmla="*/ 40 w 106"/>
                <a:gd name="T21" fmla="*/ 186 h 229"/>
                <a:gd name="T22" fmla="*/ 36 w 106"/>
                <a:gd name="T23" fmla="*/ 180 h 229"/>
                <a:gd name="T24" fmla="*/ 31 w 106"/>
                <a:gd name="T25" fmla="*/ 180 h 229"/>
                <a:gd name="T26" fmla="*/ 20 w 106"/>
                <a:gd name="T27" fmla="*/ 180 h 229"/>
                <a:gd name="T28" fmla="*/ 17 w 106"/>
                <a:gd name="T29" fmla="*/ 169 h 229"/>
                <a:gd name="T30" fmla="*/ 20 w 106"/>
                <a:gd name="T31" fmla="*/ 161 h 229"/>
                <a:gd name="T32" fmla="*/ 22 w 106"/>
                <a:gd name="T33" fmla="*/ 158 h 229"/>
                <a:gd name="T34" fmla="*/ 26 w 106"/>
                <a:gd name="T35" fmla="*/ 152 h 229"/>
                <a:gd name="T36" fmla="*/ 20 w 106"/>
                <a:gd name="T37" fmla="*/ 144 h 229"/>
                <a:gd name="T38" fmla="*/ 22 w 106"/>
                <a:gd name="T39" fmla="*/ 140 h 229"/>
                <a:gd name="T40" fmla="*/ 26 w 106"/>
                <a:gd name="T41" fmla="*/ 136 h 229"/>
                <a:gd name="T42" fmla="*/ 20 w 106"/>
                <a:gd name="T43" fmla="*/ 127 h 229"/>
                <a:gd name="T44" fmla="*/ 17 w 106"/>
                <a:gd name="T45" fmla="*/ 118 h 229"/>
                <a:gd name="T46" fmla="*/ 10 w 106"/>
                <a:gd name="T47" fmla="*/ 112 h 229"/>
                <a:gd name="T48" fmla="*/ 0 w 106"/>
                <a:gd name="T49" fmla="*/ 108 h 229"/>
                <a:gd name="T50" fmla="*/ 2 w 106"/>
                <a:gd name="T51" fmla="*/ 97 h 229"/>
                <a:gd name="T52" fmla="*/ 3 w 106"/>
                <a:gd name="T53" fmla="*/ 88 h 229"/>
                <a:gd name="T54" fmla="*/ 9 w 106"/>
                <a:gd name="T55" fmla="*/ 84 h 229"/>
                <a:gd name="T56" fmla="*/ 18 w 106"/>
                <a:gd name="T57" fmla="*/ 81 h 229"/>
                <a:gd name="T58" fmla="*/ 18 w 106"/>
                <a:gd name="T59" fmla="*/ 76 h 229"/>
                <a:gd name="T60" fmla="*/ 13 w 106"/>
                <a:gd name="T61" fmla="*/ 66 h 229"/>
                <a:gd name="T62" fmla="*/ 13 w 106"/>
                <a:gd name="T63" fmla="*/ 65 h 229"/>
                <a:gd name="T64" fmla="*/ 17 w 106"/>
                <a:gd name="T65" fmla="*/ 60 h 229"/>
                <a:gd name="T66" fmla="*/ 18 w 106"/>
                <a:gd name="T67" fmla="*/ 56 h 229"/>
                <a:gd name="T68" fmla="*/ 6 w 106"/>
                <a:gd name="T69" fmla="*/ 51 h 229"/>
                <a:gd name="T70" fmla="*/ 6 w 106"/>
                <a:gd name="T71" fmla="*/ 44 h 229"/>
                <a:gd name="T72" fmla="*/ 24 w 106"/>
                <a:gd name="T73" fmla="*/ 38 h 229"/>
                <a:gd name="T74" fmla="*/ 10 w 106"/>
                <a:gd name="T75" fmla="*/ 30 h 229"/>
                <a:gd name="T76" fmla="*/ 0 w 106"/>
                <a:gd name="T77" fmla="*/ 22 h 229"/>
                <a:gd name="T78" fmla="*/ 18 w 106"/>
                <a:gd name="T79" fmla="*/ 0 h 229"/>
                <a:gd name="T80" fmla="*/ 83 w 106"/>
                <a:gd name="T81" fmla="*/ 0 h 229"/>
                <a:gd name="T82" fmla="*/ 83 w 106"/>
                <a:gd name="T83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6" h="229">
                  <a:moveTo>
                    <a:pt x="83" y="10"/>
                  </a:moveTo>
                  <a:lnTo>
                    <a:pt x="105" y="22"/>
                  </a:lnTo>
                  <a:lnTo>
                    <a:pt x="85" y="28"/>
                  </a:lnTo>
                  <a:lnTo>
                    <a:pt x="85" y="226"/>
                  </a:lnTo>
                  <a:lnTo>
                    <a:pt x="69" y="228"/>
                  </a:lnTo>
                  <a:lnTo>
                    <a:pt x="60" y="218"/>
                  </a:lnTo>
                  <a:lnTo>
                    <a:pt x="45" y="212"/>
                  </a:lnTo>
                  <a:lnTo>
                    <a:pt x="33" y="212"/>
                  </a:lnTo>
                  <a:lnTo>
                    <a:pt x="33" y="195"/>
                  </a:lnTo>
                  <a:lnTo>
                    <a:pt x="40" y="191"/>
                  </a:lnTo>
                  <a:lnTo>
                    <a:pt x="40" y="186"/>
                  </a:lnTo>
                  <a:lnTo>
                    <a:pt x="36" y="180"/>
                  </a:lnTo>
                  <a:lnTo>
                    <a:pt x="31" y="180"/>
                  </a:lnTo>
                  <a:lnTo>
                    <a:pt x="20" y="180"/>
                  </a:lnTo>
                  <a:lnTo>
                    <a:pt x="17" y="169"/>
                  </a:lnTo>
                  <a:lnTo>
                    <a:pt x="20" y="161"/>
                  </a:lnTo>
                  <a:lnTo>
                    <a:pt x="22" y="158"/>
                  </a:lnTo>
                  <a:lnTo>
                    <a:pt x="26" y="152"/>
                  </a:lnTo>
                  <a:lnTo>
                    <a:pt x="20" y="144"/>
                  </a:lnTo>
                  <a:lnTo>
                    <a:pt x="22" y="140"/>
                  </a:lnTo>
                  <a:lnTo>
                    <a:pt x="26" y="136"/>
                  </a:lnTo>
                  <a:lnTo>
                    <a:pt x="20" y="127"/>
                  </a:lnTo>
                  <a:lnTo>
                    <a:pt x="17" y="118"/>
                  </a:lnTo>
                  <a:lnTo>
                    <a:pt x="10" y="112"/>
                  </a:lnTo>
                  <a:lnTo>
                    <a:pt x="0" y="108"/>
                  </a:lnTo>
                  <a:lnTo>
                    <a:pt x="2" y="97"/>
                  </a:lnTo>
                  <a:lnTo>
                    <a:pt x="3" y="88"/>
                  </a:lnTo>
                  <a:lnTo>
                    <a:pt x="9" y="84"/>
                  </a:lnTo>
                  <a:lnTo>
                    <a:pt x="18" y="81"/>
                  </a:lnTo>
                  <a:lnTo>
                    <a:pt x="18" y="76"/>
                  </a:lnTo>
                  <a:lnTo>
                    <a:pt x="13" y="66"/>
                  </a:lnTo>
                  <a:lnTo>
                    <a:pt x="13" y="65"/>
                  </a:lnTo>
                  <a:lnTo>
                    <a:pt x="17" y="60"/>
                  </a:lnTo>
                  <a:lnTo>
                    <a:pt x="18" y="56"/>
                  </a:lnTo>
                  <a:lnTo>
                    <a:pt x="6" y="51"/>
                  </a:lnTo>
                  <a:lnTo>
                    <a:pt x="6" y="44"/>
                  </a:lnTo>
                  <a:lnTo>
                    <a:pt x="24" y="38"/>
                  </a:lnTo>
                  <a:lnTo>
                    <a:pt x="10" y="30"/>
                  </a:lnTo>
                  <a:lnTo>
                    <a:pt x="0" y="22"/>
                  </a:lnTo>
                  <a:lnTo>
                    <a:pt x="18" y="0"/>
                  </a:lnTo>
                  <a:lnTo>
                    <a:pt x="83" y="0"/>
                  </a:lnTo>
                  <a:lnTo>
                    <a:pt x="83" y="1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25" name="Freeform 29"/>
            <p:cNvSpPr>
              <a:spLocks/>
            </p:cNvSpPr>
            <p:nvPr/>
          </p:nvSpPr>
          <p:spPr bwMode="auto">
            <a:xfrm>
              <a:off x="758" y="2958"/>
              <a:ext cx="104" cy="228"/>
            </a:xfrm>
            <a:custGeom>
              <a:avLst/>
              <a:gdLst>
                <a:gd name="T0" fmla="*/ 82 w 104"/>
                <a:gd name="T1" fmla="*/ 10 h 228"/>
                <a:gd name="T2" fmla="*/ 103 w 104"/>
                <a:gd name="T3" fmla="*/ 22 h 228"/>
                <a:gd name="T4" fmla="*/ 85 w 104"/>
                <a:gd name="T5" fmla="*/ 27 h 228"/>
                <a:gd name="T6" fmla="*/ 85 w 104"/>
                <a:gd name="T7" fmla="*/ 227 h 228"/>
                <a:gd name="T8" fmla="*/ 68 w 104"/>
                <a:gd name="T9" fmla="*/ 227 h 228"/>
                <a:gd name="T10" fmla="*/ 61 w 104"/>
                <a:gd name="T11" fmla="*/ 217 h 228"/>
                <a:gd name="T12" fmla="*/ 45 w 104"/>
                <a:gd name="T13" fmla="*/ 211 h 228"/>
                <a:gd name="T14" fmla="*/ 34 w 104"/>
                <a:gd name="T15" fmla="*/ 211 h 228"/>
                <a:gd name="T16" fmla="*/ 34 w 104"/>
                <a:gd name="T17" fmla="*/ 194 h 228"/>
                <a:gd name="T18" fmla="*/ 41 w 104"/>
                <a:gd name="T19" fmla="*/ 190 h 228"/>
                <a:gd name="T20" fmla="*/ 41 w 104"/>
                <a:gd name="T21" fmla="*/ 185 h 228"/>
                <a:gd name="T22" fmla="*/ 36 w 104"/>
                <a:gd name="T23" fmla="*/ 180 h 228"/>
                <a:gd name="T24" fmla="*/ 31 w 104"/>
                <a:gd name="T25" fmla="*/ 180 h 228"/>
                <a:gd name="T26" fmla="*/ 22 w 104"/>
                <a:gd name="T27" fmla="*/ 180 h 228"/>
                <a:gd name="T28" fmla="*/ 17 w 104"/>
                <a:gd name="T29" fmla="*/ 168 h 228"/>
                <a:gd name="T30" fmla="*/ 20 w 104"/>
                <a:gd name="T31" fmla="*/ 160 h 228"/>
                <a:gd name="T32" fmla="*/ 23 w 104"/>
                <a:gd name="T33" fmla="*/ 157 h 228"/>
                <a:gd name="T34" fmla="*/ 25 w 104"/>
                <a:gd name="T35" fmla="*/ 152 h 228"/>
                <a:gd name="T36" fmla="*/ 22 w 104"/>
                <a:gd name="T37" fmla="*/ 144 h 228"/>
                <a:gd name="T38" fmla="*/ 22 w 104"/>
                <a:gd name="T39" fmla="*/ 139 h 228"/>
                <a:gd name="T40" fmla="*/ 27 w 104"/>
                <a:gd name="T41" fmla="*/ 136 h 228"/>
                <a:gd name="T42" fmla="*/ 22 w 104"/>
                <a:gd name="T43" fmla="*/ 127 h 228"/>
                <a:gd name="T44" fmla="*/ 17 w 104"/>
                <a:gd name="T45" fmla="*/ 117 h 228"/>
                <a:gd name="T46" fmla="*/ 10 w 104"/>
                <a:gd name="T47" fmla="*/ 111 h 228"/>
                <a:gd name="T48" fmla="*/ 0 w 104"/>
                <a:gd name="T49" fmla="*/ 107 h 228"/>
                <a:gd name="T50" fmla="*/ 2 w 104"/>
                <a:gd name="T51" fmla="*/ 97 h 228"/>
                <a:gd name="T52" fmla="*/ 2 w 104"/>
                <a:gd name="T53" fmla="*/ 88 h 228"/>
                <a:gd name="T54" fmla="*/ 8 w 104"/>
                <a:gd name="T55" fmla="*/ 83 h 228"/>
                <a:gd name="T56" fmla="*/ 19 w 104"/>
                <a:gd name="T57" fmla="*/ 81 h 228"/>
                <a:gd name="T58" fmla="*/ 20 w 104"/>
                <a:gd name="T59" fmla="*/ 76 h 228"/>
                <a:gd name="T60" fmla="*/ 15 w 104"/>
                <a:gd name="T61" fmla="*/ 66 h 228"/>
                <a:gd name="T62" fmla="*/ 15 w 104"/>
                <a:gd name="T63" fmla="*/ 65 h 228"/>
                <a:gd name="T64" fmla="*/ 17 w 104"/>
                <a:gd name="T65" fmla="*/ 60 h 228"/>
                <a:gd name="T66" fmla="*/ 20 w 104"/>
                <a:gd name="T67" fmla="*/ 56 h 228"/>
                <a:gd name="T68" fmla="*/ 6 w 104"/>
                <a:gd name="T69" fmla="*/ 50 h 228"/>
                <a:gd name="T70" fmla="*/ 6 w 104"/>
                <a:gd name="T71" fmla="*/ 44 h 228"/>
                <a:gd name="T72" fmla="*/ 25 w 104"/>
                <a:gd name="T73" fmla="*/ 40 h 228"/>
                <a:gd name="T74" fmla="*/ 11 w 104"/>
                <a:gd name="T75" fmla="*/ 32 h 228"/>
                <a:gd name="T76" fmla="*/ 2 w 104"/>
                <a:gd name="T77" fmla="*/ 22 h 228"/>
                <a:gd name="T78" fmla="*/ 20 w 104"/>
                <a:gd name="T79" fmla="*/ 0 h 228"/>
                <a:gd name="T80" fmla="*/ 82 w 104"/>
                <a:gd name="T81" fmla="*/ 0 h 228"/>
                <a:gd name="T82" fmla="*/ 82 w 104"/>
                <a:gd name="T83" fmla="*/ 1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" h="228">
                  <a:moveTo>
                    <a:pt x="82" y="10"/>
                  </a:moveTo>
                  <a:lnTo>
                    <a:pt x="103" y="22"/>
                  </a:lnTo>
                  <a:lnTo>
                    <a:pt x="85" y="27"/>
                  </a:lnTo>
                  <a:lnTo>
                    <a:pt x="85" y="227"/>
                  </a:lnTo>
                  <a:lnTo>
                    <a:pt x="68" y="227"/>
                  </a:lnTo>
                  <a:lnTo>
                    <a:pt x="61" y="217"/>
                  </a:lnTo>
                  <a:lnTo>
                    <a:pt x="45" y="211"/>
                  </a:lnTo>
                  <a:lnTo>
                    <a:pt x="34" y="211"/>
                  </a:lnTo>
                  <a:lnTo>
                    <a:pt x="34" y="194"/>
                  </a:lnTo>
                  <a:lnTo>
                    <a:pt x="41" y="190"/>
                  </a:lnTo>
                  <a:lnTo>
                    <a:pt x="41" y="185"/>
                  </a:lnTo>
                  <a:lnTo>
                    <a:pt x="36" y="180"/>
                  </a:lnTo>
                  <a:lnTo>
                    <a:pt x="31" y="180"/>
                  </a:lnTo>
                  <a:lnTo>
                    <a:pt x="22" y="180"/>
                  </a:lnTo>
                  <a:lnTo>
                    <a:pt x="17" y="168"/>
                  </a:lnTo>
                  <a:lnTo>
                    <a:pt x="20" y="160"/>
                  </a:lnTo>
                  <a:lnTo>
                    <a:pt x="23" y="157"/>
                  </a:lnTo>
                  <a:lnTo>
                    <a:pt x="25" y="152"/>
                  </a:lnTo>
                  <a:lnTo>
                    <a:pt x="22" y="144"/>
                  </a:lnTo>
                  <a:lnTo>
                    <a:pt x="22" y="139"/>
                  </a:lnTo>
                  <a:lnTo>
                    <a:pt x="27" y="136"/>
                  </a:lnTo>
                  <a:lnTo>
                    <a:pt x="22" y="127"/>
                  </a:lnTo>
                  <a:lnTo>
                    <a:pt x="17" y="117"/>
                  </a:lnTo>
                  <a:lnTo>
                    <a:pt x="10" y="111"/>
                  </a:lnTo>
                  <a:lnTo>
                    <a:pt x="0" y="107"/>
                  </a:lnTo>
                  <a:lnTo>
                    <a:pt x="2" y="97"/>
                  </a:lnTo>
                  <a:lnTo>
                    <a:pt x="2" y="88"/>
                  </a:lnTo>
                  <a:lnTo>
                    <a:pt x="8" y="83"/>
                  </a:lnTo>
                  <a:lnTo>
                    <a:pt x="19" y="81"/>
                  </a:lnTo>
                  <a:lnTo>
                    <a:pt x="20" y="76"/>
                  </a:lnTo>
                  <a:lnTo>
                    <a:pt x="15" y="66"/>
                  </a:lnTo>
                  <a:lnTo>
                    <a:pt x="15" y="65"/>
                  </a:lnTo>
                  <a:lnTo>
                    <a:pt x="17" y="60"/>
                  </a:lnTo>
                  <a:lnTo>
                    <a:pt x="20" y="56"/>
                  </a:lnTo>
                  <a:lnTo>
                    <a:pt x="6" y="50"/>
                  </a:lnTo>
                  <a:lnTo>
                    <a:pt x="6" y="44"/>
                  </a:lnTo>
                  <a:lnTo>
                    <a:pt x="25" y="40"/>
                  </a:lnTo>
                  <a:lnTo>
                    <a:pt x="11" y="32"/>
                  </a:lnTo>
                  <a:lnTo>
                    <a:pt x="2" y="22"/>
                  </a:lnTo>
                  <a:lnTo>
                    <a:pt x="20" y="0"/>
                  </a:lnTo>
                  <a:lnTo>
                    <a:pt x="82" y="0"/>
                  </a:lnTo>
                  <a:lnTo>
                    <a:pt x="82" y="10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26" name="Line 30"/>
            <p:cNvSpPr>
              <a:spLocks noChangeShapeType="1"/>
            </p:cNvSpPr>
            <p:nvPr/>
          </p:nvSpPr>
          <p:spPr bwMode="auto">
            <a:xfrm>
              <a:off x="827" y="2964"/>
              <a:ext cx="0" cy="225"/>
            </a:xfrm>
            <a:prstGeom prst="line">
              <a:avLst/>
            </a:prstGeom>
            <a:noFill/>
            <a:ln w="25400">
              <a:solidFill>
                <a:srgbClr val="755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27" name="Freeform 31"/>
            <p:cNvSpPr>
              <a:spLocks/>
            </p:cNvSpPr>
            <p:nvPr/>
          </p:nvSpPr>
          <p:spPr bwMode="auto">
            <a:xfrm>
              <a:off x="836" y="3188"/>
              <a:ext cx="19" cy="17"/>
            </a:xfrm>
            <a:custGeom>
              <a:avLst/>
              <a:gdLst>
                <a:gd name="T0" fmla="*/ 18 w 19"/>
                <a:gd name="T1" fmla="*/ 0 h 17"/>
                <a:gd name="T2" fmla="*/ 0 w 19"/>
                <a:gd name="T3" fmla="*/ 16 h 17"/>
                <a:gd name="T4" fmla="*/ 0 w 19"/>
                <a:gd name="T5" fmla="*/ 0 h 17"/>
                <a:gd name="T6" fmla="*/ 18 w 1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7">
                  <a:moveTo>
                    <a:pt x="18" y="0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8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28" name="Rectangle 32"/>
            <p:cNvSpPr>
              <a:spLocks noChangeArrowheads="1"/>
            </p:cNvSpPr>
            <p:nvPr/>
          </p:nvSpPr>
          <p:spPr bwMode="auto">
            <a:xfrm>
              <a:off x="798" y="2938"/>
              <a:ext cx="29" cy="16"/>
            </a:xfrm>
            <a:prstGeom prst="rect">
              <a:avLst/>
            </a:pr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29" name="Rectangle 33"/>
            <p:cNvSpPr>
              <a:spLocks noChangeArrowheads="1"/>
            </p:cNvSpPr>
            <p:nvPr/>
          </p:nvSpPr>
          <p:spPr bwMode="auto">
            <a:xfrm>
              <a:off x="798" y="2956"/>
              <a:ext cx="29" cy="16"/>
            </a:xfrm>
            <a:prstGeom prst="rect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30" name="Rectangle 34"/>
            <p:cNvSpPr>
              <a:spLocks noChangeArrowheads="1"/>
            </p:cNvSpPr>
            <p:nvPr/>
          </p:nvSpPr>
          <p:spPr bwMode="auto">
            <a:xfrm>
              <a:off x="798" y="2974"/>
              <a:ext cx="29" cy="16"/>
            </a:xfrm>
            <a:prstGeom prst="rect">
              <a:avLst/>
            </a:prstGeom>
            <a:solidFill>
              <a:srgbClr val="0027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31" name="Rectangle 35"/>
            <p:cNvSpPr>
              <a:spLocks noChangeArrowheads="1"/>
            </p:cNvSpPr>
            <p:nvPr/>
          </p:nvSpPr>
          <p:spPr bwMode="auto">
            <a:xfrm>
              <a:off x="798" y="2990"/>
              <a:ext cx="29" cy="16"/>
            </a:xfrm>
            <a:prstGeom prst="rect">
              <a:avLst/>
            </a:prstGeom>
            <a:solidFill>
              <a:srgbClr val="5757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722" y="2849"/>
              <a:ext cx="169" cy="127"/>
            </a:xfrm>
            <a:prstGeom prst="ellipse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732" y="2842"/>
              <a:ext cx="165" cy="129"/>
            </a:xfrm>
            <a:prstGeom prst="ellipse">
              <a:avLst/>
            </a:pr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801" y="2851"/>
              <a:ext cx="33" cy="23"/>
            </a:xfrm>
            <a:prstGeom prst="ellipse">
              <a:avLst/>
            </a:pr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795" y="2849"/>
              <a:ext cx="49" cy="3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5336" name="Freeform 40"/>
            <p:cNvSpPr>
              <a:spLocks/>
            </p:cNvSpPr>
            <p:nvPr/>
          </p:nvSpPr>
          <p:spPr bwMode="auto">
            <a:xfrm>
              <a:off x="847" y="2980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3 w 17"/>
                <a:gd name="T3" fmla="*/ 10 h 17"/>
                <a:gd name="T4" fmla="*/ 0 w 17"/>
                <a:gd name="T5" fmla="*/ 16 h 17"/>
                <a:gd name="T6" fmla="*/ 0 w 17"/>
                <a:gd name="T7" fmla="*/ 6 h 17"/>
                <a:gd name="T8" fmla="*/ 16 w 1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13" y="10"/>
                  </a:lnTo>
                  <a:lnTo>
                    <a:pt x="0" y="16"/>
                  </a:lnTo>
                  <a:lnTo>
                    <a:pt x="0" y="6"/>
                  </a:lnTo>
                  <a:lnTo>
                    <a:pt x="16" y="0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37" name="Freeform 41"/>
            <p:cNvSpPr>
              <a:spLocks/>
            </p:cNvSpPr>
            <p:nvPr/>
          </p:nvSpPr>
          <p:spPr bwMode="auto">
            <a:xfrm>
              <a:off x="764" y="2845"/>
              <a:ext cx="49" cy="29"/>
            </a:xfrm>
            <a:custGeom>
              <a:avLst/>
              <a:gdLst>
                <a:gd name="T0" fmla="*/ 31 w 49"/>
                <a:gd name="T1" fmla="*/ 28 h 29"/>
                <a:gd name="T2" fmla="*/ 32 w 49"/>
                <a:gd name="T3" fmla="*/ 19 h 29"/>
                <a:gd name="T4" fmla="*/ 38 w 49"/>
                <a:gd name="T5" fmla="*/ 9 h 29"/>
                <a:gd name="T6" fmla="*/ 48 w 49"/>
                <a:gd name="T7" fmla="*/ 5 h 29"/>
                <a:gd name="T8" fmla="*/ 35 w 49"/>
                <a:gd name="T9" fmla="*/ 2 h 29"/>
                <a:gd name="T10" fmla="*/ 25 w 49"/>
                <a:gd name="T11" fmla="*/ 0 h 29"/>
                <a:gd name="T12" fmla="*/ 0 w 49"/>
                <a:gd name="T13" fmla="*/ 11 h 29"/>
                <a:gd name="T14" fmla="*/ 31 w 49"/>
                <a:gd name="T15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29">
                  <a:moveTo>
                    <a:pt x="31" y="28"/>
                  </a:moveTo>
                  <a:lnTo>
                    <a:pt x="32" y="19"/>
                  </a:lnTo>
                  <a:lnTo>
                    <a:pt x="38" y="9"/>
                  </a:lnTo>
                  <a:lnTo>
                    <a:pt x="48" y="5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0" y="11"/>
                  </a:lnTo>
                  <a:lnTo>
                    <a:pt x="31" y="28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38" name="Arc 42"/>
            <p:cNvSpPr>
              <a:spLocks/>
            </p:cNvSpPr>
            <p:nvPr/>
          </p:nvSpPr>
          <p:spPr bwMode="auto">
            <a:xfrm>
              <a:off x="795" y="2867"/>
              <a:ext cx="12" cy="1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39" name="Arc 43"/>
            <p:cNvSpPr>
              <a:spLocks/>
            </p:cNvSpPr>
            <p:nvPr/>
          </p:nvSpPr>
          <p:spPr bwMode="auto">
            <a:xfrm>
              <a:off x="795" y="2850"/>
              <a:ext cx="21" cy="21"/>
            </a:xfrm>
            <a:custGeom>
              <a:avLst/>
              <a:gdLst>
                <a:gd name="G0" fmla="+- 21600 0 0"/>
                <a:gd name="G1" fmla="+- 21574 0 0"/>
                <a:gd name="G2" fmla="+- 21600 0 0"/>
                <a:gd name="T0" fmla="*/ 0 w 21600"/>
                <a:gd name="T1" fmla="*/ 21574 h 21574"/>
                <a:gd name="T2" fmla="*/ 20548 w 21600"/>
                <a:gd name="T3" fmla="*/ 0 h 21574"/>
                <a:gd name="T4" fmla="*/ 21600 w 21600"/>
                <a:gd name="T5" fmla="*/ 21574 h 2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74" fill="none" extrusionOk="0">
                  <a:moveTo>
                    <a:pt x="0" y="21573"/>
                  </a:moveTo>
                  <a:cubicBezTo>
                    <a:pt x="0" y="10053"/>
                    <a:pt x="9041" y="560"/>
                    <a:pt x="20547" y="-1"/>
                  </a:cubicBezTo>
                </a:path>
                <a:path w="21600" h="21574" stroke="0" extrusionOk="0">
                  <a:moveTo>
                    <a:pt x="0" y="21573"/>
                  </a:moveTo>
                  <a:cubicBezTo>
                    <a:pt x="0" y="10053"/>
                    <a:pt x="9041" y="560"/>
                    <a:pt x="20547" y="-1"/>
                  </a:cubicBezTo>
                  <a:lnTo>
                    <a:pt x="21600" y="2157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703263" y="2667000"/>
            <a:ext cx="936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SantaCruz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6570663" y="2209800"/>
            <a:ext cx="7810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SantaCruz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5351463" y="2743200"/>
            <a:ext cx="809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SanJose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6646863" y="2514600"/>
            <a:ext cx="5699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Venice</a:t>
            </a:r>
          </a:p>
        </p:txBody>
      </p:sp>
      <p:grpSp>
        <p:nvGrpSpPr>
          <p:cNvPr id="55344" name="Group 48"/>
          <p:cNvGrpSpPr>
            <a:grpSpLocks/>
          </p:cNvGrpSpPr>
          <p:nvPr/>
        </p:nvGrpSpPr>
        <p:grpSpPr bwMode="auto">
          <a:xfrm>
            <a:off x="6037263" y="4495800"/>
            <a:ext cx="2381250" cy="431800"/>
            <a:chOff x="4032" y="2352"/>
            <a:chExt cx="1500" cy="272"/>
          </a:xfrm>
        </p:grpSpPr>
        <p:pic>
          <p:nvPicPr>
            <p:cNvPr id="55345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2352"/>
              <a:ext cx="58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346" name="Picture 5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2352"/>
              <a:ext cx="58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347" name="Line 51"/>
            <p:cNvSpPr>
              <a:spLocks noChangeShapeType="1"/>
            </p:cNvSpPr>
            <p:nvPr/>
          </p:nvSpPr>
          <p:spPr bwMode="auto">
            <a:xfrm>
              <a:off x="4704" y="24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48" name="Line 52"/>
            <p:cNvSpPr>
              <a:spLocks noChangeShapeType="1"/>
            </p:cNvSpPr>
            <p:nvPr/>
          </p:nvSpPr>
          <p:spPr bwMode="auto">
            <a:xfrm>
              <a:off x="4704" y="249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55349" name="Oval 53"/>
          <p:cNvSpPr>
            <a:spLocks noChangeArrowheads="1"/>
          </p:cNvSpPr>
          <p:nvPr/>
        </p:nvSpPr>
        <p:spPr bwMode="auto">
          <a:xfrm>
            <a:off x="2989263" y="5105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55350" name="Oval 54"/>
          <p:cNvSpPr>
            <a:spLocks noChangeArrowheads="1"/>
          </p:cNvSpPr>
          <p:nvPr/>
        </p:nvSpPr>
        <p:spPr bwMode="auto">
          <a:xfrm>
            <a:off x="6189663" y="1905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55351" name="Oval 55"/>
          <p:cNvSpPr>
            <a:spLocks noChangeArrowheads="1"/>
          </p:cNvSpPr>
          <p:nvPr/>
        </p:nvSpPr>
        <p:spPr bwMode="auto">
          <a:xfrm>
            <a:off x="7027863" y="3962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grpSp>
        <p:nvGrpSpPr>
          <p:cNvPr id="55352" name="Group 56"/>
          <p:cNvGrpSpPr>
            <a:grpSpLocks/>
          </p:cNvGrpSpPr>
          <p:nvPr/>
        </p:nvGrpSpPr>
        <p:grpSpPr bwMode="auto">
          <a:xfrm>
            <a:off x="6037263" y="5791200"/>
            <a:ext cx="2381250" cy="431800"/>
            <a:chOff x="4080" y="3024"/>
            <a:chExt cx="1500" cy="272"/>
          </a:xfrm>
        </p:grpSpPr>
        <p:pic>
          <p:nvPicPr>
            <p:cNvPr id="55353" name="Picture 57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3024"/>
              <a:ext cx="58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354" name="Picture 58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3024"/>
              <a:ext cx="58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355" name="Line 59"/>
            <p:cNvSpPr>
              <a:spLocks noChangeShapeType="1"/>
            </p:cNvSpPr>
            <p:nvPr/>
          </p:nvSpPr>
          <p:spPr bwMode="auto">
            <a:xfrm>
              <a:off x="4752" y="312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56" name="Line 60"/>
            <p:cNvSpPr>
              <a:spLocks noChangeShapeType="1"/>
            </p:cNvSpPr>
            <p:nvPr/>
          </p:nvSpPr>
          <p:spPr bwMode="auto">
            <a:xfrm>
              <a:off x="4752" y="31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5357" name="Line 61"/>
            <p:cNvSpPr>
              <a:spLocks noChangeShapeType="1"/>
            </p:cNvSpPr>
            <p:nvPr/>
          </p:nvSpPr>
          <p:spPr bwMode="auto">
            <a:xfrm flipH="1">
              <a:off x="4800" y="3024"/>
              <a:ext cx="9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55358" name="Text Box 62"/>
          <p:cNvSpPr txBox="1">
            <a:spLocks noChangeArrowheads="1"/>
          </p:cNvSpPr>
          <p:nvPr/>
        </p:nvSpPr>
        <p:spPr bwMode="auto">
          <a:xfrm>
            <a:off x="5700713" y="6248400"/>
            <a:ext cx="304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Routing Update REJECTED</a:t>
            </a:r>
          </a:p>
        </p:txBody>
      </p:sp>
    </p:spTree>
    <p:extLst>
      <p:ext uri="{BB962C8B-B14F-4D97-AF65-F5344CB8AC3E}">
        <p14:creationId xmlns:p14="http://schemas.microsoft.com/office/powerpoint/2010/main" val="103855970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219E-46CC-455D-8CC9-8531C108BAB3}" type="slidenum">
              <a:rPr lang="en-US" altLang="en-US"/>
              <a:pPr/>
              <a:t>132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MD-5 Neighbor Authentication: Originating Router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5537200" y="4213225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56325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4165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3200400" y="4724400"/>
            <a:ext cx="533400" cy="665163"/>
          </a:xfrm>
          <a:prstGeom prst="downArrow">
            <a:avLst>
              <a:gd name="adj1" fmla="val 50000"/>
              <a:gd name="adj2" fmla="val 6235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ID"/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2743200" y="3505200"/>
            <a:ext cx="1457325" cy="896938"/>
          </a:xfrm>
          <a:custGeom>
            <a:avLst/>
            <a:gdLst>
              <a:gd name="T0" fmla="*/ 523 w 918"/>
              <a:gd name="T1" fmla="*/ 564 h 565"/>
              <a:gd name="T2" fmla="*/ 420 w 918"/>
              <a:gd name="T3" fmla="*/ 564 h 565"/>
              <a:gd name="T4" fmla="*/ 360 w 918"/>
              <a:gd name="T5" fmla="*/ 564 h 565"/>
              <a:gd name="T6" fmla="*/ 360 w 918"/>
              <a:gd name="T7" fmla="*/ 489 h 565"/>
              <a:gd name="T8" fmla="*/ 0 w 918"/>
              <a:gd name="T9" fmla="*/ 0 h 565"/>
              <a:gd name="T10" fmla="*/ 917 w 918"/>
              <a:gd name="T11" fmla="*/ 3 h 565"/>
              <a:gd name="T12" fmla="*/ 556 w 918"/>
              <a:gd name="T13" fmla="*/ 489 h 565"/>
              <a:gd name="T14" fmla="*/ 556 w 918"/>
              <a:gd name="T15" fmla="*/ 564 h 565"/>
              <a:gd name="T16" fmla="*/ 491 w 918"/>
              <a:gd name="T17" fmla="*/ 564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8" h="565">
                <a:moveTo>
                  <a:pt x="523" y="564"/>
                </a:moveTo>
                <a:lnTo>
                  <a:pt x="420" y="564"/>
                </a:lnTo>
                <a:lnTo>
                  <a:pt x="360" y="564"/>
                </a:lnTo>
                <a:lnTo>
                  <a:pt x="360" y="489"/>
                </a:lnTo>
                <a:lnTo>
                  <a:pt x="0" y="0"/>
                </a:lnTo>
                <a:lnTo>
                  <a:pt x="917" y="3"/>
                </a:lnTo>
                <a:lnTo>
                  <a:pt x="556" y="489"/>
                </a:lnTo>
                <a:lnTo>
                  <a:pt x="556" y="564"/>
                </a:lnTo>
                <a:lnTo>
                  <a:pt x="491" y="564"/>
                </a:lnTo>
              </a:path>
            </a:pathLst>
          </a:custGeom>
          <a:gradFill rotWithShape="0">
            <a:gsLst>
              <a:gs pos="0">
                <a:srgbClr val="500093"/>
              </a:gs>
              <a:gs pos="100000">
                <a:srgbClr val="500093">
                  <a:gamma/>
                  <a:tint val="70196"/>
                  <a:invGamma/>
                </a:srgbClr>
              </a:gs>
            </a:gsLst>
            <a:lin ang="5400000" scaled="1"/>
          </a:gra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endParaRPr lang="en-ID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048000" y="3505200"/>
            <a:ext cx="91122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28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92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56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28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00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72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44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Hash</a:t>
            </a:r>
          </a:p>
          <a:p>
            <a:pPr algn="ctr" eaLnBrk="0" hangingPunct="0"/>
            <a:r>
              <a:rPr lang="en-US" altLang="en-US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762000" y="2971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Router A</a:t>
            </a: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3124200" y="2667000"/>
            <a:ext cx="533400" cy="665163"/>
          </a:xfrm>
          <a:prstGeom prst="downArrow">
            <a:avLst>
              <a:gd name="adj1" fmla="val 50000"/>
              <a:gd name="adj2" fmla="val 6235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ID"/>
          </a:p>
        </p:txBody>
      </p:sp>
      <p:pic>
        <p:nvPicPr>
          <p:cNvPr id="56331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9334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352800" y="2209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3200400" y="236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3657600" y="2133600"/>
            <a:ext cx="1828800" cy="381000"/>
            <a:chOff x="1968" y="960"/>
            <a:chExt cx="1152" cy="240"/>
          </a:xfrm>
        </p:grpSpPr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115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6336" name="Text Box 16"/>
            <p:cNvSpPr txBox="1">
              <a:spLocks noChangeArrowheads="1"/>
            </p:cNvSpPr>
            <p:nvPr/>
          </p:nvSpPr>
          <p:spPr bwMode="auto">
            <a:xfrm>
              <a:off x="1968" y="960"/>
              <a:ext cx="1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/>
                <a:t>Routing Update</a:t>
              </a:r>
            </a:p>
          </p:txBody>
        </p:sp>
      </p:grpSp>
      <p:grpSp>
        <p:nvGrpSpPr>
          <p:cNvPr id="56337" name="Group 17"/>
          <p:cNvGrpSpPr>
            <a:grpSpLocks/>
          </p:cNvGrpSpPr>
          <p:nvPr/>
        </p:nvGrpSpPr>
        <p:grpSpPr bwMode="auto">
          <a:xfrm>
            <a:off x="3124200" y="5638800"/>
            <a:ext cx="838200" cy="381000"/>
            <a:chOff x="1632" y="3168"/>
            <a:chExt cx="528" cy="240"/>
          </a:xfrm>
        </p:grpSpPr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1632" y="3168"/>
              <a:ext cx="528" cy="240"/>
            </a:xfrm>
            <a:prstGeom prst="rect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0"/>
            </a:p>
          </p:txBody>
        </p:sp>
        <p:sp>
          <p:nvSpPr>
            <p:cNvPr id="56339" name="Text Box 19"/>
            <p:cNvSpPr txBox="1">
              <a:spLocks noChangeArrowheads="1"/>
            </p:cNvSpPr>
            <p:nvPr/>
          </p:nvSpPr>
          <p:spPr bwMode="auto">
            <a:xfrm>
              <a:off x="1680" y="3168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/>
                <a:t>Hash</a:t>
              </a:r>
            </a:p>
          </p:txBody>
        </p:sp>
      </p:grpSp>
      <p:grpSp>
        <p:nvGrpSpPr>
          <p:cNvPr id="56340" name="Group 20"/>
          <p:cNvGrpSpPr>
            <a:grpSpLocks/>
          </p:cNvGrpSpPr>
          <p:nvPr/>
        </p:nvGrpSpPr>
        <p:grpSpPr bwMode="auto">
          <a:xfrm>
            <a:off x="6629400" y="4495800"/>
            <a:ext cx="1828800" cy="381000"/>
            <a:chOff x="1968" y="960"/>
            <a:chExt cx="1152" cy="240"/>
          </a:xfrm>
        </p:grpSpPr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1968" y="960"/>
              <a:ext cx="115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56342" name="Text Box 22"/>
            <p:cNvSpPr txBox="1">
              <a:spLocks noChangeArrowheads="1"/>
            </p:cNvSpPr>
            <p:nvPr/>
          </p:nvSpPr>
          <p:spPr bwMode="auto">
            <a:xfrm>
              <a:off x="1968" y="960"/>
              <a:ext cx="1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/>
                <a:t>Routing Update</a:t>
              </a:r>
            </a:p>
          </p:txBody>
        </p:sp>
      </p:grpSp>
      <p:grpSp>
        <p:nvGrpSpPr>
          <p:cNvPr id="56343" name="Group 23"/>
          <p:cNvGrpSpPr>
            <a:grpSpLocks/>
          </p:cNvGrpSpPr>
          <p:nvPr/>
        </p:nvGrpSpPr>
        <p:grpSpPr bwMode="auto">
          <a:xfrm>
            <a:off x="5791200" y="4495800"/>
            <a:ext cx="838200" cy="381000"/>
            <a:chOff x="1632" y="3168"/>
            <a:chExt cx="528" cy="240"/>
          </a:xfrm>
        </p:grpSpPr>
        <p:sp>
          <p:nvSpPr>
            <p:cNvPr id="56344" name="Rectangle 24"/>
            <p:cNvSpPr>
              <a:spLocks noChangeArrowheads="1"/>
            </p:cNvSpPr>
            <p:nvPr/>
          </p:nvSpPr>
          <p:spPr bwMode="auto">
            <a:xfrm>
              <a:off x="1632" y="3168"/>
              <a:ext cx="528" cy="240"/>
            </a:xfrm>
            <a:prstGeom prst="rect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0"/>
            </a:p>
          </p:txBody>
        </p:sp>
        <p:sp>
          <p:nvSpPr>
            <p:cNvPr id="56345" name="Text Box 25"/>
            <p:cNvSpPr txBox="1">
              <a:spLocks noChangeArrowheads="1"/>
            </p:cNvSpPr>
            <p:nvPr/>
          </p:nvSpPr>
          <p:spPr bwMode="auto">
            <a:xfrm>
              <a:off x="1680" y="3168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/>
                <a:t>Hash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13793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2A6F-054D-4CAB-A309-3AAF8539B51A}" type="slidenum">
              <a:rPr lang="en-US" altLang="en-US"/>
              <a:pPr/>
              <a:t>133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 MD-5 Neighbor Authentication: Receiving Router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762000" y="24384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57349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657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7350" name="Group 6"/>
          <p:cNvGrpSpPr>
            <a:grpSpLocks/>
          </p:cNvGrpSpPr>
          <p:nvPr/>
        </p:nvGrpSpPr>
        <p:grpSpPr bwMode="auto">
          <a:xfrm>
            <a:off x="3733800" y="4876800"/>
            <a:ext cx="1457325" cy="896938"/>
            <a:chOff x="1392" y="1824"/>
            <a:chExt cx="918" cy="565"/>
          </a:xfrm>
        </p:grpSpPr>
        <p:sp>
          <p:nvSpPr>
            <p:cNvPr id="57351" name="Freeform 7"/>
            <p:cNvSpPr>
              <a:spLocks/>
            </p:cNvSpPr>
            <p:nvPr/>
          </p:nvSpPr>
          <p:spPr bwMode="auto">
            <a:xfrm>
              <a:off x="1392" y="1824"/>
              <a:ext cx="918" cy="565"/>
            </a:xfrm>
            <a:custGeom>
              <a:avLst/>
              <a:gdLst>
                <a:gd name="T0" fmla="*/ 523 w 918"/>
                <a:gd name="T1" fmla="*/ 564 h 565"/>
                <a:gd name="T2" fmla="*/ 420 w 918"/>
                <a:gd name="T3" fmla="*/ 564 h 565"/>
                <a:gd name="T4" fmla="*/ 360 w 918"/>
                <a:gd name="T5" fmla="*/ 564 h 565"/>
                <a:gd name="T6" fmla="*/ 360 w 918"/>
                <a:gd name="T7" fmla="*/ 489 h 565"/>
                <a:gd name="T8" fmla="*/ 0 w 918"/>
                <a:gd name="T9" fmla="*/ 0 h 565"/>
                <a:gd name="T10" fmla="*/ 917 w 918"/>
                <a:gd name="T11" fmla="*/ 3 h 565"/>
                <a:gd name="T12" fmla="*/ 556 w 918"/>
                <a:gd name="T13" fmla="*/ 489 h 565"/>
                <a:gd name="T14" fmla="*/ 556 w 918"/>
                <a:gd name="T15" fmla="*/ 564 h 565"/>
                <a:gd name="T16" fmla="*/ 491 w 918"/>
                <a:gd name="T17" fmla="*/ 56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8" h="565">
                  <a:moveTo>
                    <a:pt x="523" y="564"/>
                  </a:moveTo>
                  <a:lnTo>
                    <a:pt x="420" y="564"/>
                  </a:lnTo>
                  <a:lnTo>
                    <a:pt x="360" y="564"/>
                  </a:lnTo>
                  <a:lnTo>
                    <a:pt x="360" y="489"/>
                  </a:lnTo>
                  <a:lnTo>
                    <a:pt x="0" y="0"/>
                  </a:lnTo>
                  <a:lnTo>
                    <a:pt x="917" y="3"/>
                  </a:lnTo>
                  <a:lnTo>
                    <a:pt x="556" y="489"/>
                  </a:lnTo>
                  <a:lnTo>
                    <a:pt x="556" y="564"/>
                  </a:lnTo>
                  <a:lnTo>
                    <a:pt x="491" y="564"/>
                  </a:lnTo>
                </a:path>
              </a:pathLst>
            </a:custGeom>
            <a:gradFill rotWithShape="0">
              <a:gsLst>
                <a:gs pos="0">
                  <a:srgbClr val="500093"/>
                </a:gs>
                <a:gs pos="100000">
                  <a:srgbClr val="500093">
                    <a:gamma/>
                    <a:tint val="70196"/>
                    <a:invGamma/>
                  </a:srgbClr>
                </a:gs>
              </a:gsLst>
              <a:lin ang="5400000" scaled="1"/>
            </a:gra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/>
            <a:lstStyle/>
            <a:p>
              <a:endParaRPr lang="en-ID"/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1584" y="1824"/>
              <a:ext cx="574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defTabSz="7223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6400" defTabSz="7223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12800" defTabSz="7223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19200" defTabSz="7223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25600" defTabSz="7223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82800"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40000"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97200"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54400"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/>
              <a:r>
                <a:rPr lang="en-US" altLang="en-US" sz="1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Hash</a:t>
              </a:r>
            </a:p>
            <a:p>
              <a:pPr algn="ctr" eaLnBrk="0" hangingPunct="0"/>
              <a:r>
                <a:rPr lang="en-US" altLang="en-US" sz="140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Function</a:t>
              </a:r>
            </a:p>
          </p:txBody>
        </p:sp>
      </p:grp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7391400" y="16002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Router B</a:t>
            </a: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4191000" y="5943600"/>
            <a:ext cx="533400" cy="4572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ID"/>
          </a:p>
        </p:txBody>
      </p:sp>
      <p:grpSp>
        <p:nvGrpSpPr>
          <p:cNvPr id="57355" name="Group 11"/>
          <p:cNvGrpSpPr>
            <a:grpSpLocks/>
          </p:cNvGrpSpPr>
          <p:nvPr/>
        </p:nvGrpSpPr>
        <p:grpSpPr bwMode="auto">
          <a:xfrm>
            <a:off x="3200400" y="3810000"/>
            <a:ext cx="3352800" cy="431800"/>
            <a:chOff x="3312" y="3264"/>
            <a:chExt cx="2112" cy="272"/>
          </a:xfrm>
        </p:grpSpPr>
        <p:pic>
          <p:nvPicPr>
            <p:cNvPr id="57356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264"/>
              <a:ext cx="58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>
              <a:off x="4080" y="331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>
              <a:off x="3984" y="340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grpSp>
          <p:nvGrpSpPr>
            <p:cNvPr id="57359" name="Group 15"/>
            <p:cNvGrpSpPr>
              <a:grpSpLocks/>
            </p:cNvGrpSpPr>
            <p:nvPr/>
          </p:nvGrpSpPr>
          <p:grpSpPr bwMode="auto">
            <a:xfrm>
              <a:off x="4272" y="3264"/>
              <a:ext cx="1152" cy="240"/>
              <a:chOff x="1968" y="960"/>
              <a:chExt cx="1152" cy="240"/>
            </a:xfrm>
          </p:grpSpPr>
          <p:sp>
            <p:nvSpPr>
              <p:cNvPr id="57360" name="Rectangle 16"/>
              <p:cNvSpPr>
                <a:spLocks noChangeArrowheads="1"/>
              </p:cNvSpPr>
              <p:nvPr/>
            </p:nvSpPr>
            <p:spPr bwMode="auto">
              <a:xfrm>
                <a:off x="1968" y="960"/>
                <a:ext cx="115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57361" name="Text Box 17"/>
              <p:cNvSpPr txBox="1">
                <a:spLocks noChangeArrowheads="1"/>
              </p:cNvSpPr>
              <p:nvPr/>
            </p:nvSpPr>
            <p:spPr bwMode="auto">
              <a:xfrm>
                <a:off x="1968" y="960"/>
                <a:ext cx="11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0"/>
                  <a:t>Routing Update</a:t>
                </a:r>
              </a:p>
            </p:txBody>
          </p:sp>
        </p:grpSp>
      </p:grpSp>
      <p:grpSp>
        <p:nvGrpSpPr>
          <p:cNvPr id="57362" name="Group 18"/>
          <p:cNvGrpSpPr>
            <a:grpSpLocks/>
          </p:cNvGrpSpPr>
          <p:nvPr/>
        </p:nvGrpSpPr>
        <p:grpSpPr bwMode="auto">
          <a:xfrm>
            <a:off x="4038600" y="6477000"/>
            <a:ext cx="838200" cy="381000"/>
            <a:chOff x="1632" y="3168"/>
            <a:chExt cx="528" cy="240"/>
          </a:xfrm>
        </p:grpSpPr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632" y="3168"/>
              <a:ext cx="528" cy="240"/>
            </a:xfrm>
            <a:prstGeom prst="rect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0"/>
            </a:p>
          </p:txBody>
        </p:sp>
        <p:sp>
          <p:nvSpPr>
            <p:cNvPr id="57364" name="Text Box 20"/>
            <p:cNvSpPr txBox="1">
              <a:spLocks noChangeArrowheads="1"/>
            </p:cNvSpPr>
            <p:nvPr/>
          </p:nvSpPr>
          <p:spPr bwMode="auto">
            <a:xfrm>
              <a:off x="1680" y="3168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/>
                <a:t>Hash</a:t>
              </a:r>
            </a:p>
          </p:txBody>
        </p:sp>
      </p:grpSp>
      <p:grpSp>
        <p:nvGrpSpPr>
          <p:cNvPr id="57365" name="Group 21"/>
          <p:cNvGrpSpPr>
            <a:grpSpLocks/>
          </p:cNvGrpSpPr>
          <p:nvPr/>
        </p:nvGrpSpPr>
        <p:grpSpPr bwMode="auto">
          <a:xfrm>
            <a:off x="762000" y="2667000"/>
            <a:ext cx="2667000" cy="381000"/>
            <a:chOff x="384" y="1680"/>
            <a:chExt cx="1680" cy="240"/>
          </a:xfrm>
        </p:grpSpPr>
        <p:grpSp>
          <p:nvGrpSpPr>
            <p:cNvPr id="57366" name="Group 22"/>
            <p:cNvGrpSpPr>
              <a:grpSpLocks/>
            </p:cNvGrpSpPr>
            <p:nvPr/>
          </p:nvGrpSpPr>
          <p:grpSpPr bwMode="auto">
            <a:xfrm>
              <a:off x="912" y="1680"/>
              <a:ext cx="1152" cy="240"/>
              <a:chOff x="1968" y="960"/>
              <a:chExt cx="1152" cy="240"/>
            </a:xfrm>
          </p:grpSpPr>
          <p:sp>
            <p:nvSpPr>
              <p:cNvPr id="57367" name="Rectangle 23"/>
              <p:cNvSpPr>
                <a:spLocks noChangeArrowheads="1"/>
              </p:cNvSpPr>
              <p:nvPr/>
            </p:nvSpPr>
            <p:spPr bwMode="auto">
              <a:xfrm>
                <a:off x="1968" y="960"/>
                <a:ext cx="115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57368" name="Text Box 24"/>
              <p:cNvSpPr txBox="1">
                <a:spLocks noChangeArrowheads="1"/>
              </p:cNvSpPr>
              <p:nvPr/>
            </p:nvSpPr>
            <p:spPr bwMode="auto">
              <a:xfrm>
                <a:off x="1968" y="960"/>
                <a:ext cx="11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0"/>
                  <a:t>Routing Update</a:t>
                </a:r>
              </a:p>
            </p:txBody>
          </p:sp>
        </p:grpSp>
        <p:grpSp>
          <p:nvGrpSpPr>
            <p:cNvPr id="57369" name="Group 25"/>
            <p:cNvGrpSpPr>
              <a:grpSpLocks/>
            </p:cNvGrpSpPr>
            <p:nvPr/>
          </p:nvGrpSpPr>
          <p:grpSpPr bwMode="auto">
            <a:xfrm>
              <a:off x="384" y="1680"/>
              <a:ext cx="528" cy="240"/>
              <a:chOff x="1632" y="3168"/>
              <a:chExt cx="528" cy="240"/>
            </a:xfrm>
          </p:grpSpPr>
          <p:sp>
            <p:nvSpPr>
              <p:cNvPr id="57370" name="Rectangle 26"/>
              <p:cNvSpPr>
                <a:spLocks noChangeArrowheads="1"/>
              </p:cNvSpPr>
              <p:nvPr/>
            </p:nvSpPr>
            <p:spPr bwMode="auto">
              <a:xfrm>
                <a:off x="1632" y="3168"/>
                <a:ext cx="528" cy="240"/>
              </a:xfrm>
              <a:prstGeom prst="rect">
                <a:avLst/>
              </a:prstGeom>
              <a:solidFill>
                <a:srgbClr val="99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b="0"/>
              </a:p>
            </p:txBody>
          </p:sp>
          <p:sp>
            <p:nvSpPr>
              <p:cNvPr id="57371" name="Text Box 27"/>
              <p:cNvSpPr txBox="1">
                <a:spLocks noChangeArrowheads="1"/>
              </p:cNvSpPr>
              <p:nvPr/>
            </p:nvSpPr>
            <p:spPr bwMode="auto">
              <a:xfrm>
                <a:off x="1680" y="3168"/>
                <a:ext cx="45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0"/>
                  <a:t>Hash</a:t>
                </a:r>
              </a:p>
            </p:txBody>
          </p:sp>
        </p:grpSp>
      </p:grpSp>
      <p:sp>
        <p:nvSpPr>
          <p:cNvPr id="57372" name="AutoShape 28"/>
          <p:cNvSpPr>
            <a:spLocks noChangeArrowheads="1"/>
          </p:cNvSpPr>
          <p:nvPr/>
        </p:nvSpPr>
        <p:spPr bwMode="auto">
          <a:xfrm>
            <a:off x="4114800" y="3048000"/>
            <a:ext cx="533400" cy="665163"/>
          </a:xfrm>
          <a:prstGeom prst="downArrow">
            <a:avLst>
              <a:gd name="adj1" fmla="val 50000"/>
              <a:gd name="adj2" fmla="val 62357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ID"/>
          </a:p>
        </p:txBody>
      </p:sp>
      <p:sp>
        <p:nvSpPr>
          <p:cNvPr id="57373" name="AutoShape 29"/>
          <p:cNvSpPr>
            <a:spLocks noChangeArrowheads="1"/>
          </p:cNvSpPr>
          <p:nvPr/>
        </p:nvSpPr>
        <p:spPr bwMode="auto">
          <a:xfrm>
            <a:off x="4114800" y="4343400"/>
            <a:ext cx="533400" cy="4572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ID"/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>
            <a:off x="7239000" y="3352800"/>
            <a:ext cx="685800" cy="2286000"/>
          </a:xfrm>
          <a:prstGeom prst="downArrow">
            <a:avLst>
              <a:gd name="adj1" fmla="val 50000"/>
              <a:gd name="adj2" fmla="val 166682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ID"/>
          </a:p>
        </p:txBody>
      </p:sp>
      <p:grpSp>
        <p:nvGrpSpPr>
          <p:cNvPr id="57375" name="Group 31"/>
          <p:cNvGrpSpPr>
            <a:grpSpLocks/>
          </p:cNvGrpSpPr>
          <p:nvPr/>
        </p:nvGrpSpPr>
        <p:grpSpPr bwMode="auto">
          <a:xfrm>
            <a:off x="7162800" y="5791200"/>
            <a:ext cx="838200" cy="381000"/>
            <a:chOff x="1632" y="3168"/>
            <a:chExt cx="528" cy="240"/>
          </a:xfrm>
        </p:grpSpPr>
        <p:sp>
          <p:nvSpPr>
            <p:cNvPr id="57376" name="Rectangle 32"/>
            <p:cNvSpPr>
              <a:spLocks noChangeArrowheads="1"/>
            </p:cNvSpPr>
            <p:nvPr/>
          </p:nvSpPr>
          <p:spPr bwMode="auto">
            <a:xfrm>
              <a:off x="1632" y="3168"/>
              <a:ext cx="528" cy="240"/>
            </a:xfrm>
            <a:prstGeom prst="rect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0"/>
            </a:p>
          </p:txBody>
        </p: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680" y="3168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/>
                <a:t>Hash</a:t>
              </a:r>
            </a:p>
          </p:txBody>
        </p:sp>
      </p:grp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914400" y="3200400"/>
            <a:ext cx="240506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>
            <a:lvl1pPr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28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92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56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28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00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72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44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200"/>
              <a:t>Receiving Router Separates Routing Update and Hash</a:t>
            </a:r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1447800" y="4953000"/>
            <a:ext cx="2133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>
            <a:lvl1pPr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28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92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56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28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00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72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44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200"/>
              <a:t> The Routing Update and the Preconfigured Shared Key are used as Input to the Hash Function</a:t>
            </a:r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5121275" y="5943600"/>
            <a:ext cx="184626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28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92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56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28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00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72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44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1200"/>
              <a:t>If Hashes Are </a:t>
            </a:r>
            <a:br>
              <a:rPr lang="en-US" altLang="en-US" sz="1200"/>
            </a:br>
            <a:r>
              <a:rPr lang="en-US" altLang="en-US" sz="1200"/>
              <a:t>Equal, Routing Update </a:t>
            </a:r>
            <a:br>
              <a:rPr lang="en-US" altLang="en-US" sz="1200"/>
            </a:br>
            <a:r>
              <a:rPr lang="en-US" altLang="en-US" sz="1200"/>
              <a:t>Is Accepted</a:t>
            </a:r>
          </a:p>
        </p:txBody>
      </p:sp>
    </p:spTree>
    <p:extLst>
      <p:ext uri="{BB962C8B-B14F-4D97-AF65-F5344CB8AC3E}">
        <p14:creationId xmlns:p14="http://schemas.microsoft.com/office/powerpoint/2010/main" val="46914700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74CA-DD8A-416B-A1FF-0A34F4A465E5}" type="slidenum">
              <a:rPr lang="en-US" altLang="en-US"/>
              <a:pPr/>
              <a:t>134</a:t>
            </a:fld>
            <a:endParaRPr lang="en-US" altLang="en-US"/>
          </a:p>
        </p:txBody>
      </p:sp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Security Summary</a:t>
            </a:r>
          </a:p>
        </p:txBody>
      </p:sp>
      <p:sp>
        <p:nvSpPr>
          <p:cNvPr id="172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90600" y="2057400"/>
            <a:ext cx="7696200" cy="4114800"/>
          </a:xfrm>
        </p:spPr>
        <p:txBody>
          <a:bodyPr/>
          <a:lstStyle/>
          <a:p>
            <a:r>
              <a:rPr lang="en-US" altLang="en-US"/>
              <a:t>Always turn on MD5 authentication</a:t>
            </a:r>
          </a:p>
          <a:p>
            <a:r>
              <a:rPr lang="en-US" altLang="en-US"/>
              <a:t>Always filter routing updates…. especially be careful of redistribution</a:t>
            </a:r>
          </a:p>
          <a:p>
            <a:r>
              <a:rPr lang="en-US" altLang="en-US"/>
              <a:t>How paranoid are you?</a:t>
            </a:r>
          </a:p>
          <a:p>
            <a:pPr lvl="1"/>
            <a:r>
              <a:rPr lang="en-US" altLang="en-US"/>
              <a:t>Specify which neighbors are allowed to speak to each other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65810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AEDD-7F58-4578-AE8C-8E381253C114}" type="slidenum">
              <a:rPr lang="en-US" altLang="en-US"/>
              <a:pPr/>
              <a:t>135</a:t>
            </a:fld>
            <a:endParaRPr lang="en-US" altLang="en-US"/>
          </a:p>
        </p:txBody>
      </p:sp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Do You Secure Infrastructure ?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Securing Infrastructure Devices</a:t>
            </a:r>
          </a:p>
          <a:p>
            <a:r>
              <a:rPr lang="en-US" altLang="en-US"/>
              <a:t>Routing Protocol Security</a:t>
            </a:r>
          </a:p>
          <a:p>
            <a:r>
              <a:rPr lang="en-US" altLang="en-US">
                <a:solidFill>
                  <a:srgbClr val="FF0000"/>
                </a:solidFill>
              </a:rPr>
              <a:t>Securing the Network Perimeter</a:t>
            </a:r>
            <a:r>
              <a:rPr lang="en-US" altLang="en-US"/>
              <a:t> </a:t>
            </a:r>
          </a:p>
          <a:p>
            <a:r>
              <a:rPr lang="en-US" altLang="en-US"/>
              <a:t>Securing Remote Access</a:t>
            </a:r>
          </a:p>
          <a:p>
            <a:r>
              <a:rPr lang="en-US" altLang="en-US"/>
              <a:t>Mitigating DDoS Attacks</a:t>
            </a:r>
          </a:p>
        </p:txBody>
      </p:sp>
    </p:spTree>
    <p:extLst>
      <p:ext uri="{BB962C8B-B14F-4D97-AF65-F5344CB8AC3E}">
        <p14:creationId xmlns:p14="http://schemas.microsoft.com/office/powerpoint/2010/main" val="335155972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4E7A3-6094-435B-945B-17616E24F554}" type="slidenum">
              <a:rPr lang="en-US" altLang="en-US"/>
              <a:pPr/>
              <a:t>136</a:t>
            </a:fld>
            <a:endParaRPr lang="en-US" altLang="en-US"/>
          </a:p>
        </p:txBody>
      </p:sp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Role of the Router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381000" y="2133600"/>
            <a:ext cx="448945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ctr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0"/>
              <a:t>Forwards packets at network layer</a:t>
            </a:r>
          </a:p>
          <a:p>
            <a:r>
              <a:rPr lang="en-US" altLang="en-US" b="0"/>
              <a:t>First point of entry TO a trusted network domain </a:t>
            </a:r>
          </a:p>
          <a:p>
            <a:r>
              <a:rPr lang="en-US" altLang="en-US" b="0"/>
              <a:t>Last point of exit FROM a trusted network domain</a:t>
            </a:r>
          </a:p>
        </p:txBody>
      </p:sp>
      <p:grpSp>
        <p:nvGrpSpPr>
          <p:cNvPr id="154631" name="Group 7"/>
          <p:cNvGrpSpPr>
            <a:grpSpLocks/>
          </p:cNvGrpSpPr>
          <p:nvPr/>
        </p:nvGrpSpPr>
        <p:grpSpPr bwMode="auto">
          <a:xfrm>
            <a:off x="5791200" y="4343400"/>
            <a:ext cx="3048000" cy="1987550"/>
            <a:chOff x="3456" y="2448"/>
            <a:chExt cx="1920" cy="1252"/>
          </a:xfrm>
        </p:grpSpPr>
        <p:pic>
          <p:nvPicPr>
            <p:cNvPr id="154632" name="Picture 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48"/>
              <a:ext cx="1920" cy="1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4633" name="Text Box 9"/>
            <p:cNvSpPr txBox="1">
              <a:spLocks noChangeArrowheads="1"/>
            </p:cNvSpPr>
            <p:nvPr/>
          </p:nvSpPr>
          <p:spPr bwMode="auto">
            <a:xfrm>
              <a:off x="4176" y="2784"/>
              <a:ext cx="700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eaLnBrk="0" hangingPunct="0"/>
              <a:r>
                <a:rPr lang="en-US" altLang="en-US">
                  <a:solidFill>
                    <a:schemeClr val="bg1"/>
                  </a:solidFill>
                </a:rPr>
                <a:t>Trusted</a:t>
              </a:r>
            </a:p>
            <a:p>
              <a:pPr eaLnBrk="0" hangingPunct="0"/>
              <a:r>
                <a:rPr lang="en-US" altLang="en-US">
                  <a:solidFill>
                    <a:schemeClr val="bg1"/>
                  </a:solidFill>
                </a:rPr>
                <a:t>Network </a:t>
              </a:r>
            </a:p>
            <a:p>
              <a:pPr eaLnBrk="0" hangingPunct="0"/>
              <a:r>
                <a:rPr lang="en-US" altLang="en-US">
                  <a:solidFill>
                    <a:schemeClr val="bg1"/>
                  </a:solidFill>
                </a:rPr>
                <a:t>Domain</a:t>
              </a:r>
            </a:p>
          </p:txBody>
        </p:sp>
      </p:grpSp>
      <p:grpSp>
        <p:nvGrpSpPr>
          <p:cNvPr id="154634" name="Group 10"/>
          <p:cNvGrpSpPr>
            <a:grpSpLocks/>
          </p:cNvGrpSpPr>
          <p:nvPr/>
        </p:nvGrpSpPr>
        <p:grpSpPr bwMode="auto">
          <a:xfrm>
            <a:off x="4724400" y="1524000"/>
            <a:ext cx="3048000" cy="1987550"/>
            <a:chOff x="3456" y="2448"/>
            <a:chExt cx="1920" cy="1252"/>
          </a:xfrm>
        </p:grpSpPr>
        <p:pic>
          <p:nvPicPr>
            <p:cNvPr id="154635" name="Picture 11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48"/>
              <a:ext cx="1920" cy="1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4636" name="Text Box 12"/>
            <p:cNvSpPr txBox="1">
              <a:spLocks noChangeArrowheads="1"/>
            </p:cNvSpPr>
            <p:nvPr/>
          </p:nvSpPr>
          <p:spPr bwMode="auto">
            <a:xfrm>
              <a:off x="4176" y="2784"/>
              <a:ext cx="812" cy="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eaLnBrk="0" hangingPunct="0"/>
              <a:r>
                <a:rPr lang="en-US" altLang="en-US">
                  <a:solidFill>
                    <a:schemeClr val="bg1"/>
                  </a:solidFill>
                </a:rPr>
                <a:t>UnTrusted</a:t>
              </a:r>
            </a:p>
            <a:p>
              <a:pPr eaLnBrk="0" hangingPunct="0"/>
              <a:r>
                <a:rPr lang="en-US" altLang="en-US">
                  <a:solidFill>
                    <a:schemeClr val="bg1"/>
                  </a:solidFill>
                </a:rPr>
                <a:t>Network </a:t>
              </a:r>
            </a:p>
            <a:p>
              <a:pPr eaLnBrk="0" hangingPunct="0"/>
              <a:r>
                <a:rPr lang="en-US" altLang="en-US">
                  <a:solidFill>
                    <a:schemeClr val="bg1"/>
                  </a:solidFill>
                </a:rPr>
                <a:t>Domain</a:t>
              </a:r>
            </a:p>
          </p:txBody>
        </p:sp>
      </p:grpSp>
      <p:pic>
        <p:nvPicPr>
          <p:cNvPr id="154637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2057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94794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A30E-D0A6-476B-9D8C-130830DE1101}" type="slidenum">
              <a:rPr lang="en-US" altLang="en-US"/>
              <a:pPr/>
              <a:t>137</a:t>
            </a:fld>
            <a:endParaRPr lang="en-US" altLang="en-US"/>
          </a:p>
        </p:txBody>
      </p:sp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RFC2827 – Ingress Filtering</a:t>
            </a:r>
          </a:p>
        </p:txBody>
      </p:sp>
      <p:sp>
        <p:nvSpPr>
          <p:cNvPr id="155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3588" y="1981200"/>
            <a:ext cx="8075612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If an ISP is aggregating routing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announcements for multiple downstream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networks, strict traffic filtering should be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used to prohibit traffic which claims to have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originated from outside of these aggregated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announcements.</a:t>
            </a:r>
          </a:p>
        </p:txBody>
      </p:sp>
    </p:spTree>
    <p:extLst>
      <p:ext uri="{BB962C8B-B14F-4D97-AF65-F5344CB8AC3E}">
        <p14:creationId xmlns:p14="http://schemas.microsoft.com/office/powerpoint/2010/main" val="220340963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3D7-9F2A-4C01-9519-C288369EDBE2}" type="slidenum">
              <a:rPr lang="en-US" altLang="en-US"/>
              <a:pPr/>
              <a:t>138</a:t>
            </a:fld>
            <a:endParaRPr lang="en-US" altLang="en-US"/>
          </a:p>
        </p:txBody>
      </p:sp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RFC2827 – Ingress Filtering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685800" y="1905000"/>
            <a:ext cx="77724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0"/>
              <a:t>The ONLY valid source IP address for packets originating from that PC is the one assigned by the ISP (whether statically or dynamically assigned). </a:t>
            </a:r>
          </a:p>
          <a:p>
            <a:endParaRPr lang="en-US" altLang="en-US" sz="3200" b="0"/>
          </a:p>
          <a:p>
            <a:r>
              <a:rPr lang="en-US" altLang="en-US" sz="3200" b="0"/>
              <a:t>The remote access server could check every packet on ingress to ensure the user is not spoofing the source address on the packets which he is originating. </a:t>
            </a:r>
          </a:p>
        </p:txBody>
      </p:sp>
    </p:spTree>
    <p:extLst>
      <p:ext uri="{BB962C8B-B14F-4D97-AF65-F5344CB8AC3E}">
        <p14:creationId xmlns:p14="http://schemas.microsoft.com/office/powerpoint/2010/main" val="304912857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F9FD-AC9F-4773-9725-418963B02874}" type="slidenum">
              <a:rPr lang="en-US" altLang="en-US"/>
              <a:pPr/>
              <a:t>139</a:t>
            </a:fld>
            <a:endParaRPr lang="en-US" altLang="en-US"/>
          </a:p>
        </p:txBody>
      </p:sp>
      <p:sp>
        <p:nvSpPr>
          <p:cNvPr id="157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 Header Format</a:t>
            </a:r>
          </a:p>
        </p:txBody>
      </p:sp>
      <p:grpSp>
        <p:nvGrpSpPr>
          <p:cNvPr id="157700" name="Group 4"/>
          <p:cNvGrpSpPr>
            <a:grpSpLocks/>
          </p:cNvGrpSpPr>
          <p:nvPr/>
        </p:nvGrpSpPr>
        <p:grpSpPr bwMode="auto">
          <a:xfrm>
            <a:off x="609600" y="2209800"/>
            <a:ext cx="7788275" cy="3705225"/>
            <a:chOff x="470" y="775"/>
            <a:chExt cx="4906" cy="2334"/>
          </a:xfrm>
        </p:grpSpPr>
        <p:sp>
          <p:nvSpPr>
            <p:cNvPr id="157701" name="Rectangle 5"/>
            <p:cNvSpPr>
              <a:spLocks noChangeArrowheads="1"/>
            </p:cNvSpPr>
            <p:nvPr/>
          </p:nvSpPr>
          <p:spPr bwMode="auto">
            <a:xfrm>
              <a:off x="575" y="2685"/>
              <a:ext cx="4600" cy="424"/>
            </a:xfrm>
            <a:prstGeom prst="rect">
              <a:avLst/>
            </a:prstGeom>
            <a:solidFill>
              <a:srgbClr val="FFEA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57702" name="Rectangle 6"/>
            <p:cNvSpPr>
              <a:spLocks noChangeArrowheads="1"/>
            </p:cNvSpPr>
            <p:nvPr/>
          </p:nvSpPr>
          <p:spPr bwMode="auto">
            <a:xfrm>
              <a:off x="470" y="775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0</a:t>
              </a:r>
            </a:p>
          </p:txBody>
        </p:sp>
        <p:sp>
          <p:nvSpPr>
            <p:cNvPr id="157703" name="Rectangle 7"/>
            <p:cNvSpPr>
              <a:spLocks noChangeArrowheads="1"/>
            </p:cNvSpPr>
            <p:nvPr/>
          </p:nvSpPr>
          <p:spPr bwMode="auto">
            <a:xfrm>
              <a:off x="575" y="957"/>
              <a:ext cx="4600" cy="1720"/>
            </a:xfrm>
            <a:prstGeom prst="rect">
              <a:avLst/>
            </a:prstGeom>
            <a:solidFill>
              <a:srgbClr val="C8B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57704" name="Line 8"/>
            <p:cNvSpPr>
              <a:spLocks noChangeShapeType="1"/>
            </p:cNvSpPr>
            <p:nvPr/>
          </p:nvSpPr>
          <p:spPr bwMode="auto">
            <a:xfrm>
              <a:off x="576" y="953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05" name="Line 9"/>
            <p:cNvSpPr>
              <a:spLocks noChangeShapeType="1"/>
            </p:cNvSpPr>
            <p:nvPr/>
          </p:nvSpPr>
          <p:spPr bwMode="auto">
            <a:xfrm>
              <a:off x="576" y="1241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06" name="Line 10"/>
            <p:cNvSpPr>
              <a:spLocks noChangeShapeType="1"/>
            </p:cNvSpPr>
            <p:nvPr/>
          </p:nvSpPr>
          <p:spPr bwMode="auto">
            <a:xfrm>
              <a:off x="576" y="1529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07" name="Line 11"/>
            <p:cNvSpPr>
              <a:spLocks noChangeShapeType="1"/>
            </p:cNvSpPr>
            <p:nvPr/>
          </p:nvSpPr>
          <p:spPr bwMode="auto">
            <a:xfrm>
              <a:off x="576" y="1817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08" name="Line 12"/>
            <p:cNvSpPr>
              <a:spLocks noChangeShapeType="1"/>
            </p:cNvSpPr>
            <p:nvPr/>
          </p:nvSpPr>
          <p:spPr bwMode="auto">
            <a:xfrm>
              <a:off x="576" y="2105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09" name="Line 13"/>
            <p:cNvSpPr>
              <a:spLocks noChangeShapeType="1"/>
            </p:cNvSpPr>
            <p:nvPr/>
          </p:nvSpPr>
          <p:spPr bwMode="auto">
            <a:xfrm>
              <a:off x="576" y="2393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10" name="Line 14"/>
            <p:cNvSpPr>
              <a:spLocks noChangeShapeType="1"/>
            </p:cNvSpPr>
            <p:nvPr/>
          </p:nvSpPr>
          <p:spPr bwMode="auto">
            <a:xfrm>
              <a:off x="576" y="2681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11" name="Line 15"/>
            <p:cNvSpPr>
              <a:spLocks noChangeShapeType="1"/>
            </p:cNvSpPr>
            <p:nvPr/>
          </p:nvSpPr>
          <p:spPr bwMode="auto">
            <a:xfrm>
              <a:off x="1152" y="953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12" name="Line 16"/>
            <p:cNvSpPr>
              <a:spLocks noChangeShapeType="1"/>
            </p:cNvSpPr>
            <p:nvPr/>
          </p:nvSpPr>
          <p:spPr bwMode="auto">
            <a:xfrm>
              <a:off x="2880" y="953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13" name="Line 17"/>
            <p:cNvSpPr>
              <a:spLocks noChangeShapeType="1"/>
            </p:cNvSpPr>
            <p:nvPr/>
          </p:nvSpPr>
          <p:spPr bwMode="auto">
            <a:xfrm>
              <a:off x="1728" y="953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14" name="Line 18"/>
            <p:cNvSpPr>
              <a:spLocks noChangeShapeType="1"/>
            </p:cNvSpPr>
            <p:nvPr/>
          </p:nvSpPr>
          <p:spPr bwMode="auto">
            <a:xfrm>
              <a:off x="3360" y="1241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15" name="Line 19"/>
            <p:cNvSpPr>
              <a:spLocks noChangeShapeType="1"/>
            </p:cNvSpPr>
            <p:nvPr/>
          </p:nvSpPr>
          <p:spPr bwMode="auto">
            <a:xfrm>
              <a:off x="1728" y="1529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16" name="Line 20"/>
            <p:cNvSpPr>
              <a:spLocks noChangeShapeType="1"/>
            </p:cNvSpPr>
            <p:nvPr/>
          </p:nvSpPr>
          <p:spPr bwMode="auto">
            <a:xfrm>
              <a:off x="4032" y="2393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7717" name="Rectangle 21"/>
            <p:cNvSpPr>
              <a:spLocks noChangeArrowheads="1"/>
            </p:cNvSpPr>
            <p:nvPr/>
          </p:nvSpPr>
          <p:spPr bwMode="auto">
            <a:xfrm>
              <a:off x="1046" y="775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4</a:t>
              </a:r>
            </a:p>
          </p:txBody>
        </p:sp>
        <p:sp>
          <p:nvSpPr>
            <p:cNvPr id="157718" name="Rectangle 22"/>
            <p:cNvSpPr>
              <a:spLocks noChangeArrowheads="1"/>
            </p:cNvSpPr>
            <p:nvPr/>
          </p:nvSpPr>
          <p:spPr bwMode="auto">
            <a:xfrm>
              <a:off x="1622" y="775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8</a:t>
              </a:r>
            </a:p>
          </p:txBody>
        </p:sp>
        <p:sp>
          <p:nvSpPr>
            <p:cNvPr id="157719" name="Rectangle 23"/>
            <p:cNvSpPr>
              <a:spLocks noChangeArrowheads="1"/>
            </p:cNvSpPr>
            <p:nvPr/>
          </p:nvSpPr>
          <p:spPr bwMode="auto">
            <a:xfrm>
              <a:off x="2808" y="775"/>
              <a:ext cx="2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16</a:t>
              </a:r>
            </a:p>
          </p:txBody>
        </p:sp>
        <p:sp>
          <p:nvSpPr>
            <p:cNvPr id="157720" name="Rectangle 24"/>
            <p:cNvSpPr>
              <a:spLocks noChangeArrowheads="1"/>
            </p:cNvSpPr>
            <p:nvPr/>
          </p:nvSpPr>
          <p:spPr bwMode="auto">
            <a:xfrm>
              <a:off x="5078" y="775"/>
              <a:ext cx="2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31</a:t>
              </a:r>
            </a:p>
          </p:txBody>
        </p:sp>
        <p:sp>
          <p:nvSpPr>
            <p:cNvPr id="157721" name="Rectangle 25"/>
            <p:cNvSpPr>
              <a:spLocks noChangeArrowheads="1"/>
            </p:cNvSpPr>
            <p:nvPr/>
          </p:nvSpPr>
          <p:spPr bwMode="auto">
            <a:xfrm>
              <a:off x="585" y="1005"/>
              <a:ext cx="5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bg2"/>
                  </a:solidFill>
                </a:rPr>
                <a:t>Version</a:t>
              </a:r>
            </a:p>
          </p:txBody>
        </p:sp>
        <p:sp>
          <p:nvSpPr>
            <p:cNvPr id="157722" name="Rectangle 26"/>
            <p:cNvSpPr>
              <a:spLocks noChangeArrowheads="1"/>
            </p:cNvSpPr>
            <p:nvPr/>
          </p:nvSpPr>
          <p:spPr bwMode="auto">
            <a:xfrm>
              <a:off x="1305" y="1005"/>
              <a:ext cx="3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bg2"/>
                  </a:solidFill>
                </a:rPr>
                <a:t>IHL</a:t>
              </a:r>
            </a:p>
          </p:txBody>
        </p:sp>
        <p:sp>
          <p:nvSpPr>
            <p:cNvPr id="157723" name="Rectangle 27"/>
            <p:cNvSpPr>
              <a:spLocks noChangeArrowheads="1"/>
            </p:cNvSpPr>
            <p:nvPr/>
          </p:nvSpPr>
          <p:spPr bwMode="auto">
            <a:xfrm>
              <a:off x="1779" y="1005"/>
              <a:ext cx="10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bg2"/>
                  </a:solidFill>
                </a:rPr>
                <a:t>Type of Service</a:t>
              </a:r>
            </a:p>
          </p:txBody>
        </p:sp>
        <p:sp>
          <p:nvSpPr>
            <p:cNvPr id="157724" name="Rectangle 28"/>
            <p:cNvSpPr>
              <a:spLocks noChangeArrowheads="1"/>
            </p:cNvSpPr>
            <p:nvPr/>
          </p:nvSpPr>
          <p:spPr bwMode="auto">
            <a:xfrm>
              <a:off x="3169" y="1005"/>
              <a:ext cx="14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bg2"/>
                  </a:solidFill>
                </a:rPr>
                <a:t>Total Length (in bytes)</a:t>
              </a:r>
            </a:p>
          </p:txBody>
        </p:sp>
        <p:sp>
          <p:nvSpPr>
            <p:cNvPr id="157725" name="Rectangle 29"/>
            <p:cNvSpPr>
              <a:spLocks noChangeArrowheads="1"/>
            </p:cNvSpPr>
            <p:nvPr/>
          </p:nvSpPr>
          <p:spPr bwMode="auto">
            <a:xfrm>
              <a:off x="1328" y="1299"/>
              <a:ext cx="8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Identification</a:t>
              </a:r>
            </a:p>
          </p:txBody>
        </p:sp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2918" y="1299"/>
              <a:ext cx="4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Flags</a:t>
              </a:r>
            </a:p>
          </p:txBody>
        </p:sp>
        <p:sp>
          <p:nvSpPr>
            <p:cNvPr id="157727" name="Rectangle 31"/>
            <p:cNvSpPr>
              <a:spLocks noChangeArrowheads="1"/>
            </p:cNvSpPr>
            <p:nvPr/>
          </p:nvSpPr>
          <p:spPr bwMode="auto">
            <a:xfrm>
              <a:off x="3592" y="1299"/>
              <a:ext cx="12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Fragmentation Offset</a:t>
              </a:r>
            </a:p>
          </p:txBody>
        </p:sp>
        <p:sp>
          <p:nvSpPr>
            <p:cNvPr id="157728" name="Rectangle 32"/>
            <p:cNvSpPr>
              <a:spLocks noChangeArrowheads="1"/>
            </p:cNvSpPr>
            <p:nvPr/>
          </p:nvSpPr>
          <p:spPr bwMode="auto">
            <a:xfrm>
              <a:off x="774" y="1587"/>
              <a:ext cx="7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Time to Live</a:t>
              </a:r>
            </a:p>
          </p:txBody>
        </p:sp>
        <p:sp>
          <p:nvSpPr>
            <p:cNvPr id="157729" name="Rectangle 33"/>
            <p:cNvSpPr>
              <a:spLocks noChangeArrowheads="1"/>
            </p:cNvSpPr>
            <p:nvPr/>
          </p:nvSpPr>
          <p:spPr bwMode="auto">
            <a:xfrm>
              <a:off x="1953" y="1587"/>
              <a:ext cx="5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Protocol</a:t>
              </a:r>
            </a:p>
          </p:txBody>
        </p:sp>
        <p:sp>
          <p:nvSpPr>
            <p:cNvPr id="157730" name="Rectangle 34"/>
            <p:cNvSpPr>
              <a:spLocks noChangeArrowheads="1"/>
            </p:cNvSpPr>
            <p:nvPr/>
          </p:nvSpPr>
          <p:spPr bwMode="auto">
            <a:xfrm>
              <a:off x="3270" y="1575"/>
              <a:ext cx="10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Header Checksum</a:t>
              </a:r>
            </a:p>
          </p:txBody>
        </p:sp>
        <p:sp>
          <p:nvSpPr>
            <p:cNvPr id="157731" name="Rectangle 35"/>
            <p:cNvSpPr>
              <a:spLocks noChangeArrowheads="1"/>
            </p:cNvSpPr>
            <p:nvPr/>
          </p:nvSpPr>
          <p:spPr bwMode="auto">
            <a:xfrm>
              <a:off x="2367" y="1879"/>
              <a:ext cx="111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Source IP Address</a:t>
              </a:r>
            </a:p>
          </p:txBody>
        </p:sp>
        <p:sp>
          <p:nvSpPr>
            <p:cNvPr id="157732" name="Rectangle 36"/>
            <p:cNvSpPr>
              <a:spLocks noChangeArrowheads="1"/>
            </p:cNvSpPr>
            <p:nvPr/>
          </p:nvSpPr>
          <p:spPr bwMode="auto">
            <a:xfrm>
              <a:off x="2239" y="2153"/>
              <a:ext cx="13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Destination  IP Address</a:t>
              </a:r>
            </a:p>
          </p:txBody>
        </p:sp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988" y="2439"/>
              <a:ext cx="93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Options (if any)</a:t>
              </a:r>
            </a:p>
          </p:txBody>
        </p:sp>
        <p:sp>
          <p:nvSpPr>
            <p:cNvPr id="157734" name="Rectangle 38"/>
            <p:cNvSpPr>
              <a:spLocks noChangeArrowheads="1"/>
            </p:cNvSpPr>
            <p:nvPr/>
          </p:nvSpPr>
          <p:spPr bwMode="auto">
            <a:xfrm>
              <a:off x="4286" y="2439"/>
              <a:ext cx="5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Padding</a:t>
              </a:r>
            </a:p>
          </p:txBody>
        </p:sp>
        <p:sp>
          <p:nvSpPr>
            <p:cNvPr id="157735" name="Rectangle 39"/>
            <p:cNvSpPr>
              <a:spLocks noChangeArrowheads="1"/>
            </p:cNvSpPr>
            <p:nvPr/>
          </p:nvSpPr>
          <p:spPr bwMode="auto">
            <a:xfrm>
              <a:off x="2461" y="2791"/>
              <a:ext cx="9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folHlink"/>
                  </a:solidFill>
                </a:rPr>
                <a:t>DATA................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5515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1D34-1B9E-4ACF-9162-6914499A772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8842375" cy="1173163"/>
          </a:xfrm>
        </p:spPr>
        <p:txBody>
          <a:bodyPr/>
          <a:lstStyle/>
          <a:p>
            <a:r>
              <a:rPr lang="en-US" altLang="en-US" sz="4000"/>
              <a:t>Deriving Secret Keys Using Public Key Technology (e.g., Diffie-Hellman)</a:t>
            </a: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2835275" y="29718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111621" name="Picture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1909763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622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54300"/>
            <a:ext cx="6985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623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78100"/>
            <a:ext cx="6985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2454275" y="2819400"/>
            <a:ext cx="7620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 flipH="1">
            <a:off x="2759075" y="2819400"/>
            <a:ext cx="4572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 flipH="1">
            <a:off x="5197475" y="2743200"/>
            <a:ext cx="9144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pSp>
        <p:nvGrpSpPr>
          <p:cNvPr id="111627" name="Group 11"/>
          <p:cNvGrpSpPr>
            <a:grpSpLocks/>
          </p:cNvGrpSpPr>
          <p:nvPr/>
        </p:nvGrpSpPr>
        <p:grpSpPr bwMode="auto">
          <a:xfrm>
            <a:off x="966788" y="3498850"/>
            <a:ext cx="7096125" cy="1127125"/>
            <a:chOff x="278" y="1725"/>
            <a:chExt cx="4470" cy="710"/>
          </a:xfrm>
        </p:grpSpPr>
        <p:sp>
          <p:nvSpPr>
            <p:cNvPr id="111628" name="Line 12"/>
            <p:cNvSpPr>
              <a:spLocks noChangeShapeType="1"/>
            </p:cNvSpPr>
            <p:nvPr/>
          </p:nvSpPr>
          <p:spPr bwMode="auto">
            <a:xfrm>
              <a:off x="1682" y="1874"/>
              <a:ext cx="7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278" y="1725"/>
              <a:ext cx="1304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 anchor="ctr" anchorCtr="1">
              <a:spAutoFit/>
            </a:bodyPr>
            <a:lstStyle>
              <a:lvl1pPr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6512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31838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98550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46367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208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3780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8352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924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en-US" sz="2000" i="1"/>
                <a:t>Y</a:t>
              </a:r>
              <a:r>
                <a:rPr lang="en-US" altLang="en-US" sz="2000" i="1" baseline="-30000"/>
                <a:t>A</a:t>
              </a:r>
              <a:r>
                <a:rPr lang="en-US" altLang="en-US" sz="2100" i="1" baseline="-25000"/>
                <a:t> </a:t>
              </a:r>
              <a:r>
                <a:rPr lang="en-US" altLang="en-US" sz="2100" i="1"/>
                <a:t>= (a</a:t>
              </a:r>
              <a:r>
                <a:rPr lang="en-US" altLang="en-US" sz="2100" i="1" baseline="30000"/>
                <a:t>X</a:t>
              </a:r>
              <a:r>
                <a:rPr lang="en-US" altLang="en-US" sz="1400" i="1" baseline="30000"/>
                <a:t>A</a:t>
              </a:r>
              <a:r>
                <a:rPr lang="en-US" altLang="en-US" sz="2000" i="1"/>
                <a:t>) mod p</a:t>
              </a:r>
            </a:p>
          </p:txBody>
        </p:sp>
        <p:sp>
          <p:nvSpPr>
            <p:cNvPr id="111630" name="Line 14"/>
            <p:cNvSpPr>
              <a:spLocks noChangeShapeType="1"/>
            </p:cNvSpPr>
            <p:nvPr/>
          </p:nvSpPr>
          <p:spPr bwMode="auto">
            <a:xfrm>
              <a:off x="2684" y="1864"/>
              <a:ext cx="7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31" name="Rectangle 15"/>
            <p:cNvSpPr>
              <a:spLocks noChangeArrowheads="1"/>
            </p:cNvSpPr>
            <p:nvPr/>
          </p:nvSpPr>
          <p:spPr bwMode="auto">
            <a:xfrm>
              <a:off x="3404" y="1763"/>
              <a:ext cx="127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 anchor="ctr" anchorCtr="1">
              <a:spAutoFit/>
            </a:bodyPr>
            <a:lstStyle>
              <a:lvl1pPr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6512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31838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98550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46367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208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3780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8352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924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en-US" sz="2000" i="1"/>
                <a:t>Y</a:t>
              </a:r>
              <a:r>
                <a:rPr lang="en-US" altLang="en-US" sz="2000" i="1" baseline="-30000"/>
                <a:t>B</a:t>
              </a:r>
              <a:r>
                <a:rPr lang="en-US" altLang="en-US" sz="2100" i="1"/>
                <a:t>= (a</a:t>
              </a:r>
              <a:r>
                <a:rPr lang="en-US" altLang="en-US" sz="2100" i="1" baseline="30000"/>
                <a:t>X</a:t>
              </a:r>
              <a:r>
                <a:rPr lang="en-US" altLang="en-US" sz="1400" i="1" baseline="30000"/>
                <a:t>B</a:t>
              </a:r>
              <a:r>
                <a:rPr lang="en-US" altLang="en-US" sz="2000" i="1"/>
                <a:t>) mod p</a:t>
              </a:r>
            </a:p>
          </p:txBody>
        </p:sp>
        <p:sp>
          <p:nvSpPr>
            <p:cNvPr id="111632" name="Rectangle 16"/>
            <p:cNvSpPr>
              <a:spLocks noChangeArrowheads="1"/>
            </p:cNvSpPr>
            <p:nvPr/>
          </p:nvSpPr>
          <p:spPr bwMode="auto">
            <a:xfrm>
              <a:off x="285" y="2176"/>
              <a:ext cx="1332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 anchor="ctr" anchorCtr="1">
              <a:spAutoFit/>
            </a:bodyPr>
            <a:lstStyle>
              <a:lvl1pPr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6512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31838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98550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46367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208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3780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8352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924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en-US" sz="2000" i="1"/>
                <a:t>Z</a:t>
              </a:r>
              <a:r>
                <a:rPr lang="en-US" altLang="en-US" sz="2100" i="1" baseline="-25000"/>
                <a:t> </a:t>
              </a:r>
              <a:r>
                <a:rPr lang="en-US" altLang="en-US" sz="2100" i="1"/>
                <a:t>= (</a:t>
              </a:r>
              <a:r>
                <a:rPr lang="en-US" altLang="en-US" i="1"/>
                <a:t>Y</a:t>
              </a:r>
              <a:r>
                <a:rPr lang="en-US" altLang="en-US" i="1" baseline="-30000"/>
                <a:t>B</a:t>
              </a:r>
              <a:r>
                <a:rPr lang="en-US" altLang="en-US" i="1"/>
                <a:t> </a:t>
              </a:r>
              <a:r>
                <a:rPr lang="en-US" altLang="en-US" sz="2000" i="1"/>
                <a:t>) </a:t>
              </a:r>
              <a:r>
                <a:rPr lang="en-US" altLang="en-US" sz="2100" i="1" baseline="30000"/>
                <a:t>X</a:t>
              </a:r>
              <a:r>
                <a:rPr lang="en-US" altLang="en-US" sz="1400" i="1" baseline="30000"/>
                <a:t>A</a:t>
              </a:r>
              <a:r>
                <a:rPr lang="en-US" altLang="en-US" sz="2000" i="1"/>
                <a:t>mod p</a:t>
              </a:r>
            </a:p>
          </p:txBody>
        </p:sp>
        <p:sp>
          <p:nvSpPr>
            <p:cNvPr id="111633" name="Rectangle 17"/>
            <p:cNvSpPr>
              <a:spLocks noChangeArrowheads="1"/>
            </p:cNvSpPr>
            <p:nvPr/>
          </p:nvSpPr>
          <p:spPr bwMode="auto">
            <a:xfrm>
              <a:off x="3410" y="2207"/>
              <a:ext cx="1338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 anchor="ctr" anchorCtr="1">
              <a:spAutoFit/>
            </a:bodyPr>
            <a:lstStyle>
              <a:lvl1pPr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6512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31838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98550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46367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208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3780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8352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924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en-US" sz="2000" i="1"/>
                <a:t>Z</a:t>
              </a:r>
              <a:r>
                <a:rPr lang="en-US" altLang="en-US" sz="2100" i="1" baseline="-25000"/>
                <a:t> </a:t>
              </a:r>
              <a:r>
                <a:rPr lang="en-US" altLang="en-US" sz="2100" i="1"/>
                <a:t>= (</a:t>
              </a:r>
              <a:r>
                <a:rPr lang="en-US" altLang="en-US" i="1"/>
                <a:t>Y</a:t>
              </a:r>
              <a:r>
                <a:rPr lang="en-US" altLang="en-US" i="1" baseline="-30000"/>
                <a:t>A</a:t>
              </a:r>
              <a:r>
                <a:rPr lang="en-US" altLang="en-US" sz="2100" i="1"/>
                <a:t> </a:t>
              </a:r>
              <a:r>
                <a:rPr lang="en-US" altLang="en-US" sz="2000" i="1"/>
                <a:t>)</a:t>
              </a:r>
              <a:r>
                <a:rPr lang="en-US" altLang="en-US" sz="2100" i="1" baseline="30000"/>
                <a:t>X</a:t>
              </a:r>
              <a:r>
                <a:rPr lang="en-US" altLang="en-US" sz="1400" i="1" baseline="30000"/>
                <a:t>B</a:t>
              </a:r>
              <a:r>
                <a:rPr lang="en-US" altLang="en-US" sz="2000" i="1"/>
                <a:t> mod p</a:t>
              </a:r>
            </a:p>
          </p:txBody>
        </p:sp>
      </p:grpSp>
      <p:grpSp>
        <p:nvGrpSpPr>
          <p:cNvPr id="111634" name="Group 18"/>
          <p:cNvGrpSpPr>
            <a:grpSpLocks/>
          </p:cNvGrpSpPr>
          <p:nvPr/>
        </p:nvGrpSpPr>
        <p:grpSpPr bwMode="auto">
          <a:xfrm>
            <a:off x="4135438" y="4257675"/>
            <a:ext cx="865187" cy="352425"/>
            <a:chOff x="2274" y="2203"/>
            <a:chExt cx="545" cy="222"/>
          </a:xfrm>
        </p:grpSpPr>
        <p:sp>
          <p:nvSpPr>
            <p:cNvPr id="111635" name="Freeform 19"/>
            <p:cNvSpPr>
              <a:spLocks/>
            </p:cNvSpPr>
            <p:nvPr/>
          </p:nvSpPr>
          <p:spPr bwMode="auto">
            <a:xfrm>
              <a:off x="2286" y="2207"/>
              <a:ext cx="195" cy="218"/>
            </a:xfrm>
            <a:custGeom>
              <a:avLst/>
              <a:gdLst>
                <a:gd name="T0" fmla="*/ 97 w 195"/>
                <a:gd name="T1" fmla="*/ 0 h 218"/>
                <a:gd name="T2" fmla="*/ 80 w 195"/>
                <a:gd name="T3" fmla="*/ 0 h 218"/>
                <a:gd name="T4" fmla="*/ 66 w 195"/>
                <a:gd name="T5" fmla="*/ 4 h 218"/>
                <a:gd name="T6" fmla="*/ 53 w 195"/>
                <a:gd name="T7" fmla="*/ 10 h 218"/>
                <a:gd name="T8" fmla="*/ 40 w 195"/>
                <a:gd name="T9" fmla="*/ 20 h 218"/>
                <a:gd name="T10" fmla="*/ 27 w 195"/>
                <a:gd name="T11" fmla="*/ 32 h 218"/>
                <a:gd name="T12" fmla="*/ 18 w 195"/>
                <a:gd name="T13" fmla="*/ 44 h 218"/>
                <a:gd name="T14" fmla="*/ 11 w 195"/>
                <a:gd name="T15" fmla="*/ 59 h 218"/>
                <a:gd name="T16" fmla="*/ 4 w 195"/>
                <a:gd name="T17" fmla="*/ 75 h 218"/>
                <a:gd name="T18" fmla="*/ 0 w 195"/>
                <a:gd name="T19" fmla="*/ 91 h 218"/>
                <a:gd name="T20" fmla="*/ 0 w 195"/>
                <a:gd name="T21" fmla="*/ 107 h 218"/>
                <a:gd name="T22" fmla="*/ 0 w 195"/>
                <a:gd name="T23" fmla="*/ 126 h 218"/>
                <a:gd name="T24" fmla="*/ 4 w 195"/>
                <a:gd name="T25" fmla="*/ 142 h 218"/>
                <a:gd name="T26" fmla="*/ 10 w 195"/>
                <a:gd name="T27" fmla="*/ 157 h 218"/>
                <a:gd name="T28" fmla="*/ 19 w 195"/>
                <a:gd name="T29" fmla="*/ 172 h 218"/>
                <a:gd name="T30" fmla="*/ 27 w 195"/>
                <a:gd name="T31" fmla="*/ 184 h 218"/>
                <a:gd name="T32" fmla="*/ 39 w 195"/>
                <a:gd name="T33" fmla="*/ 196 h 218"/>
                <a:gd name="T34" fmla="*/ 52 w 195"/>
                <a:gd name="T35" fmla="*/ 205 h 218"/>
                <a:gd name="T36" fmla="*/ 66 w 195"/>
                <a:gd name="T37" fmla="*/ 211 h 218"/>
                <a:gd name="T38" fmla="*/ 81 w 195"/>
                <a:gd name="T39" fmla="*/ 216 h 218"/>
                <a:gd name="T40" fmla="*/ 96 w 195"/>
                <a:gd name="T41" fmla="*/ 217 h 218"/>
                <a:gd name="T42" fmla="*/ 111 w 195"/>
                <a:gd name="T43" fmla="*/ 216 h 218"/>
                <a:gd name="T44" fmla="*/ 126 w 195"/>
                <a:gd name="T45" fmla="*/ 212 h 218"/>
                <a:gd name="T46" fmla="*/ 140 w 195"/>
                <a:gd name="T47" fmla="*/ 204 h 218"/>
                <a:gd name="T48" fmla="*/ 153 w 195"/>
                <a:gd name="T49" fmla="*/ 196 h 218"/>
                <a:gd name="T50" fmla="*/ 166 w 195"/>
                <a:gd name="T51" fmla="*/ 185 h 218"/>
                <a:gd name="T52" fmla="*/ 174 w 195"/>
                <a:gd name="T53" fmla="*/ 171 h 218"/>
                <a:gd name="T54" fmla="*/ 182 w 195"/>
                <a:gd name="T55" fmla="*/ 157 h 218"/>
                <a:gd name="T56" fmla="*/ 188 w 195"/>
                <a:gd name="T57" fmla="*/ 141 h 218"/>
                <a:gd name="T58" fmla="*/ 192 w 195"/>
                <a:gd name="T59" fmla="*/ 125 h 218"/>
                <a:gd name="T60" fmla="*/ 194 w 195"/>
                <a:gd name="T61" fmla="*/ 108 h 218"/>
                <a:gd name="T62" fmla="*/ 192 w 195"/>
                <a:gd name="T63" fmla="*/ 90 h 218"/>
                <a:gd name="T64" fmla="*/ 188 w 195"/>
                <a:gd name="T65" fmla="*/ 74 h 218"/>
                <a:gd name="T66" fmla="*/ 182 w 195"/>
                <a:gd name="T67" fmla="*/ 59 h 218"/>
                <a:gd name="T68" fmla="*/ 174 w 195"/>
                <a:gd name="T69" fmla="*/ 44 h 218"/>
                <a:gd name="T70" fmla="*/ 165 w 195"/>
                <a:gd name="T71" fmla="*/ 32 h 218"/>
                <a:gd name="T72" fmla="*/ 153 w 195"/>
                <a:gd name="T73" fmla="*/ 20 h 218"/>
                <a:gd name="T74" fmla="*/ 140 w 195"/>
                <a:gd name="T75" fmla="*/ 12 h 218"/>
                <a:gd name="T76" fmla="*/ 126 w 195"/>
                <a:gd name="T77" fmla="*/ 5 h 218"/>
                <a:gd name="T78" fmla="*/ 112 w 195"/>
                <a:gd name="T79" fmla="*/ 0 h 218"/>
                <a:gd name="T80" fmla="*/ 97 w 195"/>
                <a:gd name="T8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218">
                  <a:moveTo>
                    <a:pt x="97" y="0"/>
                  </a:moveTo>
                  <a:lnTo>
                    <a:pt x="80" y="0"/>
                  </a:lnTo>
                  <a:lnTo>
                    <a:pt x="66" y="4"/>
                  </a:lnTo>
                  <a:lnTo>
                    <a:pt x="53" y="10"/>
                  </a:lnTo>
                  <a:lnTo>
                    <a:pt x="40" y="20"/>
                  </a:lnTo>
                  <a:lnTo>
                    <a:pt x="27" y="32"/>
                  </a:lnTo>
                  <a:lnTo>
                    <a:pt x="18" y="44"/>
                  </a:lnTo>
                  <a:lnTo>
                    <a:pt x="11" y="59"/>
                  </a:lnTo>
                  <a:lnTo>
                    <a:pt x="4" y="75"/>
                  </a:lnTo>
                  <a:lnTo>
                    <a:pt x="0" y="91"/>
                  </a:lnTo>
                  <a:lnTo>
                    <a:pt x="0" y="107"/>
                  </a:lnTo>
                  <a:lnTo>
                    <a:pt x="0" y="126"/>
                  </a:lnTo>
                  <a:lnTo>
                    <a:pt x="4" y="142"/>
                  </a:lnTo>
                  <a:lnTo>
                    <a:pt x="10" y="157"/>
                  </a:lnTo>
                  <a:lnTo>
                    <a:pt x="19" y="172"/>
                  </a:lnTo>
                  <a:lnTo>
                    <a:pt x="27" y="184"/>
                  </a:lnTo>
                  <a:lnTo>
                    <a:pt x="39" y="196"/>
                  </a:lnTo>
                  <a:lnTo>
                    <a:pt x="52" y="205"/>
                  </a:lnTo>
                  <a:lnTo>
                    <a:pt x="66" y="211"/>
                  </a:lnTo>
                  <a:lnTo>
                    <a:pt x="81" y="216"/>
                  </a:lnTo>
                  <a:lnTo>
                    <a:pt x="96" y="217"/>
                  </a:lnTo>
                  <a:lnTo>
                    <a:pt x="111" y="216"/>
                  </a:lnTo>
                  <a:lnTo>
                    <a:pt x="126" y="212"/>
                  </a:lnTo>
                  <a:lnTo>
                    <a:pt x="140" y="204"/>
                  </a:lnTo>
                  <a:lnTo>
                    <a:pt x="153" y="196"/>
                  </a:lnTo>
                  <a:lnTo>
                    <a:pt x="166" y="185"/>
                  </a:lnTo>
                  <a:lnTo>
                    <a:pt x="174" y="171"/>
                  </a:lnTo>
                  <a:lnTo>
                    <a:pt x="182" y="157"/>
                  </a:lnTo>
                  <a:lnTo>
                    <a:pt x="188" y="141"/>
                  </a:lnTo>
                  <a:lnTo>
                    <a:pt x="192" y="125"/>
                  </a:lnTo>
                  <a:lnTo>
                    <a:pt x="194" y="108"/>
                  </a:lnTo>
                  <a:lnTo>
                    <a:pt x="192" y="90"/>
                  </a:lnTo>
                  <a:lnTo>
                    <a:pt x="188" y="74"/>
                  </a:lnTo>
                  <a:lnTo>
                    <a:pt x="182" y="59"/>
                  </a:lnTo>
                  <a:lnTo>
                    <a:pt x="174" y="44"/>
                  </a:lnTo>
                  <a:lnTo>
                    <a:pt x="165" y="32"/>
                  </a:lnTo>
                  <a:lnTo>
                    <a:pt x="153" y="20"/>
                  </a:lnTo>
                  <a:lnTo>
                    <a:pt x="140" y="12"/>
                  </a:lnTo>
                  <a:lnTo>
                    <a:pt x="126" y="5"/>
                  </a:lnTo>
                  <a:lnTo>
                    <a:pt x="112" y="0"/>
                  </a:lnTo>
                  <a:lnTo>
                    <a:pt x="97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36" name="Freeform 20"/>
            <p:cNvSpPr>
              <a:spLocks/>
            </p:cNvSpPr>
            <p:nvPr/>
          </p:nvSpPr>
          <p:spPr bwMode="auto">
            <a:xfrm>
              <a:off x="2466" y="2257"/>
              <a:ext cx="353" cy="135"/>
            </a:xfrm>
            <a:custGeom>
              <a:avLst/>
              <a:gdLst>
                <a:gd name="T0" fmla="*/ 16 w 353"/>
                <a:gd name="T1" fmla="*/ 25 h 135"/>
                <a:gd name="T2" fmla="*/ 34 w 353"/>
                <a:gd name="T3" fmla="*/ 0 h 135"/>
                <a:gd name="T4" fmla="*/ 43 w 353"/>
                <a:gd name="T5" fmla="*/ 24 h 135"/>
                <a:gd name="T6" fmla="*/ 350 w 353"/>
                <a:gd name="T7" fmla="*/ 23 h 135"/>
                <a:gd name="T8" fmla="*/ 352 w 353"/>
                <a:gd name="T9" fmla="*/ 45 h 135"/>
                <a:gd name="T10" fmla="*/ 337 w 353"/>
                <a:gd name="T11" fmla="*/ 56 h 135"/>
                <a:gd name="T12" fmla="*/ 328 w 353"/>
                <a:gd name="T13" fmla="*/ 73 h 135"/>
                <a:gd name="T14" fmla="*/ 328 w 353"/>
                <a:gd name="T15" fmla="*/ 90 h 135"/>
                <a:gd name="T16" fmla="*/ 302 w 353"/>
                <a:gd name="T17" fmla="*/ 89 h 135"/>
                <a:gd name="T18" fmla="*/ 296 w 353"/>
                <a:gd name="T19" fmla="*/ 81 h 135"/>
                <a:gd name="T20" fmla="*/ 288 w 353"/>
                <a:gd name="T21" fmla="*/ 81 h 135"/>
                <a:gd name="T22" fmla="*/ 279 w 353"/>
                <a:gd name="T23" fmla="*/ 85 h 135"/>
                <a:gd name="T24" fmla="*/ 279 w 353"/>
                <a:gd name="T25" fmla="*/ 92 h 135"/>
                <a:gd name="T26" fmla="*/ 279 w 353"/>
                <a:gd name="T27" fmla="*/ 107 h 135"/>
                <a:gd name="T28" fmla="*/ 262 w 353"/>
                <a:gd name="T29" fmla="*/ 112 h 135"/>
                <a:gd name="T30" fmla="*/ 248 w 353"/>
                <a:gd name="T31" fmla="*/ 106 h 135"/>
                <a:gd name="T32" fmla="*/ 244 w 353"/>
                <a:gd name="T33" fmla="*/ 104 h 135"/>
                <a:gd name="T34" fmla="*/ 235 w 353"/>
                <a:gd name="T35" fmla="*/ 98 h 135"/>
                <a:gd name="T36" fmla="*/ 224 w 353"/>
                <a:gd name="T37" fmla="*/ 106 h 135"/>
                <a:gd name="T38" fmla="*/ 217 w 353"/>
                <a:gd name="T39" fmla="*/ 104 h 135"/>
                <a:gd name="T40" fmla="*/ 211 w 353"/>
                <a:gd name="T41" fmla="*/ 99 h 135"/>
                <a:gd name="T42" fmla="*/ 196 w 353"/>
                <a:gd name="T43" fmla="*/ 107 h 135"/>
                <a:gd name="T44" fmla="*/ 183 w 353"/>
                <a:gd name="T45" fmla="*/ 112 h 135"/>
                <a:gd name="T46" fmla="*/ 173 w 353"/>
                <a:gd name="T47" fmla="*/ 119 h 135"/>
                <a:gd name="T48" fmla="*/ 166 w 353"/>
                <a:gd name="T49" fmla="*/ 134 h 135"/>
                <a:gd name="T50" fmla="*/ 150 w 353"/>
                <a:gd name="T51" fmla="*/ 131 h 135"/>
                <a:gd name="T52" fmla="*/ 136 w 353"/>
                <a:gd name="T53" fmla="*/ 129 h 135"/>
                <a:gd name="T54" fmla="*/ 131 w 353"/>
                <a:gd name="T55" fmla="*/ 122 h 135"/>
                <a:gd name="T56" fmla="*/ 126 w 353"/>
                <a:gd name="T57" fmla="*/ 109 h 135"/>
                <a:gd name="T58" fmla="*/ 117 w 353"/>
                <a:gd name="T59" fmla="*/ 108 h 135"/>
                <a:gd name="T60" fmla="*/ 103 w 353"/>
                <a:gd name="T61" fmla="*/ 116 h 135"/>
                <a:gd name="T62" fmla="*/ 102 w 353"/>
                <a:gd name="T63" fmla="*/ 117 h 135"/>
                <a:gd name="T64" fmla="*/ 93 w 353"/>
                <a:gd name="T65" fmla="*/ 112 h 135"/>
                <a:gd name="T66" fmla="*/ 86 w 353"/>
                <a:gd name="T67" fmla="*/ 108 h 135"/>
                <a:gd name="T68" fmla="*/ 79 w 353"/>
                <a:gd name="T69" fmla="*/ 125 h 135"/>
                <a:gd name="T70" fmla="*/ 69 w 353"/>
                <a:gd name="T71" fmla="*/ 125 h 135"/>
                <a:gd name="T72" fmla="*/ 60 w 353"/>
                <a:gd name="T73" fmla="*/ 101 h 135"/>
                <a:gd name="T74" fmla="*/ 47 w 353"/>
                <a:gd name="T75" fmla="*/ 119 h 135"/>
                <a:gd name="T76" fmla="*/ 34 w 353"/>
                <a:gd name="T77" fmla="*/ 133 h 135"/>
                <a:gd name="T78" fmla="*/ 0 w 353"/>
                <a:gd name="T79" fmla="*/ 109 h 135"/>
                <a:gd name="T80" fmla="*/ 1 w 353"/>
                <a:gd name="T81" fmla="*/ 25 h 135"/>
                <a:gd name="T82" fmla="*/ 16 w 353"/>
                <a:gd name="T83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135">
                  <a:moveTo>
                    <a:pt x="16" y="25"/>
                  </a:moveTo>
                  <a:lnTo>
                    <a:pt x="34" y="0"/>
                  </a:lnTo>
                  <a:lnTo>
                    <a:pt x="43" y="24"/>
                  </a:lnTo>
                  <a:lnTo>
                    <a:pt x="350" y="23"/>
                  </a:lnTo>
                  <a:lnTo>
                    <a:pt x="352" y="45"/>
                  </a:lnTo>
                  <a:lnTo>
                    <a:pt x="337" y="56"/>
                  </a:lnTo>
                  <a:lnTo>
                    <a:pt x="328" y="73"/>
                  </a:lnTo>
                  <a:lnTo>
                    <a:pt x="328" y="90"/>
                  </a:lnTo>
                  <a:lnTo>
                    <a:pt x="302" y="89"/>
                  </a:lnTo>
                  <a:lnTo>
                    <a:pt x="296" y="81"/>
                  </a:lnTo>
                  <a:lnTo>
                    <a:pt x="288" y="81"/>
                  </a:lnTo>
                  <a:lnTo>
                    <a:pt x="279" y="85"/>
                  </a:lnTo>
                  <a:lnTo>
                    <a:pt x="279" y="92"/>
                  </a:lnTo>
                  <a:lnTo>
                    <a:pt x="279" y="107"/>
                  </a:lnTo>
                  <a:lnTo>
                    <a:pt x="262" y="112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35" y="98"/>
                  </a:lnTo>
                  <a:lnTo>
                    <a:pt x="224" y="106"/>
                  </a:lnTo>
                  <a:lnTo>
                    <a:pt x="217" y="104"/>
                  </a:lnTo>
                  <a:lnTo>
                    <a:pt x="211" y="99"/>
                  </a:lnTo>
                  <a:lnTo>
                    <a:pt x="196" y="107"/>
                  </a:lnTo>
                  <a:lnTo>
                    <a:pt x="183" y="112"/>
                  </a:lnTo>
                  <a:lnTo>
                    <a:pt x="173" y="119"/>
                  </a:lnTo>
                  <a:lnTo>
                    <a:pt x="166" y="134"/>
                  </a:lnTo>
                  <a:lnTo>
                    <a:pt x="150" y="131"/>
                  </a:lnTo>
                  <a:lnTo>
                    <a:pt x="136" y="129"/>
                  </a:lnTo>
                  <a:lnTo>
                    <a:pt x="131" y="122"/>
                  </a:lnTo>
                  <a:lnTo>
                    <a:pt x="126" y="109"/>
                  </a:lnTo>
                  <a:lnTo>
                    <a:pt x="117" y="108"/>
                  </a:lnTo>
                  <a:lnTo>
                    <a:pt x="103" y="116"/>
                  </a:lnTo>
                  <a:lnTo>
                    <a:pt x="102" y="117"/>
                  </a:lnTo>
                  <a:lnTo>
                    <a:pt x="93" y="112"/>
                  </a:lnTo>
                  <a:lnTo>
                    <a:pt x="86" y="108"/>
                  </a:lnTo>
                  <a:lnTo>
                    <a:pt x="79" y="125"/>
                  </a:lnTo>
                  <a:lnTo>
                    <a:pt x="69" y="125"/>
                  </a:lnTo>
                  <a:lnTo>
                    <a:pt x="60" y="101"/>
                  </a:lnTo>
                  <a:lnTo>
                    <a:pt x="47" y="119"/>
                  </a:lnTo>
                  <a:lnTo>
                    <a:pt x="34" y="133"/>
                  </a:lnTo>
                  <a:lnTo>
                    <a:pt x="0" y="109"/>
                  </a:lnTo>
                  <a:lnTo>
                    <a:pt x="1" y="25"/>
                  </a:lnTo>
                  <a:lnTo>
                    <a:pt x="16" y="25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37" name="Freeform 21"/>
            <p:cNvSpPr>
              <a:spLocks/>
            </p:cNvSpPr>
            <p:nvPr/>
          </p:nvSpPr>
          <p:spPr bwMode="auto">
            <a:xfrm>
              <a:off x="2455" y="2244"/>
              <a:ext cx="355" cy="136"/>
            </a:xfrm>
            <a:custGeom>
              <a:avLst/>
              <a:gdLst>
                <a:gd name="T0" fmla="*/ 16 w 355"/>
                <a:gd name="T1" fmla="*/ 26 h 136"/>
                <a:gd name="T2" fmla="*/ 35 w 355"/>
                <a:gd name="T3" fmla="*/ 0 h 136"/>
                <a:gd name="T4" fmla="*/ 42 w 355"/>
                <a:gd name="T5" fmla="*/ 22 h 136"/>
                <a:gd name="T6" fmla="*/ 354 w 355"/>
                <a:gd name="T7" fmla="*/ 22 h 136"/>
                <a:gd name="T8" fmla="*/ 353 w 355"/>
                <a:gd name="T9" fmla="*/ 45 h 136"/>
                <a:gd name="T10" fmla="*/ 339 w 355"/>
                <a:gd name="T11" fmla="*/ 55 h 136"/>
                <a:gd name="T12" fmla="*/ 328 w 355"/>
                <a:gd name="T13" fmla="*/ 75 h 136"/>
                <a:gd name="T14" fmla="*/ 329 w 355"/>
                <a:gd name="T15" fmla="*/ 89 h 136"/>
                <a:gd name="T16" fmla="*/ 303 w 355"/>
                <a:gd name="T17" fmla="*/ 89 h 136"/>
                <a:gd name="T18" fmla="*/ 297 w 355"/>
                <a:gd name="T19" fmla="*/ 79 h 136"/>
                <a:gd name="T20" fmla="*/ 288 w 355"/>
                <a:gd name="T21" fmla="*/ 78 h 136"/>
                <a:gd name="T22" fmla="*/ 280 w 355"/>
                <a:gd name="T23" fmla="*/ 87 h 136"/>
                <a:gd name="T24" fmla="*/ 279 w 355"/>
                <a:gd name="T25" fmla="*/ 92 h 136"/>
                <a:gd name="T26" fmla="*/ 279 w 355"/>
                <a:gd name="T27" fmla="*/ 105 h 136"/>
                <a:gd name="T28" fmla="*/ 262 w 355"/>
                <a:gd name="T29" fmla="*/ 112 h 136"/>
                <a:gd name="T30" fmla="*/ 249 w 355"/>
                <a:gd name="T31" fmla="*/ 107 h 136"/>
                <a:gd name="T32" fmla="*/ 245 w 355"/>
                <a:gd name="T33" fmla="*/ 103 h 136"/>
                <a:gd name="T34" fmla="*/ 237 w 355"/>
                <a:gd name="T35" fmla="*/ 100 h 136"/>
                <a:gd name="T36" fmla="*/ 224 w 355"/>
                <a:gd name="T37" fmla="*/ 105 h 136"/>
                <a:gd name="T38" fmla="*/ 218 w 355"/>
                <a:gd name="T39" fmla="*/ 104 h 136"/>
                <a:gd name="T40" fmla="*/ 212 w 355"/>
                <a:gd name="T41" fmla="*/ 97 h 136"/>
                <a:gd name="T42" fmla="*/ 197 w 355"/>
                <a:gd name="T43" fmla="*/ 105 h 136"/>
                <a:gd name="T44" fmla="*/ 182 w 355"/>
                <a:gd name="T45" fmla="*/ 112 h 136"/>
                <a:gd name="T46" fmla="*/ 174 w 355"/>
                <a:gd name="T47" fmla="*/ 122 h 136"/>
                <a:gd name="T48" fmla="*/ 169 w 355"/>
                <a:gd name="T49" fmla="*/ 135 h 136"/>
                <a:gd name="T50" fmla="*/ 152 w 355"/>
                <a:gd name="T51" fmla="*/ 133 h 136"/>
                <a:gd name="T52" fmla="*/ 137 w 355"/>
                <a:gd name="T53" fmla="*/ 130 h 136"/>
                <a:gd name="T54" fmla="*/ 131 w 355"/>
                <a:gd name="T55" fmla="*/ 124 h 136"/>
                <a:gd name="T56" fmla="*/ 127 w 355"/>
                <a:gd name="T57" fmla="*/ 109 h 136"/>
                <a:gd name="T58" fmla="*/ 119 w 355"/>
                <a:gd name="T59" fmla="*/ 107 h 136"/>
                <a:gd name="T60" fmla="*/ 103 w 355"/>
                <a:gd name="T61" fmla="*/ 113 h 136"/>
                <a:gd name="T62" fmla="*/ 101 w 355"/>
                <a:gd name="T63" fmla="*/ 113 h 136"/>
                <a:gd name="T64" fmla="*/ 92 w 355"/>
                <a:gd name="T65" fmla="*/ 112 h 136"/>
                <a:gd name="T66" fmla="*/ 87 w 355"/>
                <a:gd name="T67" fmla="*/ 107 h 136"/>
                <a:gd name="T68" fmla="*/ 78 w 355"/>
                <a:gd name="T69" fmla="*/ 126 h 136"/>
                <a:gd name="T70" fmla="*/ 69 w 355"/>
                <a:gd name="T71" fmla="*/ 126 h 136"/>
                <a:gd name="T72" fmla="*/ 62 w 355"/>
                <a:gd name="T73" fmla="*/ 100 h 136"/>
                <a:gd name="T74" fmla="*/ 49 w 355"/>
                <a:gd name="T75" fmla="*/ 118 h 136"/>
                <a:gd name="T76" fmla="*/ 35 w 355"/>
                <a:gd name="T77" fmla="*/ 132 h 136"/>
                <a:gd name="T78" fmla="*/ 0 w 355"/>
                <a:gd name="T79" fmla="*/ 108 h 136"/>
                <a:gd name="T80" fmla="*/ 0 w 355"/>
                <a:gd name="T81" fmla="*/ 25 h 136"/>
                <a:gd name="T82" fmla="*/ 16 w 355"/>
                <a:gd name="T83" fmla="*/ 2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" h="136">
                  <a:moveTo>
                    <a:pt x="16" y="26"/>
                  </a:moveTo>
                  <a:lnTo>
                    <a:pt x="35" y="0"/>
                  </a:lnTo>
                  <a:lnTo>
                    <a:pt x="42" y="22"/>
                  </a:lnTo>
                  <a:lnTo>
                    <a:pt x="354" y="22"/>
                  </a:lnTo>
                  <a:lnTo>
                    <a:pt x="353" y="45"/>
                  </a:lnTo>
                  <a:lnTo>
                    <a:pt x="339" y="55"/>
                  </a:lnTo>
                  <a:lnTo>
                    <a:pt x="328" y="75"/>
                  </a:lnTo>
                  <a:lnTo>
                    <a:pt x="329" y="89"/>
                  </a:lnTo>
                  <a:lnTo>
                    <a:pt x="303" y="89"/>
                  </a:lnTo>
                  <a:lnTo>
                    <a:pt x="297" y="79"/>
                  </a:lnTo>
                  <a:lnTo>
                    <a:pt x="288" y="78"/>
                  </a:lnTo>
                  <a:lnTo>
                    <a:pt x="280" y="87"/>
                  </a:lnTo>
                  <a:lnTo>
                    <a:pt x="279" y="92"/>
                  </a:lnTo>
                  <a:lnTo>
                    <a:pt x="279" y="105"/>
                  </a:lnTo>
                  <a:lnTo>
                    <a:pt x="262" y="112"/>
                  </a:lnTo>
                  <a:lnTo>
                    <a:pt x="249" y="107"/>
                  </a:lnTo>
                  <a:lnTo>
                    <a:pt x="245" y="103"/>
                  </a:lnTo>
                  <a:lnTo>
                    <a:pt x="237" y="100"/>
                  </a:lnTo>
                  <a:lnTo>
                    <a:pt x="224" y="105"/>
                  </a:lnTo>
                  <a:lnTo>
                    <a:pt x="218" y="104"/>
                  </a:lnTo>
                  <a:lnTo>
                    <a:pt x="212" y="97"/>
                  </a:lnTo>
                  <a:lnTo>
                    <a:pt x="197" y="105"/>
                  </a:lnTo>
                  <a:lnTo>
                    <a:pt x="182" y="112"/>
                  </a:lnTo>
                  <a:lnTo>
                    <a:pt x="174" y="122"/>
                  </a:lnTo>
                  <a:lnTo>
                    <a:pt x="169" y="135"/>
                  </a:lnTo>
                  <a:lnTo>
                    <a:pt x="152" y="133"/>
                  </a:lnTo>
                  <a:lnTo>
                    <a:pt x="137" y="130"/>
                  </a:lnTo>
                  <a:lnTo>
                    <a:pt x="131" y="124"/>
                  </a:lnTo>
                  <a:lnTo>
                    <a:pt x="127" y="109"/>
                  </a:lnTo>
                  <a:lnTo>
                    <a:pt x="119" y="107"/>
                  </a:lnTo>
                  <a:lnTo>
                    <a:pt x="103" y="113"/>
                  </a:lnTo>
                  <a:lnTo>
                    <a:pt x="101" y="113"/>
                  </a:lnTo>
                  <a:lnTo>
                    <a:pt x="92" y="112"/>
                  </a:lnTo>
                  <a:lnTo>
                    <a:pt x="87" y="107"/>
                  </a:lnTo>
                  <a:lnTo>
                    <a:pt x="78" y="126"/>
                  </a:lnTo>
                  <a:lnTo>
                    <a:pt x="69" y="126"/>
                  </a:lnTo>
                  <a:lnTo>
                    <a:pt x="62" y="100"/>
                  </a:lnTo>
                  <a:lnTo>
                    <a:pt x="49" y="118"/>
                  </a:lnTo>
                  <a:lnTo>
                    <a:pt x="35" y="132"/>
                  </a:lnTo>
                  <a:lnTo>
                    <a:pt x="0" y="108"/>
                  </a:lnTo>
                  <a:lnTo>
                    <a:pt x="0" y="25"/>
                  </a:lnTo>
                  <a:lnTo>
                    <a:pt x="16" y="26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38" name="Freeform 22"/>
            <p:cNvSpPr>
              <a:spLocks/>
            </p:cNvSpPr>
            <p:nvPr/>
          </p:nvSpPr>
          <p:spPr bwMode="auto">
            <a:xfrm>
              <a:off x="2422" y="2289"/>
              <a:ext cx="17" cy="37"/>
            </a:xfrm>
            <a:custGeom>
              <a:avLst/>
              <a:gdLst>
                <a:gd name="T0" fmla="*/ 0 w 17"/>
                <a:gd name="T1" fmla="*/ 35 h 37"/>
                <a:gd name="T2" fmla="*/ 16 w 17"/>
                <a:gd name="T3" fmla="*/ 36 h 37"/>
                <a:gd name="T4" fmla="*/ 16 w 17"/>
                <a:gd name="T5" fmla="*/ 0 h 37"/>
                <a:gd name="T6" fmla="*/ 0 w 17"/>
                <a:gd name="T7" fmla="*/ 0 h 37"/>
                <a:gd name="T8" fmla="*/ 0 w 17"/>
                <a:gd name="T9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5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35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39" name="Freeform 23"/>
            <p:cNvSpPr>
              <a:spLocks/>
            </p:cNvSpPr>
            <p:nvPr/>
          </p:nvSpPr>
          <p:spPr bwMode="auto">
            <a:xfrm>
              <a:off x="2450" y="2289"/>
              <a:ext cx="17" cy="37"/>
            </a:xfrm>
            <a:custGeom>
              <a:avLst/>
              <a:gdLst>
                <a:gd name="T0" fmla="*/ 0 w 17"/>
                <a:gd name="T1" fmla="*/ 36 h 37"/>
                <a:gd name="T2" fmla="*/ 16 w 17"/>
                <a:gd name="T3" fmla="*/ 36 h 37"/>
                <a:gd name="T4" fmla="*/ 16 w 17"/>
                <a:gd name="T5" fmla="*/ 0 h 37"/>
                <a:gd name="T6" fmla="*/ 1 w 17"/>
                <a:gd name="T7" fmla="*/ 0 h 37"/>
                <a:gd name="T8" fmla="*/ 0 w 17"/>
                <a:gd name="T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6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6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0" name="Freeform 24"/>
            <p:cNvSpPr>
              <a:spLocks/>
            </p:cNvSpPr>
            <p:nvPr/>
          </p:nvSpPr>
          <p:spPr bwMode="auto">
            <a:xfrm>
              <a:off x="2489" y="2244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9 w 17"/>
                <a:gd name="T3" fmla="*/ 3 h 19"/>
                <a:gd name="T4" fmla="*/ 16 w 17"/>
                <a:gd name="T5" fmla="*/ 18 h 19"/>
                <a:gd name="T6" fmla="*/ 8 w 17"/>
                <a:gd name="T7" fmla="*/ 18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9" y="3"/>
                  </a:lnTo>
                  <a:lnTo>
                    <a:pt x="16" y="18"/>
                  </a:lnTo>
                  <a:lnTo>
                    <a:pt x="8" y="18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1" name="Freeform 25"/>
            <p:cNvSpPr>
              <a:spLocks/>
            </p:cNvSpPr>
            <p:nvPr/>
          </p:nvSpPr>
          <p:spPr bwMode="auto">
            <a:xfrm>
              <a:off x="2492" y="2293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2" name="Freeform 26"/>
            <p:cNvSpPr>
              <a:spLocks/>
            </p:cNvSpPr>
            <p:nvPr/>
          </p:nvSpPr>
          <p:spPr bwMode="auto">
            <a:xfrm>
              <a:off x="2520" y="2293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3" name="Freeform 27"/>
            <p:cNvSpPr>
              <a:spLocks/>
            </p:cNvSpPr>
            <p:nvPr/>
          </p:nvSpPr>
          <p:spPr bwMode="auto">
            <a:xfrm>
              <a:off x="2547" y="2293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4" name="Freeform 28"/>
            <p:cNvSpPr>
              <a:spLocks/>
            </p:cNvSpPr>
            <p:nvPr/>
          </p:nvSpPr>
          <p:spPr bwMode="auto">
            <a:xfrm>
              <a:off x="2575" y="2293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5" name="Freeform 29"/>
            <p:cNvSpPr>
              <a:spLocks/>
            </p:cNvSpPr>
            <p:nvPr/>
          </p:nvSpPr>
          <p:spPr bwMode="auto">
            <a:xfrm>
              <a:off x="2603" y="2293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6" name="Line 30"/>
            <p:cNvSpPr>
              <a:spLocks noChangeShapeType="1"/>
            </p:cNvSpPr>
            <p:nvPr/>
          </p:nvSpPr>
          <p:spPr bwMode="auto">
            <a:xfrm>
              <a:off x="2463" y="2292"/>
              <a:ext cx="352" cy="1"/>
            </a:xfrm>
            <a:prstGeom prst="line">
              <a:avLst/>
            </a:prstGeom>
            <a:noFill/>
            <a:ln w="12700">
              <a:solidFill>
                <a:srgbClr val="4E4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7" name="Freeform 31"/>
            <p:cNvSpPr>
              <a:spLocks/>
            </p:cNvSpPr>
            <p:nvPr/>
          </p:nvSpPr>
          <p:spPr bwMode="auto">
            <a:xfrm>
              <a:off x="2277" y="2203"/>
              <a:ext cx="197" cy="212"/>
            </a:xfrm>
            <a:custGeom>
              <a:avLst/>
              <a:gdLst>
                <a:gd name="T0" fmla="*/ 98 w 197"/>
                <a:gd name="T1" fmla="*/ 0 h 212"/>
                <a:gd name="T2" fmla="*/ 84 w 197"/>
                <a:gd name="T3" fmla="*/ 0 h 212"/>
                <a:gd name="T4" fmla="*/ 67 w 197"/>
                <a:gd name="T5" fmla="*/ 4 h 212"/>
                <a:gd name="T6" fmla="*/ 54 w 197"/>
                <a:gd name="T7" fmla="*/ 9 h 212"/>
                <a:gd name="T8" fmla="*/ 39 w 197"/>
                <a:gd name="T9" fmla="*/ 19 h 212"/>
                <a:gd name="T10" fmla="*/ 28 w 197"/>
                <a:gd name="T11" fmla="*/ 30 h 212"/>
                <a:gd name="T12" fmla="*/ 19 w 197"/>
                <a:gd name="T13" fmla="*/ 43 h 212"/>
                <a:gd name="T14" fmla="*/ 10 w 197"/>
                <a:gd name="T15" fmla="*/ 57 h 212"/>
                <a:gd name="T16" fmla="*/ 5 w 197"/>
                <a:gd name="T17" fmla="*/ 71 h 212"/>
                <a:gd name="T18" fmla="*/ 0 w 197"/>
                <a:gd name="T19" fmla="*/ 87 h 212"/>
                <a:gd name="T20" fmla="*/ 0 w 197"/>
                <a:gd name="T21" fmla="*/ 104 h 212"/>
                <a:gd name="T22" fmla="*/ 1 w 197"/>
                <a:gd name="T23" fmla="*/ 122 h 212"/>
                <a:gd name="T24" fmla="*/ 5 w 197"/>
                <a:gd name="T25" fmla="*/ 139 h 212"/>
                <a:gd name="T26" fmla="*/ 10 w 197"/>
                <a:gd name="T27" fmla="*/ 153 h 212"/>
                <a:gd name="T28" fmla="*/ 18 w 197"/>
                <a:gd name="T29" fmla="*/ 166 h 212"/>
                <a:gd name="T30" fmla="*/ 28 w 197"/>
                <a:gd name="T31" fmla="*/ 179 h 212"/>
                <a:gd name="T32" fmla="*/ 39 w 197"/>
                <a:gd name="T33" fmla="*/ 191 h 212"/>
                <a:gd name="T34" fmla="*/ 54 w 197"/>
                <a:gd name="T35" fmla="*/ 199 h 212"/>
                <a:gd name="T36" fmla="*/ 68 w 197"/>
                <a:gd name="T37" fmla="*/ 206 h 212"/>
                <a:gd name="T38" fmla="*/ 82 w 197"/>
                <a:gd name="T39" fmla="*/ 210 h 212"/>
                <a:gd name="T40" fmla="*/ 97 w 197"/>
                <a:gd name="T41" fmla="*/ 211 h 212"/>
                <a:gd name="T42" fmla="*/ 112 w 197"/>
                <a:gd name="T43" fmla="*/ 210 h 212"/>
                <a:gd name="T44" fmla="*/ 128 w 197"/>
                <a:gd name="T45" fmla="*/ 206 h 212"/>
                <a:gd name="T46" fmla="*/ 142 w 197"/>
                <a:gd name="T47" fmla="*/ 200 h 212"/>
                <a:gd name="T48" fmla="*/ 156 w 197"/>
                <a:gd name="T49" fmla="*/ 190 h 212"/>
                <a:gd name="T50" fmla="*/ 167 w 197"/>
                <a:gd name="T51" fmla="*/ 180 h 212"/>
                <a:gd name="T52" fmla="*/ 177 w 197"/>
                <a:gd name="T53" fmla="*/ 167 h 212"/>
                <a:gd name="T54" fmla="*/ 184 w 197"/>
                <a:gd name="T55" fmla="*/ 153 h 212"/>
                <a:gd name="T56" fmla="*/ 190 w 197"/>
                <a:gd name="T57" fmla="*/ 137 h 212"/>
                <a:gd name="T58" fmla="*/ 195 w 197"/>
                <a:gd name="T59" fmla="*/ 122 h 212"/>
                <a:gd name="T60" fmla="*/ 196 w 197"/>
                <a:gd name="T61" fmla="*/ 105 h 212"/>
                <a:gd name="T62" fmla="*/ 195 w 197"/>
                <a:gd name="T63" fmla="*/ 88 h 212"/>
                <a:gd name="T64" fmla="*/ 190 w 197"/>
                <a:gd name="T65" fmla="*/ 71 h 212"/>
                <a:gd name="T66" fmla="*/ 185 w 197"/>
                <a:gd name="T67" fmla="*/ 57 h 212"/>
                <a:gd name="T68" fmla="*/ 177 w 197"/>
                <a:gd name="T69" fmla="*/ 43 h 212"/>
                <a:gd name="T70" fmla="*/ 168 w 197"/>
                <a:gd name="T71" fmla="*/ 30 h 212"/>
                <a:gd name="T72" fmla="*/ 155 w 197"/>
                <a:gd name="T73" fmla="*/ 18 h 212"/>
                <a:gd name="T74" fmla="*/ 142 w 197"/>
                <a:gd name="T75" fmla="*/ 10 h 212"/>
                <a:gd name="T76" fmla="*/ 128 w 197"/>
                <a:gd name="T77" fmla="*/ 5 h 212"/>
                <a:gd name="T78" fmla="*/ 112 w 197"/>
                <a:gd name="T79" fmla="*/ 0 h 212"/>
                <a:gd name="T80" fmla="*/ 98 w 197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212">
                  <a:moveTo>
                    <a:pt x="98" y="0"/>
                  </a:moveTo>
                  <a:lnTo>
                    <a:pt x="84" y="0"/>
                  </a:lnTo>
                  <a:lnTo>
                    <a:pt x="67" y="4"/>
                  </a:lnTo>
                  <a:lnTo>
                    <a:pt x="54" y="9"/>
                  </a:lnTo>
                  <a:lnTo>
                    <a:pt x="39" y="19"/>
                  </a:lnTo>
                  <a:lnTo>
                    <a:pt x="28" y="30"/>
                  </a:lnTo>
                  <a:lnTo>
                    <a:pt x="19" y="43"/>
                  </a:lnTo>
                  <a:lnTo>
                    <a:pt x="10" y="57"/>
                  </a:lnTo>
                  <a:lnTo>
                    <a:pt x="5" y="71"/>
                  </a:lnTo>
                  <a:lnTo>
                    <a:pt x="0" y="87"/>
                  </a:lnTo>
                  <a:lnTo>
                    <a:pt x="0" y="104"/>
                  </a:lnTo>
                  <a:lnTo>
                    <a:pt x="1" y="122"/>
                  </a:lnTo>
                  <a:lnTo>
                    <a:pt x="5" y="139"/>
                  </a:lnTo>
                  <a:lnTo>
                    <a:pt x="10" y="153"/>
                  </a:lnTo>
                  <a:lnTo>
                    <a:pt x="18" y="166"/>
                  </a:lnTo>
                  <a:lnTo>
                    <a:pt x="28" y="179"/>
                  </a:lnTo>
                  <a:lnTo>
                    <a:pt x="39" y="191"/>
                  </a:lnTo>
                  <a:lnTo>
                    <a:pt x="54" y="199"/>
                  </a:lnTo>
                  <a:lnTo>
                    <a:pt x="68" y="206"/>
                  </a:lnTo>
                  <a:lnTo>
                    <a:pt x="82" y="210"/>
                  </a:lnTo>
                  <a:lnTo>
                    <a:pt x="97" y="211"/>
                  </a:lnTo>
                  <a:lnTo>
                    <a:pt x="112" y="210"/>
                  </a:lnTo>
                  <a:lnTo>
                    <a:pt x="128" y="206"/>
                  </a:lnTo>
                  <a:lnTo>
                    <a:pt x="142" y="200"/>
                  </a:lnTo>
                  <a:lnTo>
                    <a:pt x="156" y="190"/>
                  </a:lnTo>
                  <a:lnTo>
                    <a:pt x="167" y="180"/>
                  </a:lnTo>
                  <a:lnTo>
                    <a:pt x="177" y="167"/>
                  </a:lnTo>
                  <a:lnTo>
                    <a:pt x="184" y="153"/>
                  </a:lnTo>
                  <a:lnTo>
                    <a:pt x="190" y="137"/>
                  </a:lnTo>
                  <a:lnTo>
                    <a:pt x="195" y="122"/>
                  </a:lnTo>
                  <a:lnTo>
                    <a:pt x="196" y="105"/>
                  </a:lnTo>
                  <a:lnTo>
                    <a:pt x="195" y="88"/>
                  </a:lnTo>
                  <a:lnTo>
                    <a:pt x="190" y="71"/>
                  </a:lnTo>
                  <a:lnTo>
                    <a:pt x="185" y="57"/>
                  </a:lnTo>
                  <a:lnTo>
                    <a:pt x="177" y="43"/>
                  </a:lnTo>
                  <a:lnTo>
                    <a:pt x="168" y="30"/>
                  </a:lnTo>
                  <a:lnTo>
                    <a:pt x="155" y="18"/>
                  </a:lnTo>
                  <a:lnTo>
                    <a:pt x="142" y="10"/>
                  </a:lnTo>
                  <a:lnTo>
                    <a:pt x="128" y="5"/>
                  </a:lnTo>
                  <a:lnTo>
                    <a:pt x="112" y="0"/>
                  </a:lnTo>
                  <a:lnTo>
                    <a:pt x="98" y="0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8" name="Freeform 32"/>
            <p:cNvSpPr>
              <a:spLocks/>
            </p:cNvSpPr>
            <p:nvPr/>
          </p:nvSpPr>
          <p:spPr bwMode="auto">
            <a:xfrm>
              <a:off x="2290" y="2300"/>
              <a:ext cx="29" cy="33"/>
            </a:xfrm>
            <a:custGeom>
              <a:avLst/>
              <a:gdLst>
                <a:gd name="T0" fmla="*/ 14 w 29"/>
                <a:gd name="T1" fmla="*/ 0 h 33"/>
                <a:gd name="T2" fmla="*/ 10 w 29"/>
                <a:gd name="T3" fmla="*/ 0 h 33"/>
                <a:gd name="T4" fmla="*/ 9 w 29"/>
                <a:gd name="T5" fmla="*/ 1 h 33"/>
                <a:gd name="T6" fmla="*/ 6 w 29"/>
                <a:gd name="T7" fmla="*/ 2 h 33"/>
                <a:gd name="T8" fmla="*/ 5 w 29"/>
                <a:gd name="T9" fmla="*/ 4 h 33"/>
                <a:gd name="T10" fmla="*/ 3 w 29"/>
                <a:gd name="T11" fmla="*/ 6 h 33"/>
                <a:gd name="T12" fmla="*/ 1 w 29"/>
                <a:gd name="T13" fmla="*/ 9 h 33"/>
                <a:gd name="T14" fmla="*/ 0 w 29"/>
                <a:gd name="T15" fmla="*/ 10 h 33"/>
                <a:gd name="T16" fmla="*/ 0 w 29"/>
                <a:gd name="T17" fmla="*/ 14 h 33"/>
                <a:gd name="T18" fmla="*/ 0 w 29"/>
                <a:gd name="T19" fmla="*/ 16 h 33"/>
                <a:gd name="T20" fmla="*/ 0 w 29"/>
                <a:gd name="T21" fmla="*/ 18 h 33"/>
                <a:gd name="T22" fmla="*/ 0 w 29"/>
                <a:gd name="T23" fmla="*/ 21 h 33"/>
                <a:gd name="T24" fmla="*/ 1 w 29"/>
                <a:gd name="T25" fmla="*/ 24 h 33"/>
                <a:gd name="T26" fmla="*/ 3 w 29"/>
                <a:gd name="T27" fmla="*/ 26 h 33"/>
                <a:gd name="T28" fmla="*/ 4 w 29"/>
                <a:gd name="T29" fmla="*/ 28 h 33"/>
                <a:gd name="T30" fmla="*/ 6 w 29"/>
                <a:gd name="T31" fmla="*/ 30 h 33"/>
                <a:gd name="T32" fmla="*/ 8 w 29"/>
                <a:gd name="T33" fmla="*/ 31 h 33"/>
                <a:gd name="T34" fmla="*/ 10 w 29"/>
                <a:gd name="T35" fmla="*/ 32 h 33"/>
                <a:gd name="T36" fmla="*/ 14 w 29"/>
                <a:gd name="T37" fmla="*/ 32 h 33"/>
                <a:gd name="T38" fmla="*/ 16 w 29"/>
                <a:gd name="T39" fmla="*/ 32 h 33"/>
                <a:gd name="T40" fmla="*/ 18 w 29"/>
                <a:gd name="T41" fmla="*/ 31 h 33"/>
                <a:gd name="T42" fmla="*/ 19 w 29"/>
                <a:gd name="T43" fmla="*/ 30 h 33"/>
                <a:gd name="T44" fmla="*/ 22 w 29"/>
                <a:gd name="T45" fmla="*/ 28 h 33"/>
                <a:gd name="T46" fmla="*/ 24 w 29"/>
                <a:gd name="T47" fmla="*/ 26 h 33"/>
                <a:gd name="T48" fmla="*/ 25 w 29"/>
                <a:gd name="T49" fmla="*/ 24 h 33"/>
                <a:gd name="T50" fmla="*/ 26 w 29"/>
                <a:gd name="T51" fmla="*/ 22 h 33"/>
                <a:gd name="T52" fmla="*/ 27 w 29"/>
                <a:gd name="T53" fmla="*/ 18 h 33"/>
                <a:gd name="T54" fmla="*/ 27 w 29"/>
                <a:gd name="T55" fmla="*/ 16 h 33"/>
                <a:gd name="T56" fmla="*/ 28 w 29"/>
                <a:gd name="T57" fmla="*/ 14 h 33"/>
                <a:gd name="T58" fmla="*/ 27 w 29"/>
                <a:gd name="T59" fmla="*/ 11 h 33"/>
                <a:gd name="T60" fmla="*/ 26 w 29"/>
                <a:gd name="T61" fmla="*/ 9 h 33"/>
                <a:gd name="T62" fmla="*/ 24 w 29"/>
                <a:gd name="T63" fmla="*/ 6 h 33"/>
                <a:gd name="T64" fmla="*/ 22 w 29"/>
                <a:gd name="T65" fmla="*/ 4 h 33"/>
                <a:gd name="T66" fmla="*/ 19 w 29"/>
                <a:gd name="T67" fmla="*/ 2 h 33"/>
                <a:gd name="T68" fmla="*/ 18 w 29"/>
                <a:gd name="T69" fmla="*/ 0 h 33"/>
                <a:gd name="T70" fmla="*/ 16 w 29"/>
                <a:gd name="T71" fmla="*/ 0 h 33"/>
                <a:gd name="T72" fmla="*/ 14 w 29"/>
                <a:gd name="T7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" h="33">
                  <a:moveTo>
                    <a:pt x="14" y="0"/>
                  </a:moveTo>
                  <a:lnTo>
                    <a:pt x="10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1"/>
                  </a:lnTo>
                  <a:lnTo>
                    <a:pt x="10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8" y="31"/>
                  </a:lnTo>
                  <a:lnTo>
                    <a:pt x="19" y="30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5" y="24"/>
                  </a:lnTo>
                  <a:lnTo>
                    <a:pt x="26" y="22"/>
                  </a:lnTo>
                  <a:lnTo>
                    <a:pt x="27" y="18"/>
                  </a:lnTo>
                  <a:lnTo>
                    <a:pt x="27" y="16"/>
                  </a:lnTo>
                  <a:lnTo>
                    <a:pt x="28" y="14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49" name="Rectangle 33"/>
            <p:cNvSpPr>
              <a:spLocks noChangeArrowheads="1"/>
            </p:cNvSpPr>
            <p:nvPr/>
          </p:nvSpPr>
          <p:spPr bwMode="auto">
            <a:xfrm>
              <a:off x="2274" y="2244"/>
              <a:ext cx="28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000">
                  <a:solidFill>
                    <a:srgbClr val="4E4F00"/>
                  </a:solidFill>
                </a:rPr>
                <a:t>DES</a:t>
              </a:r>
            </a:p>
          </p:txBody>
        </p:sp>
      </p:grp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1890713" y="3117850"/>
            <a:ext cx="347662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3" rIns="73025" bIns="36513" anchor="ctr" anchorCtr="1">
            <a:spAutoFit/>
          </a:bodyPr>
          <a:lstStyle>
            <a:lvl1pPr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1838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98550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63675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08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780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352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24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i="1"/>
              <a:t>X</a:t>
            </a:r>
            <a:r>
              <a:rPr lang="en-US" altLang="en-US" sz="1400" i="1" baseline="-25000"/>
              <a:t>A</a:t>
            </a:r>
          </a:p>
        </p:txBody>
      </p:sp>
      <p:sp>
        <p:nvSpPr>
          <p:cNvPr id="111651" name="Rectangle 35"/>
          <p:cNvSpPr>
            <a:spLocks noChangeArrowheads="1"/>
          </p:cNvSpPr>
          <p:nvPr/>
        </p:nvSpPr>
        <p:spPr bwMode="auto">
          <a:xfrm>
            <a:off x="6530975" y="3117850"/>
            <a:ext cx="347663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3" rIns="73025" bIns="36513" anchor="ctr" anchorCtr="1">
            <a:spAutoFit/>
          </a:bodyPr>
          <a:lstStyle>
            <a:lvl1pPr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1838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98550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63675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08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780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352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24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i="1"/>
              <a:t>X</a:t>
            </a:r>
            <a:r>
              <a:rPr lang="en-US" altLang="en-US" sz="1400" i="1" baseline="-25000"/>
              <a:t>B</a:t>
            </a:r>
          </a:p>
        </p:txBody>
      </p:sp>
      <p:grpSp>
        <p:nvGrpSpPr>
          <p:cNvPr id="111652" name="Group 36"/>
          <p:cNvGrpSpPr>
            <a:grpSpLocks/>
          </p:cNvGrpSpPr>
          <p:nvPr/>
        </p:nvGrpSpPr>
        <p:grpSpPr bwMode="auto">
          <a:xfrm>
            <a:off x="3792538" y="2659063"/>
            <a:ext cx="1187450" cy="265112"/>
            <a:chOff x="2058" y="1196"/>
            <a:chExt cx="748" cy="167"/>
          </a:xfrm>
        </p:grpSpPr>
        <p:sp>
          <p:nvSpPr>
            <p:cNvPr id="111653" name="Line 37"/>
            <p:cNvSpPr>
              <a:spLocks noChangeShapeType="1"/>
            </p:cNvSpPr>
            <p:nvPr/>
          </p:nvSpPr>
          <p:spPr bwMode="auto">
            <a:xfrm>
              <a:off x="2058" y="1359"/>
              <a:ext cx="748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med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11654" name="Rectangle 38"/>
            <p:cNvSpPr>
              <a:spLocks noChangeArrowheads="1"/>
            </p:cNvSpPr>
            <p:nvPr/>
          </p:nvSpPr>
          <p:spPr bwMode="auto">
            <a:xfrm>
              <a:off x="2208" y="1196"/>
              <a:ext cx="454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3025" tIns="36513" rIns="73025" bIns="36513" anchor="ctr" anchorCtr="1">
              <a:spAutoFit/>
            </a:bodyPr>
            <a:lstStyle>
              <a:lvl1pPr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6512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31838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98550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46367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208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3780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8352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924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en-US" sz="1400">
                  <a:solidFill>
                    <a:schemeClr val="bg1"/>
                  </a:solidFill>
                </a:rPr>
                <a:t>a , p</a:t>
              </a:r>
            </a:p>
          </p:txBody>
        </p:sp>
      </p:grpSp>
      <p:sp>
        <p:nvSpPr>
          <p:cNvPr id="111655" name="Line 39"/>
          <p:cNvSpPr>
            <a:spLocks noChangeShapeType="1"/>
          </p:cNvSpPr>
          <p:nvPr/>
        </p:nvSpPr>
        <p:spPr bwMode="auto">
          <a:xfrm flipH="1">
            <a:off x="5807075" y="2743200"/>
            <a:ext cx="3810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>
            <a:off x="5883275" y="2895600"/>
            <a:ext cx="457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1657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914400" y="5105400"/>
            <a:ext cx="7312025" cy="1177925"/>
          </a:xfrm>
          <a:noFill/>
          <a:ln/>
        </p:spPr>
        <p:txBody>
          <a:bodyPr lIns="73025" tIns="36513" rIns="73025" bIns="36513" anchor="ctr" anchorCtr="1"/>
          <a:lstStyle/>
          <a:p>
            <a:pPr marL="257175" indent="-257175" defTabSz="723900">
              <a:buFont typeface="Wingdings" panose="05000000000000000000" pitchFamily="2" charset="2"/>
              <a:buNone/>
            </a:pPr>
            <a:r>
              <a:rPr lang="en-US" altLang="en-US" sz="2800"/>
              <a:t>By exchanging numbers in the clear, </a:t>
            </a:r>
            <a:br>
              <a:rPr lang="en-US" altLang="en-US" sz="2800"/>
            </a:br>
            <a:r>
              <a:rPr lang="en-US" altLang="en-US" sz="2800"/>
              <a:t>two entities can determine a new unique</a:t>
            </a:r>
            <a:br>
              <a:rPr lang="en-US" altLang="en-US" sz="2800"/>
            </a:br>
            <a:r>
              <a:rPr lang="en-US" altLang="en-US" sz="2800"/>
              <a:t>number (Z), known only to them</a:t>
            </a:r>
          </a:p>
        </p:txBody>
      </p:sp>
    </p:spTree>
    <p:extLst>
      <p:ext uri="{BB962C8B-B14F-4D97-AF65-F5344CB8AC3E}">
        <p14:creationId xmlns:p14="http://schemas.microsoft.com/office/powerpoint/2010/main" val="21512801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F010-6CB3-44BA-9DEF-EB4BDC31EE24}" type="slidenum">
              <a:rPr lang="en-US" altLang="en-US"/>
              <a:pPr/>
              <a:t>140</a:t>
            </a:fld>
            <a:endParaRPr lang="en-US" altLang="en-US"/>
          </a:p>
        </p:txBody>
      </p:sp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TCP Header Format</a:t>
            </a:r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914400" y="2133600"/>
            <a:ext cx="7724775" cy="3705225"/>
            <a:chOff x="513" y="902"/>
            <a:chExt cx="4866" cy="2334"/>
          </a:xfrm>
        </p:grpSpPr>
        <p:sp>
          <p:nvSpPr>
            <p:cNvPr id="158725" name="Rectangle 5"/>
            <p:cNvSpPr>
              <a:spLocks noChangeArrowheads="1"/>
            </p:cNvSpPr>
            <p:nvPr/>
          </p:nvSpPr>
          <p:spPr bwMode="auto">
            <a:xfrm>
              <a:off x="623" y="2812"/>
              <a:ext cx="4600" cy="424"/>
            </a:xfrm>
            <a:prstGeom prst="rect">
              <a:avLst/>
            </a:prstGeom>
            <a:solidFill>
              <a:srgbClr val="FFEAA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58726" name="Rectangle 6"/>
            <p:cNvSpPr>
              <a:spLocks noChangeArrowheads="1"/>
            </p:cNvSpPr>
            <p:nvPr/>
          </p:nvSpPr>
          <p:spPr bwMode="auto">
            <a:xfrm>
              <a:off x="623" y="1084"/>
              <a:ext cx="4600" cy="1720"/>
            </a:xfrm>
            <a:prstGeom prst="rect">
              <a:avLst/>
            </a:prstGeom>
            <a:solidFill>
              <a:srgbClr val="C8B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58727" name="Line 7"/>
            <p:cNvSpPr>
              <a:spLocks noChangeShapeType="1"/>
            </p:cNvSpPr>
            <p:nvPr/>
          </p:nvSpPr>
          <p:spPr bwMode="auto">
            <a:xfrm>
              <a:off x="619" y="108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28" name="Line 8"/>
            <p:cNvSpPr>
              <a:spLocks noChangeShapeType="1"/>
            </p:cNvSpPr>
            <p:nvPr/>
          </p:nvSpPr>
          <p:spPr bwMode="auto">
            <a:xfrm>
              <a:off x="619" y="1368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29" name="Line 9"/>
            <p:cNvSpPr>
              <a:spLocks noChangeShapeType="1"/>
            </p:cNvSpPr>
            <p:nvPr/>
          </p:nvSpPr>
          <p:spPr bwMode="auto">
            <a:xfrm>
              <a:off x="619" y="1656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30" name="Line 10"/>
            <p:cNvSpPr>
              <a:spLocks noChangeShapeType="1"/>
            </p:cNvSpPr>
            <p:nvPr/>
          </p:nvSpPr>
          <p:spPr bwMode="auto">
            <a:xfrm>
              <a:off x="619" y="1944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31" name="Line 11"/>
            <p:cNvSpPr>
              <a:spLocks noChangeShapeType="1"/>
            </p:cNvSpPr>
            <p:nvPr/>
          </p:nvSpPr>
          <p:spPr bwMode="auto">
            <a:xfrm>
              <a:off x="619" y="2232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32" name="Line 12"/>
            <p:cNvSpPr>
              <a:spLocks noChangeShapeType="1"/>
            </p:cNvSpPr>
            <p:nvPr/>
          </p:nvSpPr>
          <p:spPr bwMode="auto">
            <a:xfrm>
              <a:off x="619" y="252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33" name="Line 13"/>
            <p:cNvSpPr>
              <a:spLocks noChangeShapeType="1"/>
            </p:cNvSpPr>
            <p:nvPr/>
          </p:nvSpPr>
          <p:spPr bwMode="auto">
            <a:xfrm>
              <a:off x="619" y="2808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34" name="Line 14"/>
            <p:cNvSpPr>
              <a:spLocks noChangeShapeType="1"/>
            </p:cNvSpPr>
            <p:nvPr/>
          </p:nvSpPr>
          <p:spPr bwMode="auto">
            <a:xfrm>
              <a:off x="2923" y="108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35" name="Line 15"/>
            <p:cNvSpPr>
              <a:spLocks noChangeShapeType="1"/>
            </p:cNvSpPr>
            <p:nvPr/>
          </p:nvSpPr>
          <p:spPr bwMode="auto">
            <a:xfrm>
              <a:off x="4075" y="252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36" name="Rectangle 16"/>
            <p:cNvSpPr>
              <a:spLocks noChangeArrowheads="1"/>
            </p:cNvSpPr>
            <p:nvPr/>
          </p:nvSpPr>
          <p:spPr bwMode="auto">
            <a:xfrm>
              <a:off x="513" y="90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0</a:t>
              </a:r>
            </a:p>
          </p:txBody>
        </p:sp>
        <p:sp>
          <p:nvSpPr>
            <p:cNvPr id="158737" name="Rectangle 17"/>
            <p:cNvSpPr>
              <a:spLocks noChangeArrowheads="1"/>
            </p:cNvSpPr>
            <p:nvPr/>
          </p:nvSpPr>
          <p:spPr bwMode="auto">
            <a:xfrm>
              <a:off x="1089" y="90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4</a:t>
              </a:r>
            </a:p>
          </p:txBody>
        </p:sp>
        <p:sp>
          <p:nvSpPr>
            <p:cNvPr id="158738" name="Rectangle 18"/>
            <p:cNvSpPr>
              <a:spLocks noChangeArrowheads="1"/>
            </p:cNvSpPr>
            <p:nvPr/>
          </p:nvSpPr>
          <p:spPr bwMode="auto">
            <a:xfrm>
              <a:off x="1665" y="90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8</a:t>
              </a:r>
            </a:p>
          </p:txBody>
        </p:sp>
        <p:sp>
          <p:nvSpPr>
            <p:cNvPr id="158739" name="Rectangle 19"/>
            <p:cNvSpPr>
              <a:spLocks noChangeArrowheads="1"/>
            </p:cNvSpPr>
            <p:nvPr/>
          </p:nvSpPr>
          <p:spPr bwMode="auto">
            <a:xfrm>
              <a:off x="2811" y="902"/>
              <a:ext cx="2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16</a:t>
              </a:r>
            </a:p>
          </p:txBody>
        </p:sp>
        <p:sp>
          <p:nvSpPr>
            <p:cNvPr id="158740" name="Rectangle 20"/>
            <p:cNvSpPr>
              <a:spLocks noChangeArrowheads="1"/>
            </p:cNvSpPr>
            <p:nvPr/>
          </p:nvSpPr>
          <p:spPr bwMode="auto">
            <a:xfrm>
              <a:off x="5081" y="902"/>
              <a:ext cx="2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/>
                <a:t>31</a:t>
              </a:r>
            </a:p>
          </p:txBody>
        </p:sp>
        <p:sp>
          <p:nvSpPr>
            <p:cNvPr id="158741" name="Rectangle 21"/>
            <p:cNvSpPr>
              <a:spLocks noChangeArrowheads="1"/>
            </p:cNvSpPr>
            <p:nvPr/>
          </p:nvSpPr>
          <p:spPr bwMode="auto">
            <a:xfrm>
              <a:off x="3089" y="1132"/>
              <a:ext cx="19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Destination TCP Port Number</a:t>
              </a:r>
            </a:p>
          </p:txBody>
        </p:sp>
        <p:sp>
          <p:nvSpPr>
            <p:cNvPr id="158742" name="Rectangle 22"/>
            <p:cNvSpPr>
              <a:spLocks noChangeArrowheads="1"/>
            </p:cNvSpPr>
            <p:nvPr/>
          </p:nvSpPr>
          <p:spPr bwMode="auto">
            <a:xfrm>
              <a:off x="1988" y="2578"/>
              <a:ext cx="93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Options (if any)</a:t>
              </a:r>
            </a:p>
          </p:txBody>
        </p:sp>
        <p:sp>
          <p:nvSpPr>
            <p:cNvPr id="158743" name="Rectangle 23"/>
            <p:cNvSpPr>
              <a:spLocks noChangeArrowheads="1"/>
            </p:cNvSpPr>
            <p:nvPr/>
          </p:nvSpPr>
          <p:spPr bwMode="auto">
            <a:xfrm>
              <a:off x="4393" y="2578"/>
              <a:ext cx="5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Padding</a:t>
              </a:r>
            </a:p>
          </p:txBody>
        </p:sp>
        <p:sp>
          <p:nvSpPr>
            <p:cNvPr id="158744" name="Rectangle 24"/>
            <p:cNvSpPr>
              <a:spLocks noChangeArrowheads="1"/>
            </p:cNvSpPr>
            <p:nvPr/>
          </p:nvSpPr>
          <p:spPr bwMode="auto">
            <a:xfrm>
              <a:off x="2461" y="2918"/>
              <a:ext cx="9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folHlink"/>
                  </a:solidFill>
                </a:rPr>
                <a:t>DATA................</a:t>
              </a:r>
            </a:p>
          </p:txBody>
        </p:sp>
        <p:sp>
          <p:nvSpPr>
            <p:cNvPr id="158745" name="Rectangle 25"/>
            <p:cNvSpPr>
              <a:spLocks noChangeArrowheads="1"/>
            </p:cNvSpPr>
            <p:nvPr/>
          </p:nvSpPr>
          <p:spPr bwMode="auto">
            <a:xfrm>
              <a:off x="937" y="1132"/>
              <a:ext cx="16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Source TCP Port Number</a:t>
              </a:r>
            </a:p>
          </p:txBody>
        </p:sp>
        <p:sp>
          <p:nvSpPr>
            <p:cNvPr id="158746" name="Rectangle 26"/>
            <p:cNvSpPr>
              <a:spLocks noChangeArrowheads="1"/>
            </p:cNvSpPr>
            <p:nvPr/>
          </p:nvSpPr>
          <p:spPr bwMode="auto">
            <a:xfrm>
              <a:off x="2374" y="1414"/>
              <a:ext cx="10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Sequence Number</a:t>
              </a:r>
            </a:p>
          </p:txBody>
        </p:sp>
        <p:sp>
          <p:nvSpPr>
            <p:cNvPr id="158747" name="Rectangle 27"/>
            <p:cNvSpPr>
              <a:spLocks noChangeArrowheads="1"/>
            </p:cNvSpPr>
            <p:nvPr/>
          </p:nvSpPr>
          <p:spPr bwMode="auto">
            <a:xfrm>
              <a:off x="2176" y="1702"/>
              <a:ext cx="1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Acknowledgment Number</a:t>
              </a:r>
            </a:p>
          </p:txBody>
        </p:sp>
        <p:sp>
          <p:nvSpPr>
            <p:cNvPr id="158748" name="Line 28"/>
            <p:cNvSpPr>
              <a:spLocks noChangeShapeType="1"/>
            </p:cNvSpPr>
            <p:nvPr/>
          </p:nvSpPr>
          <p:spPr bwMode="auto">
            <a:xfrm>
              <a:off x="2923" y="194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49" name="Line 29"/>
            <p:cNvSpPr>
              <a:spLocks noChangeShapeType="1"/>
            </p:cNvSpPr>
            <p:nvPr/>
          </p:nvSpPr>
          <p:spPr bwMode="auto">
            <a:xfrm>
              <a:off x="1195" y="19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50" name="Line 30"/>
            <p:cNvSpPr>
              <a:spLocks noChangeShapeType="1"/>
            </p:cNvSpPr>
            <p:nvPr/>
          </p:nvSpPr>
          <p:spPr bwMode="auto">
            <a:xfrm>
              <a:off x="2107" y="19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8751" name="Rectangle 31"/>
            <p:cNvSpPr>
              <a:spLocks noChangeArrowheads="1"/>
            </p:cNvSpPr>
            <p:nvPr/>
          </p:nvSpPr>
          <p:spPr bwMode="auto">
            <a:xfrm>
              <a:off x="609" y="2006"/>
              <a:ext cx="4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Offset</a:t>
              </a:r>
            </a:p>
          </p:txBody>
        </p:sp>
        <p:sp>
          <p:nvSpPr>
            <p:cNvPr id="158752" name="Rectangle 32"/>
            <p:cNvSpPr>
              <a:spLocks noChangeArrowheads="1"/>
            </p:cNvSpPr>
            <p:nvPr/>
          </p:nvSpPr>
          <p:spPr bwMode="auto">
            <a:xfrm>
              <a:off x="1233" y="2006"/>
              <a:ext cx="6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Reserved</a:t>
              </a:r>
            </a:p>
          </p:txBody>
        </p:sp>
        <p:sp>
          <p:nvSpPr>
            <p:cNvPr id="158753" name="Rectangle 33"/>
            <p:cNvSpPr>
              <a:spLocks noChangeArrowheads="1"/>
            </p:cNvSpPr>
            <p:nvPr/>
          </p:nvSpPr>
          <p:spPr bwMode="auto">
            <a:xfrm>
              <a:off x="2337" y="2006"/>
              <a:ext cx="4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Flags</a:t>
              </a:r>
            </a:p>
          </p:txBody>
        </p:sp>
        <p:sp>
          <p:nvSpPr>
            <p:cNvPr id="158754" name="Rectangle 34"/>
            <p:cNvSpPr>
              <a:spLocks noChangeArrowheads="1"/>
            </p:cNvSpPr>
            <p:nvPr/>
          </p:nvSpPr>
          <p:spPr bwMode="auto">
            <a:xfrm>
              <a:off x="3646" y="2006"/>
              <a:ext cx="8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Window Size</a:t>
              </a:r>
            </a:p>
          </p:txBody>
        </p:sp>
        <p:sp>
          <p:nvSpPr>
            <p:cNvPr id="158755" name="Rectangle 35"/>
            <p:cNvSpPr>
              <a:spLocks noChangeArrowheads="1"/>
            </p:cNvSpPr>
            <p:nvPr/>
          </p:nvSpPr>
          <p:spPr bwMode="auto">
            <a:xfrm>
              <a:off x="1294" y="2294"/>
              <a:ext cx="9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TCP Checksum</a:t>
              </a:r>
            </a:p>
          </p:txBody>
        </p:sp>
        <p:sp>
          <p:nvSpPr>
            <p:cNvPr id="158756" name="Rectangle 36"/>
            <p:cNvSpPr>
              <a:spLocks noChangeArrowheads="1"/>
            </p:cNvSpPr>
            <p:nvPr/>
          </p:nvSpPr>
          <p:spPr bwMode="auto">
            <a:xfrm>
              <a:off x="3599" y="2294"/>
              <a:ext cx="8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Urgent Pointer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464141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EF42-2600-437E-B69E-59543E7871B8}" type="slidenum">
              <a:rPr lang="en-US" altLang="en-US"/>
              <a:pPr/>
              <a:t>141</a:t>
            </a:fld>
            <a:endParaRPr lang="en-US" altLang="en-US"/>
          </a:p>
        </p:txBody>
      </p:sp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UDP Header Format</a:t>
            </a:r>
          </a:p>
        </p:txBody>
      </p:sp>
      <p:grpSp>
        <p:nvGrpSpPr>
          <p:cNvPr id="159748" name="Group 4"/>
          <p:cNvGrpSpPr>
            <a:grpSpLocks/>
          </p:cNvGrpSpPr>
          <p:nvPr/>
        </p:nvGrpSpPr>
        <p:grpSpPr bwMode="auto">
          <a:xfrm>
            <a:off x="914400" y="2362200"/>
            <a:ext cx="7646988" cy="2187575"/>
            <a:chOff x="465" y="1142"/>
            <a:chExt cx="4817" cy="1378"/>
          </a:xfrm>
        </p:grpSpPr>
        <p:sp>
          <p:nvSpPr>
            <p:cNvPr id="159749" name="Rectangle 5"/>
            <p:cNvSpPr>
              <a:spLocks noChangeArrowheads="1"/>
            </p:cNvSpPr>
            <p:nvPr/>
          </p:nvSpPr>
          <p:spPr bwMode="auto">
            <a:xfrm>
              <a:off x="575" y="1948"/>
              <a:ext cx="4600" cy="568"/>
            </a:xfrm>
            <a:prstGeom prst="rect">
              <a:avLst/>
            </a:prstGeom>
            <a:solidFill>
              <a:srgbClr val="FFEAA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59750" name="Rectangle 6"/>
            <p:cNvSpPr>
              <a:spLocks noChangeArrowheads="1"/>
            </p:cNvSpPr>
            <p:nvPr/>
          </p:nvSpPr>
          <p:spPr bwMode="auto">
            <a:xfrm>
              <a:off x="575" y="1372"/>
              <a:ext cx="4600" cy="568"/>
            </a:xfrm>
            <a:prstGeom prst="rect">
              <a:avLst/>
            </a:prstGeom>
            <a:solidFill>
              <a:srgbClr val="C8B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>
              <a:off x="571" y="1368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571" y="1656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9753" name="Line 9"/>
            <p:cNvSpPr>
              <a:spLocks noChangeShapeType="1"/>
            </p:cNvSpPr>
            <p:nvPr/>
          </p:nvSpPr>
          <p:spPr bwMode="auto">
            <a:xfrm>
              <a:off x="571" y="1944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9754" name="Line 10"/>
            <p:cNvSpPr>
              <a:spLocks noChangeShapeType="1"/>
            </p:cNvSpPr>
            <p:nvPr/>
          </p:nvSpPr>
          <p:spPr bwMode="auto">
            <a:xfrm>
              <a:off x="571" y="1368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9755" name="Line 11"/>
            <p:cNvSpPr>
              <a:spLocks noChangeShapeType="1"/>
            </p:cNvSpPr>
            <p:nvPr/>
          </p:nvSpPr>
          <p:spPr bwMode="auto">
            <a:xfrm>
              <a:off x="5179" y="1368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9756" name="Line 12"/>
            <p:cNvSpPr>
              <a:spLocks noChangeShapeType="1"/>
            </p:cNvSpPr>
            <p:nvPr/>
          </p:nvSpPr>
          <p:spPr bwMode="auto">
            <a:xfrm>
              <a:off x="2923" y="13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59757" name="Rectangle 13"/>
            <p:cNvSpPr>
              <a:spLocks noChangeArrowheads="1"/>
            </p:cNvSpPr>
            <p:nvPr/>
          </p:nvSpPr>
          <p:spPr bwMode="auto">
            <a:xfrm>
              <a:off x="1273" y="1395"/>
              <a:ext cx="11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Source UDP Port</a:t>
              </a:r>
            </a:p>
          </p:txBody>
        </p:sp>
        <p:sp>
          <p:nvSpPr>
            <p:cNvPr id="159758" name="Rectangle 14"/>
            <p:cNvSpPr>
              <a:spLocks noChangeArrowheads="1"/>
            </p:cNvSpPr>
            <p:nvPr/>
          </p:nvSpPr>
          <p:spPr bwMode="auto">
            <a:xfrm>
              <a:off x="3385" y="1395"/>
              <a:ext cx="14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Destination UDP Port</a:t>
              </a:r>
            </a:p>
          </p:txBody>
        </p:sp>
        <p:sp>
          <p:nvSpPr>
            <p:cNvPr id="159759" name="Rectangle 15"/>
            <p:cNvSpPr>
              <a:spLocks noChangeArrowheads="1"/>
            </p:cNvSpPr>
            <p:nvPr/>
          </p:nvSpPr>
          <p:spPr bwMode="auto">
            <a:xfrm>
              <a:off x="1602" y="1698"/>
              <a:ext cx="4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Length</a:t>
              </a:r>
            </a:p>
          </p:txBody>
        </p:sp>
        <p:sp>
          <p:nvSpPr>
            <p:cNvPr id="159760" name="Rectangle 16"/>
            <p:cNvSpPr>
              <a:spLocks noChangeArrowheads="1"/>
            </p:cNvSpPr>
            <p:nvPr/>
          </p:nvSpPr>
          <p:spPr bwMode="auto">
            <a:xfrm>
              <a:off x="3749" y="1698"/>
              <a:ext cx="6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2"/>
                  </a:solidFill>
                </a:rPr>
                <a:t>Checksum</a:t>
              </a:r>
            </a:p>
          </p:txBody>
        </p:sp>
        <p:sp>
          <p:nvSpPr>
            <p:cNvPr id="159761" name="Rectangle 17"/>
            <p:cNvSpPr>
              <a:spLocks noChangeArrowheads="1"/>
            </p:cNvSpPr>
            <p:nvPr/>
          </p:nvSpPr>
          <p:spPr bwMode="auto">
            <a:xfrm>
              <a:off x="2557" y="2070"/>
              <a:ext cx="7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 anchorCtr="1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folHlink"/>
                  </a:solidFill>
                </a:rPr>
                <a:t>Data............</a:t>
              </a:r>
            </a:p>
          </p:txBody>
        </p:sp>
        <p:sp>
          <p:nvSpPr>
            <p:cNvPr id="159762" name="Rectangle 18"/>
            <p:cNvSpPr>
              <a:spLocks noChangeArrowheads="1"/>
            </p:cNvSpPr>
            <p:nvPr/>
          </p:nvSpPr>
          <p:spPr bwMode="auto">
            <a:xfrm>
              <a:off x="465" y="1142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/>
                <a:t>0</a:t>
              </a:r>
            </a:p>
          </p:txBody>
        </p:sp>
        <p:sp>
          <p:nvSpPr>
            <p:cNvPr id="159763" name="Rectangle 19"/>
            <p:cNvSpPr>
              <a:spLocks noChangeArrowheads="1"/>
            </p:cNvSpPr>
            <p:nvPr/>
          </p:nvSpPr>
          <p:spPr bwMode="auto">
            <a:xfrm>
              <a:off x="2801" y="1142"/>
              <a:ext cx="2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/>
                <a:t>16</a:t>
              </a:r>
            </a:p>
          </p:txBody>
        </p:sp>
        <p:sp>
          <p:nvSpPr>
            <p:cNvPr id="159764" name="Rectangle 20"/>
            <p:cNvSpPr>
              <a:spLocks noChangeArrowheads="1"/>
            </p:cNvSpPr>
            <p:nvPr/>
          </p:nvSpPr>
          <p:spPr bwMode="auto">
            <a:xfrm>
              <a:off x="5041" y="1142"/>
              <a:ext cx="2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/>
                <a:t>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575366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F362-C74B-484E-A740-A70ADDADCBF3}" type="slidenum">
              <a:rPr lang="en-US" altLang="en-US"/>
              <a:pPr/>
              <a:t>142</a:t>
            </a:fld>
            <a:endParaRPr lang="en-US" altLang="en-US"/>
          </a:p>
        </p:txBody>
      </p:sp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Filtering Recommendations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Log filter port messages properly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Allow only internal addresses to enter the router from the internal interface</a:t>
            </a:r>
          </a:p>
          <a:p>
            <a:pPr>
              <a:lnSpc>
                <a:spcPct val="90000"/>
              </a:lnSpc>
            </a:pPr>
            <a:r>
              <a:rPr lang="en-US" altLang="en-US"/>
              <a:t>Block packets from outside (untrusted) that are obviously fake or commonly used for attacks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Block packets that claim to have a source address of any internal (trusted) network.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24049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105-0E1E-4A69-9053-6FB2ACFD6D88}" type="slidenum">
              <a:rPr lang="en-US" altLang="en-US"/>
              <a:pPr/>
              <a:t>143</a:t>
            </a:fld>
            <a:endParaRPr lang="en-US" altLang="en-US"/>
          </a:p>
        </p:txBody>
      </p:sp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Filtering Recommendations</a:t>
            </a:r>
          </a:p>
        </p:txBody>
      </p:sp>
      <p:sp>
        <p:nvSpPr>
          <p:cNvPr id="161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Block incoming loopback packets and RFC 1918 networks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127.0.0.0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10.0.0.0 – 10.255.255.255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172.16.0.0 – 172.31.0.0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192.168.0.0 – 192.168.255.255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Block multicast packets (if NOT using multicast)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Block broadcast packets (careful of DHCP and BOOTP users)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Block incoming packets that claim to have same destination and source address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66957697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C855-6431-4AC0-946F-E90018A3E771}" type="slidenum">
              <a:rPr lang="en-US" altLang="en-US"/>
              <a:pPr/>
              <a:t>144</a:t>
            </a:fld>
            <a:endParaRPr lang="en-US" altLang="en-US"/>
          </a:p>
        </p:txBody>
      </p:sp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Filtering Issues</a:t>
            </a: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0" y="1905000"/>
            <a:ext cx="7237413" cy="4111625"/>
          </a:xfrm>
        </p:spPr>
        <p:txBody>
          <a:bodyPr/>
          <a:lstStyle/>
          <a:p>
            <a:r>
              <a:rPr lang="en-US" altLang="en-US"/>
              <a:t>Ordering</a:t>
            </a:r>
          </a:p>
          <a:p>
            <a:pPr lvl="1"/>
            <a:r>
              <a:rPr lang="en-US" altLang="en-US"/>
              <a:t>What sequence is packet inspected in?</a:t>
            </a:r>
          </a:p>
          <a:p>
            <a:r>
              <a:rPr lang="en-US" altLang="en-US"/>
              <a:t>Performance</a:t>
            </a:r>
          </a:p>
          <a:p>
            <a:pPr lvl="1"/>
            <a:r>
              <a:rPr lang="en-US" altLang="en-US"/>
              <a:t>Are there any limitations?</a:t>
            </a:r>
          </a:p>
          <a:p>
            <a:r>
              <a:rPr lang="en-US" altLang="en-US"/>
              <a:t>Logging</a:t>
            </a:r>
          </a:p>
          <a:p>
            <a:pPr lvl="1"/>
            <a:r>
              <a:rPr lang="en-US" altLang="en-US"/>
              <a:t>Get appropriate information</a:t>
            </a:r>
          </a:p>
          <a:p>
            <a:pPr lvl="1"/>
            <a:r>
              <a:rPr lang="en-US" altLang="en-US"/>
              <a:t>Timestamps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80154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AD23-3225-4F8D-B6D8-5EF360D57906}" type="slidenum">
              <a:rPr lang="en-US" altLang="en-US"/>
              <a:pPr/>
              <a:t>145</a:t>
            </a:fld>
            <a:endParaRPr lang="en-US" altLang="en-US"/>
          </a:p>
        </p:txBody>
      </p:sp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Do You Secure Infrastructure?</a:t>
            </a:r>
          </a:p>
        </p:txBody>
      </p:sp>
      <p:sp>
        <p:nvSpPr>
          <p:cNvPr id="143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524000"/>
            <a:ext cx="8461375" cy="39655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Securing Infrastructure Devices</a:t>
            </a:r>
          </a:p>
          <a:p>
            <a:r>
              <a:rPr lang="en-US" altLang="en-US"/>
              <a:t>Routing Protocol Security</a:t>
            </a:r>
          </a:p>
          <a:p>
            <a:r>
              <a:rPr lang="en-US" altLang="en-US"/>
              <a:t>Securing the Network Perimeter </a:t>
            </a:r>
          </a:p>
          <a:p>
            <a:r>
              <a:rPr lang="en-US" altLang="en-US">
                <a:solidFill>
                  <a:srgbClr val="FF0000"/>
                </a:solidFill>
              </a:rPr>
              <a:t>Securing Remote Access</a:t>
            </a:r>
          </a:p>
          <a:p>
            <a:r>
              <a:rPr lang="en-US" altLang="en-US"/>
              <a:t>Mitigating DDoS Attacks</a:t>
            </a:r>
          </a:p>
        </p:txBody>
      </p:sp>
    </p:spTree>
    <p:extLst>
      <p:ext uri="{BB962C8B-B14F-4D97-AF65-F5344CB8AC3E}">
        <p14:creationId xmlns:p14="http://schemas.microsoft.com/office/powerpoint/2010/main" val="171010710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06F2-4B0E-4C75-B0A0-D5DB09D3C17E}" type="slidenum">
              <a:rPr lang="en-US" altLang="en-US"/>
              <a:pPr/>
              <a:t>146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VPN</a:t>
            </a:r>
          </a:p>
        </p:txBody>
      </p:sp>
      <p:pic>
        <p:nvPicPr>
          <p:cNvPr id="5325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438400"/>
            <a:ext cx="129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3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2819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4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0"/>
            <a:ext cx="838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5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388938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33400" y="3276600"/>
            <a:ext cx="10810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Corporate </a:t>
            </a:r>
          </a:p>
          <a:p>
            <a:r>
              <a:rPr lang="en-US" altLang="en-US" sz="1400"/>
              <a:t>Network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752600" y="4419600"/>
            <a:ext cx="1062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VPN</a:t>
            </a:r>
          </a:p>
          <a:p>
            <a:pPr algn="ctr"/>
            <a:r>
              <a:rPr lang="en-US" altLang="en-US" sz="1200" b="0"/>
              <a:t>Concentrator</a:t>
            </a:r>
          </a:p>
        </p:txBody>
      </p:sp>
      <p:pic>
        <p:nvPicPr>
          <p:cNvPr id="53258" name="Picture 1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0"/>
            <a:ext cx="1066800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24384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15240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1524000" y="2819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5257800" y="2743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53263" name="Picture 1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457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1524000" y="2895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27432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4419600" y="2514600"/>
            <a:ext cx="471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ISP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H="1">
            <a:off x="3352800" y="29718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1981200" y="3048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V="1">
            <a:off x="3048000" y="3124200"/>
            <a:ext cx="3429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3270" name="Oval 22"/>
          <p:cNvSpPr>
            <a:spLocks noChangeArrowheads="1"/>
          </p:cNvSpPr>
          <p:nvPr/>
        </p:nvSpPr>
        <p:spPr bwMode="auto">
          <a:xfrm>
            <a:off x="5638800" y="26670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53271" name="Oval 23"/>
          <p:cNvSpPr>
            <a:spLocks noChangeArrowheads="1"/>
          </p:cNvSpPr>
          <p:nvPr/>
        </p:nvSpPr>
        <p:spPr bwMode="auto">
          <a:xfrm>
            <a:off x="3810000" y="28194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53272" name="Oval 24"/>
          <p:cNvSpPr>
            <a:spLocks noChangeArrowheads="1"/>
          </p:cNvSpPr>
          <p:nvPr/>
        </p:nvSpPr>
        <p:spPr bwMode="auto">
          <a:xfrm>
            <a:off x="2667000" y="32004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53273" name="Oval 25"/>
          <p:cNvSpPr>
            <a:spLocks noChangeArrowheads="1"/>
          </p:cNvSpPr>
          <p:nvPr/>
        </p:nvSpPr>
        <p:spPr bwMode="auto">
          <a:xfrm>
            <a:off x="1905000" y="32004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53274" name="Oval 26"/>
          <p:cNvSpPr>
            <a:spLocks noChangeArrowheads="1"/>
          </p:cNvSpPr>
          <p:nvPr/>
        </p:nvSpPr>
        <p:spPr bwMode="auto">
          <a:xfrm>
            <a:off x="4800600" y="33528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5</a:t>
            </a:r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 flipV="1">
            <a:off x="3048000" y="3352800"/>
            <a:ext cx="3505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3276" name="Oval 28"/>
          <p:cNvSpPr>
            <a:spLocks noChangeArrowheads="1"/>
          </p:cNvSpPr>
          <p:nvPr/>
        </p:nvSpPr>
        <p:spPr bwMode="auto">
          <a:xfrm>
            <a:off x="4343400" y="3657600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6</a:t>
            </a: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2743200" y="19812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Router </a:t>
            </a:r>
          </a:p>
          <a:p>
            <a:r>
              <a:rPr lang="en-US" altLang="en-US" sz="1400"/>
              <a:t>w/firewall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6477000" y="2057400"/>
            <a:ext cx="139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Telecommuter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912813" y="1905000"/>
            <a:ext cx="7747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Radius</a:t>
            </a:r>
          </a:p>
          <a:p>
            <a:pPr algn="ctr"/>
            <a:r>
              <a:rPr lang="en-US" altLang="en-US" sz="1400"/>
              <a:t>Server</a:t>
            </a:r>
          </a:p>
        </p:txBody>
      </p:sp>
      <p:pic>
        <p:nvPicPr>
          <p:cNvPr id="53280" name="Picture 32" descr="VPNConcentratorAug20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57600"/>
            <a:ext cx="7270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3505200" y="4800600"/>
            <a:ext cx="3027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folHlink"/>
                </a:solidFill>
              </a:rPr>
              <a:t>SSL or IPsec ?</a:t>
            </a:r>
          </a:p>
        </p:txBody>
      </p:sp>
    </p:spTree>
    <p:extLst>
      <p:ext uri="{BB962C8B-B14F-4D97-AF65-F5344CB8AC3E}">
        <p14:creationId xmlns:p14="http://schemas.microsoft.com/office/powerpoint/2010/main" val="446669641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B935-7C33-4D23-AF77-2D8B5456B2EE}" type="slidenum">
              <a:rPr lang="en-US" altLang="en-US"/>
              <a:pPr/>
              <a:t>147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Intranet VPN</a:t>
            </a:r>
          </a:p>
        </p:txBody>
      </p:sp>
      <p:pic>
        <p:nvPicPr>
          <p:cNvPr id="5427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1162050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7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190500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8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2819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279" name="Group 7"/>
          <p:cNvGrpSpPr>
            <a:grpSpLocks/>
          </p:cNvGrpSpPr>
          <p:nvPr/>
        </p:nvGrpSpPr>
        <p:grpSpPr bwMode="auto">
          <a:xfrm>
            <a:off x="2362200" y="3429000"/>
            <a:ext cx="1066800" cy="906463"/>
            <a:chOff x="1392" y="768"/>
            <a:chExt cx="672" cy="571"/>
          </a:xfrm>
        </p:grpSpPr>
        <p:pic>
          <p:nvPicPr>
            <p:cNvPr id="54280" name="Picture 8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960"/>
              <a:ext cx="52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281" name="Picture 9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768"/>
              <a:ext cx="245" cy="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4282" name="Picture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76600"/>
            <a:ext cx="2743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283" name="Group 11"/>
          <p:cNvGrpSpPr>
            <a:grpSpLocks/>
          </p:cNvGrpSpPr>
          <p:nvPr/>
        </p:nvGrpSpPr>
        <p:grpSpPr bwMode="auto">
          <a:xfrm>
            <a:off x="5105400" y="3505200"/>
            <a:ext cx="990600" cy="754063"/>
            <a:chOff x="3360" y="864"/>
            <a:chExt cx="624" cy="475"/>
          </a:xfrm>
        </p:grpSpPr>
        <p:pic>
          <p:nvPicPr>
            <p:cNvPr id="54284" name="Picture 1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008"/>
              <a:ext cx="52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285" name="Picture 13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864"/>
              <a:ext cx="192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6096000" y="1905000"/>
            <a:ext cx="178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Corporate Network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838200" y="1828800"/>
            <a:ext cx="1544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Branch Network</a:t>
            </a:r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60960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63246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grpSp>
        <p:nvGrpSpPr>
          <p:cNvPr id="54290" name="Group 18"/>
          <p:cNvGrpSpPr>
            <a:grpSpLocks/>
          </p:cNvGrpSpPr>
          <p:nvPr/>
        </p:nvGrpSpPr>
        <p:grpSpPr bwMode="auto">
          <a:xfrm>
            <a:off x="7010400" y="3352800"/>
            <a:ext cx="762000" cy="1104900"/>
            <a:chOff x="1536" y="2400"/>
            <a:chExt cx="480" cy="696"/>
          </a:xfrm>
        </p:grpSpPr>
        <p:pic>
          <p:nvPicPr>
            <p:cNvPr id="54291" name="Picture 19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400"/>
              <a:ext cx="288" cy="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292" name="Picture 20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496"/>
              <a:ext cx="288" cy="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293" name="Picture 21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592"/>
              <a:ext cx="288" cy="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63246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6934200" y="4495800"/>
            <a:ext cx="1028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File servers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5257800" y="342900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CSG</a:t>
            </a:r>
          </a:p>
        </p:txBody>
      </p:sp>
      <p:pic>
        <p:nvPicPr>
          <p:cNvPr id="54297" name="Picture 25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6096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19050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16002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19050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2971800" y="342900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BSG</a:t>
            </a:r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1524000" y="3429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3429000" y="3810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3429000" y="4038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3429000" y="42672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1143000" y="44958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533400" y="38862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User</a:t>
            </a:r>
          </a:p>
        </p:txBody>
      </p:sp>
      <p:sp>
        <p:nvSpPr>
          <p:cNvPr id="54308" name="Oval 36"/>
          <p:cNvSpPr>
            <a:spLocks noChangeArrowheads="1"/>
          </p:cNvSpPr>
          <p:nvPr/>
        </p:nvSpPr>
        <p:spPr bwMode="auto">
          <a:xfrm>
            <a:off x="5105400" y="4343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6</a:t>
            </a:r>
          </a:p>
        </p:txBody>
      </p:sp>
      <p:sp>
        <p:nvSpPr>
          <p:cNvPr id="54309" name="Oval 37"/>
          <p:cNvSpPr>
            <a:spLocks noChangeArrowheads="1"/>
          </p:cNvSpPr>
          <p:nvPr/>
        </p:nvSpPr>
        <p:spPr bwMode="auto">
          <a:xfrm>
            <a:off x="3657600" y="41148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5</a:t>
            </a:r>
          </a:p>
        </p:txBody>
      </p:sp>
      <p:sp>
        <p:nvSpPr>
          <p:cNvPr id="54310" name="Oval 38"/>
          <p:cNvSpPr>
            <a:spLocks noChangeArrowheads="1"/>
          </p:cNvSpPr>
          <p:nvPr/>
        </p:nvSpPr>
        <p:spPr bwMode="auto">
          <a:xfrm>
            <a:off x="4419600" y="38862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54311" name="Oval 39"/>
          <p:cNvSpPr>
            <a:spLocks noChangeArrowheads="1"/>
          </p:cNvSpPr>
          <p:nvPr/>
        </p:nvSpPr>
        <p:spPr bwMode="auto">
          <a:xfrm>
            <a:off x="3886200" y="3581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54312" name="Oval 40"/>
          <p:cNvSpPr>
            <a:spLocks noChangeArrowheads="1"/>
          </p:cNvSpPr>
          <p:nvPr/>
        </p:nvSpPr>
        <p:spPr bwMode="auto">
          <a:xfrm>
            <a:off x="2667000" y="3048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54313" name="Oval 41"/>
          <p:cNvSpPr>
            <a:spLocks noChangeArrowheads="1"/>
          </p:cNvSpPr>
          <p:nvPr/>
        </p:nvSpPr>
        <p:spPr bwMode="auto">
          <a:xfrm>
            <a:off x="1752600" y="3200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3440474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C44-C2B7-43F0-83FA-16261E88FE2F}" type="slidenum">
              <a:rPr lang="en-US" altLang="en-US"/>
              <a:pPr/>
              <a:t>148</a:t>
            </a:fld>
            <a:endParaRPr lang="en-US" altLang="en-US"/>
          </a:p>
        </p:txBody>
      </p:sp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Do You Secure Infrastructure ?</a:t>
            </a:r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Securing Infrastructure Devices</a:t>
            </a:r>
          </a:p>
          <a:p>
            <a:r>
              <a:rPr lang="en-US" altLang="en-US"/>
              <a:t>Routing Protocol Security</a:t>
            </a:r>
          </a:p>
          <a:p>
            <a:r>
              <a:rPr lang="en-US" altLang="en-US"/>
              <a:t>Securing the Network Perimeter </a:t>
            </a:r>
          </a:p>
          <a:p>
            <a:r>
              <a:rPr lang="en-US" altLang="en-US"/>
              <a:t>Securing Remote Access</a:t>
            </a:r>
          </a:p>
          <a:p>
            <a:r>
              <a:rPr lang="en-US" altLang="en-US">
                <a:solidFill>
                  <a:srgbClr val="FF0000"/>
                </a:solidFill>
              </a:rPr>
              <a:t>Mitigating DDoS Attacks</a:t>
            </a:r>
          </a:p>
        </p:txBody>
      </p:sp>
    </p:spTree>
    <p:extLst>
      <p:ext uri="{BB962C8B-B14F-4D97-AF65-F5344CB8AC3E}">
        <p14:creationId xmlns:p14="http://schemas.microsoft.com/office/powerpoint/2010/main" val="3677047305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094D-FB4C-40CC-A214-F5CBA1C538B2}" type="slidenum">
              <a:rPr lang="en-US" altLang="en-US"/>
              <a:pPr/>
              <a:t>149</a:t>
            </a:fld>
            <a:endParaRPr lang="en-US" altLang="en-US"/>
          </a:p>
        </p:txBody>
      </p:sp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DoS Prevention</a:t>
            </a:r>
          </a:p>
        </p:txBody>
      </p:sp>
      <p:sp>
        <p:nvSpPr>
          <p:cNvPr id="2201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Allow only good traffic into your network (ingress filtering)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Allow only good traffic out of your network (egress filtering)</a:t>
            </a:r>
          </a:p>
          <a:p>
            <a:pPr>
              <a:lnSpc>
                <a:spcPct val="90000"/>
              </a:lnSpc>
            </a:pPr>
            <a:r>
              <a:rPr lang="en-US" altLang="en-US"/>
              <a:t>Stop directed broadcast traffic (to avoid being an amplifier)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</a:rPr>
              <a:t>Deny all and permit only what’s needed is most effective policy</a:t>
            </a:r>
          </a:p>
        </p:txBody>
      </p:sp>
    </p:spTree>
    <p:extLst>
      <p:ext uri="{BB962C8B-B14F-4D97-AF65-F5344CB8AC3E}">
        <p14:creationId xmlns:p14="http://schemas.microsoft.com/office/powerpoint/2010/main" val="3701625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7CCE-A17F-4D03-94B1-436E2625E2B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90500"/>
            <a:ext cx="7391400" cy="1562100"/>
          </a:xfrm>
        </p:spPr>
        <p:txBody>
          <a:bodyPr/>
          <a:lstStyle/>
          <a:p>
            <a:r>
              <a:rPr lang="en-US" altLang="en-US"/>
              <a:t>DH Man-in-the-Middle Attack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Diffie-Hellman is subject to a man-in-the-middle attack</a:t>
            </a:r>
          </a:p>
          <a:p>
            <a:r>
              <a:rPr lang="en-US" altLang="en-US" sz="2400"/>
              <a:t>Digital signatures of the ‘public values’ can enable each party to verify that the other party actually generated the value</a:t>
            </a:r>
          </a:p>
          <a:p>
            <a:endParaRPr lang="en-US" altLang="en-US" sz="2400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57200" y="5486400"/>
            <a:ext cx="8350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0"/>
              <a:t>=&gt; DH exchanges need to be  authenticated!!</a:t>
            </a:r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2606675" y="4191000"/>
            <a:ext cx="6858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140294" name="Picture 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1909763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295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73500"/>
            <a:ext cx="6985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296" name="Picture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97300"/>
            <a:ext cx="6985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2225675" y="4038600"/>
            <a:ext cx="7620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 flipH="1">
            <a:off x="2530475" y="4038600"/>
            <a:ext cx="4572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 flipH="1">
            <a:off x="4968875" y="3962400"/>
            <a:ext cx="9144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1662113" y="4337050"/>
            <a:ext cx="347662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3" rIns="73025" bIns="36513" anchor="ctr" anchorCtr="1">
            <a:spAutoFit/>
          </a:bodyPr>
          <a:lstStyle>
            <a:lvl1pPr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1838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98550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63675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08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780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352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24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i="1"/>
              <a:t>X</a:t>
            </a:r>
            <a:r>
              <a:rPr lang="en-US" altLang="en-US" sz="1400" i="1" baseline="-25000"/>
              <a:t>A</a:t>
            </a:r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6302375" y="4337050"/>
            <a:ext cx="347663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3" rIns="73025" bIns="36513" anchor="ctr" anchorCtr="1">
            <a:spAutoFit/>
          </a:bodyPr>
          <a:lstStyle>
            <a:lvl1pPr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5125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1838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98550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63675" defTabSz="650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08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780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352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2475" defTabSz="650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en-US" sz="1400" i="1"/>
              <a:t>X</a:t>
            </a:r>
            <a:r>
              <a:rPr lang="en-US" altLang="en-US" sz="1400" i="1" baseline="-25000"/>
              <a:t>B</a:t>
            </a:r>
          </a:p>
        </p:txBody>
      </p:sp>
      <p:grpSp>
        <p:nvGrpSpPr>
          <p:cNvPr id="140302" name="Group 14"/>
          <p:cNvGrpSpPr>
            <a:grpSpLocks/>
          </p:cNvGrpSpPr>
          <p:nvPr/>
        </p:nvGrpSpPr>
        <p:grpSpPr bwMode="auto">
          <a:xfrm>
            <a:off x="3563938" y="3878263"/>
            <a:ext cx="1187450" cy="265112"/>
            <a:chOff x="2058" y="1196"/>
            <a:chExt cx="748" cy="167"/>
          </a:xfrm>
        </p:grpSpPr>
        <p:sp>
          <p:nvSpPr>
            <p:cNvPr id="140303" name="Line 15"/>
            <p:cNvSpPr>
              <a:spLocks noChangeShapeType="1"/>
            </p:cNvSpPr>
            <p:nvPr/>
          </p:nvSpPr>
          <p:spPr bwMode="auto">
            <a:xfrm>
              <a:off x="2058" y="1359"/>
              <a:ext cx="748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med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40304" name="Rectangle 16"/>
            <p:cNvSpPr>
              <a:spLocks noChangeArrowheads="1"/>
            </p:cNvSpPr>
            <p:nvPr/>
          </p:nvSpPr>
          <p:spPr bwMode="auto">
            <a:xfrm>
              <a:off x="2208" y="1196"/>
              <a:ext cx="454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3025" tIns="36513" rIns="73025" bIns="36513" anchor="ctr" anchorCtr="1">
              <a:spAutoFit/>
            </a:bodyPr>
            <a:lstStyle>
              <a:lvl1pPr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6512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31838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98550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463675" defTabSz="6508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208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3780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8352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92475" defTabSz="6508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en-US" sz="1400">
                  <a:solidFill>
                    <a:schemeClr val="bg1"/>
                  </a:solidFill>
                </a:rPr>
                <a:t>a , p</a:t>
              </a:r>
            </a:p>
          </p:txBody>
        </p:sp>
      </p:grpSp>
      <p:sp>
        <p:nvSpPr>
          <p:cNvPr id="140305" name="Line 17"/>
          <p:cNvSpPr>
            <a:spLocks noChangeShapeType="1"/>
          </p:cNvSpPr>
          <p:nvPr/>
        </p:nvSpPr>
        <p:spPr bwMode="auto">
          <a:xfrm flipH="1">
            <a:off x="5578475" y="3962400"/>
            <a:ext cx="3810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06" name="Line 18"/>
          <p:cNvSpPr>
            <a:spLocks noChangeShapeType="1"/>
          </p:cNvSpPr>
          <p:nvPr/>
        </p:nvSpPr>
        <p:spPr bwMode="auto">
          <a:xfrm>
            <a:off x="5654675" y="4114800"/>
            <a:ext cx="457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1812925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40315" name="Text Box 27"/>
          <p:cNvSpPr txBox="1">
            <a:spLocks noChangeArrowheads="1"/>
          </p:cNvSpPr>
          <p:nvPr/>
        </p:nvSpPr>
        <p:spPr bwMode="auto">
          <a:xfrm>
            <a:off x="1905000" y="4800600"/>
            <a:ext cx="446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</a:t>
            </a:r>
            <a:r>
              <a:rPr lang="en-US" altLang="en-US" baseline="-25000"/>
              <a:t>A</a:t>
            </a:r>
          </a:p>
        </p:txBody>
      </p:sp>
      <p:sp>
        <p:nvSpPr>
          <p:cNvPr id="140316" name="Text Box 28"/>
          <p:cNvSpPr txBox="1">
            <a:spLocks noChangeArrowheads="1"/>
          </p:cNvSpPr>
          <p:nvPr/>
        </p:nvSpPr>
        <p:spPr bwMode="auto">
          <a:xfrm>
            <a:off x="5715000" y="4876800"/>
            <a:ext cx="446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</a:t>
            </a:r>
            <a:r>
              <a:rPr lang="en-US" altLang="en-US" baseline="-25000"/>
              <a:t>B</a:t>
            </a:r>
          </a:p>
        </p:txBody>
      </p:sp>
      <p:sp>
        <p:nvSpPr>
          <p:cNvPr id="140317" name="Line 29"/>
          <p:cNvSpPr>
            <a:spLocks noChangeShapeType="1"/>
          </p:cNvSpPr>
          <p:nvPr/>
        </p:nvSpPr>
        <p:spPr bwMode="auto">
          <a:xfrm>
            <a:off x="2438400" y="49530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40318" name="Line 30"/>
          <p:cNvSpPr>
            <a:spLocks noChangeShapeType="1"/>
          </p:cNvSpPr>
          <p:nvPr/>
        </p:nvSpPr>
        <p:spPr bwMode="auto">
          <a:xfrm flipH="1">
            <a:off x="4343400" y="5105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370310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112C-EB42-41FB-8563-0FF5F02E28C8}" type="slidenum">
              <a:rPr lang="en-US" altLang="en-US"/>
              <a:pPr/>
              <a:t>150</a:t>
            </a:fld>
            <a:endParaRPr lang="en-US" altLang="en-US"/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DoS Filtering</a:t>
            </a:r>
          </a:p>
        </p:txBody>
      </p:sp>
      <p:graphicFrame>
        <p:nvGraphicFramePr>
          <p:cNvPr id="21679" name="Group 175"/>
          <p:cNvGraphicFramePr>
            <a:graphicFrameLocks noGrp="1"/>
          </p:cNvGraphicFramePr>
          <p:nvPr>
            <p:ph idx="1"/>
          </p:nvPr>
        </p:nvGraphicFramePr>
        <p:xfrm>
          <a:off x="1524000" y="1905000"/>
          <a:ext cx="7010400" cy="4237038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102554858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53744904"/>
                    </a:ext>
                  </a:extLst>
                </a:gridCol>
              </a:tblGrid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Network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378023"/>
                  </a:ext>
                </a:extLst>
              </a:tr>
              <a:tr h="354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default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0.0.0.0 /8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757608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loopback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127.0.0.0 /8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218141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RFC 1918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10.0.0.0 /8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0936171"/>
                  </a:ext>
                </a:extLst>
              </a:tr>
              <a:tr h="354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RFC 1918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172.16.0.0 /12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122614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RFC 1918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192.168.0.0 /16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181203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Test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192.0.2.0 /24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446949"/>
                  </a:ext>
                </a:extLst>
              </a:tr>
              <a:tr h="354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Testing devices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192.18.0.0 /15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413149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IPv6 to IPv4 relay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192.88.99.0 /24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765791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RFC 1918 nameservers 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192.175.48.0 /24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2367008"/>
                  </a:ext>
                </a:extLst>
              </a:tr>
              <a:tr h="5857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End-node auto configuration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169.254.0.0 /16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541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82197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BEF2-0A0D-4E3A-ACD2-190F7624464D}" type="slidenum">
              <a:rPr lang="en-US" altLang="en-US"/>
              <a:pPr/>
              <a:t>151</a:t>
            </a:fld>
            <a:endParaRPr lang="en-US" altLang="en-US"/>
          </a:p>
        </p:txBody>
      </p:sp>
      <p:sp>
        <p:nvSpPr>
          <p:cNvPr id="326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Reverse Path Forwarding</a:t>
            </a:r>
          </a:p>
        </p:txBody>
      </p:sp>
      <p:sp>
        <p:nvSpPr>
          <p:cNvPr id="3266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Ensure input interface is feasible path to source address of incoming packet</a:t>
            </a:r>
          </a:p>
          <a:p>
            <a:r>
              <a:rPr lang="en-US" altLang="en-US"/>
              <a:t>Problematic with asymmetric routing</a:t>
            </a:r>
          </a:p>
        </p:txBody>
      </p:sp>
    </p:spTree>
    <p:extLst>
      <p:ext uri="{BB962C8B-B14F-4D97-AF65-F5344CB8AC3E}">
        <p14:creationId xmlns:p14="http://schemas.microsoft.com/office/powerpoint/2010/main" val="431763489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352-0E2E-4A7B-B341-A6909417C78E}" type="slidenum">
              <a:rPr lang="en-US" altLang="en-US"/>
              <a:pPr/>
              <a:t>152</a:t>
            </a:fld>
            <a:endParaRPr lang="en-US" altLang="en-US"/>
          </a:p>
        </p:txBody>
      </p:sp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DoS/DDoS Tools</a:t>
            </a:r>
          </a:p>
        </p:txBody>
      </p:sp>
      <p:sp>
        <p:nvSpPr>
          <p:cNvPr id="2211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Vendor provided</a:t>
            </a:r>
          </a:p>
          <a:p>
            <a:pPr lvl="2"/>
            <a:r>
              <a:rPr lang="en-US" altLang="en-US"/>
              <a:t>Arbor TrafGen</a:t>
            </a:r>
          </a:p>
          <a:p>
            <a:pPr lvl="1"/>
            <a:r>
              <a:rPr lang="en-US" altLang="en-US"/>
              <a:t>Open source</a:t>
            </a:r>
          </a:p>
          <a:p>
            <a:pPr lvl="2"/>
            <a:r>
              <a:rPr lang="en-US" altLang="en-US"/>
              <a:t>stream</a:t>
            </a:r>
          </a:p>
          <a:p>
            <a:pPr lvl="2"/>
            <a:r>
              <a:rPr lang="en-US" altLang="en-US"/>
              <a:t>litestorm</a:t>
            </a:r>
          </a:p>
          <a:p>
            <a:pPr lvl="2"/>
            <a:r>
              <a:rPr lang="en-US" altLang="en-US"/>
              <a:t>rc8.o</a:t>
            </a:r>
          </a:p>
          <a:p>
            <a:pPr lvl="2"/>
            <a:r>
              <a:rPr lang="en-US" altLang="en-US"/>
              <a:t>f__kscript</a:t>
            </a:r>
          </a:p>
          <a:p>
            <a:pPr lvl="2"/>
            <a:r>
              <a:rPr lang="en-US" altLang="en-US"/>
              <a:t>slice3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26145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49F7-E748-4283-946C-2D87FA8A713F}" type="slidenum">
              <a:rPr lang="en-US" altLang="en-US"/>
              <a:pPr/>
              <a:t>153</a:t>
            </a:fld>
            <a:endParaRPr lang="en-US" altLang="en-US"/>
          </a:p>
        </p:txBody>
      </p:sp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90500"/>
            <a:ext cx="6934200" cy="1638300"/>
          </a:xfrm>
        </p:spPr>
        <p:txBody>
          <a:bodyPr/>
          <a:lstStyle/>
          <a:p>
            <a:r>
              <a:rPr lang="en-US" altLang="en-US"/>
              <a:t>Audit Tools and Incident Handling</a:t>
            </a:r>
          </a:p>
        </p:txBody>
      </p:sp>
      <p:sp>
        <p:nvSpPr>
          <p:cNvPr id="2099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/>
              <a:t>Do you know how to map an IP address to a specific destination?!? (which machine correlates to an IP address)</a:t>
            </a:r>
          </a:p>
          <a:p>
            <a:pPr>
              <a:lnSpc>
                <a:spcPct val="90000"/>
              </a:lnSpc>
            </a:pPr>
            <a:r>
              <a:rPr lang="en-US" altLang="en-US" sz="3400"/>
              <a:t>Ensure timestamps are valid (NTP sources)</a:t>
            </a:r>
          </a:p>
          <a:p>
            <a:pPr>
              <a:lnSpc>
                <a:spcPct val="90000"/>
              </a:lnSpc>
            </a:pPr>
            <a:r>
              <a:rPr lang="en-US" altLang="en-US" sz="3400"/>
              <a:t>Log only what’s needed….avoid information overload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16689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CB02-A12B-449C-AE80-CA0299C2ABE9}" type="slidenum">
              <a:rPr lang="en-US" altLang="en-US"/>
              <a:pPr/>
              <a:t>154</a:t>
            </a:fld>
            <a:endParaRPr lang="en-US" altLang="en-US"/>
          </a:p>
        </p:txBody>
      </p:sp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Collection/Correlation</a:t>
            </a:r>
          </a:p>
        </p:txBody>
      </p:sp>
      <p:sp>
        <p:nvSpPr>
          <p:cNvPr id="215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600">
                <a:latin typeface="Times New Roman" panose="02020603050405020304" pitchFamily="18" charset="0"/>
              </a:rPr>
              <a:t>Collecting data</a:t>
            </a:r>
          </a:p>
          <a:p>
            <a:pPr lvl="1"/>
            <a:r>
              <a:rPr lang="en-US" altLang="en-US" sz="2400">
                <a:latin typeface="Times New Roman" panose="02020603050405020304" pitchFamily="18" charset="0"/>
              </a:rPr>
              <a:t>Time correlation, communications, common formatting, etc.</a:t>
            </a:r>
          </a:p>
          <a:p>
            <a:pPr lvl="1"/>
            <a:r>
              <a:rPr lang="en-US" altLang="en-US" sz="2400">
                <a:latin typeface="Times New Roman" panose="02020603050405020304" pitchFamily="18" charset="0"/>
              </a:rPr>
              <a:t>These issues are addressed by numerous projects</a:t>
            </a:r>
          </a:p>
          <a:p>
            <a:pPr lvl="2"/>
            <a:r>
              <a:rPr lang="en-US" altLang="en-US">
                <a:latin typeface="Times New Roman" panose="02020603050405020304" pitchFamily="18" charset="0"/>
              </a:rPr>
              <a:t>IDEF, IDMEF, CIDF, D-Shield, Incidents.org, etc.</a:t>
            </a:r>
          </a:p>
          <a:p>
            <a:r>
              <a:rPr lang="en-US" altLang="en-US" sz="2600"/>
              <a:t>Correlating data</a:t>
            </a:r>
          </a:p>
          <a:p>
            <a:pPr lvl="1"/>
            <a:r>
              <a:rPr lang="en-US" altLang="en-US" sz="2400"/>
              <a:t>How can we tell what events are related?</a:t>
            </a:r>
          </a:p>
          <a:p>
            <a:pPr lvl="1"/>
            <a:r>
              <a:rPr lang="en-US" altLang="en-US" sz="2400"/>
              <a:t>Attacker’s goals determine behavior</a:t>
            </a:r>
          </a:p>
          <a:p>
            <a:pPr lvl="1"/>
            <a:r>
              <a:rPr lang="en-US" altLang="en-US" sz="2400"/>
              <a:t>Multiple hypothesis tracking</a:t>
            </a:r>
          </a:p>
          <a:p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351846337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0D76-5DFD-4F51-993B-AFE9A7A005EB}" type="slidenum">
              <a:rPr lang="en-US" altLang="en-US"/>
              <a:pPr/>
              <a:t>155</a:t>
            </a:fld>
            <a:endParaRPr lang="en-US" altLang="en-US"/>
          </a:p>
        </p:txBody>
      </p:sp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Intrusion Detection Systems</a:t>
            </a:r>
          </a:p>
        </p:txBody>
      </p:sp>
      <p:sp>
        <p:nvSpPr>
          <p:cNvPr id="2160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methods of intrusion detection</a:t>
            </a:r>
          </a:p>
          <a:p>
            <a:pPr lvl="1"/>
            <a:r>
              <a:rPr lang="en-US" altLang="en-US"/>
              <a:t>Signature detection (pattern matching)</a:t>
            </a:r>
          </a:p>
          <a:p>
            <a:pPr lvl="2"/>
            <a:r>
              <a:rPr lang="en-US" altLang="en-US"/>
              <a:t>Low false positive / Detects only known attacks</a:t>
            </a:r>
          </a:p>
          <a:p>
            <a:pPr lvl="1"/>
            <a:r>
              <a:rPr lang="en-US" altLang="en-US"/>
              <a:t>Statistical anomaly detection</a:t>
            </a:r>
          </a:p>
          <a:p>
            <a:pPr lvl="2"/>
            <a:r>
              <a:rPr lang="en-US" altLang="en-US"/>
              <a:t>High false positive / Detects wider range of attacks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19446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C1A6-1FF6-4FB7-B9F3-2899AEBAF18B}" type="slidenum">
              <a:rPr lang="en-US" altLang="en-US"/>
              <a:pPr/>
              <a:t>156</a:t>
            </a:fld>
            <a:endParaRPr lang="en-US" altLang="en-US"/>
          </a:p>
        </p:txBody>
      </p:sp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289050"/>
          </a:xfrm>
        </p:spPr>
        <p:txBody>
          <a:bodyPr/>
          <a:lstStyle/>
          <a:p>
            <a:r>
              <a:rPr lang="en-US" altLang="en-US"/>
              <a:t>Signature vs Anomaly Detection</a:t>
            </a:r>
          </a:p>
        </p:txBody>
      </p:sp>
      <p:sp>
        <p:nvSpPr>
          <p:cNvPr id="2170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2133600"/>
            <a:ext cx="7848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/>
              <a:t>Modeling signature detection is easy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If a known attack occurred in an observable area, then p(detection) = 1, else p(detection) = 0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600"/>
              <a:t>Modeling anomaly detection is more difficult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Noisy and/or unusual attacks are more likely seen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Denial of Service, port scans, unused services, etc.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Other types of attacks may be missed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Malformed web requests, some buffer overflows, etc.</a:t>
            </a:r>
          </a:p>
          <a:p>
            <a:pPr>
              <a:lnSpc>
                <a:spcPct val="90000"/>
              </a:lnSpc>
            </a:pPr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327132762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78B6-8D50-4477-9E26-407F44E8E164}" type="slidenum">
              <a:rPr lang="en-US" altLang="en-US"/>
              <a:pPr/>
              <a:t>157</a:t>
            </a:fld>
            <a:endParaRPr lang="en-US" altLang="en-US"/>
          </a:p>
        </p:txBody>
      </p:sp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Bypassing IDS Systems</a:t>
            </a:r>
          </a:p>
        </p:txBody>
      </p:sp>
      <p:sp>
        <p:nvSpPr>
          <p:cNvPr id="2181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/>
              <a:t>How varying TCP/IP stacks behave to slightly invalid input.  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send TCP options, cause timeouts to occur for IP fragments or TCP segments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overlap fragments/segments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send slight wrong values in TCP flags or sequence numbers. 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[</a:t>
            </a:r>
            <a:r>
              <a:rPr lang="en-US" altLang="en-US" sz="2000" i="1">
                <a:solidFill>
                  <a:schemeClr val="hlink"/>
                </a:solidFill>
              </a:rPr>
              <a:t>If overlapping fragments are sent with different data,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i="1">
                <a:solidFill>
                  <a:schemeClr val="hlink"/>
                </a:solidFill>
              </a:rPr>
              <a:t>some systems prefer the data from the first fragment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i="1">
                <a:solidFill>
                  <a:schemeClr val="hlink"/>
                </a:solidFill>
              </a:rPr>
              <a:t>(WinNT, Solaris), whereas others keep the data from the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i="1">
                <a:solidFill>
                  <a:schemeClr val="hlink"/>
                </a:solidFill>
              </a:rPr>
              <a:t>last fragment (Linux, BSD). The NIDS has no way of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i="1">
                <a:solidFill>
                  <a:schemeClr val="hlink"/>
                </a:solidFill>
              </a:rPr>
              <a:t>knowing which the end-node will accept, and may guess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i="1">
                <a:solidFill>
                  <a:schemeClr val="hlink"/>
                </a:solidFill>
              </a:rPr>
              <a:t> wrong</a:t>
            </a:r>
            <a:r>
              <a:rPr lang="en-US" altLang="en-US" sz="2000">
                <a:solidFill>
                  <a:schemeClr val="hlink"/>
                </a:solidFill>
              </a:rPr>
              <a:t>. ]</a:t>
            </a:r>
          </a:p>
          <a:p>
            <a:pPr>
              <a:lnSpc>
                <a:spcPct val="90000"/>
              </a:lnSpc>
            </a:pPr>
            <a:endParaRPr lang="en-US" altLang="en-US" sz="220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3975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DCAC-0677-46D4-B509-918904CE87AF}" type="slidenum">
              <a:rPr lang="en-US" altLang="en-US"/>
              <a:pPr/>
              <a:t>158</a:t>
            </a:fld>
            <a:endParaRPr lang="en-US" altLang="en-US"/>
          </a:p>
        </p:txBody>
      </p:sp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IDS Limitations</a:t>
            </a:r>
          </a:p>
        </p:txBody>
      </p:sp>
      <p:sp>
        <p:nvSpPr>
          <p:cNvPr id="2191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Vern Paxon’s USENIX presentation in 1998 on  ‘Bro -  A system for Detecting Network Intruders in real Time’ </a:t>
            </a:r>
            <a:r>
              <a:rPr lang="en-US" altLang="en-US" sz="2400">
                <a:hlinkClick r:id="rId2"/>
              </a:rPr>
              <a:t>ftp://ftp.ee.lbl.gov/papers/bro-usenix98-revised.ps.Z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Thomas H. Ptacek and Timothy N. Newsham., "Insertion, Evasion, And Denial Of Service: Eluding Network Intrusion Detection," Technical Report, Secure Networks, Inc., January 1998. http://citeseer.nj.nec.com/ptacek98insertion.html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26992699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D206-1A8D-4E7E-98BB-D21559798343}" type="slidenum">
              <a:rPr lang="en-US" altLang="en-US"/>
              <a:pPr/>
              <a:t>159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Hub vs Switch with IDS</a:t>
            </a:r>
          </a:p>
        </p:txBody>
      </p:sp>
      <p:pic>
        <p:nvPicPr>
          <p:cNvPr id="6349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28194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844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4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914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5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914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6" name="Picture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91000"/>
            <a:ext cx="914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7" name="Picture 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67200"/>
            <a:ext cx="920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914400" y="3276600"/>
            <a:ext cx="381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1524000" y="3276600"/>
            <a:ext cx="381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63500" name="Picture 1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914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2819400" y="3276600"/>
            <a:ext cx="381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flipH="1">
            <a:off x="5638800" y="3352800"/>
            <a:ext cx="76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143000" y="28194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1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1371600" y="28194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2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2743200" y="28194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12</a:t>
            </a: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6019800" y="3352800"/>
            <a:ext cx="381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7391400" y="3352800"/>
            <a:ext cx="304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63508" name="Picture 2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91000"/>
            <a:ext cx="9207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5562600" y="2971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1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5867400" y="2971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2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7162800" y="2971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12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965325" y="1636713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Hub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6384925" y="1789113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Switch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288925" y="5138738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Host A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1447800" y="5181600"/>
            <a:ext cx="674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Host B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5029200" y="5105400"/>
            <a:ext cx="674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Host A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6019800" y="5105400"/>
            <a:ext cx="674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Host B</a:t>
            </a: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2895600" y="4800600"/>
            <a:ext cx="9207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Intrusion</a:t>
            </a:r>
          </a:p>
          <a:p>
            <a:r>
              <a:rPr lang="en-US" altLang="en-US" sz="1200"/>
              <a:t>Detection </a:t>
            </a:r>
          </a:p>
          <a:p>
            <a:r>
              <a:rPr lang="en-US" altLang="en-US" sz="1200"/>
              <a:t>System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7391400" y="4724400"/>
            <a:ext cx="9207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Intrusion</a:t>
            </a:r>
          </a:p>
          <a:p>
            <a:r>
              <a:rPr lang="en-US" altLang="en-US" sz="1200"/>
              <a:t>Detection </a:t>
            </a:r>
          </a:p>
          <a:p>
            <a:r>
              <a:rPr lang="en-US" altLang="en-US" sz="1200"/>
              <a:t>System</a:t>
            </a:r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 flipV="1">
            <a:off x="838200" y="3505200"/>
            <a:ext cx="152400" cy="228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1447800" y="3505200"/>
            <a:ext cx="228600" cy="533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>
            <a:off x="2743200" y="3505200"/>
            <a:ext cx="228600" cy="609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grpSp>
        <p:nvGrpSpPr>
          <p:cNvPr id="63523" name="Group 35"/>
          <p:cNvGrpSpPr>
            <a:grpSpLocks/>
          </p:cNvGrpSpPr>
          <p:nvPr/>
        </p:nvGrpSpPr>
        <p:grpSpPr bwMode="auto">
          <a:xfrm>
            <a:off x="152400" y="3733800"/>
            <a:ext cx="762000" cy="381000"/>
            <a:chOff x="0" y="2112"/>
            <a:chExt cx="480" cy="240"/>
          </a:xfrm>
        </p:grpSpPr>
        <p:sp>
          <p:nvSpPr>
            <p:cNvPr id="63524" name="Rectangle 36"/>
            <p:cNvSpPr>
              <a:spLocks noChangeArrowheads="1"/>
            </p:cNvSpPr>
            <p:nvPr/>
          </p:nvSpPr>
          <p:spPr bwMode="auto">
            <a:xfrm>
              <a:off x="96" y="2208"/>
              <a:ext cx="384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63525" name="Rectangle 37"/>
            <p:cNvSpPr>
              <a:spLocks noChangeArrowheads="1"/>
            </p:cNvSpPr>
            <p:nvPr/>
          </p:nvSpPr>
          <p:spPr bwMode="auto">
            <a:xfrm>
              <a:off x="0" y="2112"/>
              <a:ext cx="384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grpSp>
        <p:nvGrpSpPr>
          <p:cNvPr id="63526" name="Group 38"/>
          <p:cNvGrpSpPr>
            <a:grpSpLocks/>
          </p:cNvGrpSpPr>
          <p:nvPr/>
        </p:nvGrpSpPr>
        <p:grpSpPr bwMode="auto">
          <a:xfrm>
            <a:off x="4572000" y="3810000"/>
            <a:ext cx="762000" cy="381000"/>
            <a:chOff x="0" y="2112"/>
            <a:chExt cx="480" cy="240"/>
          </a:xfrm>
        </p:grpSpPr>
        <p:sp>
          <p:nvSpPr>
            <p:cNvPr id="63527" name="Rectangle 39"/>
            <p:cNvSpPr>
              <a:spLocks noChangeArrowheads="1"/>
            </p:cNvSpPr>
            <p:nvPr/>
          </p:nvSpPr>
          <p:spPr bwMode="auto">
            <a:xfrm>
              <a:off x="96" y="2208"/>
              <a:ext cx="384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63528" name="Rectangle 40"/>
            <p:cNvSpPr>
              <a:spLocks noChangeArrowheads="1"/>
            </p:cNvSpPr>
            <p:nvPr/>
          </p:nvSpPr>
          <p:spPr bwMode="auto">
            <a:xfrm>
              <a:off x="0" y="2112"/>
              <a:ext cx="384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sp>
        <p:nvSpPr>
          <p:cNvPr id="63529" name="Line 41"/>
          <p:cNvSpPr>
            <a:spLocks noChangeShapeType="1"/>
          </p:cNvSpPr>
          <p:nvPr/>
        </p:nvSpPr>
        <p:spPr bwMode="auto">
          <a:xfrm flipV="1">
            <a:off x="5410200" y="3505200"/>
            <a:ext cx="76200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530" name="Line 42"/>
          <p:cNvSpPr>
            <a:spLocks noChangeShapeType="1"/>
          </p:cNvSpPr>
          <p:nvPr/>
        </p:nvSpPr>
        <p:spPr bwMode="auto">
          <a:xfrm>
            <a:off x="5943600" y="3505200"/>
            <a:ext cx="228600" cy="533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531" name="Line 43"/>
          <p:cNvSpPr>
            <a:spLocks noChangeShapeType="1"/>
          </p:cNvSpPr>
          <p:nvPr/>
        </p:nvSpPr>
        <p:spPr bwMode="auto">
          <a:xfrm flipH="1">
            <a:off x="7239000" y="3429000"/>
            <a:ext cx="45720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532" name="Line 44"/>
          <p:cNvSpPr>
            <a:spLocks noChangeShapeType="1"/>
          </p:cNvSpPr>
          <p:nvPr/>
        </p:nvSpPr>
        <p:spPr bwMode="auto">
          <a:xfrm>
            <a:off x="7162800" y="3505200"/>
            <a:ext cx="6096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288925" y="5802313"/>
            <a:ext cx="3937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Traffic from host A to host B gets sent to </a:t>
            </a:r>
            <a:r>
              <a:rPr lang="en-US" altLang="en-US" sz="1400"/>
              <a:t>all</a:t>
            </a:r>
            <a:r>
              <a:rPr lang="en-US" altLang="en-US" sz="1400" b="0"/>
              <a:t> hub</a:t>
            </a:r>
          </a:p>
          <a:p>
            <a:r>
              <a:rPr lang="en-US" altLang="en-US" sz="1400" b="0"/>
              <a:t> ports so the IDS can effectively monitor the</a:t>
            </a:r>
          </a:p>
          <a:p>
            <a:r>
              <a:rPr lang="en-US" altLang="en-US" sz="1400" b="0"/>
              <a:t>traffic.</a:t>
            </a:r>
          </a:p>
        </p:txBody>
      </p:sp>
      <p:sp>
        <p:nvSpPr>
          <p:cNvPr id="63534" name="Text Box 46"/>
          <p:cNvSpPr txBox="1">
            <a:spLocks noChangeArrowheads="1"/>
          </p:cNvSpPr>
          <p:nvPr/>
        </p:nvSpPr>
        <p:spPr bwMode="auto">
          <a:xfrm>
            <a:off x="4724400" y="5715000"/>
            <a:ext cx="40179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Traffic from host A to host B gets sent only to</a:t>
            </a:r>
          </a:p>
          <a:p>
            <a:r>
              <a:rPr lang="en-US" altLang="en-US" sz="1400" b="0"/>
              <a:t>the port which connects host B and the IDS does</a:t>
            </a:r>
          </a:p>
          <a:p>
            <a:r>
              <a:rPr lang="en-US" altLang="en-US" sz="1400" b="0"/>
              <a:t>not see any traffic.</a:t>
            </a:r>
          </a:p>
        </p:txBody>
      </p:sp>
    </p:spTree>
    <p:extLst>
      <p:ext uri="{BB962C8B-B14F-4D97-AF65-F5344CB8AC3E}">
        <p14:creationId xmlns:p14="http://schemas.microsoft.com/office/powerpoint/2010/main" val="3733490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1DF9-F93A-4C87-BFB3-8714260A9D0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 Functions</a:t>
            </a:r>
          </a:p>
        </p:txBody>
      </p:sp>
      <p:sp>
        <p:nvSpPr>
          <p:cNvPr id="2017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524000"/>
            <a:ext cx="8382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</a:t>
            </a:r>
            <a:r>
              <a:rPr lang="en-US" altLang="en-US" i="1"/>
              <a:t> hash function</a:t>
            </a:r>
            <a:r>
              <a:rPr lang="en-US" altLang="en-US"/>
              <a:t> takes an input message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of arbitrary length and outputs fixed-length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code. The fixed-length output is called the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i="1"/>
              <a:t>hash</a:t>
            </a:r>
            <a:r>
              <a:rPr lang="en-US" altLang="en-US"/>
              <a:t>, or the </a:t>
            </a:r>
            <a:r>
              <a:rPr lang="en-US" altLang="en-US" i="1"/>
              <a:t>message digest</a:t>
            </a:r>
            <a:r>
              <a:rPr lang="en-US" altLang="en-US"/>
              <a:t>, of the original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input message. 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1127125" y="5297488"/>
            <a:ext cx="652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/>
              <a:t>Common Algorithms: MD-5 (128), SHA-1 (160)</a:t>
            </a:r>
          </a:p>
        </p:txBody>
      </p:sp>
    </p:spTree>
    <p:extLst>
      <p:ext uri="{BB962C8B-B14F-4D97-AF65-F5344CB8AC3E}">
        <p14:creationId xmlns:p14="http://schemas.microsoft.com/office/powerpoint/2010/main" val="276478390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5A2-B5E2-49B5-A7DF-43518CC1027A}" type="slidenum">
              <a:rPr lang="en-US" altLang="en-US"/>
              <a:pPr/>
              <a:t>160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NIDS with Cable Taps</a:t>
            </a:r>
          </a:p>
        </p:txBody>
      </p:sp>
      <p:pic>
        <p:nvPicPr>
          <p:cNvPr id="6451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28844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7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13716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590800" y="26670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1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4191000" y="26670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12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819400" y="26670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2</a:t>
            </a:r>
          </a:p>
        </p:txBody>
      </p:sp>
      <p:pic>
        <p:nvPicPr>
          <p:cNvPr id="64521" name="Picture 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14800"/>
            <a:ext cx="914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2" name="Picture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4800"/>
            <a:ext cx="914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124200" y="25908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. . . . . . . </a:t>
            </a: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2514600" y="3886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3352800" y="3886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2971800" y="30480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2438400" y="30480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2667000" y="3276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>
            <a:off x="2667000" y="32766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3352800" y="3429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3352800" y="34290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5410200" y="32004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>
            <a:off x="5791200" y="3505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1828800" y="5029200"/>
            <a:ext cx="674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Host A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3048000" y="5105400"/>
            <a:ext cx="674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Host B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5486400" y="4876800"/>
            <a:ext cx="9207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Intrusion</a:t>
            </a:r>
          </a:p>
          <a:p>
            <a:r>
              <a:rPr lang="en-US" altLang="en-US" sz="1200"/>
              <a:t>Detection </a:t>
            </a:r>
          </a:p>
          <a:p>
            <a:r>
              <a:rPr lang="en-US" altLang="en-US" sz="1200"/>
              <a:t>System</a:t>
            </a:r>
          </a:p>
        </p:txBody>
      </p:sp>
      <p:sp>
        <p:nvSpPr>
          <p:cNvPr id="64537" name="Rectangle 25"/>
          <p:cNvSpPr>
            <a:spLocks noChangeArrowheads="1"/>
          </p:cNvSpPr>
          <p:nvPr/>
        </p:nvSpPr>
        <p:spPr bwMode="auto">
          <a:xfrm rot="-5400000">
            <a:off x="2476500" y="34671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64538" name="Rectangle 26"/>
          <p:cNvSpPr>
            <a:spLocks noChangeArrowheads="1"/>
          </p:cNvSpPr>
          <p:nvPr/>
        </p:nvSpPr>
        <p:spPr bwMode="auto">
          <a:xfrm rot="-5400000">
            <a:off x="3238500" y="34671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3200400" y="3581400"/>
            <a:ext cx="455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Tap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5410200" y="3200400"/>
            <a:ext cx="904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Tap Panel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2362200" y="3581400"/>
            <a:ext cx="455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Tap</a:t>
            </a:r>
          </a:p>
        </p:txBody>
      </p:sp>
    </p:spTree>
    <p:extLst>
      <p:ext uri="{BB962C8B-B14F-4D97-AF65-F5344CB8AC3E}">
        <p14:creationId xmlns:p14="http://schemas.microsoft.com/office/powerpoint/2010/main" val="153304423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A78E-3F8E-41BA-9535-37D6963015FD}" type="slidenum">
              <a:rPr lang="en-US" altLang="en-US"/>
              <a:pPr/>
              <a:t>161</a:t>
            </a:fld>
            <a:endParaRPr lang="en-US" altLang="en-US"/>
          </a:p>
        </p:txBody>
      </p:sp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Collecting Incident Data</a:t>
            </a: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chemeClr val="folHlink"/>
                </a:solidFill>
              </a:rPr>
              <a:t>Traditional Forensics</a:t>
            </a:r>
          </a:p>
          <a:p>
            <a:r>
              <a:rPr lang="en-US" altLang="en-US" sz="2600"/>
              <a:t>Immediately shutdown the system (or pull the power cord)</a:t>
            </a:r>
          </a:p>
          <a:p>
            <a:r>
              <a:rPr lang="en-US" altLang="en-US" sz="2600"/>
              <a:t>Make a forensic duplicate</a:t>
            </a:r>
          </a:p>
          <a:p>
            <a:r>
              <a:rPr lang="en-US" altLang="en-US" sz="2600"/>
              <a:t>Perform analysis on the duplicate</a:t>
            </a:r>
          </a:p>
          <a:p>
            <a:r>
              <a:rPr lang="en-US" altLang="en-US" sz="2600"/>
              <a:t>Live system data is rarely recovered.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4648200" y="1600200"/>
            <a:ext cx="4038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5461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5461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5461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5461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5461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chemeClr val="folHlink"/>
                </a:solidFill>
              </a:rPr>
              <a:t>Infrastructure Forensics</a:t>
            </a:r>
          </a:p>
          <a:p>
            <a:pPr>
              <a:lnSpc>
                <a:spcPct val="90000"/>
              </a:lnSpc>
            </a:pPr>
            <a:r>
              <a:rPr lang="en-US" altLang="en-US" sz="2600" b="0"/>
              <a:t>Live system data is the most valuable.</a:t>
            </a:r>
          </a:p>
          <a:p>
            <a:pPr>
              <a:lnSpc>
                <a:spcPct val="90000"/>
              </a:lnSpc>
            </a:pPr>
            <a:r>
              <a:rPr lang="en-US" altLang="en-US" sz="2600" b="0"/>
              <a:t>Immediate shutdown destroys all of this data.</a:t>
            </a:r>
          </a:p>
          <a:p>
            <a:pPr>
              <a:lnSpc>
                <a:spcPct val="90000"/>
              </a:lnSpc>
            </a:pPr>
            <a:r>
              <a:rPr lang="en-US" altLang="en-US" sz="2600" b="0"/>
              <a:t>Persistent (flash) data will likely be unchanged and useless.</a:t>
            </a:r>
          </a:p>
          <a:p>
            <a:pPr>
              <a:lnSpc>
                <a:spcPct val="90000"/>
              </a:lnSpc>
            </a:pPr>
            <a:r>
              <a:rPr lang="en-US" altLang="en-US" sz="2600" b="0"/>
              <a:t>Investigators must recover live data for analysis</a:t>
            </a:r>
          </a:p>
        </p:txBody>
      </p:sp>
    </p:spTree>
    <p:extLst>
      <p:ext uri="{BB962C8B-B14F-4D97-AF65-F5344CB8AC3E}">
        <p14:creationId xmlns:p14="http://schemas.microsoft.com/office/powerpoint/2010/main" val="2568796625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552D-FD36-4636-BA65-3DD53B958A59}" type="slidenum">
              <a:rPr lang="en-US" altLang="en-US"/>
              <a:pPr/>
              <a:t>162</a:t>
            </a:fld>
            <a:endParaRPr lang="en-US" altLang="en-US"/>
          </a:p>
        </p:txBody>
      </p:sp>
      <p:sp>
        <p:nvSpPr>
          <p:cNvPr id="325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Bare Minimum Device Security</a:t>
            </a:r>
          </a:p>
        </p:txBody>
      </p:sp>
      <p:sp>
        <p:nvSpPr>
          <p:cNvPr id="3256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Authenticate and keep track of who has accessed infrastructure devices</a:t>
            </a:r>
          </a:p>
          <a:p>
            <a:r>
              <a:rPr lang="en-US" altLang="en-US"/>
              <a:t>Configure access remotely only through ssh or trusted hosts (know what data is sent in the clear)</a:t>
            </a:r>
          </a:p>
          <a:p>
            <a:r>
              <a:rPr lang="en-US" altLang="en-US"/>
              <a:t>Disable access that is not used</a:t>
            </a:r>
          </a:p>
          <a:p>
            <a:r>
              <a:rPr lang="en-US" altLang="en-US"/>
              <a:t>Accurate timestamps for all logging</a:t>
            </a:r>
          </a:p>
          <a:p>
            <a:r>
              <a:rPr lang="en-US" altLang="en-US"/>
              <a:t>Keep keys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15611664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241A-4659-4125-8BB2-2A210CEA010A}" type="slidenum">
              <a:rPr lang="en-US" altLang="en-US"/>
              <a:pPr/>
              <a:t>163</a:t>
            </a:fld>
            <a:endParaRPr lang="en-US" altLang="en-US"/>
          </a:p>
        </p:txBody>
      </p:sp>
      <p:sp>
        <p:nvSpPr>
          <p:cNvPr id="327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 To Be Forgotten</a:t>
            </a:r>
          </a:p>
        </p:txBody>
      </p:sp>
      <p:sp>
        <p:nvSpPr>
          <p:cNvPr id="3276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DNS Servers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Lame delegations are evil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Recursive DNS can lead to cache poisoning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/>
              <a:t>(UDP – trivial to determine seq# and create invalid entry)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Block traffic to destination port 53 only and allow traffic to source port 53 that already has an established connection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Email Servers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hlink"/>
                </a:solidFill>
              </a:rPr>
              <a:t>      Spam attacks and deterrents: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hlink"/>
                </a:solidFill>
              </a:rPr>
              <a:t>        </a:t>
            </a:r>
            <a:r>
              <a:rPr lang="en-US" altLang="en-US" sz="2400">
                <a:solidFill>
                  <a:schemeClr val="hlink"/>
                </a:solidFill>
                <a:hlinkClick r:id="rId2"/>
              </a:rPr>
              <a:t>http://spam.abuse.net</a:t>
            </a:r>
            <a:r>
              <a:rPr lang="en-US" altLang="en-US" sz="2400">
                <a:solidFill>
                  <a:schemeClr val="hlink"/>
                </a:solidFill>
              </a:rPr>
              <a:t>/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hlink"/>
                </a:solidFill>
              </a:rPr>
              <a:t>        http://www.cauce.org/</a:t>
            </a:r>
          </a:p>
        </p:txBody>
      </p:sp>
    </p:spTree>
    <p:extLst>
      <p:ext uri="{BB962C8B-B14F-4D97-AF65-F5344CB8AC3E}">
        <p14:creationId xmlns:p14="http://schemas.microsoft.com/office/powerpoint/2010/main" val="171358390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997E-5D6C-497B-AFED-C0984B1D67B6}" type="slidenum">
              <a:rPr lang="en-US" altLang="en-US"/>
              <a:pPr/>
              <a:t>164</a:t>
            </a:fld>
            <a:endParaRPr lang="en-US" altLang="en-US"/>
          </a:p>
        </p:txBody>
      </p:sp>
      <p:sp>
        <p:nvSpPr>
          <p:cNvPr id="315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I Configure </a:t>
            </a:r>
          </a:p>
        </p:txBody>
      </p:sp>
      <p:sp>
        <p:nvSpPr>
          <p:cNvPr id="315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Device Security</a:t>
            </a:r>
          </a:p>
          <a:p>
            <a:r>
              <a:rPr lang="en-US" altLang="en-US"/>
              <a:t>Filtering</a:t>
            </a:r>
          </a:p>
          <a:p>
            <a:r>
              <a:rPr lang="en-US" altLang="en-US"/>
              <a:t>Routing Security</a:t>
            </a:r>
          </a:p>
          <a:p>
            <a:r>
              <a:rPr lang="en-US" altLang="en-US"/>
              <a:t>IPsec</a:t>
            </a:r>
          </a:p>
          <a:p>
            <a:r>
              <a:rPr lang="en-US" altLang="en-US"/>
              <a:t>DoS/DDoS Mitigation</a:t>
            </a:r>
          </a:p>
          <a:p>
            <a:r>
              <a:rPr lang="en-US" altLang="en-US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580424314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4A90B-356F-41B7-9C05-ED2F6CB0DA6D}" type="slidenum">
              <a:rPr lang="en-US" altLang="en-US"/>
              <a:pPr/>
              <a:t>165</a:t>
            </a:fld>
            <a:endParaRPr lang="en-US" altLang="en-US"/>
          </a:p>
        </p:txBody>
      </p:sp>
      <p:sp>
        <p:nvSpPr>
          <p:cNvPr id="308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Generic Device Security Checklist</a:t>
            </a:r>
          </a:p>
        </p:txBody>
      </p:sp>
      <p:sp>
        <p:nvSpPr>
          <p:cNvPr id="3082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Console access</a:t>
            </a:r>
          </a:p>
          <a:p>
            <a:r>
              <a:rPr lang="en-US" altLang="en-US"/>
              <a:t>Logical access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	telnet vs ssh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	http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	snmp</a:t>
            </a:r>
          </a:p>
          <a:p>
            <a:r>
              <a:rPr lang="en-US" altLang="en-US"/>
              <a:t>Logging</a:t>
            </a:r>
          </a:p>
          <a:p>
            <a:r>
              <a:rPr lang="en-US" altLang="en-US"/>
              <a:t>Encrypting Passwords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006319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4BF3-DCFE-4CD5-8172-AD0A8EF818FB}" type="slidenum">
              <a:rPr lang="en-US" altLang="en-US"/>
              <a:pPr/>
              <a:t>166</a:t>
            </a:fld>
            <a:endParaRPr lang="en-US" altLang="en-US"/>
          </a:p>
        </p:txBody>
      </p:sp>
      <p:sp>
        <p:nvSpPr>
          <p:cNvPr id="309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Device Security Checklist (Layer 3)</a:t>
            </a:r>
          </a:p>
        </p:txBody>
      </p:sp>
      <p:sp>
        <p:nvSpPr>
          <p:cNvPr id="3092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Blackhole Filtering</a:t>
            </a:r>
          </a:p>
          <a:p>
            <a:r>
              <a:rPr lang="en-US" altLang="en-US"/>
              <a:t>Routing Authentication</a:t>
            </a:r>
          </a:p>
          <a:p>
            <a:r>
              <a:rPr lang="en-US" altLang="en-US"/>
              <a:t>ICMP Filters</a:t>
            </a:r>
          </a:p>
          <a:p>
            <a:r>
              <a:rPr lang="en-US" altLang="en-US"/>
              <a:t>Other filtering templates</a:t>
            </a:r>
          </a:p>
        </p:txBody>
      </p:sp>
    </p:spTree>
    <p:extLst>
      <p:ext uri="{BB962C8B-B14F-4D97-AF65-F5344CB8AC3E}">
        <p14:creationId xmlns:p14="http://schemas.microsoft.com/office/powerpoint/2010/main" val="3519834041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791-7EB3-4D96-B4AA-178C95F9F2D7}" type="slidenum">
              <a:rPr lang="en-US" altLang="en-US"/>
              <a:pPr/>
              <a:t>167</a:t>
            </a:fld>
            <a:endParaRPr lang="en-US" altLang="en-US"/>
          </a:p>
        </p:txBody>
      </p:sp>
      <p:sp>
        <p:nvSpPr>
          <p:cNvPr id="310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Device Security Checklist (Layer 2)</a:t>
            </a:r>
          </a:p>
        </p:txBody>
      </p:sp>
      <p:sp>
        <p:nvSpPr>
          <p:cNvPr id="3102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MAC Filters</a:t>
            </a:r>
          </a:p>
          <a:p>
            <a:r>
              <a:rPr lang="en-US" altLang="en-US"/>
              <a:t>Port Authentication – 802.1x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09831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4650-503F-46D8-929F-45554A32E0B9}" type="slidenum">
              <a:rPr lang="en-US" altLang="en-US"/>
              <a:pPr/>
              <a:t>168</a:t>
            </a:fld>
            <a:endParaRPr lang="en-US" altLang="en-US"/>
          </a:p>
        </p:txBody>
      </p:sp>
      <p:sp>
        <p:nvSpPr>
          <p:cNvPr id="316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I Configure </a:t>
            </a:r>
          </a:p>
        </p:txBody>
      </p:sp>
      <p:sp>
        <p:nvSpPr>
          <p:cNvPr id="316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Device Security</a:t>
            </a:r>
          </a:p>
          <a:p>
            <a:r>
              <a:rPr lang="en-US" altLang="en-US"/>
              <a:t>Filtering</a:t>
            </a:r>
          </a:p>
          <a:p>
            <a:r>
              <a:rPr lang="en-US" altLang="en-US"/>
              <a:t>Routing Security</a:t>
            </a:r>
          </a:p>
          <a:p>
            <a:r>
              <a:rPr lang="en-US" altLang="en-US"/>
              <a:t>IPsec</a:t>
            </a:r>
          </a:p>
          <a:p>
            <a:r>
              <a:rPr lang="en-US" altLang="en-US"/>
              <a:t>DoS/DDoS Mitigation</a:t>
            </a:r>
          </a:p>
          <a:p>
            <a:r>
              <a:rPr lang="en-US" altLang="en-US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4213649376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45BD-CFFA-4547-BE69-C4D65FE3049A}" type="slidenum">
              <a:rPr lang="en-US" altLang="en-US"/>
              <a:pPr/>
              <a:t>169</a:t>
            </a:fld>
            <a:endParaRPr lang="en-US" altLang="en-US"/>
          </a:p>
        </p:txBody>
      </p:sp>
      <p:sp>
        <p:nvSpPr>
          <p:cNvPr id="312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 Making IPsec Configuration Understandable</a:t>
            </a:r>
          </a:p>
        </p:txBody>
      </p:sp>
      <p:sp>
        <p:nvSpPr>
          <p:cNvPr id="3123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Vendors have made it hard since no collaboration for defaults (even within same company)</a:t>
            </a:r>
          </a:p>
          <a:p>
            <a:r>
              <a:rPr lang="en-US" altLang="en-US"/>
              <a:t>YOU need to define appropriate options</a:t>
            </a:r>
          </a:p>
        </p:txBody>
      </p:sp>
    </p:spTree>
    <p:extLst>
      <p:ext uri="{BB962C8B-B14F-4D97-AF65-F5344CB8AC3E}">
        <p14:creationId xmlns:p14="http://schemas.microsoft.com/office/powerpoint/2010/main" val="802762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7A09-49EA-4E65-9CD4-4F808A5C6A9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Exclusive –OR Function (X-OR)</a:t>
            </a:r>
          </a:p>
        </p:txBody>
      </p:sp>
      <p:sp>
        <p:nvSpPr>
          <p:cNvPr id="300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 xor 1 = 0            0 xor 0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 xor 0 = 1            0 xor 1 = 1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365125" y="3465513"/>
            <a:ext cx="73723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 1 1 0 0 1 0 1   xor’ed with  1 1 0 1 0 0 1 1  produces  1 0 1 1 0 1 1 0</a:t>
            </a:r>
          </a:p>
          <a:p>
            <a:endParaRPr lang="en-US" altLang="en-US"/>
          </a:p>
          <a:p>
            <a:r>
              <a:rPr lang="en-US" altLang="en-US"/>
              <a:t>1 0 1 1 0 1 1 0   xor’ed with  1 1 0 1 0 0 1 1 produces   0 1 1 0 0 1 0 1</a:t>
            </a:r>
          </a:p>
        </p:txBody>
      </p:sp>
    </p:spTree>
    <p:extLst>
      <p:ext uri="{BB962C8B-B14F-4D97-AF65-F5344CB8AC3E}">
        <p14:creationId xmlns:p14="http://schemas.microsoft.com/office/powerpoint/2010/main" val="71274011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9E-F5BF-4A8C-AFC7-B540FD647C52}" type="slidenum">
              <a:rPr lang="en-US" altLang="en-US"/>
              <a:pPr/>
              <a:t>170</a:t>
            </a:fld>
            <a:endParaRPr lang="en-US" altLang="en-US"/>
          </a:p>
        </p:txBody>
      </p:sp>
      <p:sp>
        <p:nvSpPr>
          <p:cNvPr id="313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Pretty Good IPsec Policy</a:t>
            </a:r>
          </a:p>
        </p:txBody>
      </p:sp>
      <p:sp>
        <p:nvSpPr>
          <p:cNvPr id="3133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IKE Phase 1 (aka ISAKMP)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 3DES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 Lifetime  (how many seconds in 1 day?)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SHA-1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DH Group 2 (MODP)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IKE Phase 2 (aka IPsec)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 3DES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Lifetime (how many seconds in 1 hour?)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SHA-1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PFS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DH Group 2 (MODP)</a:t>
            </a:r>
          </a:p>
        </p:txBody>
      </p:sp>
    </p:spTree>
    <p:extLst>
      <p:ext uri="{BB962C8B-B14F-4D97-AF65-F5344CB8AC3E}">
        <p14:creationId xmlns:p14="http://schemas.microsoft.com/office/powerpoint/2010/main" val="22341623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7093-054E-49E8-9D78-4468CA019124}" type="slidenum">
              <a:rPr lang="en-US" altLang="en-US"/>
              <a:pPr/>
              <a:t>171</a:t>
            </a:fld>
            <a:endParaRPr lang="en-US" altLang="en-US"/>
          </a:p>
        </p:txBody>
      </p:sp>
      <p:sp>
        <p:nvSpPr>
          <p:cNvPr id="328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PFS- what is it?</a:t>
            </a:r>
          </a:p>
        </p:txBody>
      </p:sp>
      <p:sp>
        <p:nvSpPr>
          <p:cNvPr id="3287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Perfect Forward Secrecy</a:t>
            </a:r>
          </a:p>
          <a:p>
            <a:r>
              <a:rPr lang="en-US" altLang="en-US"/>
              <a:t>Doing new DH exchange to derive keying material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(DH used to derive shared secret which is used to derive keying material for IPsec security services)</a:t>
            </a:r>
          </a:p>
        </p:txBody>
      </p:sp>
    </p:spTree>
    <p:extLst>
      <p:ext uri="{BB962C8B-B14F-4D97-AF65-F5344CB8AC3E}">
        <p14:creationId xmlns:p14="http://schemas.microsoft.com/office/powerpoint/2010/main" val="3317995896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99CD-0901-425C-85A0-2EFFACF76042}" type="slidenum">
              <a:rPr lang="en-US" altLang="en-US"/>
              <a:pPr/>
              <a:t>172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Advanced Filtering Example</a:t>
            </a:r>
          </a:p>
        </p:txBody>
      </p:sp>
      <p:pic>
        <p:nvPicPr>
          <p:cNvPr id="32773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73463"/>
            <a:ext cx="3505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743200" y="4487863"/>
            <a:ext cx="2928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Corporate Campus</a:t>
            </a:r>
          </a:p>
        </p:txBody>
      </p:sp>
      <p:grpSp>
        <p:nvGrpSpPr>
          <p:cNvPr id="32775" name="Group 7"/>
          <p:cNvGrpSpPr>
            <a:grpSpLocks/>
          </p:cNvGrpSpPr>
          <p:nvPr/>
        </p:nvGrpSpPr>
        <p:grpSpPr bwMode="auto">
          <a:xfrm>
            <a:off x="0" y="2735263"/>
            <a:ext cx="1885950" cy="1330325"/>
            <a:chOff x="0" y="1344"/>
            <a:chExt cx="1188" cy="838"/>
          </a:xfrm>
        </p:grpSpPr>
        <p:pic>
          <p:nvPicPr>
            <p:cNvPr id="32776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44"/>
              <a:ext cx="1188" cy="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192" y="1488"/>
              <a:ext cx="8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Internet</a:t>
              </a:r>
            </a:p>
          </p:txBody>
        </p:sp>
        <p:pic>
          <p:nvPicPr>
            <p:cNvPr id="32778" name="Picture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872"/>
              <a:ext cx="52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295400" y="4030663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 flipV="1">
            <a:off x="1676400" y="4183063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1676400" y="4183063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grpSp>
        <p:nvGrpSpPr>
          <p:cNvPr id="32782" name="Group 14"/>
          <p:cNvGrpSpPr>
            <a:grpSpLocks/>
          </p:cNvGrpSpPr>
          <p:nvPr/>
        </p:nvGrpSpPr>
        <p:grpSpPr bwMode="auto">
          <a:xfrm>
            <a:off x="4038600" y="2735263"/>
            <a:ext cx="609600" cy="685800"/>
            <a:chOff x="3024" y="1680"/>
            <a:chExt cx="384" cy="432"/>
          </a:xfrm>
        </p:grpSpPr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 flipH="1">
              <a:off x="3024" y="168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3024" y="196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 flipH="1">
              <a:off x="3072" y="196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pic>
        <p:nvPicPr>
          <p:cNvPr id="32786" name="Picture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35463"/>
            <a:ext cx="838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7" name="Picture 1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16063"/>
            <a:ext cx="2133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953000" y="1820863"/>
            <a:ext cx="1720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Branch Office A</a:t>
            </a:r>
          </a:p>
        </p:txBody>
      </p:sp>
      <p:pic>
        <p:nvPicPr>
          <p:cNvPr id="32789" name="Picture 2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78063"/>
            <a:ext cx="838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5105400" y="2125663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171.71.77.0</a:t>
            </a:r>
          </a:p>
          <a:p>
            <a:pPr algn="ctr"/>
            <a:r>
              <a:rPr lang="en-US" altLang="en-US" sz="1200"/>
              <a:t>(255.255.255.224)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429000" y="4030663"/>
            <a:ext cx="14335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144.254.0.0</a:t>
            </a:r>
          </a:p>
          <a:p>
            <a:pPr algn="ctr"/>
            <a:r>
              <a:rPr lang="en-US" altLang="en-US" sz="1400"/>
              <a:t>(255.255.255.0)</a:t>
            </a:r>
          </a:p>
        </p:txBody>
      </p:sp>
      <p:pic>
        <p:nvPicPr>
          <p:cNvPr id="32792" name="Picture 2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44863"/>
            <a:ext cx="2133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7086600" y="3573463"/>
            <a:ext cx="1720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Branch Office B</a:t>
            </a:r>
          </a:p>
        </p:txBody>
      </p:sp>
      <p:pic>
        <p:nvPicPr>
          <p:cNvPr id="32794" name="Picture 2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59263"/>
            <a:ext cx="838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7391400" y="3954463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192.150.42.0</a:t>
            </a:r>
          </a:p>
          <a:p>
            <a:pPr algn="ctr"/>
            <a:r>
              <a:rPr lang="en-US" altLang="en-US" sz="1200"/>
              <a:t>(255.255.255.224)</a:t>
            </a:r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 flipV="1">
            <a:off x="1600200" y="4716463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32797" name="Picture 2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44863"/>
            <a:ext cx="838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3276600" y="2735263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914400" y="5554663"/>
            <a:ext cx="162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Ingress filter from Internet</a:t>
            </a:r>
          </a:p>
          <a:p>
            <a:r>
              <a:rPr lang="en-US" altLang="en-US" sz="1000" b="0"/>
              <a:t>Egress filter to Internet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2362200" y="2278063"/>
            <a:ext cx="175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Ingress filter from Branch At</a:t>
            </a:r>
          </a:p>
          <a:p>
            <a:r>
              <a:rPr lang="en-US" altLang="en-US" sz="1000" b="0"/>
              <a:t>Egress filter to Branch A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5334000" y="3040063"/>
            <a:ext cx="2259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Ingress filter from Corporate Network</a:t>
            </a:r>
          </a:p>
          <a:p>
            <a:r>
              <a:rPr lang="en-US" altLang="en-US" sz="1000" b="0"/>
              <a:t>Egress filter to Corporate Network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5410200" y="5249863"/>
            <a:ext cx="171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Ingress filter from Branch B</a:t>
            </a:r>
          </a:p>
          <a:p>
            <a:r>
              <a:rPr lang="en-US" altLang="en-US" sz="1000" b="0"/>
              <a:t>Egress filter to Branch B</a:t>
            </a:r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 flipH="1" flipV="1">
            <a:off x="4724400" y="2811463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32808" name="Picture 4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07063"/>
            <a:ext cx="1885950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7467600" y="6164263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Internet</a:t>
            </a:r>
          </a:p>
        </p:txBody>
      </p:sp>
      <p:pic>
        <p:nvPicPr>
          <p:cNvPr id="32810" name="Picture 4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8463"/>
            <a:ext cx="838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7010400" y="464026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815" name="Line 47"/>
          <p:cNvSpPr>
            <a:spLocks noChangeShapeType="1"/>
          </p:cNvSpPr>
          <p:nvPr/>
        </p:nvSpPr>
        <p:spPr bwMode="auto">
          <a:xfrm flipV="1">
            <a:off x="7391400" y="48688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>
            <a:off x="7391400" y="486886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7519988" y="4868863"/>
            <a:ext cx="162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Ingress filter from Internet</a:t>
            </a:r>
          </a:p>
          <a:p>
            <a:r>
              <a:rPr lang="en-US" altLang="en-US" sz="1000" b="0"/>
              <a:t>Egress filter to Internet</a:t>
            </a:r>
          </a:p>
        </p:txBody>
      </p:sp>
      <p:sp>
        <p:nvSpPr>
          <p:cNvPr id="32820" name="Line 52"/>
          <p:cNvSpPr>
            <a:spLocks noChangeShapeType="1"/>
          </p:cNvSpPr>
          <p:nvPr/>
        </p:nvSpPr>
        <p:spPr bwMode="auto">
          <a:xfrm flipH="1" flipV="1">
            <a:off x="7162800" y="4716463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821" name="Line 53"/>
          <p:cNvSpPr>
            <a:spLocks noChangeShapeType="1"/>
          </p:cNvSpPr>
          <p:nvPr/>
        </p:nvSpPr>
        <p:spPr bwMode="auto">
          <a:xfrm>
            <a:off x="4724400" y="3497263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822" name="Line 54"/>
          <p:cNvSpPr>
            <a:spLocks noChangeShapeType="1"/>
          </p:cNvSpPr>
          <p:nvPr/>
        </p:nvSpPr>
        <p:spPr bwMode="auto">
          <a:xfrm flipH="1">
            <a:off x="5943600" y="3878263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823" name="Line 55"/>
          <p:cNvSpPr>
            <a:spLocks noChangeShapeType="1"/>
          </p:cNvSpPr>
          <p:nvPr/>
        </p:nvSpPr>
        <p:spPr bwMode="auto">
          <a:xfrm>
            <a:off x="5943600" y="39544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824" name="Line 56"/>
          <p:cNvSpPr>
            <a:spLocks noChangeShapeType="1"/>
          </p:cNvSpPr>
          <p:nvPr/>
        </p:nvSpPr>
        <p:spPr bwMode="auto">
          <a:xfrm flipH="1">
            <a:off x="6553200" y="3497263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825" name="Line 57"/>
          <p:cNvSpPr>
            <a:spLocks noChangeShapeType="1"/>
          </p:cNvSpPr>
          <p:nvPr/>
        </p:nvSpPr>
        <p:spPr bwMode="auto">
          <a:xfrm flipH="1" flipV="1">
            <a:off x="4800600" y="3725863"/>
            <a:ext cx="1371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304800" y="6248400"/>
            <a:ext cx="644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NOTE BACKDOOR ROUTE TO INTERNET VIA BRANCH B!!</a:t>
            </a:r>
          </a:p>
        </p:txBody>
      </p:sp>
    </p:spTree>
    <p:extLst>
      <p:ext uri="{BB962C8B-B14F-4D97-AF65-F5344CB8AC3E}">
        <p14:creationId xmlns:p14="http://schemas.microsoft.com/office/powerpoint/2010/main" val="387081502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AF95-B724-457B-9AF3-BB5EC536F2ED}" type="slidenum">
              <a:rPr lang="en-US" altLang="en-US"/>
              <a:pPr/>
              <a:t>173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Branch Router Configuration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057400" y="1447800"/>
            <a:ext cx="5537200" cy="521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The configuration is as follows: (for branch A router) </a:t>
            </a:r>
          </a:p>
          <a:p>
            <a:r>
              <a:rPr lang="en-US" altLang="en-US" b="0"/>
              <a:t>access-list 133 deny   ip host 0.0.0.0 any</a:t>
            </a:r>
          </a:p>
          <a:p>
            <a:r>
              <a:rPr lang="en-US" altLang="en-US" b="0"/>
              <a:t>access-list 133 deny   ip 127.0.0.0 0.255.255.255 any</a:t>
            </a:r>
          </a:p>
          <a:p>
            <a:r>
              <a:rPr lang="en-US" altLang="en-US" b="0"/>
              <a:t>access-list 133 deny   ip 10.0.0.0 0.255.255.255 any</a:t>
            </a:r>
          </a:p>
          <a:p>
            <a:r>
              <a:rPr lang="en-US" altLang="en-US" b="0"/>
              <a:t>access-list 133 deny   ip 172.16.0.0 0.15.255.255 any</a:t>
            </a:r>
          </a:p>
          <a:p>
            <a:r>
              <a:rPr lang="en-US" altLang="en-US" b="0"/>
              <a:t>access-list 133 deny   ip 192.168.0.0 0.0.255.255 any</a:t>
            </a:r>
          </a:p>
          <a:p>
            <a:r>
              <a:rPr lang="en-US" altLang="en-US" b="0"/>
              <a:t>access-list 133 deny   ip 192.0.2.0 0.0.0.255 any</a:t>
            </a:r>
          </a:p>
          <a:p>
            <a:r>
              <a:rPr lang="en-US" altLang="en-US" b="0"/>
              <a:t>access-list 133 deny   ip 169.254.0.0 0.0.255.255 any</a:t>
            </a:r>
          </a:p>
          <a:p>
            <a:r>
              <a:rPr lang="en-US" altLang="en-US" b="0"/>
              <a:t>access-list 133 deny   ip 240.0.0.0 15.255.255.255 any</a:t>
            </a:r>
          </a:p>
          <a:p>
            <a:r>
              <a:rPr lang="en-US" altLang="en-US" b="0"/>
              <a:t>access-list 133 deny   ip 171.71.32.0 0.0.0.31 any</a:t>
            </a:r>
          </a:p>
          <a:p>
            <a:r>
              <a:rPr lang="en-US" altLang="en-US" b="0"/>
              <a:t>access-list 133 permit ip any any</a:t>
            </a:r>
          </a:p>
          <a:p>
            <a:endParaRPr lang="en-US" altLang="en-US" b="0"/>
          </a:p>
          <a:p>
            <a:r>
              <a:rPr lang="en-US" altLang="en-US" b="0"/>
              <a:t>access-list 144 permit ip 171.71.32.0 0.0.0.31 any</a:t>
            </a:r>
          </a:p>
          <a:p>
            <a:r>
              <a:rPr lang="en-US" altLang="en-US" b="0"/>
              <a:t>access-list 144 deny ip any any</a:t>
            </a:r>
          </a:p>
          <a:p>
            <a:endParaRPr lang="en-US" altLang="en-US" b="0"/>
          </a:p>
          <a:p>
            <a:r>
              <a:rPr lang="en-US" altLang="en-US" b="0"/>
              <a:t>interface BRI0</a:t>
            </a:r>
          </a:p>
          <a:p>
            <a:r>
              <a:rPr lang="en-US" altLang="en-US" b="0"/>
              <a:t>description To Corporate Network</a:t>
            </a:r>
          </a:p>
          <a:p>
            <a:r>
              <a:rPr lang="en-US" altLang="en-US" b="0"/>
              <a:t>ip access-group 133 in</a:t>
            </a:r>
          </a:p>
          <a:p>
            <a:r>
              <a:rPr lang="en-US" altLang="en-US" b="0"/>
              <a:t>ip access-group 144 out </a:t>
            </a:r>
          </a:p>
        </p:txBody>
      </p:sp>
    </p:spTree>
    <p:extLst>
      <p:ext uri="{BB962C8B-B14F-4D97-AF65-F5344CB8AC3E}">
        <p14:creationId xmlns:p14="http://schemas.microsoft.com/office/powerpoint/2010/main" val="1137790134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EF3-6514-4957-96AA-ACA8093833BB}" type="slidenum">
              <a:rPr lang="en-US" altLang="en-US"/>
              <a:pPr/>
              <a:t>174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NAS Router Policy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38200" y="2057400"/>
            <a:ext cx="735965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Ingress filtering:</a:t>
            </a:r>
          </a:p>
          <a:p>
            <a:endParaRPr lang="en-US" altLang="en-US"/>
          </a:p>
          <a:p>
            <a:pPr>
              <a:buFontTx/>
              <a:buChar char="•"/>
            </a:pPr>
            <a:r>
              <a:rPr lang="en-US" altLang="en-US" b="0"/>
              <a:t>permit only traffic with an IP source address of branch networks</a:t>
            </a:r>
          </a:p>
          <a:p>
            <a:r>
              <a:rPr lang="en-US" altLang="en-US" b="0"/>
              <a:t>deny all other traffic </a:t>
            </a:r>
          </a:p>
          <a:p>
            <a:endParaRPr lang="en-US" altLang="en-US" b="0"/>
          </a:p>
          <a:p>
            <a:r>
              <a:rPr lang="en-US" altLang="en-US"/>
              <a:t>Egress filtering:</a:t>
            </a:r>
            <a:r>
              <a:rPr lang="en-US" altLang="en-US" b="0"/>
              <a:t> </a:t>
            </a:r>
          </a:p>
          <a:p>
            <a:endParaRPr lang="en-US" altLang="en-US" b="0"/>
          </a:p>
          <a:p>
            <a:pPr>
              <a:buFontTx/>
              <a:buChar char="•"/>
            </a:pPr>
            <a:r>
              <a:rPr lang="en-US" altLang="en-US" b="0"/>
              <a:t>deny all rfc 1918 and special use addresses from propagating </a:t>
            </a:r>
          </a:p>
          <a:p>
            <a:r>
              <a:rPr lang="en-US" altLang="en-US" b="0"/>
              <a:t>to branch networks</a:t>
            </a:r>
          </a:p>
          <a:p>
            <a:pPr>
              <a:buFontTx/>
              <a:buChar char="•"/>
            </a:pPr>
            <a:endParaRPr lang="en-US" altLang="en-US" b="0"/>
          </a:p>
          <a:p>
            <a:pPr>
              <a:buFontTx/>
              <a:buChar char="•"/>
            </a:pPr>
            <a:r>
              <a:rPr lang="en-US" altLang="en-US" b="0"/>
              <a:t>deny all traffic with an IP source address that matches the branch network address allocation</a:t>
            </a:r>
          </a:p>
          <a:p>
            <a:pPr>
              <a:buFontTx/>
              <a:buChar char="•"/>
            </a:pPr>
            <a:endParaRPr lang="en-US" altLang="en-US" b="0"/>
          </a:p>
          <a:p>
            <a:pPr>
              <a:buFontTx/>
              <a:buChar char="•"/>
            </a:pPr>
            <a:r>
              <a:rPr lang="en-US" altLang="en-US" b="0"/>
              <a:t>permit all other traffic</a:t>
            </a:r>
          </a:p>
        </p:txBody>
      </p:sp>
    </p:spTree>
    <p:extLst>
      <p:ext uri="{BB962C8B-B14F-4D97-AF65-F5344CB8AC3E}">
        <p14:creationId xmlns:p14="http://schemas.microsoft.com/office/powerpoint/2010/main" val="818040972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20B8-85C2-4B2D-B371-D0D84D22CE81}" type="slidenum">
              <a:rPr lang="en-US" altLang="en-US"/>
              <a:pPr/>
              <a:t>175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NAS Router Configuration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1704975"/>
            <a:ext cx="4983163" cy="488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0"/>
              <a:t>access-list 133 permit ip 171.71.32.0 0.0.0.31 any</a:t>
            </a:r>
          </a:p>
          <a:p>
            <a:r>
              <a:rPr lang="en-US" altLang="en-US" sz="1600" b="0"/>
              <a:t>access-list 133 permit ip 192.150.42.0 0.0.0.31 any</a:t>
            </a:r>
          </a:p>
          <a:p>
            <a:r>
              <a:rPr lang="en-US" altLang="en-US" sz="1600" b="0"/>
              <a:t>access-list 133 deny ip any any</a:t>
            </a:r>
          </a:p>
          <a:p>
            <a:endParaRPr lang="en-US" altLang="en-US" sz="1600" b="0"/>
          </a:p>
          <a:p>
            <a:r>
              <a:rPr lang="en-US" altLang="en-US" sz="1600" b="0"/>
              <a:t>access-list 144 deny   ip host 0.0.0.0 any</a:t>
            </a:r>
          </a:p>
          <a:p>
            <a:r>
              <a:rPr lang="en-US" altLang="en-US" sz="1600" b="0"/>
              <a:t>access-list 144 deny   ip 127.0.0.0 0.255.255.255 any</a:t>
            </a:r>
          </a:p>
          <a:p>
            <a:r>
              <a:rPr lang="en-US" altLang="en-US" sz="1600" b="0"/>
              <a:t>access-list 144 deny   ip 10.0.0.0 0.255.255.255 any</a:t>
            </a:r>
          </a:p>
          <a:p>
            <a:r>
              <a:rPr lang="en-US" altLang="en-US" sz="1600" b="0"/>
              <a:t>access-list 144 deny   ip 172.16.0.0 0.15.255.255 any</a:t>
            </a:r>
          </a:p>
          <a:p>
            <a:r>
              <a:rPr lang="en-US" altLang="en-US" sz="1600" b="0"/>
              <a:t>access-list 144 deny   ip 192.168.0.0 0.0.255.255 any</a:t>
            </a:r>
          </a:p>
          <a:p>
            <a:r>
              <a:rPr lang="en-US" altLang="en-US" sz="1600" b="0"/>
              <a:t>access-list 144 deny   ip 192.0.2.0 0.0.0.255 any</a:t>
            </a:r>
          </a:p>
          <a:p>
            <a:r>
              <a:rPr lang="en-US" altLang="en-US" sz="1600" b="0"/>
              <a:t>access-list 144 deny   ip 169.254.0.0 0.0.255.255 any</a:t>
            </a:r>
          </a:p>
          <a:p>
            <a:r>
              <a:rPr lang="en-US" altLang="en-US" sz="1600" b="0"/>
              <a:t>access-list 144 deny   ip 240.0.0.0 15.255.255.255 any </a:t>
            </a:r>
          </a:p>
          <a:p>
            <a:r>
              <a:rPr lang="en-US" altLang="en-US" sz="1600" b="0"/>
              <a:t>access-list 144 deny   ip 171.71.32.0 0.0.0.31 any</a:t>
            </a:r>
          </a:p>
          <a:p>
            <a:r>
              <a:rPr lang="en-US" altLang="en-US" sz="1600" b="0"/>
              <a:t>access-list 144 deny   ip 192.150.42.0 0.0.0.31 any</a:t>
            </a:r>
          </a:p>
          <a:p>
            <a:r>
              <a:rPr lang="en-US" altLang="en-US" sz="1600" b="0"/>
              <a:t>access-list 144 permit ip any any</a:t>
            </a:r>
          </a:p>
          <a:p>
            <a:endParaRPr lang="en-US" altLang="en-US" sz="1600" b="0"/>
          </a:p>
          <a:p>
            <a:r>
              <a:rPr lang="en-US" altLang="en-US" sz="1600" b="0"/>
              <a:t>interface Serial 0:23</a:t>
            </a:r>
          </a:p>
          <a:p>
            <a:r>
              <a:rPr lang="en-US" altLang="en-US" sz="1600" b="0"/>
              <a:t>description To Branch Offices</a:t>
            </a:r>
          </a:p>
          <a:p>
            <a:r>
              <a:rPr lang="en-US" altLang="en-US" sz="1600" b="0"/>
              <a:t>ip access-group 133 in</a:t>
            </a:r>
          </a:p>
          <a:p>
            <a:r>
              <a:rPr lang="en-US" altLang="en-US" sz="1600" b="0"/>
              <a:t>ip access-group 144 out </a:t>
            </a:r>
          </a:p>
        </p:txBody>
      </p:sp>
    </p:spTree>
    <p:extLst>
      <p:ext uri="{BB962C8B-B14F-4D97-AF65-F5344CB8AC3E}">
        <p14:creationId xmlns:p14="http://schemas.microsoft.com/office/powerpoint/2010/main" val="4155639698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0E0-9B08-437D-8471-E3599D302471}" type="slidenum">
              <a:rPr lang="en-US" altLang="en-US"/>
              <a:pPr/>
              <a:t>176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Router Policy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52600" y="1984375"/>
            <a:ext cx="5972175" cy="43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Ingress filtering:</a:t>
            </a:r>
          </a:p>
          <a:p>
            <a:r>
              <a:rPr lang="en-US" altLang="en-US" b="0"/>
              <a:t> </a:t>
            </a:r>
          </a:p>
          <a:p>
            <a:pPr>
              <a:buFontTx/>
              <a:buChar char="•"/>
            </a:pPr>
            <a:r>
              <a:rPr lang="en-US" altLang="en-US" b="0"/>
              <a:t>deny all rfc 1918 and special use addresses </a:t>
            </a:r>
          </a:p>
          <a:p>
            <a:r>
              <a:rPr lang="en-US" altLang="en-US" b="0"/>
              <a:t>from entering the corporate network</a:t>
            </a:r>
          </a:p>
          <a:p>
            <a:pPr>
              <a:buFontTx/>
              <a:buChar char="•"/>
            </a:pPr>
            <a:endParaRPr lang="en-US" altLang="en-US" b="0"/>
          </a:p>
          <a:p>
            <a:pPr>
              <a:buFontTx/>
              <a:buChar char="•"/>
            </a:pPr>
            <a:r>
              <a:rPr lang="en-US" altLang="en-US" b="0"/>
              <a:t>deny all traffic with an IP source address of the corporate  </a:t>
            </a:r>
          </a:p>
          <a:p>
            <a:r>
              <a:rPr lang="en-US" altLang="en-US" b="0"/>
              <a:t>network or branch networks</a:t>
            </a:r>
          </a:p>
          <a:p>
            <a:pPr>
              <a:buFontTx/>
              <a:buChar char="•"/>
            </a:pPr>
            <a:endParaRPr lang="en-US" altLang="en-US" b="0"/>
          </a:p>
          <a:p>
            <a:pPr>
              <a:buFontTx/>
              <a:buChar char="•"/>
            </a:pPr>
            <a:r>
              <a:rPr lang="en-US" altLang="en-US" b="0"/>
              <a:t>permit all other traffic</a:t>
            </a:r>
          </a:p>
          <a:p>
            <a:endParaRPr lang="en-US" altLang="en-US" b="0"/>
          </a:p>
          <a:p>
            <a:r>
              <a:rPr lang="en-US" altLang="en-US"/>
              <a:t>Egress filtering</a:t>
            </a:r>
            <a:r>
              <a:rPr lang="en-US" altLang="en-US" b="0"/>
              <a:t>:</a:t>
            </a:r>
          </a:p>
          <a:p>
            <a:endParaRPr lang="en-US" altLang="en-US" b="0"/>
          </a:p>
          <a:p>
            <a:pPr>
              <a:buFontTx/>
              <a:buChar char="•"/>
            </a:pPr>
            <a:r>
              <a:rPr lang="en-US" altLang="en-US" b="0"/>
              <a:t>permit only traffic with an IP source address of the </a:t>
            </a:r>
          </a:p>
          <a:p>
            <a:r>
              <a:rPr lang="en-US" altLang="en-US" b="0"/>
              <a:t>corporate network and branch networks</a:t>
            </a:r>
          </a:p>
          <a:p>
            <a:pPr>
              <a:buFontTx/>
              <a:buChar char="•"/>
            </a:pPr>
            <a:endParaRPr lang="en-US" altLang="en-US" b="0"/>
          </a:p>
          <a:p>
            <a:pPr>
              <a:buFontTx/>
              <a:buChar char="•"/>
            </a:pPr>
            <a:r>
              <a:rPr lang="en-US" altLang="en-US" b="0"/>
              <a:t>deny all other traffic</a:t>
            </a:r>
          </a:p>
        </p:txBody>
      </p:sp>
    </p:spTree>
    <p:extLst>
      <p:ext uri="{BB962C8B-B14F-4D97-AF65-F5344CB8AC3E}">
        <p14:creationId xmlns:p14="http://schemas.microsoft.com/office/powerpoint/2010/main" val="411664593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F4A-896F-49A5-B7BE-6F56D91806BE}" type="slidenum">
              <a:rPr lang="en-US" altLang="en-US"/>
              <a:pPr/>
              <a:t>177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Router Configuration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905000" y="1905000"/>
            <a:ext cx="4294188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access-list 133 deny   ip host 0.0.0.0 any</a:t>
            </a:r>
          </a:p>
          <a:p>
            <a:r>
              <a:rPr lang="en-US" altLang="en-US" sz="1400" b="0"/>
              <a:t>access-list 133 deny   ip 127.0.0.0 0.255.255.255 any</a:t>
            </a:r>
          </a:p>
          <a:p>
            <a:r>
              <a:rPr lang="en-US" altLang="en-US" sz="1400" b="0"/>
              <a:t>access-list 133 deny   ip 10.0.0.0 0.255.255.255 any</a:t>
            </a:r>
          </a:p>
          <a:p>
            <a:r>
              <a:rPr lang="en-US" altLang="en-US" sz="1400" b="0"/>
              <a:t>access-list 133 deny   ip 172.16.0.0 0.15.255.255 any</a:t>
            </a:r>
          </a:p>
          <a:p>
            <a:r>
              <a:rPr lang="en-US" altLang="en-US" sz="1400" b="0"/>
              <a:t>access-list 133 deny   ip 192.168.0.0 0.0.255.255 any</a:t>
            </a:r>
          </a:p>
          <a:p>
            <a:r>
              <a:rPr lang="en-US" altLang="en-US" sz="1400" b="0"/>
              <a:t>access-list 133 deny   ip 192.0.2.0 0.0.0.255 any</a:t>
            </a:r>
          </a:p>
          <a:p>
            <a:r>
              <a:rPr lang="en-US" altLang="en-US" sz="1400" b="0"/>
              <a:t>access-list 133 deny   ip 169.254.0.0 0.0.255.255 any</a:t>
            </a:r>
          </a:p>
          <a:p>
            <a:r>
              <a:rPr lang="en-US" altLang="en-US" sz="1400" b="0"/>
              <a:t>access-list 133 deny   ip 240.0.0.0 15.255.255.255 any</a:t>
            </a:r>
          </a:p>
          <a:p>
            <a:r>
              <a:rPr lang="en-US" altLang="en-US" sz="1400" b="0"/>
              <a:t>access-list 133 deny   ip 144.254.0.0 0.0.255.255 any</a:t>
            </a:r>
          </a:p>
          <a:p>
            <a:r>
              <a:rPr lang="en-US" altLang="en-US" sz="1400" b="0"/>
              <a:t>access-list 133 deny   ip 171.71.32.0 0.0.0.31 any</a:t>
            </a:r>
          </a:p>
          <a:p>
            <a:r>
              <a:rPr lang="en-US" altLang="en-US" sz="1400" b="0"/>
              <a:t>access-list 133 deny   ip 192.150.42.0 0.0.0.31 any</a:t>
            </a:r>
          </a:p>
          <a:p>
            <a:r>
              <a:rPr lang="en-US" altLang="en-US" sz="1400" b="0"/>
              <a:t>access-list 133 permit ip any any</a:t>
            </a:r>
          </a:p>
          <a:p>
            <a:endParaRPr lang="en-US" altLang="en-US" sz="1400" b="0"/>
          </a:p>
          <a:p>
            <a:r>
              <a:rPr lang="en-US" altLang="en-US" sz="1400" b="0"/>
              <a:t>access-list 144 permit ip 144.254.0.0 0.0.255.255 any</a:t>
            </a:r>
          </a:p>
          <a:p>
            <a:r>
              <a:rPr lang="en-US" altLang="en-US" sz="1400" b="0"/>
              <a:t>access-list 144 permit ip 171.71.32.0 0.0.0.31 any</a:t>
            </a:r>
          </a:p>
          <a:p>
            <a:r>
              <a:rPr lang="en-US" altLang="en-US" sz="1400" b="0"/>
              <a:t>access-list 144 permit ip 192.150.42.0 0.0.0.31 any</a:t>
            </a:r>
          </a:p>
          <a:p>
            <a:r>
              <a:rPr lang="en-US" altLang="en-US" sz="1400" b="0"/>
              <a:t>access-list 144 deny ip any any</a:t>
            </a:r>
          </a:p>
          <a:p>
            <a:endParaRPr lang="en-US" altLang="en-US" sz="1400" b="0"/>
          </a:p>
          <a:p>
            <a:r>
              <a:rPr lang="en-US" altLang="en-US" sz="1400" b="0"/>
              <a:t>interface Serial 0/0</a:t>
            </a:r>
          </a:p>
          <a:p>
            <a:r>
              <a:rPr lang="en-US" altLang="en-US" sz="1400" b="0"/>
              <a:t>description To Internet</a:t>
            </a:r>
          </a:p>
          <a:p>
            <a:r>
              <a:rPr lang="en-US" altLang="en-US" sz="1400" b="0"/>
              <a:t>ip access-group 133 in</a:t>
            </a:r>
          </a:p>
          <a:p>
            <a:r>
              <a:rPr lang="en-US" altLang="en-US" sz="1400" b="0"/>
              <a:t>ip access-group 144 out </a:t>
            </a:r>
          </a:p>
        </p:txBody>
      </p:sp>
    </p:spTree>
    <p:extLst>
      <p:ext uri="{BB962C8B-B14F-4D97-AF65-F5344CB8AC3E}">
        <p14:creationId xmlns:p14="http://schemas.microsoft.com/office/powerpoint/2010/main" val="405998874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CDE3-986C-410F-8F81-EB85525F9317}" type="slidenum">
              <a:rPr lang="en-US" altLang="en-US"/>
              <a:pPr/>
              <a:t>178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Session Summary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Create a usable security policy</a:t>
            </a:r>
          </a:p>
          <a:p>
            <a:r>
              <a:rPr lang="en-US" altLang="en-US"/>
              <a:t>Limit access to infrastructure devices</a:t>
            </a:r>
          </a:p>
          <a:p>
            <a:r>
              <a:rPr lang="en-US" altLang="en-US"/>
              <a:t>Provide good levels of authentication (ssh, one-time-password)</a:t>
            </a:r>
          </a:p>
          <a:p>
            <a:r>
              <a:rPr lang="en-US" altLang="en-US"/>
              <a:t>FILTER at the EDGE</a:t>
            </a:r>
          </a:p>
          <a:p>
            <a:r>
              <a:rPr lang="en-US" altLang="en-US"/>
              <a:t>Use route authentication</a:t>
            </a:r>
          </a:p>
          <a:p>
            <a:r>
              <a:rPr lang="en-US" altLang="en-US"/>
              <a:t>Audit your network infrastructures</a:t>
            </a:r>
          </a:p>
        </p:txBody>
      </p:sp>
    </p:spTree>
    <p:extLst>
      <p:ext uri="{BB962C8B-B14F-4D97-AF65-F5344CB8AC3E}">
        <p14:creationId xmlns:p14="http://schemas.microsoft.com/office/powerpoint/2010/main" val="1312766924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04DB-2FCF-4159-B6C5-120EAA6923B3}" type="slidenum">
              <a:rPr lang="en-US" altLang="en-US"/>
              <a:pPr/>
              <a:t>179</a:t>
            </a:fld>
            <a:endParaRPr lang="en-US" altLang="en-US"/>
          </a:p>
        </p:txBody>
      </p:sp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Configuring IPsec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914400" y="1828800"/>
            <a:ext cx="793115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STEP 1</a:t>
            </a:r>
            <a:r>
              <a:rPr lang="en-US" altLang="en-US" b="0"/>
              <a:t> </a:t>
            </a:r>
            <a:r>
              <a:rPr lang="en-US" altLang="en-US" b="0" i="1"/>
              <a:t>Configure the IKE Phase 1  Policy (ISAKMP Policy)</a:t>
            </a:r>
          </a:p>
          <a:p>
            <a:endParaRPr lang="en-US" altLang="en-US" b="0"/>
          </a:p>
          <a:p>
            <a:r>
              <a:rPr lang="en-US" altLang="en-US" b="0"/>
              <a:t>Cisco literature refers to IKE Phase 1 as the ISAKMP policy.  </a:t>
            </a:r>
          </a:p>
          <a:p>
            <a:r>
              <a:rPr lang="en-US" altLang="en-US" b="0"/>
              <a:t>It is configured using the command:</a:t>
            </a:r>
          </a:p>
          <a:p>
            <a:endParaRPr lang="en-US" altLang="en-US" b="0"/>
          </a:p>
          <a:p>
            <a:r>
              <a:rPr lang="en-US" altLang="en-US" b="0"/>
              <a:t> crypto isakmp policy </a:t>
            </a:r>
            <a:r>
              <a:rPr lang="en-US" altLang="en-US" b="0" i="1"/>
              <a:t>priority</a:t>
            </a:r>
          </a:p>
          <a:p>
            <a:endParaRPr lang="en-US" altLang="en-US" b="0"/>
          </a:p>
          <a:p>
            <a:r>
              <a:rPr lang="en-US" altLang="en-US" b="0"/>
              <a:t>Multiple policies can be configured and the priority number, which ranges </a:t>
            </a:r>
          </a:p>
          <a:p>
            <a:r>
              <a:rPr lang="en-US" altLang="en-US" b="0"/>
              <a:t>from 1 to 10,000, denotes the order of preference that a given policy will be </a:t>
            </a:r>
          </a:p>
          <a:p>
            <a:r>
              <a:rPr lang="en-US" altLang="en-US" b="0"/>
              <a:t>negotiated with an ISAKMP peer.  The  lower value has the  higher priority.   </a:t>
            </a:r>
          </a:p>
          <a:p>
            <a:r>
              <a:rPr lang="en-US" altLang="en-US" b="0"/>
              <a:t>Once in the ISAKMP configuration mode, the following parameters can be </a:t>
            </a:r>
          </a:p>
          <a:p>
            <a:r>
              <a:rPr lang="en-US" altLang="en-US" b="0"/>
              <a:t>specified are:</a:t>
            </a:r>
          </a:p>
          <a:p>
            <a:r>
              <a:rPr lang="en-US" altLang="en-US" b="0"/>
              <a:t>	Encryption Algorithm </a:t>
            </a:r>
          </a:p>
          <a:p>
            <a:r>
              <a:rPr lang="en-US" altLang="en-US" b="0"/>
              <a:t>	Hash Algorithm</a:t>
            </a:r>
          </a:p>
          <a:p>
            <a:r>
              <a:rPr lang="en-US" altLang="en-US" b="0"/>
              <a:t>	Authentication Method</a:t>
            </a:r>
          </a:p>
          <a:p>
            <a:r>
              <a:rPr lang="en-US" altLang="en-US" b="0"/>
              <a:t>	Group Lifetime</a:t>
            </a:r>
          </a:p>
          <a:p>
            <a:pPr eaLnBrk="0" hangingPunct="0"/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031515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612B-F97C-4277-902A-7AAF7D6912E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1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a Keyed-MAC</a:t>
            </a:r>
          </a:p>
        </p:txBody>
      </p:sp>
      <p:sp>
        <p:nvSpPr>
          <p:cNvPr id="301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524000"/>
            <a:ext cx="8537575" cy="5029200"/>
          </a:xfrm>
        </p:spPr>
        <p:txBody>
          <a:bodyPr/>
          <a:lstStyle/>
          <a:p>
            <a:r>
              <a:rPr lang="en-US" altLang="en-US" sz="2400"/>
              <a:t>Message broken down into n blocks of 512-bits</a:t>
            </a:r>
          </a:p>
          <a:p>
            <a:r>
              <a:rPr lang="en-US" altLang="en-US" sz="2400"/>
              <a:t>Shared secret key is xor’ed with specified array to produce K1</a:t>
            </a:r>
          </a:p>
          <a:p>
            <a:r>
              <a:rPr lang="en-US" altLang="en-US" sz="2400"/>
              <a:t>Shared secret key is xor’ed a 2</a:t>
            </a:r>
            <a:r>
              <a:rPr lang="en-US" altLang="en-US" sz="2400" baseline="30000"/>
              <a:t>nd</a:t>
            </a:r>
            <a:r>
              <a:rPr lang="en-US" altLang="en-US" sz="2400"/>
              <a:t> time with another specified array to produce K2</a:t>
            </a:r>
          </a:p>
          <a:p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Hash1 = (1</a:t>
            </a:r>
            <a:r>
              <a:rPr lang="en-US" altLang="en-US" sz="2400" baseline="30000"/>
              <a:t>st</a:t>
            </a:r>
            <a:r>
              <a:rPr lang="en-US" altLang="en-US" sz="2400"/>
              <a:t> block of message + K1)</a:t>
            </a:r>
            <a:r>
              <a:rPr lang="en-US" altLang="en-US" sz="2400" baseline="-25000"/>
              <a:t>MD5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Hash2 = (hash1 + K2)</a:t>
            </a:r>
            <a:r>
              <a:rPr lang="en-US" altLang="en-US" sz="2400" baseline="-25000"/>
              <a:t>MD5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Hash3 = (2</a:t>
            </a:r>
            <a:r>
              <a:rPr lang="en-US" altLang="en-US" sz="2400" baseline="30000"/>
              <a:t>nd</a:t>
            </a:r>
            <a:r>
              <a:rPr lang="en-US" altLang="en-US" sz="2400"/>
              <a:t> block of message + hash2)</a:t>
            </a:r>
            <a:r>
              <a:rPr lang="en-US" altLang="en-US" sz="2400" baseline="-25000"/>
              <a:t>MD5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Hash(n+1) = (n</a:t>
            </a:r>
            <a:r>
              <a:rPr lang="en-US" altLang="en-US" sz="2400" baseline="30000"/>
              <a:t>th</a:t>
            </a:r>
            <a:r>
              <a:rPr lang="en-US" altLang="en-US" sz="2400"/>
              <a:t> block of message + hashn)</a:t>
            </a:r>
            <a:r>
              <a:rPr lang="en-US" altLang="en-US" sz="2400" baseline="-25000"/>
              <a:t>MD5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baseline="-2500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baseline="-25000"/>
              <a:t>HMAC-MD5-96 / HMAC-SHA-96  -&gt; last hash truncated to 96 bits!!</a:t>
            </a:r>
          </a:p>
        </p:txBody>
      </p:sp>
    </p:spTree>
    <p:extLst>
      <p:ext uri="{BB962C8B-B14F-4D97-AF65-F5344CB8AC3E}">
        <p14:creationId xmlns:p14="http://schemas.microsoft.com/office/powerpoint/2010/main" val="1461071608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1FE2-01A1-4CFF-A6F7-42EEA65489ED}" type="slidenum">
              <a:rPr lang="en-US" altLang="en-US"/>
              <a:pPr/>
              <a:t>180</a:t>
            </a:fld>
            <a:endParaRPr lang="en-US" altLang="en-US"/>
          </a:p>
        </p:txBody>
      </p:sp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Configuring IPsec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143000" y="1844675"/>
            <a:ext cx="72961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STEP 2</a:t>
            </a:r>
            <a:r>
              <a:rPr lang="en-US" altLang="en-US" b="0"/>
              <a:t>  </a:t>
            </a:r>
            <a:r>
              <a:rPr lang="en-US" altLang="en-US" b="0" i="1"/>
              <a:t>Set the ISAKMP Identity</a:t>
            </a:r>
          </a:p>
          <a:p>
            <a:endParaRPr lang="en-US" altLang="en-US" b="0"/>
          </a:p>
          <a:p>
            <a:r>
              <a:rPr lang="en-US" altLang="en-US" b="0"/>
              <a:t>The ISAKMP identity specifies how the IKE Phase 1 peer is identified, </a:t>
            </a:r>
          </a:p>
          <a:p>
            <a:r>
              <a:rPr lang="en-US" altLang="en-US" b="0"/>
              <a:t>which can be either by IP address or host name.  </a:t>
            </a:r>
          </a:p>
          <a:p>
            <a:r>
              <a:rPr lang="en-US" altLang="en-US" b="0"/>
              <a:t>The command to use is:</a:t>
            </a:r>
          </a:p>
          <a:p>
            <a:endParaRPr lang="en-US" altLang="en-US" b="0"/>
          </a:p>
          <a:p>
            <a:r>
              <a:rPr lang="en-US" altLang="en-US" b="0"/>
              <a:t>crypto isakmp </a:t>
            </a:r>
            <a:r>
              <a:rPr lang="en-US" altLang="en-US" b="0" i="1"/>
              <a:t>identity</a:t>
            </a:r>
            <a:r>
              <a:rPr lang="en-US" altLang="en-US" b="0"/>
              <a:t> {</a:t>
            </a:r>
            <a:r>
              <a:rPr lang="en-US" altLang="en-US" b="0" i="1"/>
              <a:t>IP address </a:t>
            </a:r>
            <a:r>
              <a:rPr lang="en-US" altLang="en-US" b="0"/>
              <a:t>| </a:t>
            </a:r>
            <a:r>
              <a:rPr lang="en-US" altLang="en-US" b="0" i="1"/>
              <a:t>hostname</a:t>
            </a:r>
            <a:r>
              <a:rPr lang="en-US" altLang="en-US" b="0"/>
              <a:t>}</a:t>
            </a:r>
          </a:p>
          <a:p>
            <a:endParaRPr lang="en-US" altLang="en-US" b="0"/>
          </a:p>
          <a:p>
            <a:r>
              <a:rPr lang="en-US" altLang="en-US" b="0"/>
              <a:t>By default, a peer’s ISAKMP identity is the peer’s IP address.  </a:t>
            </a:r>
          </a:p>
          <a:p>
            <a:r>
              <a:rPr lang="en-US" altLang="en-US" b="0"/>
              <a:t>If you decide to change the default  just keep in mind that it is </a:t>
            </a:r>
          </a:p>
          <a:p>
            <a:r>
              <a:rPr lang="en-US" altLang="en-US" b="0"/>
              <a:t>best to always be consistent across your entire IPsec-protected </a:t>
            </a:r>
          </a:p>
          <a:p>
            <a:r>
              <a:rPr lang="en-US" altLang="en-US" b="0"/>
              <a:t>network in the way you choose to define a peer’s identity.</a:t>
            </a:r>
          </a:p>
        </p:txBody>
      </p:sp>
    </p:spTree>
    <p:extLst>
      <p:ext uri="{BB962C8B-B14F-4D97-AF65-F5344CB8AC3E}">
        <p14:creationId xmlns:p14="http://schemas.microsoft.com/office/powerpoint/2010/main" val="165492564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E215-59A5-4FB9-9384-A49EA0252C9F}" type="slidenum">
              <a:rPr lang="en-US" altLang="en-US"/>
              <a:pPr/>
              <a:t>181</a:t>
            </a:fld>
            <a:endParaRPr lang="en-US" altLang="en-US"/>
          </a:p>
        </p:txBody>
      </p:sp>
      <p:sp>
        <p:nvSpPr>
          <p:cNvPr id="228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Configuring IPsec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650875" y="2424113"/>
            <a:ext cx="78422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STEP 3</a:t>
            </a:r>
            <a:r>
              <a:rPr lang="en-US" altLang="en-US" b="0"/>
              <a:t>  </a:t>
            </a:r>
            <a:r>
              <a:rPr lang="en-US" altLang="en-US" b="0" i="1"/>
              <a:t>Configure the IPsec AH and ESP Parameters</a:t>
            </a:r>
          </a:p>
          <a:p>
            <a:endParaRPr lang="en-US" altLang="en-US" b="0"/>
          </a:p>
          <a:p>
            <a:r>
              <a:rPr lang="en-US" altLang="en-US" b="0"/>
              <a:t>The AH and ESP parameters are configured with the following commands:</a:t>
            </a:r>
          </a:p>
          <a:p>
            <a:endParaRPr lang="en-US" altLang="en-US" b="0"/>
          </a:p>
          <a:p>
            <a:r>
              <a:rPr lang="en-US" altLang="en-US" b="0"/>
              <a:t>crypto ipsec transform-set </a:t>
            </a:r>
            <a:r>
              <a:rPr lang="en-US" altLang="en-US" b="0" i="1"/>
              <a:t>transform-set-name</a:t>
            </a:r>
            <a:r>
              <a:rPr lang="en-US" altLang="en-US" b="0"/>
              <a:t> &lt;transform 1&gt; &lt;transform 2&gt;</a:t>
            </a:r>
          </a:p>
          <a:p>
            <a:r>
              <a:rPr lang="en-US" altLang="en-US" b="0"/>
              <a:t>mode [tunnel | transport]</a:t>
            </a:r>
          </a:p>
          <a:p>
            <a:r>
              <a:rPr lang="en-US" altLang="en-US" b="0"/>
              <a:t>crypto ipsec security-association lifetime seconds </a:t>
            </a:r>
            <a:r>
              <a:rPr lang="en-US" altLang="en-US" b="0" i="1"/>
              <a:t>seconds</a:t>
            </a:r>
          </a:p>
        </p:txBody>
      </p:sp>
    </p:spTree>
    <p:extLst>
      <p:ext uri="{BB962C8B-B14F-4D97-AF65-F5344CB8AC3E}">
        <p14:creationId xmlns:p14="http://schemas.microsoft.com/office/powerpoint/2010/main" val="2934467621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9E51-98AB-46B2-957B-8867E908B407}" type="slidenum">
              <a:rPr lang="en-US" altLang="en-US"/>
              <a:pPr/>
              <a:t>182</a:t>
            </a:fld>
            <a:endParaRPr lang="en-US" altLang="en-US"/>
          </a:p>
        </p:txBody>
      </p:sp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Configuring IPsec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838200" y="1822450"/>
            <a:ext cx="870585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STEP 4</a:t>
            </a:r>
            <a:r>
              <a:rPr lang="en-US" altLang="en-US" b="0"/>
              <a:t> </a:t>
            </a:r>
            <a:r>
              <a:rPr lang="en-US" altLang="en-US" b="0" i="1"/>
              <a:t>Configure the IPsec Traffic Selectors</a:t>
            </a:r>
          </a:p>
          <a:p>
            <a:endParaRPr lang="en-US" altLang="en-US" b="0"/>
          </a:p>
          <a:p>
            <a:r>
              <a:rPr lang="en-US" altLang="en-US" b="0"/>
              <a:t>The traffic selectors are configured by defining extended access-lists.  </a:t>
            </a:r>
          </a:p>
          <a:p>
            <a:r>
              <a:rPr lang="en-US" altLang="en-US" b="0"/>
              <a:t>The </a:t>
            </a:r>
            <a:r>
              <a:rPr lang="en-US" altLang="en-US" b="0" i="1"/>
              <a:t>permit</a:t>
            </a:r>
            <a:r>
              <a:rPr lang="en-US" altLang="en-US" b="0"/>
              <a:t> keyword causes all IP traffic that matches the specified </a:t>
            </a:r>
          </a:p>
          <a:p>
            <a:r>
              <a:rPr lang="en-US" altLang="en-US" b="0"/>
              <a:t>conditions to be protected by IPsec</a:t>
            </a:r>
          </a:p>
          <a:p>
            <a:endParaRPr lang="en-US" altLang="en-US" b="0"/>
          </a:p>
          <a:p>
            <a:endParaRPr lang="en-US" altLang="en-US" b="0"/>
          </a:p>
          <a:p>
            <a:r>
              <a:rPr lang="en-US" altLang="en-US"/>
              <a:t>STEP 5</a:t>
            </a:r>
            <a:r>
              <a:rPr lang="en-US" altLang="en-US" b="0"/>
              <a:t> </a:t>
            </a:r>
            <a:r>
              <a:rPr lang="en-US" altLang="en-US" b="0" i="1"/>
              <a:t>Configure the IKE Phase 2 (IPsec SA) Policy</a:t>
            </a:r>
          </a:p>
          <a:p>
            <a:endParaRPr lang="en-US" altLang="en-US" b="0"/>
          </a:p>
          <a:p>
            <a:r>
              <a:rPr lang="en-US" altLang="en-US" b="0"/>
              <a:t>This step sets up a crypto map which specifies all the necessary </a:t>
            </a:r>
          </a:p>
          <a:p>
            <a:r>
              <a:rPr lang="en-US" altLang="en-US" b="0"/>
              <a:t>parameters to negotiate the IPsec SA policy.  The following commands are required:</a:t>
            </a:r>
          </a:p>
          <a:p>
            <a:endParaRPr lang="en-US" altLang="en-US" b="0"/>
          </a:p>
          <a:p>
            <a:r>
              <a:rPr lang="en-US" altLang="en-US" b="0"/>
              <a:t>crypto map </a:t>
            </a:r>
            <a:r>
              <a:rPr lang="en-US" altLang="en-US" b="0" i="1"/>
              <a:t>crypto-map-name</a:t>
            </a:r>
            <a:r>
              <a:rPr lang="en-US" altLang="en-US" b="0"/>
              <a:t> </a:t>
            </a:r>
            <a:r>
              <a:rPr lang="en-US" altLang="en-US" b="0" i="1"/>
              <a:t>seq-num</a:t>
            </a:r>
            <a:r>
              <a:rPr lang="en-US" altLang="en-US" b="0"/>
              <a:t> ipsec-isakmp</a:t>
            </a:r>
          </a:p>
          <a:p>
            <a:r>
              <a:rPr lang="en-US" altLang="en-US" b="0"/>
              <a:t>match address </a:t>
            </a:r>
            <a:r>
              <a:rPr lang="en-US" altLang="en-US" b="0" i="1"/>
              <a:t>access-list-id</a:t>
            </a:r>
            <a:endParaRPr lang="en-US" altLang="en-US" b="0"/>
          </a:p>
          <a:p>
            <a:r>
              <a:rPr lang="en-US" altLang="en-US" b="0"/>
              <a:t>set peer [</a:t>
            </a:r>
            <a:r>
              <a:rPr lang="en-US" altLang="en-US" b="0" i="1"/>
              <a:t>IP address</a:t>
            </a:r>
            <a:r>
              <a:rPr lang="en-US" altLang="en-US" b="0"/>
              <a:t> | </a:t>
            </a:r>
            <a:r>
              <a:rPr lang="en-US" altLang="en-US" b="0" i="1"/>
              <a:t>hostname</a:t>
            </a:r>
            <a:r>
              <a:rPr lang="en-US" altLang="en-US" b="0"/>
              <a:t>]</a:t>
            </a:r>
          </a:p>
          <a:p>
            <a:r>
              <a:rPr lang="en-US" altLang="en-US" b="0"/>
              <a:t>set transform-set </a:t>
            </a:r>
            <a:r>
              <a:rPr lang="en-US" altLang="en-US" b="0" i="1"/>
              <a:t>transform-set-name</a:t>
            </a:r>
            <a:endParaRPr lang="en-US" altLang="en-US" b="0"/>
          </a:p>
          <a:p>
            <a:r>
              <a:rPr lang="en-US" altLang="en-US" b="0"/>
              <a:t>set security-association lifetime seconds </a:t>
            </a:r>
            <a:r>
              <a:rPr lang="en-US" altLang="en-US" b="0" i="1"/>
              <a:t>seconds</a:t>
            </a:r>
            <a:endParaRPr lang="en-US" altLang="en-US" b="0"/>
          </a:p>
          <a:p>
            <a:r>
              <a:rPr lang="en-US" altLang="en-US" b="0"/>
              <a:t>set pfs [group1 | group 2] </a:t>
            </a:r>
          </a:p>
        </p:txBody>
      </p:sp>
    </p:spTree>
    <p:extLst>
      <p:ext uri="{BB962C8B-B14F-4D97-AF65-F5344CB8AC3E}">
        <p14:creationId xmlns:p14="http://schemas.microsoft.com/office/powerpoint/2010/main" val="620961228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CC69-E594-471A-9DB1-61259A5A65F7}" type="slidenum">
              <a:rPr lang="en-US" altLang="en-US"/>
              <a:pPr/>
              <a:t>183</a:t>
            </a:fld>
            <a:endParaRPr lang="en-US" altLang="en-US"/>
          </a:p>
        </p:txBody>
      </p:sp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Configuring IPsec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381000" y="1600200"/>
            <a:ext cx="833755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15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STEP 6</a:t>
            </a:r>
            <a:r>
              <a:rPr lang="en-US" altLang="en-US" b="0"/>
              <a:t> </a:t>
            </a:r>
            <a:r>
              <a:rPr lang="en-US" altLang="en-US" b="0" i="1"/>
              <a:t>Apply the IPsec Policy to an Interface</a:t>
            </a:r>
          </a:p>
          <a:p>
            <a:endParaRPr lang="en-US" altLang="en-US" b="0"/>
          </a:p>
          <a:p>
            <a:r>
              <a:rPr lang="en-US" altLang="en-US" b="0"/>
              <a:t>The configured crypto map is then applied to the appropriate </a:t>
            </a:r>
          </a:p>
          <a:p>
            <a:r>
              <a:rPr lang="en-US" altLang="en-US" b="0"/>
              <a:t>interface using the crypto map </a:t>
            </a:r>
            <a:r>
              <a:rPr lang="en-US" altLang="en-US" b="0" i="1"/>
              <a:t>crypto-map-name </a:t>
            </a:r>
            <a:r>
              <a:rPr lang="en-US" altLang="en-US" b="0"/>
              <a:t>command.   </a:t>
            </a:r>
          </a:p>
          <a:p>
            <a:r>
              <a:rPr lang="en-US" altLang="en-US" b="0"/>
              <a:t>It is possible to apply the same crypto map to multiple interfaces. </a:t>
            </a:r>
          </a:p>
          <a:p>
            <a:r>
              <a:rPr lang="en-US" altLang="en-US" b="0"/>
              <a:t>This case would require the use of the command:</a:t>
            </a:r>
          </a:p>
          <a:p>
            <a:endParaRPr lang="en-US" altLang="en-US" b="0"/>
          </a:p>
          <a:p>
            <a:r>
              <a:rPr lang="en-US" altLang="en-US" b="0"/>
              <a:t>crypto map </a:t>
            </a:r>
            <a:r>
              <a:rPr lang="en-US" altLang="en-US" b="0" i="1"/>
              <a:t>crypto-map-name</a:t>
            </a:r>
            <a:r>
              <a:rPr lang="en-US" altLang="en-US" b="0"/>
              <a:t> local-address </a:t>
            </a:r>
            <a:r>
              <a:rPr lang="en-US" altLang="en-US" b="0" i="1"/>
              <a:t>interface-id</a:t>
            </a:r>
          </a:p>
          <a:p>
            <a:endParaRPr lang="en-US" altLang="en-US" b="0"/>
          </a:p>
          <a:p>
            <a:r>
              <a:rPr lang="en-US" altLang="en-US" b="0"/>
              <a:t>Using this command, the identifying interface will be used as the local address </a:t>
            </a:r>
          </a:p>
          <a:p>
            <a:r>
              <a:rPr lang="en-US" altLang="en-US" b="0"/>
              <a:t>for IPsec traffic originating from or destined to those </a:t>
            </a:r>
          </a:p>
          <a:p>
            <a:r>
              <a:rPr lang="en-US" altLang="en-US" b="0"/>
              <a:t>interfaces sharing the same crypto map.  A loopback interface should </a:t>
            </a:r>
          </a:p>
          <a:p>
            <a:r>
              <a:rPr lang="en-US" altLang="en-US" b="0"/>
              <a:t>be used as the identifying interface.</a:t>
            </a:r>
          </a:p>
        </p:txBody>
      </p:sp>
    </p:spTree>
    <p:extLst>
      <p:ext uri="{BB962C8B-B14F-4D97-AF65-F5344CB8AC3E}">
        <p14:creationId xmlns:p14="http://schemas.microsoft.com/office/powerpoint/2010/main" val="3306262922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A10-FC09-44D6-8A0D-8C7A586D73A7}" type="slidenum">
              <a:rPr lang="en-US" altLang="en-US"/>
              <a:pPr/>
              <a:t>184</a:t>
            </a:fld>
            <a:endParaRPr lang="en-US" altLang="en-US"/>
          </a:p>
        </p:txBody>
      </p:sp>
      <p:sp>
        <p:nvSpPr>
          <p:cNvPr id="199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866900"/>
          </a:xfrm>
        </p:spPr>
        <p:txBody>
          <a:bodyPr/>
          <a:lstStyle/>
          <a:p>
            <a:r>
              <a:rPr lang="en-US" altLang="en-US"/>
              <a:t>Additional IPsec Considerations</a:t>
            </a:r>
          </a:p>
        </p:txBody>
      </p:sp>
      <p:sp>
        <p:nvSpPr>
          <p:cNvPr id="1996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371600" y="2362200"/>
            <a:ext cx="7010400" cy="4114800"/>
          </a:xfrm>
        </p:spPr>
        <p:txBody>
          <a:bodyPr/>
          <a:lstStyle/>
          <a:p>
            <a:r>
              <a:rPr lang="en-US" altLang="en-US"/>
              <a:t>What happens when dynamic IP addresses are used?</a:t>
            </a:r>
          </a:p>
          <a:p>
            <a:r>
              <a:rPr lang="en-US" altLang="en-US"/>
              <a:t>How do you authenticate the actual user as well as the device?</a:t>
            </a:r>
          </a:p>
        </p:txBody>
      </p:sp>
    </p:spTree>
    <p:extLst>
      <p:ext uri="{BB962C8B-B14F-4D97-AF65-F5344CB8AC3E}">
        <p14:creationId xmlns:p14="http://schemas.microsoft.com/office/powerpoint/2010/main" val="2246250977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5F83-1E4E-4278-8DBE-910C62BFA99D}" type="slidenum">
              <a:rPr lang="en-US" altLang="en-US"/>
              <a:pPr/>
              <a:t>185</a:t>
            </a:fld>
            <a:endParaRPr lang="en-US" altLang="en-US"/>
          </a:p>
        </p:txBody>
      </p:sp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Detecting An Incident</a:t>
            </a:r>
          </a:p>
        </p:txBody>
      </p:sp>
      <p:sp>
        <p:nvSpPr>
          <p:cNvPr id="131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Accounting discrepancies</a:t>
            </a:r>
          </a:p>
          <a:p>
            <a:r>
              <a:rPr lang="en-US" altLang="en-US"/>
              <a:t>Data modification and deletion</a:t>
            </a:r>
          </a:p>
          <a:p>
            <a:r>
              <a:rPr lang="en-US" altLang="en-US"/>
              <a:t>Users complaining of poor system performance</a:t>
            </a:r>
          </a:p>
          <a:p>
            <a:r>
              <a:rPr lang="en-US" altLang="en-US"/>
              <a:t>Atypical traffic patterns</a:t>
            </a:r>
          </a:p>
          <a:p>
            <a:r>
              <a:rPr lang="en-US" altLang="en-US"/>
              <a:t>Atypical time of system use</a:t>
            </a:r>
          </a:p>
          <a:p>
            <a:r>
              <a:rPr lang="en-US" altLang="en-US"/>
              <a:t>Large numbers of failed login attempts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066465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6840-F933-47FA-AD64-3BB637F002B9}" type="slidenum">
              <a:rPr lang="en-US" altLang="en-US"/>
              <a:pPr/>
              <a:t>186</a:t>
            </a:fld>
            <a:endParaRPr lang="en-US" altLang="en-US"/>
          </a:p>
        </p:txBody>
      </p:sp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Incident Response</a:t>
            </a: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 NOT REBOOT THE DEVICE.</a:t>
            </a:r>
          </a:p>
          <a:p>
            <a:r>
              <a:rPr lang="en-US" altLang="en-US"/>
              <a:t>Change nothing, record everything.</a:t>
            </a:r>
          </a:p>
          <a:p>
            <a:r>
              <a:rPr lang="en-US" altLang="en-US"/>
              <a:t>Before you say it is an accident, make sure it isn’t an incident…</a:t>
            </a:r>
          </a:p>
          <a:p>
            <a:r>
              <a:rPr lang="en-US" altLang="en-US"/>
              <a:t>Before you say it is an incident, make sure it isn’t an accident…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2510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6A68-4FF0-4017-B551-68C5FBC8155C}" type="slidenum">
              <a:rPr lang="en-US" altLang="en-US"/>
              <a:pPr/>
              <a:t>187</a:t>
            </a:fld>
            <a:endParaRPr lang="en-US" altLang="en-US"/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Incident Response Evidence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Detailed, Methodical, Unquestionable….</a:t>
            </a:r>
          </a:p>
          <a:p>
            <a:r>
              <a:rPr lang="en-US" altLang="en-US" sz="2800"/>
              <a:t>Where you received the evidence…</a:t>
            </a:r>
          </a:p>
          <a:p>
            <a:r>
              <a:rPr lang="en-US" altLang="en-US" sz="2800"/>
              <a:t>When you received the evidence…</a:t>
            </a:r>
          </a:p>
          <a:p>
            <a:r>
              <a:rPr lang="en-US" altLang="en-US" sz="2800"/>
              <a:t>Who you received the evidence from…</a:t>
            </a:r>
          </a:p>
          <a:p>
            <a:r>
              <a:rPr lang="en-US" altLang="en-US" sz="2800"/>
              <a:t>What your seizure methods were…</a:t>
            </a:r>
          </a:p>
          <a:p>
            <a:r>
              <a:rPr lang="en-US" altLang="en-US" sz="2800"/>
              <a:t>Why you seized the evidence…</a:t>
            </a:r>
          </a:p>
          <a:p>
            <a:r>
              <a:rPr lang="en-US" altLang="en-US" sz="2800"/>
              <a:t>How you maintained your chain of custody…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62618385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803C-22CA-4F60-AB32-D32F1AA7C802}" type="slidenum">
              <a:rPr lang="en-US" altLang="en-US"/>
              <a:pPr/>
              <a:t>188</a:t>
            </a:fld>
            <a:endParaRPr lang="en-US" altLang="en-US"/>
          </a:p>
        </p:txBody>
      </p:sp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Assessing Damage</a:t>
            </a: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600200"/>
            <a:ext cx="84582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/>
              <a:t>Check log statistics for unusual activity on corporate perimeter network access points, such as Internet access or dial-in access.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Verify infrastructure device checksum or operating system checksum on critical servers to see whether operating system software has been compromised.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Verify configuration changes on infrastructure devices and servers to ensure that no one has tampered with them.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Check sensitive data to see whether it was accessed or changed.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Check traffic logs for unusually large traffic streams from a single source or streams going to a single destination.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Run a check on the network for any new or unknown devices.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Check passwords on critical systems to ensure that they have not been modified (it would be prudent to change them at this point).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2464872920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D492-64AD-4C27-ADFF-508B3583EA9E}" type="slidenum">
              <a:rPr lang="en-US" altLang="en-US"/>
              <a:pPr/>
              <a:t>189</a:t>
            </a:fld>
            <a:endParaRPr lang="en-US" altLang="en-US"/>
          </a:p>
        </p:txBody>
      </p:sp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Reporting Guidelines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Keep the technical level of detail low.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Work with law enforcement officials to ensure that evidence is protected.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Delegate all handling of the public to in-house PR people who know how to handle the press.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Do not break or halt lines of communication with the public.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Keep the speculation out of public statements.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Do not allow the public attention to detract from the handling of the event.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664412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94E7-9AA3-49F2-B2B1-E069BE87B50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Digital Signatures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914400" y="4267200"/>
            <a:ext cx="7312025" cy="19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3" rIns="73025" bIns="36513" anchor="ctr" anchorCtr="1"/>
          <a:lstStyle>
            <a:lvl1pPr marL="257175" indent="-257175" defTabSz="723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238" defTabSz="7239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0413" defTabSz="723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06475" defTabSz="723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63650" defTabSz="723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20850" defTabSz="723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178050" defTabSz="723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35250" defTabSz="723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092450" defTabSz="723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0"/>
              <a:t>A digital signature is a message appended to a packet</a:t>
            </a:r>
          </a:p>
          <a:p>
            <a:r>
              <a:rPr lang="en-US" altLang="en-US" sz="3000" b="0"/>
              <a:t>Used to prove the identity of the sender and the integrity of the packet</a:t>
            </a:r>
          </a:p>
        </p:txBody>
      </p:sp>
      <p:sp>
        <p:nvSpPr>
          <p:cNvPr id="173061" name="Freeform 5"/>
          <p:cNvSpPr>
            <a:spLocks/>
          </p:cNvSpPr>
          <p:nvPr/>
        </p:nvSpPr>
        <p:spPr bwMode="auto">
          <a:xfrm>
            <a:off x="3594100" y="1843088"/>
            <a:ext cx="1854200" cy="1974850"/>
          </a:xfrm>
          <a:custGeom>
            <a:avLst/>
            <a:gdLst>
              <a:gd name="T0" fmla="*/ 0 w 1168"/>
              <a:gd name="T1" fmla="*/ 1243 h 1244"/>
              <a:gd name="T2" fmla="*/ 0 w 1168"/>
              <a:gd name="T3" fmla="*/ 0 h 1244"/>
              <a:gd name="T4" fmla="*/ 703 w 1168"/>
              <a:gd name="T5" fmla="*/ 0 h 1244"/>
              <a:gd name="T6" fmla="*/ 1167 w 1168"/>
              <a:gd name="T7" fmla="*/ 351 h 1244"/>
              <a:gd name="T8" fmla="*/ 1167 w 1168"/>
              <a:gd name="T9" fmla="*/ 1243 h 1244"/>
              <a:gd name="T10" fmla="*/ 0 w 1168"/>
              <a:gd name="T11" fmla="*/ 1243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68" h="1244">
                <a:moveTo>
                  <a:pt x="0" y="1243"/>
                </a:moveTo>
                <a:lnTo>
                  <a:pt x="0" y="0"/>
                </a:lnTo>
                <a:lnTo>
                  <a:pt x="703" y="0"/>
                </a:lnTo>
                <a:lnTo>
                  <a:pt x="1167" y="351"/>
                </a:lnTo>
                <a:lnTo>
                  <a:pt x="1167" y="1243"/>
                </a:lnTo>
                <a:lnTo>
                  <a:pt x="0" y="1243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endParaRPr lang="en-ID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606800" y="1858963"/>
            <a:ext cx="10287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0788"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7188" defTabSz="814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4388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1588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8788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5988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en-US">
                <a:solidFill>
                  <a:schemeClr val="tx2"/>
                </a:solidFill>
              </a:rPr>
              <a:t>Routing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>
                <a:solidFill>
                  <a:schemeClr val="tx2"/>
                </a:solidFill>
              </a:rPr>
              <a:t>Update</a:t>
            </a:r>
          </a:p>
        </p:txBody>
      </p:sp>
      <p:pic>
        <p:nvPicPr>
          <p:cNvPr id="173063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2516188"/>
            <a:ext cx="1282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3064" name="AutoShape 8"/>
          <p:cNvSpPr>
            <a:spLocks noChangeArrowheads="1"/>
          </p:cNvSpPr>
          <p:nvPr/>
        </p:nvSpPr>
        <p:spPr bwMode="auto">
          <a:xfrm>
            <a:off x="4730750" y="1858963"/>
            <a:ext cx="723900" cy="528637"/>
          </a:xfrm>
          <a:prstGeom prst="rtTriangle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2163888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1D5-D6CA-444D-A227-A3E53D5B0A76}" type="slidenum">
              <a:rPr lang="en-US" altLang="en-US"/>
              <a:pPr/>
              <a:t>190</a:t>
            </a:fld>
            <a:endParaRPr lang="en-US" altLang="en-US"/>
          </a:p>
        </p:txBody>
      </p:sp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485900"/>
          </a:xfrm>
        </p:spPr>
        <p:txBody>
          <a:bodyPr/>
          <a:lstStyle/>
          <a:p>
            <a:r>
              <a:rPr lang="en-US" altLang="en-US" sz="4000"/>
              <a:t>RFC 3013 (Recommended ISP Security Services &amp; Procedures)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81200"/>
            <a:ext cx="8540750" cy="4422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ISPs have a duty to make sure that their contact information, in Whois, in routing registries [RFC1786] or in any other repository, is complete, accurate and reachable.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ISPs should have processes in place to deal with security incidents that traverse the boundaries between them and other ISPs.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ISPs SHOULD be able to conduct such communication over a secure channel.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ISPs SHOULD be proactive in notifying customers of security vulnerabilities in the services they provide.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213445563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0AB4-4FA1-4CA6-B9BD-8E5413E0B648}" type="slidenum">
              <a:rPr lang="en-US" altLang="en-US"/>
              <a:pPr/>
              <a:t>191</a:t>
            </a:fld>
            <a:endParaRPr lang="en-US" altLang="en-US"/>
          </a:p>
        </p:txBody>
      </p:sp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382000" cy="1485900"/>
          </a:xfrm>
        </p:spPr>
        <p:txBody>
          <a:bodyPr/>
          <a:lstStyle/>
          <a:p>
            <a:r>
              <a:rPr lang="en-US" altLang="en-US"/>
              <a:t>RFC 3013 Notifying Customers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47800" y="2743200"/>
            <a:ext cx="7010400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2400"/>
              <a:t>who is coordinating response to the incident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vulnerability 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how service was affected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what is being done to respond to the incident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whether customer data may have been compromised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what is being done to eliminate the vulnerability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expected schedule for response, assuming it can be predicted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898525" y="2046288"/>
            <a:ext cx="5829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0"/>
              <a:t>Information that should be included:</a:t>
            </a:r>
          </a:p>
        </p:txBody>
      </p:sp>
    </p:spTree>
    <p:extLst>
      <p:ext uri="{BB962C8B-B14F-4D97-AF65-F5344CB8AC3E}">
        <p14:creationId xmlns:p14="http://schemas.microsoft.com/office/powerpoint/2010/main" val="4294746286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1DD8961-F68D-4DA4-84EB-111049DB49CA}" type="slidenum">
              <a:rPr lang="en-US" altLang="en-US"/>
              <a:pPr/>
              <a:t>192</a:t>
            </a:fld>
            <a:endParaRPr lang="en-US" altLang="en-US"/>
          </a:p>
        </p:txBody>
      </p:sp>
      <p:sp>
        <p:nvSpPr>
          <p:cNvPr id="232452" name="Rectangle 4"/>
          <p:cNvSpPr>
            <a:spLocks noGrp="1" noRot="1" noChangeArrowheads="1"/>
          </p:cNvSpPr>
          <p:nvPr>
            <p:ph type="ctrTitle"/>
          </p:nvPr>
        </p:nvSpPr>
        <p:spPr>
          <a:xfrm>
            <a:off x="762000" y="1295400"/>
            <a:ext cx="7772400" cy="1600200"/>
          </a:xfrm>
        </p:spPr>
        <p:txBody>
          <a:bodyPr/>
          <a:lstStyle/>
          <a:p>
            <a:r>
              <a:rPr lang="en-US" altLang="en-US" sz="6000"/>
              <a:t>THANK YOU!</a:t>
            </a: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1905000" y="2916238"/>
            <a:ext cx="59309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0" dirty="0"/>
              <a:t>From:</a:t>
            </a:r>
          </a:p>
          <a:p>
            <a:r>
              <a:rPr lang="en-US" altLang="en-US" sz="2400" dirty="0">
                <a:solidFill>
                  <a:schemeClr val="folHlink"/>
                </a:solidFill>
              </a:rPr>
              <a:t>Designing Network Security, 2</a:t>
            </a:r>
            <a:r>
              <a:rPr lang="en-US" altLang="en-US" sz="2400" baseline="30000" dirty="0">
                <a:solidFill>
                  <a:schemeClr val="folHlink"/>
                </a:solidFill>
              </a:rPr>
              <a:t>nd</a:t>
            </a:r>
            <a:r>
              <a:rPr lang="en-US" altLang="en-US" sz="2400" dirty="0">
                <a:solidFill>
                  <a:schemeClr val="folHlink"/>
                </a:solidFill>
              </a:rPr>
              <a:t> Edition</a:t>
            </a:r>
          </a:p>
          <a:p>
            <a:r>
              <a:rPr lang="en-US" altLang="en-US" sz="2400" dirty="0">
                <a:solidFill>
                  <a:schemeClr val="folHlink"/>
                </a:solidFill>
              </a:rPr>
              <a:t>ISBN 1587051176</a:t>
            </a:r>
          </a:p>
          <a:p>
            <a:endParaRPr lang="en-US" altLang="en-US" sz="2400" dirty="0">
              <a:solidFill>
                <a:schemeClr val="folHlink"/>
              </a:solidFill>
            </a:endParaRPr>
          </a:p>
          <a:p>
            <a:r>
              <a:rPr lang="en-US" altLang="en-US" sz="1600" b="0" dirty="0">
                <a:solidFill>
                  <a:schemeClr val="folHlink"/>
                </a:solidFill>
                <a:hlinkClick r:id="rId2"/>
              </a:rPr>
              <a:t>http://www.ciscopress.com/title/1587051176</a:t>
            </a:r>
            <a:r>
              <a:rPr lang="en-US" altLang="en-US" sz="1600" b="0" dirty="0">
                <a:solidFill>
                  <a:schemeClr val="folHlink"/>
                </a:solidFill>
              </a:rPr>
              <a:t> </a:t>
            </a:r>
          </a:p>
          <a:p>
            <a:endParaRPr lang="en-US" altLang="en-US" sz="1600" b="0" dirty="0">
              <a:solidFill>
                <a:schemeClr val="folHlink"/>
              </a:solidFill>
            </a:endParaRPr>
          </a:p>
          <a:p>
            <a:r>
              <a:rPr lang="en-US" altLang="en-US" sz="1400" b="0" dirty="0">
                <a:solidFill>
                  <a:schemeClr val="folHlink"/>
                </a:solidFill>
              </a:rPr>
              <a:t>By </a:t>
            </a:r>
            <a:r>
              <a:rPr lang="en-US" altLang="en-US" sz="1400" b="0" dirty="0" err="1">
                <a:solidFill>
                  <a:schemeClr val="folHlink"/>
                </a:solidFill>
                <a:hlinkClick r:id="rId3"/>
              </a:rPr>
              <a:t>Merike</a:t>
            </a:r>
            <a:r>
              <a:rPr lang="en-US" altLang="en-US" sz="1400" b="0" dirty="0">
                <a:solidFill>
                  <a:schemeClr val="folHlink"/>
                </a:solidFill>
                <a:hlinkClick r:id="rId3"/>
              </a:rPr>
              <a:t> </a:t>
            </a:r>
            <a:r>
              <a:rPr lang="en-US" altLang="en-US" sz="1400" b="0" dirty="0" err="1">
                <a:solidFill>
                  <a:schemeClr val="folHlink"/>
                </a:solidFill>
                <a:hlinkClick r:id="rId3"/>
              </a:rPr>
              <a:t>Kaeo</a:t>
            </a:r>
            <a:r>
              <a:rPr lang="en-US" altLang="en-US" sz="1400" b="0" dirty="0">
                <a:solidFill>
                  <a:schemeClr val="folHlink"/>
                </a:solidFill>
              </a:rPr>
              <a:t>. </a:t>
            </a:r>
          </a:p>
          <a:p>
            <a:r>
              <a:rPr lang="en-US" altLang="en-US" sz="1400" b="0" dirty="0">
                <a:solidFill>
                  <a:schemeClr val="folHlink"/>
                </a:solidFill>
              </a:rPr>
              <a:t>Published by </a:t>
            </a:r>
            <a:r>
              <a:rPr lang="en-US" altLang="en-US" sz="1400" b="0" dirty="0">
                <a:solidFill>
                  <a:schemeClr val="folHlink"/>
                </a:solidFill>
                <a:hlinkClick r:id="rId4"/>
              </a:rPr>
              <a:t>Cisco Press</a:t>
            </a:r>
            <a:r>
              <a:rPr lang="en-US" altLang="en-US" sz="1400" b="0" dirty="0">
                <a:solidFill>
                  <a:schemeClr val="folHlink"/>
                </a:solidFill>
              </a:rPr>
              <a:t>. </a:t>
            </a:r>
          </a:p>
          <a:p>
            <a:r>
              <a:rPr lang="en-US" altLang="en-US" sz="1400" b="0" dirty="0">
                <a:solidFill>
                  <a:schemeClr val="folHlink"/>
                </a:solidFill>
              </a:rPr>
              <a:t>Series: </a:t>
            </a:r>
            <a:r>
              <a:rPr lang="en-US" altLang="en-US" sz="1400" b="0" dirty="0">
                <a:solidFill>
                  <a:schemeClr val="folHlink"/>
                </a:solidFill>
                <a:hlinkClick r:id="rId5"/>
              </a:rPr>
              <a:t>Networking Technology</a:t>
            </a:r>
            <a:endParaRPr lang="en-US" altLang="en-US" sz="1400" b="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5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0D79-E5C8-41BD-BD0C-E208AC793FC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1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 Fundamentals</a:t>
            </a:r>
          </a:p>
        </p:txBody>
      </p:sp>
      <p:sp>
        <p:nvSpPr>
          <p:cNvPr id="3317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Security Policy</a:t>
            </a:r>
          </a:p>
          <a:p>
            <a:pPr>
              <a:lnSpc>
                <a:spcPct val="90000"/>
              </a:lnSpc>
            </a:pPr>
            <a:r>
              <a:rPr lang="en-US" altLang="en-US"/>
              <a:t>Crypto 101</a:t>
            </a:r>
          </a:p>
          <a:p>
            <a:pPr>
              <a:lnSpc>
                <a:spcPct val="90000"/>
              </a:lnSpc>
            </a:pPr>
            <a:r>
              <a:rPr lang="en-US" altLang="en-US"/>
              <a:t>Authentication Technologies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Application Layer Security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Transport Layer Security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Network Layer Security (IPsec)</a:t>
            </a:r>
          </a:p>
          <a:p>
            <a:pPr>
              <a:lnSpc>
                <a:spcPct val="90000"/>
              </a:lnSpc>
            </a:pPr>
            <a:r>
              <a:rPr lang="en-US" altLang="en-US"/>
              <a:t>Link Layer Security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How Do You Secure Infrastructure ?</a:t>
            </a:r>
          </a:p>
        </p:txBody>
      </p:sp>
    </p:spTree>
    <p:extLst>
      <p:ext uri="{BB962C8B-B14F-4D97-AF65-F5344CB8AC3E}">
        <p14:creationId xmlns:p14="http://schemas.microsoft.com/office/powerpoint/2010/main" val="1398276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994C-2B88-4AE6-BAC1-783F67F38D6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Digital Signatures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524000"/>
            <a:ext cx="8156575" cy="4346575"/>
          </a:xfrm>
        </p:spPr>
        <p:txBody>
          <a:bodyPr/>
          <a:lstStyle/>
          <a:p>
            <a:r>
              <a:rPr lang="en-US" altLang="en-US" sz="2600"/>
              <a:t>Two common public-key digital </a:t>
            </a:r>
            <a:br>
              <a:rPr lang="en-US" altLang="en-US" sz="2600"/>
            </a:br>
            <a:r>
              <a:rPr lang="en-US" altLang="en-US" sz="2600"/>
              <a:t>signature techniques:</a:t>
            </a:r>
          </a:p>
          <a:p>
            <a:pPr lvl="2"/>
            <a:r>
              <a:rPr lang="en-US" altLang="en-US" sz="2000"/>
              <a:t>RSA (Rivest, Shamir, Adelman)</a:t>
            </a:r>
          </a:p>
          <a:p>
            <a:pPr lvl="2"/>
            <a:r>
              <a:rPr lang="en-US" altLang="en-US" sz="2000"/>
              <a:t>DSS (Digital Signature Standard)</a:t>
            </a:r>
          </a:p>
          <a:p>
            <a:pPr lvl="2"/>
            <a:endParaRPr lang="en-US" altLang="en-US" sz="2000"/>
          </a:p>
          <a:p>
            <a:r>
              <a:rPr lang="en-US" altLang="en-US" sz="2600"/>
              <a:t>A sender uses its private key to </a:t>
            </a:r>
            <a:r>
              <a:rPr lang="en-US" altLang="en-US" sz="2600">
                <a:solidFill>
                  <a:schemeClr val="accent2"/>
                </a:solidFill>
              </a:rPr>
              <a:t>sign</a:t>
            </a:r>
            <a:r>
              <a:rPr lang="en-US" altLang="en-US" sz="2600"/>
              <a:t> a packet. </a:t>
            </a:r>
            <a:br>
              <a:rPr lang="en-US" altLang="en-US" sz="2600"/>
            </a:br>
            <a:r>
              <a:rPr lang="en-US" altLang="en-US" sz="2600"/>
              <a:t>The receiver of the packet uses the sender’s public key to </a:t>
            </a:r>
            <a:r>
              <a:rPr lang="en-US" altLang="en-US" sz="2600">
                <a:solidFill>
                  <a:schemeClr val="accent2"/>
                </a:solidFill>
              </a:rPr>
              <a:t>verify</a:t>
            </a:r>
            <a:r>
              <a:rPr lang="en-US" altLang="en-US" sz="2600"/>
              <a:t> the signature.</a:t>
            </a:r>
          </a:p>
          <a:p>
            <a:endParaRPr lang="en-US" altLang="en-US" sz="2600"/>
          </a:p>
          <a:p>
            <a:r>
              <a:rPr lang="en-US" altLang="en-US" sz="2600"/>
              <a:t>Successful verification assures:</a:t>
            </a:r>
          </a:p>
          <a:p>
            <a:pPr lvl="2"/>
            <a:r>
              <a:rPr lang="en-US" altLang="en-US" sz="2000"/>
              <a:t>The packet has not been altered</a:t>
            </a:r>
          </a:p>
          <a:p>
            <a:pPr lvl="2"/>
            <a:r>
              <a:rPr lang="en-US" altLang="en-US" sz="2000"/>
              <a:t>The identity of the sender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865771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4143-6EE6-4F09-B41D-D0532828110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00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510588" cy="1325563"/>
          </a:xfrm>
        </p:spPr>
        <p:txBody>
          <a:bodyPr/>
          <a:lstStyle/>
          <a:p>
            <a:r>
              <a:rPr lang="en-US" altLang="en-US"/>
              <a:t>Crypto 101 Summary</a:t>
            </a:r>
          </a:p>
        </p:txBody>
      </p:sp>
      <p:sp>
        <p:nvSpPr>
          <p:cNvPr id="2007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3250" y="1447800"/>
            <a:ext cx="8540750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Public Key Encryption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Typically used for data origin authentication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Often combined with hash function</a:t>
            </a:r>
          </a:p>
          <a:p>
            <a:pPr>
              <a:lnSpc>
                <a:spcPct val="4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Secret Key Encryption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Typically used for data confidentiality</a:t>
            </a:r>
          </a:p>
          <a:p>
            <a:pPr lvl="1">
              <a:lnSpc>
                <a:spcPct val="4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/>
              <a:t>Diffie-Hellman Algorithm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Uses public-key cryptography to derive secret key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Exchanges need to be authenticated</a:t>
            </a:r>
          </a:p>
          <a:p>
            <a:pPr lvl="1">
              <a:lnSpc>
                <a:spcPct val="4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/>
              <a:t>Hash Functions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Easy to compute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Typically used for data origin authentication and data integrity</a:t>
            </a:r>
          </a:p>
          <a:p>
            <a:pPr lvl="1">
              <a:lnSpc>
                <a:spcPct val="4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/>
              <a:t>Digital Signatures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Combines hash functions with public key cryptography</a:t>
            </a:r>
          </a:p>
        </p:txBody>
      </p:sp>
    </p:spTree>
    <p:extLst>
      <p:ext uri="{BB962C8B-B14F-4D97-AF65-F5344CB8AC3E}">
        <p14:creationId xmlns:p14="http://schemas.microsoft.com/office/powerpoint/2010/main" val="2869382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9EE4-95B6-48D2-9E85-DC107F8A8F8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 Fundamentals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Crypto 101</a:t>
            </a:r>
          </a:p>
          <a:p>
            <a:r>
              <a:rPr lang="en-US" altLang="en-US">
                <a:solidFill>
                  <a:srgbClr val="FF0000"/>
                </a:solidFill>
              </a:rPr>
              <a:t>Authentication Technologies</a:t>
            </a:r>
          </a:p>
          <a:p>
            <a:r>
              <a:rPr lang="en-US" altLang="en-US"/>
              <a:t>Application Layer Security</a:t>
            </a:r>
          </a:p>
          <a:p>
            <a:r>
              <a:rPr lang="en-US" altLang="en-US"/>
              <a:t>Transport Layer Security</a:t>
            </a:r>
          </a:p>
          <a:p>
            <a:r>
              <a:rPr lang="en-US" altLang="en-US"/>
              <a:t>Network Layer Security (IPsec)</a:t>
            </a:r>
          </a:p>
          <a:p>
            <a:r>
              <a:rPr lang="en-US" altLang="en-US"/>
              <a:t>Link Layer Security</a:t>
            </a:r>
          </a:p>
        </p:txBody>
      </p:sp>
    </p:spTree>
    <p:extLst>
      <p:ext uri="{BB962C8B-B14F-4D97-AF65-F5344CB8AC3E}">
        <p14:creationId xmlns:p14="http://schemas.microsoft.com/office/powerpoint/2010/main" val="1801237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2013-D1E7-46E2-8182-A35530A8DC3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Methods of Authentication</a:t>
            </a:r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2022475" y="2641600"/>
            <a:ext cx="0" cy="2982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1641475" y="2159000"/>
            <a:ext cx="762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28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92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56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28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00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72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44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/>
              <a:t>Weak</a:t>
            </a:r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1571625" y="5700713"/>
            <a:ext cx="9017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28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192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25600" defTabSz="722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28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00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972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4400" defTabSz="722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/>
              <a:t>Strong</a:t>
            </a: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2236788" y="5170488"/>
            <a:ext cx="203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438400" y="2209800"/>
            <a:ext cx="6324600" cy="3803650"/>
          </a:xfrm>
          <a:noFill/>
          <a:ln/>
        </p:spPr>
        <p:txBody>
          <a:bodyPr lIns="65088" tIns="31750" rIns="65088" bIns="31750" anchor="ctr" anchorCtr="1"/>
          <a:lstStyle/>
          <a:p>
            <a:pPr marL="177800" indent="-177800" defTabSz="650875"/>
            <a:r>
              <a:rPr lang="en-US" altLang="en-US" sz="2000"/>
              <a:t>No username/password</a:t>
            </a:r>
          </a:p>
          <a:p>
            <a:pPr marL="177800" indent="-177800" defTabSz="650875"/>
            <a:r>
              <a:rPr lang="en-US" altLang="en-US" sz="2000"/>
              <a:t>Static username/password</a:t>
            </a:r>
          </a:p>
          <a:p>
            <a:pPr marL="177800" indent="-177800" defTabSz="650875"/>
            <a:r>
              <a:rPr lang="en-US" altLang="en-US" sz="2000"/>
              <a:t>Aging username/password</a:t>
            </a:r>
          </a:p>
          <a:p>
            <a:pPr marL="177800" indent="-177800" defTabSz="650875"/>
            <a:r>
              <a:rPr lang="en-US" altLang="en-US" sz="2000"/>
              <a:t>One-Time Password (OTP)</a:t>
            </a:r>
          </a:p>
          <a:p>
            <a:pPr marL="452438" lvl="1" indent="0" defTabSz="650875"/>
            <a:r>
              <a:rPr lang="en-US" altLang="en-US" sz="2000"/>
              <a:t>S/Key—OTP for terminal login</a:t>
            </a:r>
          </a:p>
          <a:p>
            <a:pPr marL="452438" lvl="1" indent="0" defTabSz="650875"/>
            <a:r>
              <a:rPr lang="en-US" altLang="en-US" sz="2000"/>
              <a:t>PAP—OTP for PPP</a:t>
            </a:r>
          </a:p>
          <a:p>
            <a:pPr marL="177800" indent="-177800" defTabSz="650875"/>
            <a:r>
              <a:rPr lang="en-US" altLang="en-US" sz="2000"/>
              <a:t>Token cards/soft tokens (OTP) </a:t>
            </a:r>
          </a:p>
          <a:p>
            <a:pPr marL="452438" lvl="1" indent="0" defTabSz="650875"/>
            <a:r>
              <a:rPr lang="en-US" altLang="en-US" sz="2000"/>
              <a:t>Enigma Logic, DES Card, Security Dynamics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1066800" y="1371600"/>
            <a:ext cx="685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folHlink"/>
                </a:solidFill>
              </a:rPr>
              <a:t>WHO are you?  What credentials do you give?</a:t>
            </a:r>
          </a:p>
        </p:txBody>
      </p:sp>
    </p:spTree>
    <p:extLst>
      <p:ext uri="{BB962C8B-B14F-4D97-AF65-F5344CB8AC3E}">
        <p14:creationId xmlns:p14="http://schemas.microsoft.com/office/powerpoint/2010/main" val="4186570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110-9D44-4B74-9406-4C6CD6457A3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 Time Passwords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211388"/>
            <a:ext cx="4918075" cy="3581400"/>
          </a:xfrm>
          <a:noFill/>
          <a:ln/>
        </p:spPr>
        <p:txBody>
          <a:bodyPr lIns="82550" tIns="41275" rIns="82550" bIns="41275" anchor="ctr" anchorCtr="1"/>
          <a:lstStyle/>
          <a:p>
            <a:pPr marL="228600" indent="-228600" defTabSz="822325">
              <a:tabLst>
                <a:tab pos="457200" algn="l"/>
              </a:tabLst>
            </a:pPr>
            <a:r>
              <a:rPr lang="en-US" altLang="en-US" sz="2200"/>
              <a:t>S/KEY </a:t>
            </a:r>
          </a:p>
          <a:p>
            <a:pPr marL="457200" lvl="1" indent="0" defTabSz="822325">
              <a:tabLst>
                <a:tab pos="457200" algn="l"/>
              </a:tabLst>
            </a:pPr>
            <a:r>
              <a:rPr lang="en-US" altLang="en-US" sz="2000"/>
              <a:t>List of one-time passwords</a:t>
            </a:r>
          </a:p>
          <a:p>
            <a:pPr marL="457200" lvl="1" indent="0" defTabSz="822325">
              <a:buFontTx/>
              <a:buNone/>
              <a:tabLst>
                <a:tab pos="457200" algn="l"/>
              </a:tabLst>
            </a:pPr>
            <a:endParaRPr lang="en-US" altLang="en-US" sz="2000"/>
          </a:p>
          <a:p>
            <a:pPr marL="228600" indent="-228600" defTabSz="822325">
              <a:tabLst>
                <a:tab pos="457200" algn="l"/>
              </a:tabLst>
            </a:pPr>
            <a:r>
              <a:rPr lang="en-US" altLang="en-US" sz="2200"/>
              <a:t>Token cards</a:t>
            </a:r>
          </a:p>
          <a:p>
            <a:pPr marL="457200" lvl="1" indent="0" defTabSz="822325">
              <a:tabLst>
                <a:tab pos="457200" algn="l"/>
              </a:tabLst>
            </a:pPr>
            <a:r>
              <a:rPr lang="en-US" altLang="en-US" sz="2000"/>
              <a:t>Use algorithm based on PIN </a:t>
            </a:r>
            <a:br>
              <a:rPr lang="en-US" altLang="en-US" sz="2000"/>
            </a:br>
            <a:r>
              <a:rPr lang="en-US" altLang="en-US" sz="2000"/>
              <a:t>or time-of-day to generate passwords</a:t>
            </a:r>
          </a:p>
          <a:p>
            <a:pPr marL="457200" lvl="1" indent="0" defTabSz="822325">
              <a:tabLst>
                <a:tab pos="457200" algn="l"/>
              </a:tabLst>
            </a:pPr>
            <a:r>
              <a:rPr lang="en-US" altLang="en-US" sz="2000"/>
              <a:t>Server uses same algorithm</a:t>
            </a:r>
          </a:p>
        </p:txBody>
      </p:sp>
      <p:pic>
        <p:nvPicPr>
          <p:cNvPr id="107525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4221163"/>
            <a:ext cx="1862138" cy="120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7526" name="Group 6"/>
          <p:cNvGrpSpPr>
            <a:grpSpLocks/>
          </p:cNvGrpSpPr>
          <p:nvPr/>
        </p:nvGrpSpPr>
        <p:grpSpPr bwMode="auto">
          <a:xfrm>
            <a:off x="6394450" y="2482850"/>
            <a:ext cx="1936750" cy="1144588"/>
            <a:chOff x="3490" y="1085"/>
            <a:chExt cx="1220" cy="721"/>
          </a:xfrm>
        </p:grpSpPr>
        <p:sp>
          <p:nvSpPr>
            <p:cNvPr id="107527" name="Rectangle 7"/>
            <p:cNvSpPr>
              <a:spLocks noChangeArrowheads="1"/>
            </p:cNvSpPr>
            <p:nvPr/>
          </p:nvSpPr>
          <p:spPr bwMode="auto">
            <a:xfrm>
              <a:off x="3490" y="1085"/>
              <a:ext cx="1153" cy="72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7528" name="Rectangle 8"/>
            <p:cNvSpPr>
              <a:spLocks noChangeArrowheads="1"/>
            </p:cNvSpPr>
            <p:nvPr/>
          </p:nvSpPr>
          <p:spPr bwMode="auto">
            <a:xfrm>
              <a:off x="3526" y="1139"/>
              <a:ext cx="1063" cy="62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107529" name="Rectangle 9"/>
            <p:cNvSpPr>
              <a:spLocks noChangeArrowheads="1"/>
            </p:cNvSpPr>
            <p:nvPr/>
          </p:nvSpPr>
          <p:spPr bwMode="auto">
            <a:xfrm>
              <a:off x="3509" y="1169"/>
              <a:ext cx="120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altLang="en-US" sz="800" b="0">
                  <a:solidFill>
                    <a:schemeClr val="bg1"/>
                  </a:solidFill>
                </a:rPr>
                <a:t>34 HUM FISH BIRD DIG SCRAP</a:t>
              </a:r>
            </a:p>
            <a:p>
              <a:pPr eaLnBrk="0" hangingPunct="0"/>
              <a:r>
                <a:rPr lang="en-US" altLang="en-US" sz="800" b="0">
                  <a:solidFill>
                    <a:schemeClr val="bg1"/>
                  </a:solidFill>
                </a:rPr>
                <a:t>35 SAVE DUNK FRED SELF HURT</a:t>
              </a:r>
            </a:p>
            <a:p>
              <a:pPr eaLnBrk="0" hangingPunct="0"/>
              <a:r>
                <a:rPr lang="en-US" altLang="en-US" sz="800" b="0">
                  <a:solidFill>
                    <a:schemeClr val="bg1"/>
                  </a:solidFill>
                </a:rPr>
                <a:t>36 RAKE GET HIS BUNK OFF</a:t>
              </a:r>
            </a:p>
            <a:p>
              <a:pPr eaLnBrk="0" hangingPunct="0"/>
              <a:r>
                <a:rPr lang="en-US" altLang="en-US" sz="800" b="0">
                  <a:solidFill>
                    <a:schemeClr val="bg1"/>
                  </a:solidFill>
                </a:rPr>
                <a:t>37 DEAD RUN JACK HIDE LOAD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658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615C-3644-4C4E-9EC7-A8E45B8F32B0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Initial S/Key Exchange</a:t>
            </a:r>
          </a:p>
        </p:txBody>
      </p:sp>
      <p:pic>
        <p:nvPicPr>
          <p:cNvPr id="3379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24200"/>
            <a:ext cx="65563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620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8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743200"/>
            <a:ext cx="596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6002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 flipV="1">
            <a:off x="1905000" y="3276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19050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33802" name="Picture 1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135255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38862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343400" y="3276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3434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9436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64008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64008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762000" y="3810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Client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800600" y="3810000"/>
            <a:ext cx="14081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Network</a:t>
            </a:r>
          </a:p>
          <a:p>
            <a:pPr algn="ctr"/>
            <a:r>
              <a:rPr lang="en-US" altLang="en-US" sz="1400"/>
              <a:t>Access Server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781800" y="3733800"/>
            <a:ext cx="1281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S/Key Server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971800" y="3124200"/>
            <a:ext cx="658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PSTN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1752600" y="48006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H="1">
            <a:off x="1143000" y="53340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685800" y="2362200"/>
            <a:ext cx="146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Initialized with</a:t>
            </a:r>
          </a:p>
          <a:p>
            <a:pPr algn="ctr"/>
            <a:r>
              <a:rPr lang="en-US" altLang="en-US" sz="1200" b="0"/>
              <a:t>password “letmein”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6705600" y="2209800"/>
            <a:ext cx="146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Initialized with</a:t>
            </a:r>
          </a:p>
          <a:p>
            <a:pPr algn="ctr"/>
            <a:r>
              <a:rPr lang="en-US" altLang="en-US" sz="1200" b="0"/>
              <a:t>password “letmein”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2514600" y="4419600"/>
            <a:ext cx="2197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S/Key initialization packet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200400" y="5029200"/>
            <a:ext cx="309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Reply (seed=6 , sequence num = 98)</a:t>
            </a:r>
          </a:p>
        </p:txBody>
      </p:sp>
    </p:spTree>
    <p:extLst>
      <p:ext uri="{BB962C8B-B14F-4D97-AF65-F5344CB8AC3E}">
        <p14:creationId xmlns:p14="http://schemas.microsoft.com/office/powerpoint/2010/main" val="946867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EB84-B729-4DA4-BF30-1468B0E66AF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58850"/>
          </a:xfrm>
        </p:spPr>
        <p:txBody>
          <a:bodyPr/>
          <a:lstStyle/>
          <a:p>
            <a:r>
              <a:rPr lang="en-US" altLang="en-US" sz="4200"/>
              <a:t>S/Key Password Computation</a:t>
            </a:r>
          </a:p>
        </p:txBody>
      </p:sp>
      <p:pic>
        <p:nvPicPr>
          <p:cNvPr id="3482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65563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7620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2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28800"/>
            <a:ext cx="596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057400" y="251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 flipV="1">
            <a:off x="2362200" y="2362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3622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34826" name="Picture 1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135255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43434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4800600" y="2362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800600" y="2514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64008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6858000" y="1905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8580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Client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5257800" y="2895600"/>
            <a:ext cx="14081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Network</a:t>
            </a:r>
          </a:p>
          <a:p>
            <a:pPr algn="ctr"/>
            <a:r>
              <a:rPr lang="en-US" altLang="en-US" sz="1400"/>
              <a:t>Access Server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315200" y="1524000"/>
            <a:ext cx="1281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S/Key Server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3429000" y="2209800"/>
            <a:ext cx="658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PSTN</a:t>
            </a: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2209800" y="3352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219200" y="2971800"/>
            <a:ext cx="1173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“letmein” + 6</a:t>
            </a:r>
          </a:p>
        </p:txBody>
      </p:sp>
      <p:sp>
        <p:nvSpPr>
          <p:cNvPr id="34839" name="Oval 23"/>
          <p:cNvSpPr>
            <a:spLocks noChangeArrowheads="1"/>
          </p:cNvSpPr>
          <p:nvPr/>
        </p:nvSpPr>
        <p:spPr bwMode="auto">
          <a:xfrm>
            <a:off x="9906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2895600" y="40386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320040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2895600" y="50292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3733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4114800" y="3962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 flipH="1" flipV="1">
            <a:off x="3810000" y="556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4191000" y="4648200"/>
            <a:ext cx="854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98 times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1981200" y="4038600"/>
            <a:ext cx="86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Hash</a:t>
            </a:r>
          </a:p>
          <a:p>
            <a:pPr algn="ctr"/>
            <a:r>
              <a:rPr lang="en-US" altLang="en-US" sz="1400" b="0"/>
              <a:t>Function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1981200" y="4953000"/>
            <a:ext cx="86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Hash</a:t>
            </a:r>
          </a:p>
          <a:p>
            <a:pPr algn="ctr"/>
            <a:r>
              <a:rPr lang="en-US" altLang="en-US" sz="1400" b="0"/>
              <a:t>Function</a:t>
            </a:r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3200400" y="5715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50" name="Oval 34"/>
          <p:cNvSpPr>
            <a:spLocks noChangeArrowheads="1"/>
          </p:cNvSpPr>
          <p:nvPr/>
        </p:nvSpPr>
        <p:spPr bwMode="auto">
          <a:xfrm>
            <a:off x="30480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2667000" y="6248400"/>
            <a:ext cx="1266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6-word output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1828800" y="6553200"/>
            <a:ext cx="3495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( HARD BITE LOAD HURT SAVE DEAD )</a:t>
            </a:r>
          </a:p>
        </p:txBody>
      </p:sp>
      <p:sp>
        <p:nvSpPr>
          <p:cNvPr id="34853" name="Oval 37"/>
          <p:cNvSpPr>
            <a:spLocks noChangeArrowheads="1"/>
          </p:cNvSpPr>
          <p:nvPr/>
        </p:nvSpPr>
        <p:spPr bwMode="auto">
          <a:xfrm>
            <a:off x="20574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61668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DDC8-16A2-46A6-9BE3-49B46DB134D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3700" y="228600"/>
            <a:ext cx="8418513" cy="1089025"/>
          </a:xfrm>
        </p:spPr>
        <p:txBody>
          <a:bodyPr/>
          <a:lstStyle/>
          <a:p>
            <a:r>
              <a:rPr lang="en-US" altLang="en-US" sz="3800"/>
              <a:t>Verifying The S/Key Password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562600" y="1600200"/>
            <a:ext cx="3581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pic>
        <p:nvPicPr>
          <p:cNvPr id="35846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95600"/>
            <a:ext cx="65563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7620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14600"/>
            <a:ext cx="596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 flipV="1">
            <a:off x="1600200" y="3048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1600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35852" name="Picture 1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135255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5814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4038600" y="3048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4038600" y="3200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638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6096000" y="2590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60960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09600" y="2286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Client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572000" y="2438400"/>
            <a:ext cx="14081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Network</a:t>
            </a:r>
          </a:p>
          <a:p>
            <a:pPr algn="ctr"/>
            <a:r>
              <a:rPr lang="en-US" altLang="en-US" sz="1400"/>
              <a:t>Access Server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7467600" y="2743200"/>
            <a:ext cx="738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S/Key </a:t>
            </a:r>
          </a:p>
          <a:p>
            <a:pPr algn="ctr"/>
            <a:r>
              <a:rPr lang="en-US" altLang="en-US" sz="1400"/>
              <a:t>Server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667000" y="2895600"/>
            <a:ext cx="658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PSTN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323850" y="3505200"/>
            <a:ext cx="3495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( HARD BITE LOAD HURT SAVE DEAD )</a:t>
            </a: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323850" y="3810000"/>
            <a:ext cx="601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573713" y="1676400"/>
            <a:ext cx="357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Seq #                         Password</a:t>
            </a:r>
          </a:p>
          <a:p>
            <a:r>
              <a:rPr lang="en-US" altLang="en-US" sz="1200" b="0"/>
              <a:t>99            BOAT HIDE LOVE HOME HELP WHAT</a:t>
            </a:r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5562600" y="22098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 flipV="1">
            <a:off x="7391400" y="2209800"/>
            <a:ext cx="1752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5353050" y="4191000"/>
            <a:ext cx="3495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( HARD BITE LOAD HURT SAVE DEAD )</a:t>
            </a:r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7010400" y="3581400"/>
            <a:ext cx="1905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7029450" y="4572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800850" y="53340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5886450" y="5334000"/>
            <a:ext cx="86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Hash</a:t>
            </a:r>
          </a:p>
          <a:p>
            <a:pPr algn="ctr"/>
            <a:r>
              <a:rPr lang="en-US" altLang="en-US" sz="1400" b="0"/>
              <a:t>Function</a:t>
            </a: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7105650" y="586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5591175" y="6400800"/>
            <a:ext cx="3552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( BOAT HIDE LOVE HOME HELP WHAT )</a:t>
            </a:r>
          </a:p>
        </p:txBody>
      </p:sp>
    </p:spTree>
    <p:extLst>
      <p:ext uri="{BB962C8B-B14F-4D97-AF65-F5344CB8AC3E}">
        <p14:creationId xmlns:p14="http://schemas.microsoft.com/office/powerpoint/2010/main" val="627740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6D27-3A9D-429B-9422-8846AB57C05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93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S/Key Resources</a:t>
            </a:r>
          </a:p>
        </p:txBody>
      </p:sp>
      <p:sp>
        <p:nvSpPr>
          <p:cNvPr id="293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Free UNIX implementations</a:t>
            </a:r>
          </a:p>
          <a:p>
            <a:r>
              <a:rPr lang="en-US" altLang="en-US"/>
              <a:t>Microsoft ?</a:t>
            </a:r>
          </a:p>
        </p:txBody>
      </p:sp>
    </p:spTree>
    <p:extLst>
      <p:ext uri="{BB962C8B-B14F-4D97-AF65-F5344CB8AC3E}">
        <p14:creationId xmlns:p14="http://schemas.microsoft.com/office/powerpoint/2010/main" val="3980724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DB71-8D98-484A-A851-917841258E6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Is PPP Important?</a:t>
            </a:r>
          </a:p>
        </p:txBody>
      </p:sp>
      <p:sp>
        <p:nvSpPr>
          <p:cNvPr id="177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Multiplex multiple protocols over a single connection</a:t>
            </a:r>
          </a:p>
          <a:p>
            <a:r>
              <a:rPr lang="en-US" altLang="en-US" sz="3600"/>
              <a:t>Handle compression and encryption at lowest possible layer</a:t>
            </a:r>
          </a:p>
          <a:p>
            <a:r>
              <a:rPr lang="en-US" altLang="en-US" sz="3600"/>
              <a:t>Easy authentication at other end of connection</a:t>
            </a:r>
          </a:p>
          <a:p>
            <a:r>
              <a:rPr lang="en-US" altLang="en-US" sz="3600"/>
              <a:t>You use it for dial-up connections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6254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D489-22E0-4373-8897-B52AC3A0DC4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Technology Details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500"/>
              <a:t>Who cares about technology if you don’t know what you want or need to protect……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4500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90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B02D-9C71-4F28-9BE8-258490AA044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95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 You Use PPPoE?</a:t>
            </a:r>
          </a:p>
        </p:txBody>
      </p:sp>
      <p:sp>
        <p:nvSpPr>
          <p:cNvPr id="295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Encapsulates PPP packets over Ethernet</a:t>
            </a:r>
          </a:p>
          <a:p>
            <a:r>
              <a:rPr lang="en-US" altLang="en-US"/>
              <a:t>Simple bridge access device can provide subnet connection to remote access server</a:t>
            </a:r>
          </a:p>
          <a:p>
            <a:r>
              <a:rPr lang="en-US" altLang="en-US"/>
              <a:t>Useful in ADSL environments to provide access control, billing and type of service per-user, rather than per-site, basis</a:t>
            </a:r>
          </a:p>
        </p:txBody>
      </p:sp>
    </p:spTree>
    <p:extLst>
      <p:ext uri="{BB962C8B-B14F-4D97-AF65-F5344CB8AC3E}">
        <p14:creationId xmlns:p14="http://schemas.microsoft.com/office/powerpoint/2010/main" val="3053705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5C3A-051C-46F5-BDD5-94856E39477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PPP Authentication</a:t>
            </a:r>
          </a:p>
        </p:txBody>
      </p:sp>
      <p:sp>
        <p:nvSpPr>
          <p:cNvPr id="175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438400" y="4495800"/>
            <a:ext cx="38862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PAP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CHAP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MS-CHAP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MS-CHAPv2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EAP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0"/>
              <a:t>Link establishment (LCP) can be followed by optional authentication phase before proceeding to network layer protocol (NCP) phase.</a:t>
            </a:r>
          </a:p>
          <a:p>
            <a:endParaRPr lang="en-US" altLang="en-US" sz="2400" b="0"/>
          </a:p>
          <a:p>
            <a:endParaRPr lang="en-US" altLang="en-US" sz="2400" b="0"/>
          </a:p>
        </p:txBody>
      </p:sp>
      <p:pic>
        <p:nvPicPr>
          <p:cNvPr id="17511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9000"/>
            <a:ext cx="65563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5111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7620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5112" name="Line 8"/>
          <p:cNvSpPr>
            <a:spLocks noChangeShapeType="1"/>
          </p:cNvSpPr>
          <p:nvPr/>
        </p:nvSpPr>
        <p:spPr bwMode="auto">
          <a:xfrm>
            <a:off x="1981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 flipH="1" flipV="1">
            <a:off x="2286000" y="3581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>
            <a:off x="22860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175115" name="Picture 1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135255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5116" name="Line 12"/>
          <p:cNvSpPr>
            <a:spLocks noChangeShapeType="1"/>
          </p:cNvSpPr>
          <p:nvPr/>
        </p:nvSpPr>
        <p:spPr bwMode="auto">
          <a:xfrm>
            <a:off x="42672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 flipH="1">
            <a:off x="4724400" y="3581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>
            <a:off x="47244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1219200" y="28956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Client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5181600" y="4114800"/>
            <a:ext cx="14081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Network</a:t>
            </a:r>
          </a:p>
          <a:p>
            <a:pPr algn="ctr"/>
            <a:r>
              <a:rPr lang="en-US" altLang="en-US" sz="1400"/>
              <a:t>Access Server</a:t>
            </a:r>
          </a:p>
        </p:txBody>
      </p:sp>
      <p:sp>
        <p:nvSpPr>
          <p:cNvPr id="175121" name="Text Box 17"/>
          <p:cNvSpPr txBox="1">
            <a:spLocks noChangeArrowheads="1"/>
          </p:cNvSpPr>
          <p:nvPr/>
        </p:nvSpPr>
        <p:spPr bwMode="auto">
          <a:xfrm>
            <a:off x="3352800" y="3429000"/>
            <a:ext cx="658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PSTN</a:t>
            </a:r>
          </a:p>
        </p:txBody>
      </p:sp>
    </p:spTree>
    <p:extLst>
      <p:ext uri="{BB962C8B-B14F-4D97-AF65-F5344CB8AC3E}">
        <p14:creationId xmlns:p14="http://schemas.microsoft.com/office/powerpoint/2010/main" val="761949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6710-9C28-4479-9F49-24CCB035B69C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PPP PAP Authentication</a:t>
            </a:r>
          </a:p>
        </p:txBody>
      </p:sp>
      <p:pic>
        <p:nvPicPr>
          <p:cNvPr id="3686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8382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11430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9812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2895600" y="2514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895600" y="2667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962400" y="2971800"/>
            <a:ext cx="14081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Network</a:t>
            </a:r>
          </a:p>
          <a:p>
            <a:pPr algn="ctr"/>
            <a:r>
              <a:rPr lang="en-US" altLang="en-US" sz="1400"/>
              <a:t>Access Server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1416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“Twiggy”</a:t>
            </a:r>
          </a:p>
          <a:p>
            <a:pPr algn="ctr"/>
            <a:r>
              <a:rPr lang="en-US" altLang="en-US" sz="1400"/>
              <a:t>Branch Router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6096000" y="1676400"/>
            <a:ext cx="2133600" cy="762000"/>
            <a:chOff x="3504" y="912"/>
            <a:chExt cx="1344" cy="480"/>
          </a:xfrm>
        </p:grpSpPr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3504" y="912"/>
              <a:ext cx="1344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grpSp>
          <p:nvGrpSpPr>
            <p:cNvPr id="36877" name="Group 13"/>
            <p:cNvGrpSpPr>
              <a:grpSpLocks/>
            </p:cNvGrpSpPr>
            <p:nvPr/>
          </p:nvGrpSpPr>
          <p:grpSpPr bwMode="auto">
            <a:xfrm>
              <a:off x="3552" y="960"/>
              <a:ext cx="1183" cy="329"/>
              <a:chOff x="1728" y="2791"/>
              <a:chExt cx="1183" cy="329"/>
            </a:xfrm>
          </p:grpSpPr>
          <p:sp>
            <p:nvSpPr>
              <p:cNvPr id="36878" name="Text Box 14"/>
              <p:cNvSpPr txBox="1">
                <a:spLocks noChangeArrowheads="1"/>
              </p:cNvSpPr>
              <p:nvPr/>
            </p:nvSpPr>
            <p:spPr bwMode="auto">
              <a:xfrm>
                <a:off x="1814" y="2791"/>
                <a:ext cx="109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ID           Password</a:t>
                </a:r>
              </a:p>
            </p:txBody>
          </p:sp>
          <p:sp>
            <p:nvSpPr>
              <p:cNvPr id="36879" name="Text Box 15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112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0"/>
                  <a:t>Twiggy        LetMeIn</a:t>
                </a:r>
              </a:p>
            </p:txBody>
          </p:sp>
        </p:grpSp>
      </p:grp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5105400" y="16764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5105400" y="24384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553200" y="1371600"/>
            <a:ext cx="1173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DATABASE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1066800" y="3962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H="1">
            <a:off x="1066800" y="4724400"/>
            <a:ext cx="35052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676400" y="3657600"/>
            <a:ext cx="2017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Authentication Request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524000" y="3962400"/>
            <a:ext cx="2765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(ID=Twiggy, Password=LetMeIn)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828800" y="4419600"/>
            <a:ext cx="1595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Authenticate-ACK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6629400" y="2590800"/>
            <a:ext cx="1287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Compare ID</a:t>
            </a:r>
          </a:p>
          <a:p>
            <a:r>
              <a:rPr lang="en-US" altLang="en-US" sz="1400" b="0"/>
              <a:t>and password</a:t>
            </a:r>
          </a:p>
        </p:txBody>
      </p:sp>
      <p:sp>
        <p:nvSpPr>
          <p:cNvPr id="36889" name="Oval 25"/>
          <p:cNvSpPr>
            <a:spLocks noChangeArrowheads="1"/>
          </p:cNvSpPr>
          <p:nvPr/>
        </p:nvSpPr>
        <p:spPr bwMode="auto">
          <a:xfrm>
            <a:off x="6172200" y="2667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36890" name="Oval 26"/>
          <p:cNvSpPr>
            <a:spLocks noChangeArrowheads="1"/>
          </p:cNvSpPr>
          <p:nvPr/>
        </p:nvSpPr>
        <p:spPr bwMode="auto">
          <a:xfrm>
            <a:off x="4419600" y="4572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36891" name="Oval 27"/>
          <p:cNvSpPr>
            <a:spLocks noChangeArrowheads="1"/>
          </p:cNvSpPr>
          <p:nvPr/>
        </p:nvSpPr>
        <p:spPr bwMode="auto">
          <a:xfrm>
            <a:off x="1066800" y="3810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2041525" y="6056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0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609600" y="5181600"/>
            <a:ext cx="7773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/>
              <a:t>authenticates only client, authentication only performed once during</a:t>
            </a:r>
          </a:p>
          <a:p>
            <a:r>
              <a:rPr lang="en-US" altLang="en-US" sz="2000" b="0"/>
              <a:t>session, passwords are sent in the clear</a:t>
            </a:r>
            <a:r>
              <a:rPr lang="en-US" altLang="en-US"/>
              <a:t> ………</a:t>
            </a:r>
          </a:p>
        </p:txBody>
      </p:sp>
    </p:spTree>
    <p:extLst>
      <p:ext uri="{BB962C8B-B14F-4D97-AF65-F5344CB8AC3E}">
        <p14:creationId xmlns:p14="http://schemas.microsoft.com/office/powerpoint/2010/main" val="504531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AFD4-2BC7-4850-AF9F-3456B4C42E21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PPP CHAP Authentication</a:t>
            </a:r>
          </a:p>
        </p:txBody>
      </p:sp>
      <p:sp>
        <p:nvSpPr>
          <p:cNvPr id="1781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308975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Client and server need to exchange pre-shared secret</a:t>
            </a:r>
          </a:p>
          <a:p>
            <a:pPr>
              <a:lnSpc>
                <a:spcPct val="80000"/>
              </a:lnSpc>
            </a:pPr>
            <a:r>
              <a:rPr lang="en-US" altLang="en-US"/>
              <a:t>Shared secret is used as input to hash function which computed ‘challenge’</a:t>
            </a:r>
          </a:p>
          <a:p>
            <a:pPr>
              <a:lnSpc>
                <a:spcPct val="80000"/>
              </a:lnSpc>
            </a:pPr>
            <a:r>
              <a:rPr lang="en-US" altLang="en-US"/>
              <a:t>Uses repeated challenges whose frequency is up to the authenticator to limit the time of exposure to any single attack</a:t>
            </a:r>
          </a:p>
          <a:p>
            <a:pPr>
              <a:lnSpc>
                <a:spcPct val="80000"/>
              </a:lnSpc>
            </a:pPr>
            <a:r>
              <a:rPr lang="en-US" altLang="en-US"/>
              <a:t>Either CHAP peer can act as authenticator</a:t>
            </a:r>
          </a:p>
        </p:txBody>
      </p:sp>
    </p:spTree>
    <p:extLst>
      <p:ext uri="{BB962C8B-B14F-4D97-AF65-F5344CB8AC3E}">
        <p14:creationId xmlns:p14="http://schemas.microsoft.com/office/powerpoint/2010/main" val="1062021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3E56-79D9-488A-8CC1-58B6D69094F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19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PPP CHAP Authentication</a:t>
            </a:r>
          </a:p>
        </p:txBody>
      </p:sp>
      <p:pic>
        <p:nvPicPr>
          <p:cNvPr id="31949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8382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493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11430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9494" name="Line 6"/>
          <p:cNvSpPr>
            <a:spLocks noChangeShapeType="1"/>
          </p:cNvSpPr>
          <p:nvPr/>
        </p:nvSpPr>
        <p:spPr bwMode="auto">
          <a:xfrm>
            <a:off x="1752600" y="2514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19495" name="Line 7"/>
          <p:cNvSpPr>
            <a:spLocks noChangeShapeType="1"/>
          </p:cNvSpPr>
          <p:nvPr/>
        </p:nvSpPr>
        <p:spPr bwMode="auto">
          <a:xfrm flipH="1">
            <a:off x="2895600" y="2514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19496" name="Line 8"/>
          <p:cNvSpPr>
            <a:spLocks noChangeShapeType="1"/>
          </p:cNvSpPr>
          <p:nvPr/>
        </p:nvSpPr>
        <p:spPr bwMode="auto">
          <a:xfrm>
            <a:off x="2895600" y="2667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19497" name="Text Box 9"/>
          <p:cNvSpPr txBox="1">
            <a:spLocks noChangeArrowheads="1"/>
          </p:cNvSpPr>
          <p:nvPr/>
        </p:nvSpPr>
        <p:spPr bwMode="auto">
          <a:xfrm>
            <a:off x="4006850" y="2971800"/>
            <a:ext cx="1317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“Loopy” NAS</a:t>
            </a:r>
          </a:p>
        </p:txBody>
      </p:sp>
      <p:sp>
        <p:nvSpPr>
          <p:cNvPr id="319498" name="Text Box 10"/>
          <p:cNvSpPr txBox="1">
            <a:spLocks noChangeArrowheads="1"/>
          </p:cNvSpPr>
          <p:nvPr/>
        </p:nvSpPr>
        <p:spPr bwMode="auto">
          <a:xfrm>
            <a:off x="609600" y="3200400"/>
            <a:ext cx="1416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“Twiggy”</a:t>
            </a:r>
          </a:p>
          <a:p>
            <a:pPr algn="ctr"/>
            <a:r>
              <a:rPr lang="en-US" altLang="en-US" sz="1400"/>
              <a:t>Branch Router</a:t>
            </a:r>
          </a:p>
        </p:txBody>
      </p:sp>
      <p:grpSp>
        <p:nvGrpSpPr>
          <p:cNvPr id="319499" name="Group 11"/>
          <p:cNvGrpSpPr>
            <a:grpSpLocks/>
          </p:cNvGrpSpPr>
          <p:nvPr/>
        </p:nvGrpSpPr>
        <p:grpSpPr bwMode="auto">
          <a:xfrm>
            <a:off x="6096000" y="1676400"/>
            <a:ext cx="2133600" cy="762000"/>
            <a:chOff x="3504" y="912"/>
            <a:chExt cx="1344" cy="480"/>
          </a:xfrm>
        </p:grpSpPr>
        <p:sp>
          <p:nvSpPr>
            <p:cNvPr id="319500" name="Rectangle 12"/>
            <p:cNvSpPr>
              <a:spLocks noChangeArrowheads="1"/>
            </p:cNvSpPr>
            <p:nvPr/>
          </p:nvSpPr>
          <p:spPr bwMode="auto">
            <a:xfrm>
              <a:off x="3504" y="912"/>
              <a:ext cx="1344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grpSp>
          <p:nvGrpSpPr>
            <p:cNvPr id="319501" name="Group 13"/>
            <p:cNvGrpSpPr>
              <a:grpSpLocks/>
            </p:cNvGrpSpPr>
            <p:nvPr/>
          </p:nvGrpSpPr>
          <p:grpSpPr bwMode="auto">
            <a:xfrm>
              <a:off x="3552" y="960"/>
              <a:ext cx="1121" cy="329"/>
              <a:chOff x="1728" y="2791"/>
              <a:chExt cx="1121" cy="329"/>
            </a:xfrm>
          </p:grpSpPr>
          <p:sp>
            <p:nvSpPr>
              <p:cNvPr id="319502" name="Text Box 14"/>
              <p:cNvSpPr txBox="1">
                <a:spLocks noChangeArrowheads="1"/>
              </p:cNvSpPr>
              <p:nvPr/>
            </p:nvSpPr>
            <p:spPr bwMode="auto">
              <a:xfrm>
                <a:off x="1814" y="2791"/>
                <a:ext cx="101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Name        Secret</a:t>
                </a:r>
              </a:p>
            </p:txBody>
          </p:sp>
          <p:sp>
            <p:nvSpPr>
              <p:cNvPr id="319503" name="Text Box 15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112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0"/>
                  <a:t>Twiggy        LetMeIn</a:t>
                </a:r>
              </a:p>
            </p:txBody>
          </p:sp>
        </p:grpSp>
      </p:grpSp>
      <p:sp>
        <p:nvSpPr>
          <p:cNvPr id="319504" name="Line 16"/>
          <p:cNvSpPr>
            <a:spLocks noChangeShapeType="1"/>
          </p:cNvSpPr>
          <p:nvPr/>
        </p:nvSpPr>
        <p:spPr bwMode="auto">
          <a:xfrm flipV="1">
            <a:off x="5105400" y="16764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19505" name="Line 17"/>
          <p:cNvSpPr>
            <a:spLocks noChangeShapeType="1"/>
          </p:cNvSpPr>
          <p:nvPr/>
        </p:nvSpPr>
        <p:spPr bwMode="auto">
          <a:xfrm flipV="1">
            <a:off x="5105400" y="24384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19506" name="Text Box 18"/>
          <p:cNvSpPr txBox="1">
            <a:spLocks noChangeArrowheads="1"/>
          </p:cNvSpPr>
          <p:nvPr/>
        </p:nvSpPr>
        <p:spPr bwMode="auto">
          <a:xfrm>
            <a:off x="6553200" y="1371600"/>
            <a:ext cx="1173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DATABASE</a:t>
            </a:r>
          </a:p>
        </p:txBody>
      </p:sp>
      <p:sp>
        <p:nvSpPr>
          <p:cNvPr id="319507" name="Line 19"/>
          <p:cNvSpPr>
            <a:spLocks noChangeShapeType="1"/>
          </p:cNvSpPr>
          <p:nvPr/>
        </p:nvSpPr>
        <p:spPr bwMode="auto">
          <a:xfrm>
            <a:off x="1295400" y="51816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19508" name="Line 20"/>
          <p:cNvSpPr>
            <a:spLocks noChangeShapeType="1"/>
          </p:cNvSpPr>
          <p:nvPr/>
        </p:nvSpPr>
        <p:spPr bwMode="auto">
          <a:xfrm flipH="1">
            <a:off x="1981200" y="4038600"/>
            <a:ext cx="35052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19509" name="Text Box 21"/>
          <p:cNvSpPr txBox="1">
            <a:spLocks noChangeArrowheads="1"/>
          </p:cNvSpPr>
          <p:nvPr/>
        </p:nvSpPr>
        <p:spPr bwMode="auto">
          <a:xfrm>
            <a:off x="2514600" y="3657600"/>
            <a:ext cx="1751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Challenge Message</a:t>
            </a:r>
          </a:p>
        </p:txBody>
      </p:sp>
      <p:sp>
        <p:nvSpPr>
          <p:cNvPr id="319510" name="Text Box 22"/>
          <p:cNvSpPr txBox="1">
            <a:spLocks noChangeArrowheads="1"/>
          </p:cNvSpPr>
          <p:nvPr/>
        </p:nvSpPr>
        <p:spPr bwMode="auto">
          <a:xfrm>
            <a:off x="2209800" y="4114800"/>
            <a:ext cx="2095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(ID, challenge#, Twiggy)</a:t>
            </a:r>
          </a:p>
        </p:txBody>
      </p:sp>
      <p:sp>
        <p:nvSpPr>
          <p:cNvPr id="319511" name="Text Box 23"/>
          <p:cNvSpPr txBox="1">
            <a:spLocks noChangeArrowheads="1"/>
          </p:cNvSpPr>
          <p:nvPr/>
        </p:nvSpPr>
        <p:spPr bwMode="auto">
          <a:xfrm>
            <a:off x="2286000" y="4876800"/>
            <a:ext cx="1830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Challenge Response</a:t>
            </a:r>
          </a:p>
        </p:txBody>
      </p:sp>
      <p:sp>
        <p:nvSpPr>
          <p:cNvPr id="319512" name="Text Box 24"/>
          <p:cNvSpPr txBox="1">
            <a:spLocks noChangeArrowheads="1"/>
          </p:cNvSpPr>
          <p:nvPr/>
        </p:nvSpPr>
        <p:spPr bwMode="auto">
          <a:xfrm>
            <a:off x="5791200" y="2971800"/>
            <a:ext cx="19859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Compute and compare</a:t>
            </a:r>
          </a:p>
          <a:p>
            <a:r>
              <a:rPr lang="en-US" altLang="en-US" sz="1400" b="0"/>
              <a:t>hash values</a:t>
            </a:r>
          </a:p>
        </p:txBody>
      </p:sp>
      <p:sp>
        <p:nvSpPr>
          <p:cNvPr id="319513" name="Oval 25"/>
          <p:cNvSpPr>
            <a:spLocks noChangeArrowheads="1"/>
          </p:cNvSpPr>
          <p:nvPr/>
        </p:nvSpPr>
        <p:spPr bwMode="auto">
          <a:xfrm>
            <a:off x="304800" y="4191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319514" name="Oval 26"/>
          <p:cNvSpPr>
            <a:spLocks noChangeArrowheads="1"/>
          </p:cNvSpPr>
          <p:nvPr/>
        </p:nvSpPr>
        <p:spPr bwMode="auto">
          <a:xfrm>
            <a:off x="914400" y="5029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319515" name="Oval 27"/>
          <p:cNvSpPr>
            <a:spLocks noChangeArrowheads="1"/>
          </p:cNvSpPr>
          <p:nvPr/>
        </p:nvSpPr>
        <p:spPr bwMode="auto">
          <a:xfrm>
            <a:off x="5638800" y="3886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grpSp>
        <p:nvGrpSpPr>
          <p:cNvPr id="319516" name="Group 28"/>
          <p:cNvGrpSpPr>
            <a:grpSpLocks/>
          </p:cNvGrpSpPr>
          <p:nvPr/>
        </p:nvGrpSpPr>
        <p:grpSpPr bwMode="auto">
          <a:xfrm>
            <a:off x="228600" y="1600200"/>
            <a:ext cx="2133600" cy="762000"/>
            <a:chOff x="3504" y="912"/>
            <a:chExt cx="1344" cy="480"/>
          </a:xfrm>
        </p:grpSpPr>
        <p:sp>
          <p:nvSpPr>
            <p:cNvPr id="319517" name="Rectangle 29"/>
            <p:cNvSpPr>
              <a:spLocks noChangeArrowheads="1"/>
            </p:cNvSpPr>
            <p:nvPr/>
          </p:nvSpPr>
          <p:spPr bwMode="auto">
            <a:xfrm>
              <a:off x="3504" y="912"/>
              <a:ext cx="1344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grpSp>
          <p:nvGrpSpPr>
            <p:cNvPr id="319518" name="Group 30"/>
            <p:cNvGrpSpPr>
              <a:grpSpLocks/>
            </p:cNvGrpSpPr>
            <p:nvPr/>
          </p:nvGrpSpPr>
          <p:grpSpPr bwMode="auto">
            <a:xfrm>
              <a:off x="3552" y="960"/>
              <a:ext cx="1071" cy="329"/>
              <a:chOff x="1728" y="2791"/>
              <a:chExt cx="1071" cy="329"/>
            </a:xfrm>
          </p:grpSpPr>
          <p:sp>
            <p:nvSpPr>
              <p:cNvPr id="319519" name="Text Box 31"/>
              <p:cNvSpPr txBox="1">
                <a:spLocks noChangeArrowheads="1"/>
              </p:cNvSpPr>
              <p:nvPr/>
            </p:nvSpPr>
            <p:spPr bwMode="auto">
              <a:xfrm>
                <a:off x="1814" y="2791"/>
                <a:ext cx="98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/>
                  <a:t>Name       Secret</a:t>
                </a:r>
              </a:p>
            </p:txBody>
          </p:sp>
          <p:sp>
            <p:nvSpPr>
              <p:cNvPr id="319520" name="Text Box 32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107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0"/>
                  <a:t>Loopy        LetMeIn</a:t>
                </a:r>
              </a:p>
            </p:txBody>
          </p:sp>
        </p:grpSp>
      </p:grpSp>
      <p:sp>
        <p:nvSpPr>
          <p:cNvPr id="319521" name="Text Box 33"/>
          <p:cNvSpPr txBox="1">
            <a:spLocks noChangeArrowheads="1"/>
          </p:cNvSpPr>
          <p:nvPr/>
        </p:nvSpPr>
        <p:spPr bwMode="auto">
          <a:xfrm>
            <a:off x="609600" y="1295400"/>
            <a:ext cx="1173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DATABASE</a:t>
            </a:r>
          </a:p>
        </p:txBody>
      </p:sp>
      <p:sp>
        <p:nvSpPr>
          <p:cNvPr id="319522" name="Text Box 34"/>
          <p:cNvSpPr txBox="1">
            <a:spLocks noChangeArrowheads="1"/>
          </p:cNvSpPr>
          <p:nvPr/>
        </p:nvSpPr>
        <p:spPr bwMode="auto">
          <a:xfrm>
            <a:off x="1676400" y="5257800"/>
            <a:ext cx="3375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(ID, challenge response # [hash], Loopy)</a:t>
            </a:r>
          </a:p>
        </p:txBody>
      </p:sp>
      <p:sp>
        <p:nvSpPr>
          <p:cNvPr id="319523" name="Text Box 35"/>
          <p:cNvSpPr txBox="1">
            <a:spLocks noChangeArrowheads="1"/>
          </p:cNvSpPr>
          <p:nvPr/>
        </p:nvSpPr>
        <p:spPr bwMode="auto">
          <a:xfrm>
            <a:off x="685800" y="4191000"/>
            <a:ext cx="104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Compute </a:t>
            </a:r>
          </a:p>
          <a:p>
            <a:r>
              <a:rPr lang="en-US" altLang="en-US" sz="1400" b="0"/>
              <a:t>hash value</a:t>
            </a:r>
          </a:p>
        </p:txBody>
      </p:sp>
      <p:sp>
        <p:nvSpPr>
          <p:cNvPr id="319524" name="Oval 36"/>
          <p:cNvSpPr>
            <a:spLocks noChangeArrowheads="1"/>
          </p:cNvSpPr>
          <p:nvPr/>
        </p:nvSpPr>
        <p:spPr bwMode="auto">
          <a:xfrm>
            <a:off x="5410200" y="3048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319525" name="Line 37"/>
          <p:cNvSpPr>
            <a:spLocks noChangeShapeType="1"/>
          </p:cNvSpPr>
          <p:nvPr/>
        </p:nvSpPr>
        <p:spPr bwMode="auto">
          <a:xfrm flipH="1">
            <a:off x="1905000" y="6248400"/>
            <a:ext cx="35052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19526" name="Oval 38"/>
          <p:cNvSpPr>
            <a:spLocks noChangeArrowheads="1"/>
          </p:cNvSpPr>
          <p:nvPr/>
        </p:nvSpPr>
        <p:spPr bwMode="auto">
          <a:xfrm>
            <a:off x="55626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5</a:t>
            </a:r>
          </a:p>
        </p:txBody>
      </p:sp>
      <p:sp>
        <p:nvSpPr>
          <p:cNvPr id="319527" name="Text Box 39"/>
          <p:cNvSpPr txBox="1">
            <a:spLocks noChangeArrowheads="1"/>
          </p:cNvSpPr>
          <p:nvPr/>
        </p:nvSpPr>
        <p:spPr bwMode="auto">
          <a:xfrm>
            <a:off x="2743200" y="5943600"/>
            <a:ext cx="1624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Success Message</a:t>
            </a:r>
          </a:p>
        </p:txBody>
      </p:sp>
    </p:spTree>
    <p:extLst>
      <p:ext uri="{BB962C8B-B14F-4D97-AF65-F5344CB8AC3E}">
        <p14:creationId xmlns:p14="http://schemas.microsoft.com/office/powerpoint/2010/main" val="24065102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181C-3099-4551-AB41-5A92B8E1F8F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94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PPP MS-CHAP /MS-CHAP2</a:t>
            </a:r>
          </a:p>
        </p:txBody>
      </p:sp>
      <p:sp>
        <p:nvSpPr>
          <p:cNvPr id="294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RFC 1994 claims that CHAP secrets cannot be stored in encrypted form</a:t>
            </a:r>
          </a:p>
          <a:p>
            <a:r>
              <a:rPr lang="en-US" altLang="en-US"/>
              <a:t>Microsoft has a variation of CHAP where the secrets are stored encrypted by both the peer and the authenticator</a:t>
            </a:r>
          </a:p>
        </p:txBody>
      </p:sp>
    </p:spTree>
    <p:extLst>
      <p:ext uri="{BB962C8B-B14F-4D97-AF65-F5344CB8AC3E}">
        <p14:creationId xmlns:p14="http://schemas.microsoft.com/office/powerpoint/2010/main" val="44158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008-1773-4DF2-BD80-899F6C1880C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21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PPP EAP Authentication</a:t>
            </a:r>
          </a:p>
        </p:txBody>
      </p:sp>
      <p:sp>
        <p:nvSpPr>
          <p:cNvPr id="3215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37575" cy="4419600"/>
          </a:xfrm>
        </p:spPr>
        <p:txBody>
          <a:bodyPr/>
          <a:lstStyle/>
          <a:p>
            <a:r>
              <a:rPr lang="en-US" altLang="en-US"/>
              <a:t>Supports multiple authentication mechanisms</a:t>
            </a:r>
          </a:p>
          <a:p>
            <a:r>
              <a:rPr lang="en-US" altLang="en-US"/>
              <a:t>Authentication mechanism selected in authentication phase </a:t>
            </a:r>
          </a:p>
          <a:p>
            <a:r>
              <a:rPr lang="en-US" altLang="en-US"/>
              <a:t>Permits use of a ‘back-end’ server</a:t>
            </a:r>
          </a:p>
          <a:p>
            <a:r>
              <a:rPr lang="en-US" altLang="en-US"/>
              <a:t>NAS can become pass-through and doesn’t need to be updated for new authentication mechanism support</a:t>
            </a:r>
          </a:p>
        </p:txBody>
      </p:sp>
    </p:spTree>
    <p:extLst>
      <p:ext uri="{BB962C8B-B14F-4D97-AF65-F5344CB8AC3E}">
        <p14:creationId xmlns:p14="http://schemas.microsoft.com/office/powerpoint/2010/main" val="542153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492C-70E5-43A1-A82B-614046950055}" type="slidenum">
              <a:rPr lang="en-US" altLang="en-US"/>
              <a:pPr/>
              <a:t>37</a:t>
            </a:fld>
            <a:endParaRPr lang="en-US" altLang="en-US"/>
          </a:p>
        </p:txBody>
      </p:sp>
      <p:pic>
        <p:nvPicPr>
          <p:cNvPr id="3994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16764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PPP EAP Authentication</a:t>
            </a:r>
          </a:p>
        </p:txBody>
      </p:sp>
      <p:pic>
        <p:nvPicPr>
          <p:cNvPr id="3994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1177925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2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71800"/>
            <a:ext cx="9144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3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90800"/>
            <a:ext cx="596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752600" y="2895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1981200" y="2971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1981200" y="3048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4038600" y="3200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4191000" y="32766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4191000" y="33528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55626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61722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61722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09600" y="3276600"/>
            <a:ext cx="139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Telecommuter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4800600" y="3733800"/>
            <a:ext cx="560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NAS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6324600" y="3581400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EAP server</a:t>
            </a: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>
            <a:off x="1219200" y="43434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H="1">
            <a:off x="1219200" y="48768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H="1">
            <a:off x="1219200" y="57912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H="1">
            <a:off x="1219200" y="53340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1219200" y="62484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>
            <a:off x="5334000" y="4876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 flipH="1">
            <a:off x="5334000" y="5334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flipH="1">
            <a:off x="5334000" y="5791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 flipH="1">
            <a:off x="5334000" y="6248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5029200" y="4648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1905000" y="4038600"/>
            <a:ext cx="249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EAP-Request (Type=Identity)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1371600" y="4572000"/>
            <a:ext cx="3560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EAP-Response (Type=Identity with ID info)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1752600" y="5029200"/>
            <a:ext cx="2408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Forwarded to Telecommuter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1295400" y="5486400"/>
            <a:ext cx="3541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EAP-Response (Type=OTP with OTP info)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1828800" y="5943600"/>
            <a:ext cx="2408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Forwarded to Telecommuter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5486400" y="4572000"/>
            <a:ext cx="2174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Forwarded to EAP server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5486400" y="5029200"/>
            <a:ext cx="3462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EAP-Request (Type=OTP with challenge)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5562600" y="5486400"/>
            <a:ext cx="2174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Forwarded to EAP server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5562600" y="5943600"/>
            <a:ext cx="2359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EAP-Success (Type=None)</a:t>
            </a:r>
          </a:p>
        </p:txBody>
      </p:sp>
    </p:spTree>
    <p:extLst>
      <p:ext uri="{BB962C8B-B14F-4D97-AF65-F5344CB8AC3E}">
        <p14:creationId xmlns:p14="http://schemas.microsoft.com/office/powerpoint/2010/main" val="1797665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B3DD-A464-46F1-A3ED-4247CBC2A0DC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PPP Authentication Summary</a:t>
            </a:r>
          </a:p>
        </p:txBody>
      </p:sp>
      <p:sp>
        <p:nvSpPr>
          <p:cNvPr id="2027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PPP PAP – password sent in clear; no playback protection….PAP should be avoided</a:t>
            </a:r>
          </a:p>
          <a:p>
            <a:r>
              <a:rPr lang="en-US" altLang="en-US"/>
              <a:t>PPP CHAP – encrypted password but the password must be stored as cleartext on the server (not with MS-CHAP)</a:t>
            </a:r>
          </a:p>
          <a:p>
            <a:r>
              <a:rPr lang="en-US" altLang="en-US"/>
              <a:t>PPP MS-CHAP - proprietary</a:t>
            </a:r>
          </a:p>
          <a:p>
            <a:r>
              <a:rPr lang="en-US" altLang="en-US"/>
              <a:t>PPP EAP – most flexible</a:t>
            </a:r>
          </a:p>
        </p:txBody>
      </p:sp>
    </p:spTree>
    <p:extLst>
      <p:ext uri="{BB962C8B-B14F-4D97-AF65-F5344CB8AC3E}">
        <p14:creationId xmlns:p14="http://schemas.microsoft.com/office/powerpoint/2010/main" val="445465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F5DD-687D-465A-A65B-83AFCF20833C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Scalable Authentication</a:t>
            </a:r>
          </a:p>
        </p:txBody>
      </p:sp>
      <p:sp>
        <p:nvSpPr>
          <p:cNvPr id="176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AAA: Provides for authentication as well as authorization and accounting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TACACS+ 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RADIUS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Kerberos</a:t>
            </a:r>
          </a:p>
        </p:txBody>
      </p:sp>
    </p:spTree>
    <p:extLst>
      <p:ext uri="{BB962C8B-B14F-4D97-AF65-F5344CB8AC3E}">
        <p14:creationId xmlns:p14="http://schemas.microsoft.com/office/powerpoint/2010/main" val="74105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8B0F-70CD-4582-B548-4A374F63BBD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 Step…..Security Policy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00200"/>
            <a:ext cx="8229600" cy="4191000"/>
          </a:xfrm>
        </p:spPr>
        <p:txBody>
          <a:bodyPr/>
          <a:lstStyle/>
          <a:p>
            <a:r>
              <a:rPr lang="en-US" altLang="en-US" sz="2800"/>
              <a:t>What are you trying to protect?</a:t>
            </a:r>
          </a:p>
          <a:p>
            <a:pPr lvl="1"/>
            <a:r>
              <a:rPr lang="en-US" altLang="en-US"/>
              <a:t>What data is confidential?</a:t>
            </a:r>
          </a:p>
          <a:p>
            <a:pPr lvl="1"/>
            <a:r>
              <a:rPr lang="en-US" altLang="en-US"/>
              <a:t>What resources are precious?</a:t>
            </a:r>
          </a:p>
          <a:p>
            <a:pPr lvl="1"/>
            <a:endParaRPr lang="en-US" altLang="en-US"/>
          </a:p>
          <a:p>
            <a:r>
              <a:rPr lang="en-US" altLang="en-US" sz="2800"/>
              <a:t>What are you trying to protect against?</a:t>
            </a:r>
          </a:p>
          <a:p>
            <a:pPr lvl="1"/>
            <a:r>
              <a:rPr lang="en-US" altLang="en-US"/>
              <a:t>Unauthorized access to confidential data?</a:t>
            </a:r>
          </a:p>
          <a:p>
            <a:pPr lvl="1"/>
            <a:r>
              <a:rPr lang="en-US" altLang="en-US"/>
              <a:t>Malicious attacks on network resources?</a:t>
            </a:r>
          </a:p>
          <a:p>
            <a:pPr lvl="1"/>
            <a:endParaRPr lang="en-US" altLang="en-US"/>
          </a:p>
          <a:p>
            <a:r>
              <a:rPr lang="en-US" altLang="en-US" sz="2800"/>
              <a:t>How do regulatory issues affect your policy?</a:t>
            </a:r>
          </a:p>
        </p:txBody>
      </p:sp>
    </p:spTree>
    <p:extLst>
      <p:ext uri="{BB962C8B-B14F-4D97-AF65-F5344CB8AC3E}">
        <p14:creationId xmlns:p14="http://schemas.microsoft.com/office/powerpoint/2010/main" val="16649804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E5A9-04A7-46B1-8387-846D2F1D6D26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322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TACACS+ Transactions</a:t>
            </a:r>
          </a:p>
        </p:txBody>
      </p:sp>
      <p:sp>
        <p:nvSpPr>
          <p:cNvPr id="3225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461375" cy="2057400"/>
          </a:xfrm>
        </p:spPr>
        <p:txBody>
          <a:bodyPr/>
          <a:lstStyle/>
          <a:p>
            <a:r>
              <a:rPr lang="en-US" altLang="en-US"/>
              <a:t>Transactions between client and server are authenticated through use of shared secret</a:t>
            </a:r>
          </a:p>
          <a:p>
            <a:r>
              <a:rPr lang="en-US" altLang="en-US"/>
              <a:t>Transactions are encrypted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1417638" y="3479800"/>
            <a:ext cx="7726362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>
                <a:solidFill>
                  <a:schemeClr val="folHlink"/>
                </a:solidFill>
              </a:rPr>
              <a:t>Hash1 = (session ID, secret, version#, seq#) </a:t>
            </a:r>
            <a:r>
              <a:rPr lang="en-US" altLang="en-US" sz="2400" b="0" baseline="-25000">
                <a:solidFill>
                  <a:schemeClr val="folHlink"/>
                </a:solidFill>
              </a:rPr>
              <a:t>MD5</a:t>
            </a:r>
          </a:p>
          <a:p>
            <a:r>
              <a:rPr lang="en-US" altLang="en-US" sz="2400" b="0">
                <a:solidFill>
                  <a:schemeClr val="folHlink"/>
                </a:solidFill>
              </a:rPr>
              <a:t>Hash2 = (hash1, session ID, version#, seq#) </a:t>
            </a:r>
            <a:r>
              <a:rPr lang="en-US" altLang="en-US" sz="2400" b="0" baseline="-25000">
                <a:solidFill>
                  <a:schemeClr val="folHlink"/>
                </a:solidFill>
              </a:rPr>
              <a:t>MD5</a:t>
            </a:r>
          </a:p>
          <a:p>
            <a:r>
              <a:rPr lang="en-US" altLang="en-US" sz="2400" b="0">
                <a:solidFill>
                  <a:schemeClr val="folHlink"/>
                </a:solidFill>
              </a:rPr>
              <a:t>[repeated an implementation specific # of times)</a:t>
            </a:r>
          </a:p>
          <a:p>
            <a:endParaRPr lang="en-US" altLang="en-US" sz="2400" b="0">
              <a:solidFill>
                <a:schemeClr val="folHlink"/>
              </a:solidFill>
            </a:endParaRPr>
          </a:p>
          <a:p>
            <a:r>
              <a:rPr lang="en-US" altLang="en-US" sz="2400" b="0">
                <a:solidFill>
                  <a:schemeClr val="folHlink"/>
                </a:solidFill>
              </a:rPr>
              <a:t>Last hash concatenated and truncated to length of data </a:t>
            </a:r>
          </a:p>
          <a:p>
            <a:r>
              <a:rPr lang="en-US" altLang="en-US" sz="2400" b="0">
                <a:solidFill>
                  <a:schemeClr val="folHlink"/>
                </a:solidFill>
              </a:rPr>
              <a:t>to be encrypted….this is called the pseudo-pad</a:t>
            </a:r>
          </a:p>
          <a:p>
            <a:endParaRPr lang="en-US" altLang="en-US" sz="2400" b="0">
              <a:solidFill>
                <a:schemeClr val="folHlink"/>
              </a:solidFill>
            </a:endParaRPr>
          </a:p>
          <a:p>
            <a:r>
              <a:rPr lang="en-US" altLang="en-US" sz="2400" b="0">
                <a:solidFill>
                  <a:schemeClr val="folHlink"/>
                </a:solidFill>
              </a:rPr>
              <a:t>Ciphertext = bytewise XOR on pseudopad with data </a:t>
            </a:r>
          </a:p>
          <a:p>
            <a:r>
              <a:rPr lang="en-US" altLang="en-US" sz="2400" b="0">
                <a:solidFill>
                  <a:schemeClr val="folHlink"/>
                </a:solidFill>
              </a:rPr>
              <a:t>to be encrypted</a:t>
            </a:r>
          </a:p>
        </p:txBody>
      </p:sp>
      <p:sp>
        <p:nvSpPr>
          <p:cNvPr id="322565" name="Oval 5"/>
          <p:cNvSpPr>
            <a:spLocks noChangeArrowheads="1"/>
          </p:cNvSpPr>
          <p:nvPr/>
        </p:nvSpPr>
        <p:spPr bwMode="auto">
          <a:xfrm>
            <a:off x="838200" y="3886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322566" name="Oval 6"/>
          <p:cNvSpPr>
            <a:spLocks noChangeArrowheads="1"/>
          </p:cNvSpPr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322567" name="Oval 7"/>
          <p:cNvSpPr>
            <a:spLocks noChangeArrowheads="1"/>
          </p:cNvSpPr>
          <p:nvPr/>
        </p:nvSpPr>
        <p:spPr bwMode="auto">
          <a:xfrm>
            <a:off x="914400" y="6248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899158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5F271FBB-2762-4CC6-B484-AD3059E7DCED}" type="slidenum">
              <a:rPr lang="en-US" altLang="en-US">
                <a:solidFill>
                  <a:schemeClr val="bg1"/>
                </a:solidFill>
              </a:rPr>
              <a:pPr/>
              <a:t>41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TACACS+ Header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066800" y="2057400"/>
            <a:ext cx="6781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974725" y="1687513"/>
            <a:ext cx="702468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0 1 2 3 4 5 6 7 8 9 10 11 12 13 14 15 16 17 18 19 20 21 22 23 24 25 26 27 28 29 30 31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1066800" y="2438400"/>
            <a:ext cx="6781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066800" y="2819400"/>
            <a:ext cx="6781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209800" y="20574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3886200" y="20574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1600200" y="20574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5791200" y="20574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066800" y="2133600"/>
            <a:ext cx="563563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Major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600200" y="2133600"/>
            <a:ext cx="563563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Minor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2590800" y="2133600"/>
            <a:ext cx="522288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Type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4191000" y="2133600"/>
            <a:ext cx="1449388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Sequence Number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6324600" y="2133600"/>
            <a:ext cx="555625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Flags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2971800" y="2514600"/>
            <a:ext cx="919163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Session ID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3124200" y="2895600"/>
            <a:ext cx="647700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Length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1676400" y="3362325"/>
            <a:ext cx="5767348" cy="3539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bg1"/>
                </a:solidFill>
              </a:rPr>
              <a:t>Major version:</a:t>
            </a:r>
            <a:r>
              <a:rPr lang="en-US" altLang="en-US" sz="1400" b="0">
                <a:solidFill>
                  <a:schemeClr val="bg1"/>
                </a:solidFill>
              </a:rPr>
              <a:t> major TACAS+ version number</a:t>
            </a:r>
          </a:p>
          <a:p>
            <a:endParaRPr lang="en-US" altLang="en-US" sz="1400" b="0">
              <a:solidFill>
                <a:schemeClr val="bg1"/>
              </a:solidFill>
            </a:endParaRPr>
          </a:p>
          <a:p>
            <a:r>
              <a:rPr lang="en-US" altLang="en-US" sz="1400">
                <a:solidFill>
                  <a:schemeClr val="bg1"/>
                </a:solidFill>
              </a:rPr>
              <a:t>Minor version:</a:t>
            </a:r>
            <a:r>
              <a:rPr lang="en-US" altLang="en-US" sz="1400" b="0">
                <a:solidFill>
                  <a:schemeClr val="bg1"/>
                </a:solidFill>
              </a:rPr>
              <a:t> minor TACACS+ version number which allows revisions</a:t>
            </a:r>
          </a:p>
          <a:p>
            <a:r>
              <a:rPr lang="en-US" altLang="en-US" sz="1400" b="0">
                <a:solidFill>
                  <a:schemeClr val="bg1"/>
                </a:solidFill>
              </a:rPr>
              <a:t>To the TACACS+ protocol while maintaining backwards compatibility</a:t>
            </a:r>
          </a:p>
          <a:p>
            <a:endParaRPr lang="en-US" altLang="en-US" sz="1400" b="0">
              <a:solidFill>
                <a:schemeClr val="bg1"/>
              </a:solidFill>
            </a:endParaRPr>
          </a:p>
          <a:p>
            <a:r>
              <a:rPr lang="en-US" altLang="en-US" sz="1400">
                <a:solidFill>
                  <a:schemeClr val="bg1"/>
                </a:solidFill>
              </a:rPr>
              <a:t>Type:</a:t>
            </a:r>
            <a:r>
              <a:rPr lang="en-US" altLang="en-US" sz="1400" b="0">
                <a:solidFill>
                  <a:schemeClr val="bg1"/>
                </a:solidFill>
              </a:rPr>
              <a:t> 0x01=authentication; 0x02=authorization; 0x03=accounting</a:t>
            </a:r>
          </a:p>
          <a:p>
            <a:endParaRPr lang="en-US" altLang="en-US" sz="1400" b="0">
              <a:solidFill>
                <a:schemeClr val="bg1"/>
              </a:solidFill>
            </a:endParaRPr>
          </a:p>
          <a:p>
            <a:r>
              <a:rPr lang="en-US" altLang="en-US" sz="1400">
                <a:solidFill>
                  <a:schemeClr val="bg1"/>
                </a:solidFill>
              </a:rPr>
              <a:t>Seq_num:</a:t>
            </a:r>
            <a:r>
              <a:rPr lang="en-US" altLang="en-US" sz="1400" b="0">
                <a:solidFill>
                  <a:schemeClr val="bg1"/>
                </a:solidFill>
              </a:rPr>
              <a:t> the first TACACS+ packet in a session must start with 1 </a:t>
            </a:r>
          </a:p>
          <a:p>
            <a:r>
              <a:rPr lang="en-US" altLang="en-US" sz="1400" b="0">
                <a:solidFill>
                  <a:schemeClr val="bg1"/>
                </a:solidFill>
              </a:rPr>
              <a:t>And each subsequent packet increments the sequence number by 1</a:t>
            </a:r>
          </a:p>
          <a:p>
            <a:endParaRPr lang="en-US" altLang="en-US" sz="1400" b="0">
              <a:solidFill>
                <a:schemeClr val="bg1"/>
              </a:solidFill>
            </a:endParaRPr>
          </a:p>
          <a:p>
            <a:r>
              <a:rPr lang="en-US" altLang="en-US" sz="1400">
                <a:solidFill>
                  <a:schemeClr val="bg1"/>
                </a:solidFill>
              </a:rPr>
              <a:t>Flags:</a:t>
            </a:r>
            <a:r>
              <a:rPr lang="en-US" altLang="en-US" sz="1400" b="0">
                <a:solidFill>
                  <a:schemeClr val="bg1"/>
                </a:solidFill>
              </a:rPr>
              <a:t> specifies whether encryption or multiplexing is used</a:t>
            </a:r>
          </a:p>
          <a:p>
            <a:endParaRPr lang="en-US" altLang="en-US" sz="1400" b="0">
              <a:solidFill>
                <a:schemeClr val="bg1"/>
              </a:solidFill>
            </a:endParaRPr>
          </a:p>
          <a:p>
            <a:r>
              <a:rPr lang="en-US" altLang="en-US" sz="1400">
                <a:solidFill>
                  <a:schemeClr val="bg1"/>
                </a:solidFill>
              </a:rPr>
              <a:t>Session ID:</a:t>
            </a:r>
            <a:r>
              <a:rPr lang="en-US" altLang="en-US" sz="1400" b="0">
                <a:solidFill>
                  <a:schemeClr val="bg1"/>
                </a:solidFill>
              </a:rPr>
              <a:t> randomly chosen and does not change for the duration</a:t>
            </a:r>
          </a:p>
          <a:p>
            <a:r>
              <a:rPr lang="en-US" altLang="en-US" sz="1400" b="0">
                <a:solidFill>
                  <a:schemeClr val="bg1"/>
                </a:solidFill>
              </a:rPr>
              <a:t>Of the TACACS+ session</a:t>
            </a:r>
          </a:p>
          <a:p>
            <a:endParaRPr lang="en-US" altLang="en-US" sz="1400" b="0">
              <a:solidFill>
                <a:schemeClr val="bg1"/>
              </a:solidFill>
            </a:endParaRPr>
          </a:p>
          <a:p>
            <a:r>
              <a:rPr lang="en-US" altLang="en-US" sz="1400">
                <a:solidFill>
                  <a:schemeClr val="bg1"/>
                </a:solidFill>
              </a:rPr>
              <a:t>Length:</a:t>
            </a:r>
            <a:r>
              <a:rPr lang="en-US" altLang="en-US" sz="1400" b="0">
                <a:solidFill>
                  <a:schemeClr val="bg1"/>
                </a:solidFill>
              </a:rPr>
              <a:t> total length of the TACACS+ packet excluding the header</a:t>
            </a:r>
          </a:p>
        </p:txBody>
      </p:sp>
    </p:spTree>
    <p:extLst>
      <p:ext uri="{BB962C8B-B14F-4D97-AF65-F5344CB8AC3E}">
        <p14:creationId xmlns:p14="http://schemas.microsoft.com/office/powerpoint/2010/main" val="9990169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2A-34B0-4F3E-8E60-43DF8AE3E262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89025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A TACACS+ Exchange</a:t>
            </a:r>
          </a:p>
        </p:txBody>
      </p:sp>
      <p:pic>
        <p:nvPicPr>
          <p:cNvPr id="4198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828675" cy="117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1504950" cy="846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0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2133600" cy="130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1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655638" cy="64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2" name="Picture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09800"/>
            <a:ext cx="838200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1600200" y="2590800"/>
            <a:ext cx="4572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 flipV="1">
            <a:off x="1981200" y="2514600"/>
            <a:ext cx="762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1981200" y="2514600"/>
            <a:ext cx="304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V="1">
            <a:off x="3581400" y="2895600"/>
            <a:ext cx="533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3886200" y="2895600"/>
            <a:ext cx="228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V="1">
            <a:off x="3886200" y="2895600"/>
            <a:ext cx="5334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5029200" y="31242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5638800" y="30480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V="1">
            <a:off x="5638800" y="3124200"/>
            <a:ext cx="7620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590800" y="2667000"/>
            <a:ext cx="658813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PSTN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914400" y="1981200"/>
            <a:ext cx="57943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bg1"/>
                </a:solidFill>
              </a:rPr>
              <a:t>User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3766680" y="1981200"/>
            <a:ext cx="159159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chemeClr val="bg1"/>
                </a:solidFill>
              </a:rPr>
              <a:t>NAS</a:t>
            </a:r>
          </a:p>
          <a:p>
            <a:pPr algn="ctr"/>
            <a:r>
              <a:rPr lang="en-US" altLang="en-US" sz="1400">
                <a:solidFill>
                  <a:schemeClr val="bg1"/>
                </a:solidFill>
              </a:rPr>
              <a:t>(TACACS+ client)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172200" y="1828800"/>
            <a:ext cx="163195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chemeClr val="bg1"/>
                </a:solidFill>
              </a:rPr>
              <a:t>TACACS+ Server</a:t>
            </a: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1676400" y="2057400"/>
            <a:ext cx="76200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5257800" y="2971800"/>
            <a:ext cx="990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H="1">
            <a:off x="4800600" y="3733800"/>
            <a:ext cx="1828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H="1">
            <a:off x="1676400" y="37338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381000" y="4419600"/>
            <a:ext cx="62833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400" b="0"/>
              <a:t>User initiates PPP authentication to NAS</a:t>
            </a:r>
          </a:p>
          <a:p>
            <a:pPr>
              <a:buFontTx/>
              <a:buAutoNum type="arabicPeriod"/>
            </a:pPr>
            <a:r>
              <a:rPr lang="en-US" altLang="en-US" sz="1400" b="0"/>
              <a:t>NAS sends START packet to TACACS+ server</a:t>
            </a:r>
          </a:p>
          <a:p>
            <a:pPr>
              <a:buFontTx/>
              <a:buAutoNum type="arabicPeriod"/>
            </a:pPr>
            <a:r>
              <a:rPr lang="en-US" altLang="en-US" sz="1400" b="0"/>
              <a:t>TACACS+ server responds with GETUSER packets that</a:t>
            </a:r>
          </a:p>
          <a:p>
            <a:r>
              <a:rPr lang="en-US" altLang="en-US" sz="1400" b="0"/>
              <a:t>         contain the prompts for username/password (PAP) or challenge (CHAP)</a:t>
            </a:r>
          </a:p>
          <a:p>
            <a:r>
              <a:rPr lang="en-US" altLang="en-US" sz="1400" b="0"/>
              <a:t>4.     NAS sends the display to the user</a:t>
            </a:r>
          </a:p>
          <a:p>
            <a:r>
              <a:rPr lang="en-US" altLang="en-US" sz="1400" b="0"/>
              <a:t>5.     User responds to NAS</a:t>
            </a:r>
          </a:p>
          <a:p>
            <a:r>
              <a:rPr lang="en-US" altLang="en-US" sz="1400" b="0"/>
              <a:t>6.     NAS sends encrypted packet to TACACS+ server</a:t>
            </a:r>
          </a:p>
          <a:p>
            <a:r>
              <a:rPr lang="en-US" altLang="en-US" sz="1400" b="0"/>
              <a:t>7.     TACACS+ server responds to NAS with authentication result</a:t>
            </a:r>
          </a:p>
          <a:p>
            <a:r>
              <a:rPr lang="en-US" altLang="en-US" sz="1400" b="0"/>
              <a:t>8.     NAS and TACACS+ server exchange authorization requests and replies</a:t>
            </a:r>
          </a:p>
          <a:p>
            <a:r>
              <a:rPr lang="en-US" altLang="en-US" sz="1400" b="0"/>
              <a:t>9.     NAS acts upon authorization exchange</a:t>
            </a:r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1752600" y="4038600"/>
            <a:ext cx="2438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4800600" y="4038600"/>
            <a:ext cx="1905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H="1">
            <a:off x="4800600" y="4343400"/>
            <a:ext cx="1905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4800600" y="4648200"/>
            <a:ext cx="1905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676400" y="1981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2017" name="Oval 33"/>
          <p:cNvSpPr>
            <a:spLocks noChangeArrowheads="1"/>
          </p:cNvSpPr>
          <p:nvPr/>
        </p:nvSpPr>
        <p:spPr bwMode="auto">
          <a:xfrm>
            <a:off x="5181600" y="2895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2018" name="Oval 34"/>
          <p:cNvSpPr>
            <a:spLocks noChangeArrowheads="1"/>
          </p:cNvSpPr>
          <p:nvPr/>
        </p:nvSpPr>
        <p:spPr bwMode="auto">
          <a:xfrm>
            <a:off x="6172200" y="3581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2019" name="Oval 35"/>
          <p:cNvSpPr>
            <a:spLocks noChangeArrowheads="1"/>
          </p:cNvSpPr>
          <p:nvPr/>
        </p:nvSpPr>
        <p:spPr bwMode="auto">
          <a:xfrm>
            <a:off x="3886200" y="3581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2020" name="Oval 36"/>
          <p:cNvSpPr>
            <a:spLocks noChangeArrowheads="1"/>
          </p:cNvSpPr>
          <p:nvPr/>
        </p:nvSpPr>
        <p:spPr bwMode="auto">
          <a:xfrm>
            <a:off x="1676400" y="3886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2021" name="Oval 37"/>
          <p:cNvSpPr>
            <a:spLocks noChangeArrowheads="1"/>
          </p:cNvSpPr>
          <p:nvPr/>
        </p:nvSpPr>
        <p:spPr bwMode="auto">
          <a:xfrm>
            <a:off x="4724400" y="3886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2022" name="Oval 38"/>
          <p:cNvSpPr>
            <a:spLocks noChangeArrowheads="1"/>
          </p:cNvSpPr>
          <p:nvPr/>
        </p:nvSpPr>
        <p:spPr bwMode="auto">
          <a:xfrm>
            <a:off x="6324600" y="4191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2023" name="Oval 39"/>
          <p:cNvSpPr>
            <a:spLocks noChangeArrowheads="1"/>
          </p:cNvSpPr>
          <p:nvPr/>
        </p:nvSpPr>
        <p:spPr bwMode="auto">
          <a:xfrm>
            <a:off x="5486400" y="4495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2024" name="Oval 40"/>
          <p:cNvSpPr>
            <a:spLocks noChangeArrowheads="1"/>
          </p:cNvSpPr>
          <p:nvPr/>
        </p:nvSpPr>
        <p:spPr bwMode="auto">
          <a:xfrm>
            <a:off x="4114800" y="3048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4419600" y="1295400"/>
            <a:ext cx="2779928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TACACS+ client and server are</a:t>
            </a:r>
          </a:p>
          <a:p>
            <a:r>
              <a:rPr lang="en-US" altLang="en-US" sz="1400" b="0">
                <a:solidFill>
                  <a:schemeClr val="bg1"/>
                </a:solidFill>
              </a:rPr>
              <a:t>pre-configured with a shared key</a:t>
            </a:r>
          </a:p>
        </p:txBody>
      </p:sp>
      <p:grpSp>
        <p:nvGrpSpPr>
          <p:cNvPr id="42026" name="Group 42"/>
          <p:cNvGrpSpPr>
            <a:grpSpLocks/>
          </p:cNvGrpSpPr>
          <p:nvPr/>
        </p:nvGrpSpPr>
        <p:grpSpPr bwMode="auto">
          <a:xfrm>
            <a:off x="7239000" y="1371598"/>
            <a:ext cx="838200" cy="360974"/>
            <a:chOff x="1314" y="1099"/>
            <a:chExt cx="545" cy="286"/>
          </a:xfrm>
        </p:grpSpPr>
        <p:sp>
          <p:nvSpPr>
            <p:cNvPr id="42027" name="Freeform 43"/>
            <p:cNvSpPr>
              <a:spLocks/>
            </p:cNvSpPr>
            <p:nvPr/>
          </p:nvSpPr>
          <p:spPr bwMode="auto">
            <a:xfrm>
              <a:off x="1326" y="1103"/>
              <a:ext cx="195" cy="218"/>
            </a:xfrm>
            <a:custGeom>
              <a:avLst/>
              <a:gdLst>
                <a:gd name="T0" fmla="*/ 97 w 195"/>
                <a:gd name="T1" fmla="*/ 0 h 218"/>
                <a:gd name="T2" fmla="*/ 80 w 195"/>
                <a:gd name="T3" fmla="*/ 0 h 218"/>
                <a:gd name="T4" fmla="*/ 66 w 195"/>
                <a:gd name="T5" fmla="*/ 4 h 218"/>
                <a:gd name="T6" fmla="*/ 53 w 195"/>
                <a:gd name="T7" fmla="*/ 10 h 218"/>
                <a:gd name="T8" fmla="*/ 40 w 195"/>
                <a:gd name="T9" fmla="*/ 20 h 218"/>
                <a:gd name="T10" fmla="*/ 27 w 195"/>
                <a:gd name="T11" fmla="*/ 32 h 218"/>
                <a:gd name="T12" fmla="*/ 18 w 195"/>
                <a:gd name="T13" fmla="*/ 44 h 218"/>
                <a:gd name="T14" fmla="*/ 11 w 195"/>
                <a:gd name="T15" fmla="*/ 59 h 218"/>
                <a:gd name="T16" fmla="*/ 4 w 195"/>
                <a:gd name="T17" fmla="*/ 75 h 218"/>
                <a:gd name="T18" fmla="*/ 0 w 195"/>
                <a:gd name="T19" fmla="*/ 91 h 218"/>
                <a:gd name="T20" fmla="*/ 0 w 195"/>
                <a:gd name="T21" fmla="*/ 107 h 218"/>
                <a:gd name="T22" fmla="*/ 0 w 195"/>
                <a:gd name="T23" fmla="*/ 126 h 218"/>
                <a:gd name="T24" fmla="*/ 4 w 195"/>
                <a:gd name="T25" fmla="*/ 142 h 218"/>
                <a:gd name="T26" fmla="*/ 10 w 195"/>
                <a:gd name="T27" fmla="*/ 157 h 218"/>
                <a:gd name="T28" fmla="*/ 19 w 195"/>
                <a:gd name="T29" fmla="*/ 172 h 218"/>
                <a:gd name="T30" fmla="*/ 27 w 195"/>
                <a:gd name="T31" fmla="*/ 184 h 218"/>
                <a:gd name="T32" fmla="*/ 39 w 195"/>
                <a:gd name="T33" fmla="*/ 196 h 218"/>
                <a:gd name="T34" fmla="*/ 52 w 195"/>
                <a:gd name="T35" fmla="*/ 205 h 218"/>
                <a:gd name="T36" fmla="*/ 66 w 195"/>
                <a:gd name="T37" fmla="*/ 211 h 218"/>
                <a:gd name="T38" fmla="*/ 81 w 195"/>
                <a:gd name="T39" fmla="*/ 216 h 218"/>
                <a:gd name="T40" fmla="*/ 96 w 195"/>
                <a:gd name="T41" fmla="*/ 217 h 218"/>
                <a:gd name="T42" fmla="*/ 111 w 195"/>
                <a:gd name="T43" fmla="*/ 216 h 218"/>
                <a:gd name="T44" fmla="*/ 126 w 195"/>
                <a:gd name="T45" fmla="*/ 212 h 218"/>
                <a:gd name="T46" fmla="*/ 140 w 195"/>
                <a:gd name="T47" fmla="*/ 204 h 218"/>
                <a:gd name="T48" fmla="*/ 153 w 195"/>
                <a:gd name="T49" fmla="*/ 196 h 218"/>
                <a:gd name="T50" fmla="*/ 166 w 195"/>
                <a:gd name="T51" fmla="*/ 185 h 218"/>
                <a:gd name="T52" fmla="*/ 174 w 195"/>
                <a:gd name="T53" fmla="*/ 171 h 218"/>
                <a:gd name="T54" fmla="*/ 182 w 195"/>
                <a:gd name="T55" fmla="*/ 157 h 218"/>
                <a:gd name="T56" fmla="*/ 188 w 195"/>
                <a:gd name="T57" fmla="*/ 141 h 218"/>
                <a:gd name="T58" fmla="*/ 192 w 195"/>
                <a:gd name="T59" fmla="*/ 125 h 218"/>
                <a:gd name="T60" fmla="*/ 194 w 195"/>
                <a:gd name="T61" fmla="*/ 108 h 218"/>
                <a:gd name="T62" fmla="*/ 192 w 195"/>
                <a:gd name="T63" fmla="*/ 90 h 218"/>
                <a:gd name="T64" fmla="*/ 188 w 195"/>
                <a:gd name="T65" fmla="*/ 74 h 218"/>
                <a:gd name="T66" fmla="*/ 182 w 195"/>
                <a:gd name="T67" fmla="*/ 59 h 218"/>
                <a:gd name="T68" fmla="*/ 174 w 195"/>
                <a:gd name="T69" fmla="*/ 44 h 218"/>
                <a:gd name="T70" fmla="*/ 165 w 195"/>
                <a:gd name="T71" fmla="*/ 32 h 218"/>
                <a:gd name="T72" fmla="*/ 153 w 195"/>
                <a:gd name="T73" fmla="*/ 20 h 218"/>
                <a:gd name="T74" fmla="*/ 140 w 195"/>
                <a:gd name="T75" fmla="*/ 12 h 218"/>
                <a:gd name="T76" fmla="*/ 126 w 195"/>
                <a:gd name="T77" fmla="*/ 5 h 218"/>
                <a:gd name="T78" fmla="*/ 112 w 195"/>
                <a:gd name="T79" fmla="*/ 0 h 218"/>
                <a:gd name="T80" fmla="*/ 97 w 195"/>
                <a:gd name="T8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218">
                  <a:moveTo>
                    <a:pt x="97" y="0"/>
                  </a:moveTo>
                  <a:lnTo>
                    <a:pt x="80" y="0"/>
                  </a:lnTo>
                  <a:lnTo>
                    <a:pt x="66" y="4"/>
                  </a:lnTo>
                  <a:lnTo>
                    <a:pt x="53" y="10"/>
                  </a:lnTo>
                  <a:lnTo>
                    <a:pt x="40" y="20"/>
                  </a:lnTo>
                  <a:lnTo>
                    <a:pt x="27" y="32"/>
                  </a:lnTo>
                  <a:lnTo>
                    <a:pt x="18" y="44"/>
                  </a:lnTo>
                  <a:lnTo>
                    <a:pt x="11" y="59"/>
                  </a:lnTo>
                  <a:lnTo>
                    <a:pt x="4" y="75"/>
                  </a:lnTo>
                  <a:lnTo>
                    <a:pt x="0" y="91"/>
                  </a:lnTo>
                  <a:lnTo>
                    <a:pt x="0" y="107"/>
                  </a:lnTo>
                  <a:lnTo>
                    <a:pt x="0" y="126"/>
                  </a:lnTo>
                  <a:lnTo>
                    <a:pt x="4" y="142"/>
                  </a:lnTo>
                  <a:lnTo>
                    <a:pt x="10" y="157"/>
                  </a:lnTo>
                  <a:lnTo>
                    <a:pt x="19" y="172"/>
                  </a:lnTo>
                  <a:lnTo>
                    <a:pt x="27" y="184"/>
                  </a:lnTo>
                  <a:lnTo>
                    <a:pt x="39" y="196"/>
                  </a:lnTo>
                  <a:lnTo>
                    <a:pt x="52" y="205"/>
                  </a:lnTo>
                  <a:lnTo>
                    <a:pt x="66" y="211"/>
                  </a:lnTo>
                  <a:lnTo>
                    <a:pt x="81" y="216"/>
                  </a:lnTo>
                  <a:lnTo>
                    <a:pt x="96" y="217"/>
                  </a:lnTo>
                  <a:lnTo>
                    <a:pt x="111" y="216"/>
                  </a:lnTo>
                  <a:lnTo>
                    <a:pt x="126" y="212"/>
                  </a:lnTo>
                  <a:lnTo>
                    <a:pt x="140" y="204"/>
                  </a:lnTo>
                  <a:lnTo>
                    <a:pt x="153" y="196"/>
                  </a:lnTo>
                  <a:lnTo>
                    <a:pt x="166" y="185"/>
                  </a:lnTo>
                  <a:lnTo>
                    <a:pt x="174" y="171"/>
                  </a:lnTo>
                  <a:lnTo>
                    <a:pt x="182" y="157"/>
                  </a:lnTo>
                  <a:lnTo>
                    <a:pt x="188" y="141"/>
                  </a:lnTo>
                  <a:lnTo>
                    <a:pt x="192" y="125"/>
                  </a:lnTo>
                  <a:lnTo>
                    <a:pt x="194" y="108"/>
                  </a:lnTo>
                  <a:lnTo>
                    <a:pt x="192" y="90"/>
                  </a:lnTo>
                  <a:lnTo>
                    <a:pt x="188" y="74"/>
                  </a:lnTo>
                  <a:lnTo>
                    <a:pt x="182" y="59"/>
                  </a:lnTo>
                  <a:lnTo>
                    <a:pt x="174" y="44"/>
                  </a:lnTo>
                  <a:lnTo>
                    <a:pt x="165" y="32"/>
                  </a:lnTo>
                  <a:lnTo>
                    <a:pt x="153" y="20"/>
                  </a:lnTo>
                  <a:lnTo>
                    <a:pt x="140" y="12"/>
                  </a:lnTo>
                  <a:lnTo>
                    <a:pt x="126" y="5"/>
                  </a:lnTo>
                  <a:lnTo>
                    <a:pt x="112" y="0"/>
                  </a:lnTo>
                  <a:lnTo>
                    <a:pt x="97" y="0"/>
                  </a:lnTo>
                </a:path>
              </a:pathLst>
            </a:custGeom>
            <a:solidFill>
              <a:srgbClr val="4E4F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28" name="Freeform 44"/>
            <p:cNvSpPr>
              <a:spLocks/>
            </p:cNvSpPr>
            <p:nvPr/>
          </p:nvSpPr>
          <p:spPr bwMode="auto">
            <a:xfrm>
              <a:off x="1506" y="1153"/>
              <a:ext cx="353" cy="135"/>
            </a:xfrm>
            <a:custGeom>
              <a:avLst/>
              <a:gdLst>
                <a:gd name="T0" fmla="*/ 16 w 353"/>
                <a:gd name="T1" fmla="*/ 25 h 135"/>
                <a:gd name="T2" fmla="*/ 34 w 353"/>
                <a:gd name="T3" fmla="*/ 0 h 135"/>
                <a:gd name="T4" fmla="*/ 43 w 353"/>
                <a:gd name="T5" fmla="*/ 24 h 135"/>
                <a:gd name="T6" fmla="*/ 350 w 353"/>
                <a:gd name="T7" fmla="*/ 23 h 135"/>
                <a:gd name="T8" fmla="*/ 352 w 353"/>
                <a:gd name="T9" fmla="*/ 45 h 135"/>
                <a:gd name="T10" fmla="*/ 337 w 353"/>
                <a:gd name="T11" fmla="*/ 56 h 135"/>
                <a:gd name="T12" fmla="*/ 328 w 353"/>
                <a:gd name="T13" fmla="*/ 73 h 135"/>
                <a:gd name="T14" fmla="*/ 328 w 353"/>
                <a:gd name="T15" fmla="*/ 90 h 135"/>
                <a:gd name="T16" fmla="*/ 302 w 353"/>
                <a:gd name="T17" fmla="*/ 89 h 135"/>
                <a:gd name="T18" fmla="*/ 296 w 353"/>
                <a:gd name="T19" fmla="*/ 81 h 135"/>
                <a:gd name="T20" fmla="*/ 288 w 353"/>
                <a:gd name="T21" fmla="*/ 81 h 135"/>
                <a:gd name="T22" fmla="*/ 279 w 353"/>
                <a:gd name="T23" fmla="*/ 85 h 135"/>
                <a:gd name="T24" fmla="*/ 279 w 353"/>
                <a:gd name="T25" fmla="*/ 92 h 135"/>
                <a:gd name="T26" fmla="*/ 279 w 353"/>
                <a:gd name="T27" fmla="*/ 107 h 135"/>
                <a:gd name="T28" fmla="*/ 262 w 353"/>
                <a:gd name="T29" fmla="*/ 112 h 135"/>
                <a:gd name="T30" fmla="*/ 248 w 353"/>
                <a:gd name="T31" fmla="*/ 106 h 135"/>
                <a:gd name="T32" fmla="*/ 244 w 353"/>
                <a:gd name="T33" fmla="*/ 104 h 135"/>
                <a:gd name="T34" fmla="*/ 235 w 353"/>
                <a:gd name="T35" fmla="*/ 98 h 135"/>
                <a:gd name="T36" fmla="*/ 224 w 353"/>
                <a:gd name="T37" fmla="*/ 106 h 135"/>
                <a:gd name="T38" fmla="*/ 217 w 353"/>
                <a:gd name="T39" fmla="*/ 104 h 135"/>
                <a:gd name="T40" fmla="*/ 211 w 353"/>
                <a:gd name="T41" fmla="*/ 99 h 135"/>
                <a:gd name="T42" fmla="*/ 196 w 353"/>
                <a:gd name="T43" fmla="*/ 107 h 135"/>
                <a:gd name="T44" fmla="*/ 183 w 353"/>
                <a:gd name="T45" fmla="*/ 112 h 135"/>
                <a:gd name="T46" fmla="*/ 173 w 353"/>
                <a:gd name="T47" fmla="*/ 119 h 135"/>
                <a:gd name="T48" fmla="*/ 166 w 353"/>
                <a:gd name="T49" fmla="*/ 134 h 135"/>
                <a:gd name="T50" fmla="*/ 150 w 353"/>
                <a:gd name="T51" fmla="*/ 131 h 135"/>
                <a:gd name="T52" fmla="*/ 136 w 353"/>
                <a:gd name="T53" fmla="*/ 129 h 135"/>
                <a:gd name="T54" fmla="*/ 131 w 353"/>
                <a:gd name="T55" fmla="*/ 122 h 135"/>
                <a:gd name="T56" fmla="*/ 126 w 353"/>
                <a:gd name="T57" fmla="*/ 109 h 135"/>
                <a:gd name="T58" fmla="*/ 117 w 353"/>
                <a:gd name="T59" fmla="*/ 108 h 135"/>
                <a:gd name="T60" fmla="*/ 103 w 353"/>
                <a:gd name="T61" fmla="*/ 116 h 135"/>
                <a:gd name="T62" fmla="*/ 102 w 353"/>
                <a:gd name="T63" fmla="*/ 117 h 135"/>
                <a:gd name="T64" fmla="*/ 93 w 353"/>
                <a:gd name="T65" fmla="*/ 112 h 135"/>
                <a:gd name="T66" fmla="*/ 86 w 353"/>
                <a:gd name="T67" fmla="*/ 108 h 135"/>
                <a:gd name="T68" fmla="*/ 79 w 353"/>
                <a:gd name="T69" fmla="*/ 125 h 135"/>
                <a:gd name="T70" fmla="*/ 69 w 353"/>
                <a:gd name="T71" fmla="*/ 125 h 135"/>
                <a:gd name="T72" fmla="*/ 60 w 353"/>
                <a:gd name="T73" fmla="*/ 101 h 135"/>
                <a:gd name="T74" fmla="*/ 47 w 353"/>
                <a:gd name="T75" fmla="*/ 119 h 135"/>
                <a:gd name="T76" fmla="*/ 34 w 353"/>
                <a:gd name="T77" fmla="*/ 133 h 135"/>
                <a:gd name="T78" fmla="*/ 0 w 353"/>
                <a:gd name="T79" fmla="*/ 109 h 135"/>
                <a:gd name="T80" fmla="*/ 1 w 353"/>
                <a:gd name="T81" fmla="*/ 25 h 135"/>
                <a:gd name="T82" fmla="*/ 16 w 353"/>
                <a:gd name="T83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135">
                  <a:moveTo>
                    <a:pt x="16" y="25"/>
                  </a:moveTo>
                  <a:lnTo>
                    <a:pt x="34" y="0"/>
                  </a:lnTo>
                  <a:lnTo>
                    <a:pt x="43" y="24"/>
                  </a:lnTo>
                  <a:lnTo>
                    <a:pt x="350" y="23"/>
                  </a:lnTo>
                  <a:lnTo>
                    <a:pt x="352" y="45"/>
                  </a:lnTo>
                  <a:lnTo>
                    <a:pt x="337" y="56"/>
                  </a:lnTo>
                  <a:lnTo>
                    <a:pt x="328" y="73"/>
                  </a:lnTo>
                  <a:lnTo>
                    <a:pt x="328" y="90"/>
                  </a:lnTo>
                  <a:lnTo>
                    <a:pt x="302" y="89"/>
                  </a:lnTo>
                  <a:lnTo>
                    <a:pt x="296" y="81"/>
                  </a:lnTo>
                  <a:lnTo>
                    <a:pt x="288" y="81"/>
                  </a:lnTo>
                  <a:lnTo>
                    <a:pt x="279" y="85"/>
                  </a:lnTo>
                  <a:lnTo>
                    <a:pt x="279" y="92"/>
                  </a:lnTo>
                  <a:lnTo>
                    <a:pt x="279" y="107"/>
                  </a:lnTo>
                  <a:lnTo>
                    <a:pt x="262" y="112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35" y="98"/>
                  </a:lnTo>
                  <a:lnTo>
                    <a:pt x="224" y="106"/>
                  </a:lnTo>
                  <a:lnTo>
                    <a:pt x="217" y="104"/>
                  </a:lnTo>
                  <a:lnTo>
                    <a:pt x="211" y="99"/>
                  </a:lnTo>
                  <a:lnTo>
                    <a:pt x="196" y="107"/>
                  </a:lnTo>
                  <a:lnTo>
                    <a:pt x="183" y="112"/>
                  </a:lnTo>
                  <a:lnTo>
                    <a:pt x="173" y="119"/>
                  </a:lnTo>
                  <a:lnTo>
                    <a:pt x="166" y="134"/>
                  </a:lnTo>
                  <a:lnTo>
                    <a:pt x="150" y="131"/>
                  </a:lnTo>
                  <a:lnTo>
                    <a:pt x="136" y="129"/>
                  </a:lnTo>
                  <a:lnTo>
                    <a:pt x="131" y="122"/>
                  </a:lnTo>
                  <a:lnTo>
                    <a:pt x="126" y="109"/>
                  </a:lnTo>
                  <a:lnTo>
                    <a:pt x="117" y="108"/>
                  </a:lnTo>
                  <a:lnTo>
                    <a:pt x="103" y="116"/>
                  </a:lnTo>
                  <a:lnTo>
                    <a:pt x="102" y="117"/>
                  </a:lnTo>
                  <a:lnTo>
                    <a:pt x="93" y="112"/>
                  </a:lnTo>
                  <a:lnTo>
                    <a:pt x="86" y="108"/>
                  </a:lnTo>
                  <a:lnTo>
                    <a:pt x="79" y="125"/>
                  </a:lnTo>
                  <a:lnTo>
                    <a:pt x="69" y="125"/>
                  </a:lnTo>
                  <a:lnTo>
                    <a:pt x="60" y="101"/>
                  </a:lnTo>
                  <a:lnTo>
                    <a:pt x="47" y="119"/>
                  </a:lnTo>
                  <a:lnTo>
                    <a:pt x="34" y="133"/>
                  </a:lnTo>
                  <a:lnTo>
                    <a:pt x="0" y="109"/>
                  </a:lnTo>
                  <a:lnTo>
                    <a:pt x="1" y="25"/>
                  </a:lnTo>
                  <a:lnTo>
                    <a:pt x="16" y="25"/>
                  </a:lnTo>
                </a:path>
              </a:pathLst>
            </a:custGeom>
            <a:solidFill>
              <a:srgbClr val="4E4F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29" name="Freeform 45"/>
            <p:cNvSpPr>
              <a:spLocks/>
            </p:cNvSpPr>
            <p:nvPr/>
          </p:nvSpPr>
          <p:spPr bwMode="auto">
            <a:xfrm>
              <a:off x="1495" y="1140"/>
              <a:ext cx="355" cy="136"/>
            </a:xfrm>
            <a:custGeom>
              <a:avLst/>
              <a:gdLst>
                <a:gd name="T0" fmla="*/ 16 w 355"/>
                <a:gd name="T1" fmla="*/ 26 h 136"/>
                <a:gd name="T2" fmla="*/ 35 w 355"/>
                <a:gd name="T3" fmla="*/ 0 h 136"/>
                <a:gd name="T4" fmla="*/ 42 w 355"/>
                <a:gd name="T5" fmla="*/ 22 h 136"/>
                <a:gd name="T6" fmla="*/ 354 w 355"/>
                <a:gd name="T7" fmla="*/ 22 h 136"/>
                <a:gd name="T8" fmla="*/ 353 w 355"/>
                <a:gd name="T9" fmla="*/ 45 h 136"/>
                <a:gd name="T10" fmla="*/ 339 w 355"/>
                <a:gd name="T11" fmla="*/ 55 h 136"/>
                <a:gd name="T12" fmla="*/ 328 w 355"/>
                <a:gd name="T13" fmla="*/ 75 h 136"/>
                <a:gd name="T14" fmla="*/ 329 w 355"/>
                <a:gd name="T15" fmla="*/ 89 h 136"/>
                <a:gd name="T16" fmla="*/ 303 w 355"/>
                <a:gd name="T17" fmla="*/ 89 h 136"/>
                <a:gd name="T18" fmla="*/ 297 w 355"/>
                <a:gd name="T19" fmla="*/ 79 h 136"/>
                <a:gd name="T20" fmla="*/ 288 w 355"/>
                <a:gd name="T21" fmla="*/ 78 h 136"/>
                <a:gd name="T22" fmla="*/ 280 w 355"/>
                <a:gd name="T23" fmla="*/ 87 h 136"/>
                <a:gd name="T24" fmla="*/ 279 w 355"/>
                <a:gd name="T25" fmla="*/ 92 h 136"/>
                <a:gd name="T26" fmla="*/ 279 w 355"/>
                <a:gd name="T27" fmla="*/ 105 h 136"/>
                <a:gd name="T28" fmla="*/ 262 w 355"/>
                <a:gd name="T29" fmla="*/ 112 h 136"/>
                <a:gd name="T30" fmla="*/ 249 w 355"/>
                <a:gd name="T31" fmla="*/ 107 h 136"/>
                <a:gd name="T32" fmla="*/ 245 w 355"/>
                <a:gd name="T33" fmla="*/ 103 h 136"/>
                <a:gd name="T34" fmla="*/ 237 w 355"/>
                <a:gd name="T35" fmla="*/ 100 h 136"/>
                <a:gd name="T36" fmla="*/ 224 w 355"/>
                <a:gd name="T37" fmla="*/ 105 h 136"/>
                <a:gd name="T38" fmla="*/ 218 w 355"/>
                <a:gd name="T39" fmla="*/ 104 h 136"/>
                <a:gd name="T40" fmla="*/ 212 w 355"/>
                <a:gd name="T41" fmla="*/ 97 h 136"/>
                <a:gd name="T42" fmla="*/ 197 w 355"/>
                <a:gd name="T43" fmla="*/ 105 h 136"/>
                <a:gd name="T44" fmla="*/ 182 w 355"/>
                <a:gd name="T45" fmla="*/ 112 h 136"/>
                <a:gd name="T46" fmla="*/ 174 w 355"/>
                <a:gd name="T47" fmla="*/ 122 h 136"/>
                <a:gd name="T48" fmla="*/ 169 w 355"/>
                <a:gd name="T49" fmla="*/ 135 h 136"/>
                <a:gd name="T50" fmla="*/ 152 w 355"/>
                <a:gd name="T51" fmla="*/ 133 h 136"/>
                <a:gd name="T52" fmla="*/ 137 w 355"/>
                <a:gd name="T53" fmla="*/ 130 h 136"/>
                <a:gd name="T54" fmla="*/ 131 w 355"/>
                <a:gd name="T55" fmla="*/ 124 h 136"/>
                <a:gd name="T56" fmla="*/ 127 w 355"/>
                <a:gd name="T57" fmla="*/ 109 h 136"/>
                <a:gd name="T58" fmla="*/ 119 w 355"/>
                <a:gd name="T59" fmla="*/ 107 h 136"/>
                <a:gd name="T60" fmla="*/ 103 w 355"/>
                <a:gd name="T61" fmla="*/ 113 h 136"/>
                <a:gd name="T62" fmla="*/ 101 w 355"/>
                <a:gd name="T63" fmla="*/ 113 h 136"/>
                <a:gd name="T64" fmla="*/ 92 w 355"/>
                <a:gd name="T65" fmla="*/ 112 h 136"/>
                <a:gd name="T66" fmla="*/ 87 w 355"/>
                <a:gd name="T67" fmla="*/ 107 h 136"/>
                <a:gd name="T68" fmla="*/ 78 w 355"/>
                <a:gd name="T69" fmla="*/ 126 h 136"/>
                <a:gd name="T70" fmla="*/ 69 w 355"/>
                <a:gd name="T71" fmla="*/ 126 h 136"/>
                <a:gd name="T72" fmla="*/ 62 w 355"/>
                <a:gd name="T73" fmla="*/ 100 h 136"/>
                <a:gd name="T74" fmla="*/ 49 w 355"/>
                <a:gd name="T75" fmla="*/ 118 h 136"/>
                <a:gd name="T76" fmla="*/ 35 w 355"/>
                <a:gd name="T77" fmla="*/ 132 h 136"/>
                <a:gd name="T78" fmla="*/ 0 w 355"/>
                <a:gd name="T79" fmla="*/ 108 h 136"/>
                <a:gd name="T80" fmla="*/ 0 w 355"/>
                <a:gd name="T81" fmla="*/ 25 h 136"/>
                <a:gd name="T82" fmla="*/ 16 w 355"/>
                <a:gd name="T83" fmla="*/ 2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" h="136">
                  <a:moveTo>
                    <a:pt x="16" y="26"/>
                  </a:moveTo>
                  <a:lnTo>
                    <a:pt x="35" y="0"/>
                  </a:lnTo>
                  <a:lnTo>
                    <a:pt x="42" y="22"/>
                  </a:lnTo>
                  <a:lnTo>
                    <a:pt x="354" y="22"/>
                  </a:lnTo>
                  <a:lnTo>
                    <a:pt x="353" y="45"/>
                  </a:lnTo>
                  <a:lnTo>
                    <a:pt x="339" y="55"/>
                  </a:lnTo>
                  <a:lnTo>
                    <a:pt x="328" y="75"/>
                  </a:lnTo>
                  <a:lnTo>
                    <a:pt x="329" y="89"/>
                  </a:lnTo>
                  <a:lnTo>
                    <a:pt x="303" y="89"/>
                  </a:lnTo>
                  <a:lnTo>
                    <a:pt x="297" y="79"/>
                  </a:lnTo>
                  <a:lnTo>
                    <a:pt x="288" y="78"/>
                  </a:lnTo>
                  <a:lnTo>
                    <a:pt x="280" y="87"/>
                  </a:lnTo>
                  <a:lnTo>
                    <a:pt x="279" y="92"/>
                  </a:lnTo>
                  <a:lnTo>
                    <a:pt x="279" y="105"/>
                  </a:lnTo>
                  <a:lnTo>
                    <a:pt x="262" y="112"/>
                  </a:lnTo>
                  <a:lnTo>
                    <a:pt x="249" y="107"/>
                  </a:lnTo>
                  <a:lnTo>
                    <a:pt x="245" y="103"/>
                  </a:lnTo>
                  <a:lnTo>
                    <a:pt x="237" y="100"/>
                  </a:lnTo>
                  <a:lnTo>
                    <a:pt x="224" y="105"/>
                  </a:lnTo>
                  <a:lnTo>
                    <a:pt x="218" y="104"/>
                  </a:lnTo>
                  <a:lnTo>
                    <a:pt x="212" y="97"/>
                  </a:lnTo>
                  <a:lnTo>
                    <a:pt x="197" y="105"/>
                  </a:lnTo>
                  <a:lnTo>
                    <a:pt x="182" y="112"/>
                  </a:lnTo>
                  <a:lnTo>
                    <a:pt x="174" y="122"/>
                  </a:lnTo>
                  <a:lnTo>
                    <a:pt x="169" y="135"/>
                  </a:lnTo>
                  <a:lnTo>
                    <a:pt x="152" y="133"/>
                  </a:lnTo>
                  <a:lnTo>
                    <a:pt x="137" y="130"/>
                  </a:lnTo>
                  <a:lnTo>
                    <a:pt x="131" y="124"/>
                  </a:lnTo>
                  <a:lnTo>
                    <a:pt x="127" y="109"/>
                  </a:lnTo>
                  <a:lnTo>
                    <a:pt x="119" y="107"/>
                  </a:lnTo>
                  <a:lnTo>
                    <a:pt x="103" y="113"/>
                  </a:lnTo>
                  <a:lnTo>
                    <a:pt x="101" y="113"/>
                  </a:lnTo>
                  <a:lnTo>
                    <a:pt x="92" y="112"/>
                  </a:lnTo>
                  <a:lnTo>
                    <a:pt x="87" y="107"/>
                  </a:lnTo>
                  <a:lnTo>
                    <a:pt x="78" y="126"/>
                  </a:lnTo>
                  <a:lnTo>
                    <a:pt x="69" y="126"/>
                  </a:lnTo>
                  <a:lnTo>
                    <a:pt x="62" y="100"/>
                  </a:lnTo>
                  <a:lnTo>
                    <a:pt x="49" y="118"/>
                  </a:lnTo>
                  <a:lnTo>
                    <a:pt x="35" y="132"/>
                  </a:lnTo>
                  <a:lnTo>
                    <a:pt x="0" y="108"/>
                  </a:lnTo>
                  <a:lnTo>
                    <a:pt x="0" y="25"/>
                  </a:lnTo>
                  <a:lnTo>
                    <a:pt x="16" y="26"/>
                  </a:lnTo>
                </a:path>
              </a:pathLst>
            </a:custGeom>
            <a:solidFill>
              <a:srgbClr val="FAFD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0" name="Freeform 46"/>
            <p:cNvSpPr>
              <a:spLocks/>
            </p:cNvSpPr>
            <p:nvPr/>
          </p:nvSpPr>
          <p:spPr bwMode="auto">
            <a:xfrm>
              <a:off x="1462" y="1185"/>
              <a:ext cx="17" cy="37"/>
            </a:xfrm>
            <a:custGeom>
              <a:avLst/>
              <a:gdLst>
                <a:gd name="T0" fmla="*/ 0 w 17"/>
                <a:gd name="T1" fmla="*/ 35 h 37"/>
                <a:gd name="T2" fmla="*/ 16 w 17"/>
                <a:gd name="T3" fmla="*/ 36 h 37"/>
                <a:gd name="T4" fmla="*/ 16 w 17"/>
                <a:gd name="T5" fmla="*/ 0 h 37"/>
                <a:gd name="T6" fmla="*/ 0 w 17"/>
                <a:gd name="T7" fmla="*/ 0 h 37"/>
                <a:gd name="T8" fmla="*/ 0 w 17"/>
                <a:gd name="T9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5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35"/>
                  </a:lnTo>
                </a:path>
              </a:pathLst>
            </a:custGeom>
            <a:solidFill>
              <a:srgbClr val="BF9A28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1" name="Freeform 47"/>
            <p:cNvSpPr>
              <a:spLocks/>
            </p:cNvSpPr>
            <p:nvPr/>
          </p:nvSpPr>
          <p:spPr bwMode="auto">
            <a:xfrm>
              <a:off x="1490" y="1185"/>
              <a:ext cx="17" cy="37"/>
            </a:xfrm>
            <a:custGeom>
              <a:avLst/>
              <a:gdLst>
                <a:gd name="T0" fmla="*/ 0 w 17"/>
                <a:gd name="T1" fmla="*/ 36 h 37"/>
                <a:gd name="T2" fmla="*/ 16 w 17"/>
                <a:gd name="T3" fmla="*/ 36 h 37"/>
                <a:gd name="T4" fmla="*/ 16 w 17"/>
                <a:gd name="T5" fmla="*/ 0 h 37"/>
                <a:gd name="T6" fmla="*/ 1 w 17"/>
                <a:gd name="T7" fmla="*/ 0 h 37"/>
                <a:gd name="T8" fmla="*/ 0 w 17"/>
                <a:gd name="T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6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6"/>
                  </a:lnTo>
                </a:path>
              </a:pathLst>
            </a:custGeom>
            <a:solidFill>
              <a:srgbClr val="7550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2" name="Freeform 48"/>
            <p:cNvSpPr>
              <a:spLocks/>
            </p:cNvSpPr>
            <p:nvPr/>
          </p:nvSpPr>
          <p:spPr bwMode="auto">
            <a:xfrm>
              <a:off x="1529" y="1140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9 w 17"/>
                <a:gd name="T3" fmla="*/ 3 h 19"/>
                <a:gd name="T4" fmla="*/ 16 w 17"/>
                <a:gd name="T5" fmla="*/ 18 h 19"/>
                <a:gd name="T6" fmla="*/ 8 w 17"/>
                <a:gd name="T7" fmla="*/ 18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9" y="3"/>
                  </a:lnTo>
                  <a:lnTo>
                    <a:pt x="16" y="18"/>
                  </a:lnTo>
                  <a:lnTo>
                    <a:pt x="8" y="18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3" name="Freeform 49"/>
            <p:cNvSpPr>
              <a:spLocks/>
            </p:cNvSpPr>
            <p:nvPr/>
          </p:nvSpPr>
          <p:spPr bwMode="auto">
            <a:xfrm>
              <a:off x="1532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4" name="Freeform 50"/>
            <p:cNvSpPr>
              <a:spLocks/>
            </p:cNvSpPr>
            <p:nvPr/>
          </p:nvSpPr>
          <p:spPr bwMode="auto">
            <a:xfrm>
              <a:off x="1560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5" name="Freeform 51"/>
            <p:cNvSpPr>
              <a:spLocks/>
            </p:cNvSpPr>
            <p:nvPr/>
          </p:nvSpPr>
          <p:spPr bwMode="auto">
            <a:xfrm>
              <a:off x="1587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6" name="Freeform 52"/>
            <p:cNvSpPr>
              <a:spLocks/>
            </p:cNvSpPr>
            <p:nvPr/>
          </p:nvSpPr>
          <p:spPr bwMode="auto">
            <a:xfrm>
              <a:off x="1615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7" name="Freeform 53"/>
            <p:cNvSpPr>
              <a:spLocks/>
            </p:cNvSpPr>
            <p:nvPr/>
          </p:nvSpPr>
          <p:spPr bwMode="auto">
            <a:xfrm>
              <a:off x="1643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8" name="Line 54"/>
            <p:cNvSpPr>
              <a:spLocks noChangeShapeType="1"/>
            </p:cNvSpPr>
            <p:nvPr/>
          </p:nvSpPr>
          <p:spPr bwMode="auto">
            <a:xfrm>
              <a:off x="1503" y="1188"/>
              <a:ext cx="352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39" name="Freeform 55"/>
            <p:cNvSpPr>
              <a:spLocks/>
            </p:cNvSpPr>
            <p:nvPr/>
          </p:nvSpPr>
          <p:spPr bwMode="auto">
            <a:xfrm>
              <a:off x="1317" y="1099"/>
              <a:ext cx="197" cy="212"/>
            </a:xfrm>
            <a:custGeom>
              <a:avLst/>
              <a:gdLst>
                <a:gd name="T0" fmla="*/ 98 w 197"/>
                <a:gd name="T1" fmla="*/ 0 h 212"/>
                <a:gd name="T2" fmla="*/ 84 w 197"/>
                <a:gd name="T3" fmla="*/ 0 h 212"/>
                <a:gd name="T4" fmla="*/ 67 w 197"/>
                <a:gd name="T5" fmla="*/ 4 h 212"/>
                <a:gd name="T6" fmla="*/ 54 w 197"/>
                <a:gd name="T7" fmla="*/ 9 h 212"/>
                <a:gd name="T8" fmla="*/ 39 w 197"/>
                <a:gd name="T9" fmla="*/ 19 h 212"/>
                <a:gd name="T10" fmla="*/ 28 w 197"/>
                <a:gd name="T11" fmla="*/ 30 h 212"/>
                <a:gd name="T12" fmla="*/ 19 w 197"/>
                <a:gd name="T13" fmla="*/ 43 h 212"/>
                <a:gd name="T14" fmla="*/ 10 w 197"/>
                <a:gd name="T15" fmla="*/ 57 h 212"/>
                <a:gd name="T16" fmla="*/ 5 w 197"/>
                <a:gd name="T17" fmla="*/ 71 h 212"/>
                <a:gd name="T18" fmla="*/ 0 w 197"/>
                <a:gd name="T19" fmla="*/ 87 h 212"/>
                <a:gd name="T20" fmla="*/ 0 w 197"/>
                <a:gd name="T21" fmla="*/ 104 h 212"/>
                <a:gd name="T22" fmla="*/ 1 w 197"/>
                <a:gd name="T23" fmla="*/ 122 h 212"/>
                <a:gd name="T24" fmla="*/ 5 w 197"/>
                <a:gd name="T25" fmla="*/ 139 h 212"/>
                <a:gd name="T26" fmla="*/ 10 w 197"/>
                <a:gd name="T27" fmla="*/ 153 h 212"/>
                <a:gd name="T28" fmla="*/ 18 w 197"/>
                <a:gd name="T29" fmla="*/ 166 h 212"/>
                <a:gd name="T30" fmla="*/ 28 w 197"/>
                <a:gd name="T31" fmla="*/ 179 h 212"/>
                <a:gd name="T32" fmla="*/ 39 w 197"/>
                <a:gd name="T33" fmla="*/ 191 h 212"/>
                <a:gd name="T34" fmla="*/ 54 w 197"/>
                <a:gd name="T35" fmla="*/ 199 h 212"/>
                <a:gd name="T36" fmla="*/ 68 w 197"/>
                <a:gd name="T37" fmla="*/ 206 h 212"/>
                <a:gd name="T38" fmla="*/ 82 w 197"/>
                <a:gd name="T39" fmla="*/ 210 h 212"/>
                <a:gd name="T40" fmla="*/ 97 w 197"/>
                <a:gd name="T41" fmla="*/ 211 h 212"/>
                <a:gd name="T42" fmla="*/ 112 w 197"/>
                <a:gd name="T43" fmla="*/ 210 h 212"/>
                <a:gd name="T44" fmla="*/ 128 w 197"/>
                <a:gd name="T45" fmla="*/ 206 h 212"/>
                <a:gd name="T46" fmla="*/ 142 w 197"/>
                <a:gd name="T47" fmla="*/ 200 h 212"/>
                <a:gd name="T48" fmla="*/ 156 w 197"/>
                <a:gd name="T49" fmla="*/ 190 h 212"/>
                <a:gd name="T50" fmla="*/ 167 w 197"/>
                <a:gd name="T51" fmla="*/ 180 h 212"/>
                <a:gd name="T52" fmla="*/ 177 w 197"/>
                <a:gd name="T53" fmla="*/ 167 h 212"/>
                <a:gd name="T54" fmla="*/ 184 w 197"/>
                <a:gd name="T55" fmla="*/ 153 h 212"/>
                <a:gd name="T56" fmla="*/ 190 w 197"/>
                <a:gd name="T57" fmla="*/ 137 h 212"/>
                <a:gd name="T58" fmla="*/ 195 w 197"/>
                <a:gd name="T59" fmla="*/ 122 h 212"/>
                <a:gd name="T60" fmla="*/ 196 w 197"/>
                <a:gd name="T61" fmla="*/ 105 h 212"/>
                <a:gd name="T62" fmla="*/ 195 w 197"/>
                <a:gd name="T63" fmla="*/ 88 h 212"/>
                <a:gd name="T64" fmla="*/ 190 w 197"/>
                <a:gd name="T65" fmla="*/ 71 h 212"/>
                <a:gd name="T66" fmla="*/ 185 w 197"/>
                <a:gd name="T67" fmla="*/ 57 h 212"/>
                <a:gd name="T68" fmla="*/ 177 w 197"/>
                <a:gd name="T69" fmla="*/ 43 h 212"/>
                <a:gd name="T70" fmla="*/ 168 w 197"/>
                <a:gd name="T71" fmla="*/ 30 h 212"/>
                <a:gd name="T72" fmla="*/ 155 w 197"/>
                <a:gd name="T73" fmla="*/ 18 h 212"/>
                <a:gd name="T74" fmla="*/ 142 w 197"/>
                <a:gd name="T75" fmla="*/ 10 h 212"/>
                <a:gd name="T76" fmla="*/ 128 w 197"/>
                <a:gd name="T77" fmla="*/ 5 h 212"/>
                <a:gd name="T78" fmla="*/ 112 w 197"/>
                <a:gd name="T79" fmla="*/ 0 h 212"/>
                <a:gd name="T80" fmla="*/ 98 w 197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212">
                  <a:moveTo>
                    <a:pt x="98" y="0"/>
                  </a:moveTo>
                  <a:lnTo>
                    <a:pt x="84" y="0"/>
                  </a:lnTo>
                  <a:lnTo>
                    <a:pt x="67" y="4"/>
                  </a:lnTo>
                  <a:lnTo>
                    <a:pt x="54" y="9"/>
                  </a:lnTo>
                  <a:lnTo>
                    <a:pt x="39" y="19"/>
                  </a:lnTo>
                  <a:lnTo>
                    <a:pt x="28" y="30"/>
                  </a:lnTo>
                  <a:lnTo>
                    <a:pt x="19" y="43"/>
                  </a:lnTo>
                  <a:lnTo>
                    <a:pt x="10" y="57"/>
                  </a:lnTo>
                  <a:lnTo>
                    <a:pt x="5" y="71"/>
                  </a:lnTo>
                  <a:lnTo>
                    <a:pt x="0" y="87"/>
                  </a:lnTo>
                  <a:lnTo>
                    <a:pt x="0" y="104"/>
                  </a:lnTo>
                  <a:lnTo>
                    <a:pt x="1" y="122"/>
                  </a:lnTo>
                  <a:lnTo>
                    <a:pt x="5" y="139"/>
                  </a:lnTo>
                  <a:lnTo>
                    <a:pt x="10" y="153"/>
                  </a:lnTo>
                  <a:lnTo>
                    <a:pt x="18" y="166"/>
                  </a:lnTo>
                  <a:lnTo>
                    <a:pt x="28" y="179"/>
                  </a:lnTo>
                  <a:lnTo>
                    <a:pt x="39" y="191"/>
                  </a:lnTo>
                  <a:lnTo>
                    <a:pt x="54" y="199"/>
                  </a:lnTo>
                  <a:lnTo>
                    <a:pt x="68" y="206"/>
                  </a:lnTo>
                  <a:lnTo>
                    <a:pt x="82" y="210"/>
                  </a:lnTo>
                  <a:lnTo>
                    <a:pt x="97" y="211"/>
                  </a:lnTo>
                  <a:lnTo>
                    <a:pt x="112" y="210"/>
                  </a:lnTo>
                  <a:lnTo>
                    <a:pt x="128" y="206"/>
                  </a:lnTo>
                  <a:lnTo>
                    <a:pt x="142" y="200"/>
                  </a:lnTo>
                  <a:lnTo>
                    <a:pt x="156" y="190"/>
                  </a:lnTo>
                  <a:lnTo>
                    <a:pt x="167" y="180"/>
                  </a:lnTo>
                  <a:lnTo>
                    <a:pt x="177" y="167"/>
                  </a:lnTo>
                  <a:lnTo>
                    <a:pt x="184" y="153"/>
                  </a:lnTo>
                  <a:lnTo>
                    <a:pt x="190" y="137"/>
                  </a:lnTo>
                  <a:lnTo>
                    <a:pt x="195" y="122"/>
                  </a:lnTo>
                  <a:lnTo>
                    <a:pt x="196" y="105"/>
                  </a:lnTo>
                  <a:lnTo>
                    <a:pt x="195" y="88"/>
                  </a:lnTo>
                  <a:lnTo>
                    <a:pt x="190" y="71"/>
                  </a:lnTo>
                  <a:lnTo>
                    <a:pt x="185" y="57"/>
                  </a:lnTo>
                  <a:lnTo>
                    <a:pt x="177" y="43"/>
                  </a:lnTo>
                  <a:lnTo>
                    <a:pt x="168" y="30"/>
                  </a:lnTo>
                  <a:lnTo>
                    <a:pt x="155" y="18"/>
                  </a:lnTo>
                  <a:lnTo>
                    <a:pt x="142" y="10"/>
                  </a:lnTo>
                  <a:lnTo>
                    <a:pt x="128" y="5"/>
                  </a:lnTo>
                  <a:lnTo>
                    <a:pt x="112" y="0"/>
                  </a:lnTo>
                  <a:lnTo>
                    <a:pt x="98" y="0"/>
                  </a:lnTo>
                </a:path>
              </a:pathLst>
            </a:custGeom>
            <a:solidFill>
              <a:srgbClr val="FAFD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40" name="Freeform 56"/>
            <p:cNvSpPr>
              <a:spLocks/>
            </p:cNvSpPr>
            <p:nvPr/>
          </p:nvSpPr>
          <p:spPr bwMode="auto">
            <a:xfrm>
              <a:off x="1330" y="1196"/>
              <a:ext cx="29" cy="33"/>
            </a:xfrm>
            <a:custGeom>
              <a:avLst/>
              <a:gdLst>
                <a:gd name="T0" fmla="*/ 14 w 29"/>
                <a:gd name="T1" fmla="*/ 0 h 33"/>
                <a:gd name="T2" fmla="*/ 10 w 29"/>
                <a:gd name="T3" fmla="*/ 0 h 33"/>
                <a:gd name="T4" fmla="*/ 9 w 29"/>
                <a:gd name="T5" fmla="*/ 1 h 33"/>
                <a:gd name="T6" fmla="*/ 6 w 29"/>
                <a:gd name="T7" fmla="*/ 2 h 33"/>
                <a:gd name="T8" fmla="*/ 5 w 29"/>
                <a:gd name="T9" fmla="*/ 4 h 33"/>
                <a:gd name="T10" fmla="*/ 3 w 29"/>
                <a:gd name="T11" fmla="*/ 6 h 33"/>
                <a:gd name="T12" fmla="*/ 1 w 29"/>
                <a:gd name="T13" fmla="*/ 9 h 33"/>
                <a:gd name="T14" fmla="*/ 0 w 29"/>
                <a:gd name="T15" fmla="*/ 10 h 33"/>
                <a:gd name="T16" fmla="*/ 0 w 29"/>
                <a:gd name="T17" fmla="*/ 14 h 33"/>
                <a:gd name="T18" fmla="*/ 0 w 29"/>
                <a:gd name="T19" fmla="*/ 16 h 33"/>
                <a:gd name="T20" fmla="*/ 0 w 29"/>
                <a:gd name="T21" fmla="*/ 18 h 33"/>
                <a:gd name="T22" fmla="*/ 0 w 29"/>
                <a:gd name="T23" fmla="*/ 21 h 33"/>
                <a:gd name="T24" fmla="*/ 1 w 29"/>
                <a:gd name="T25" fmla="*/ 24 h 33"/>
                <a:gd name="T26" fmla="*/ 3 w 29"/>
                <a:gd name="T27" fmla="*/ 26 h 33"/>
                <a:gd name="T28" fmla="*/ 4 w 29"/>
                <a:gd name="T29" fmla="*/ 28 h 33"/>
                <a:gd name="T30" fmla="*/ 6 w 29"/>
                <a:gd name="T31" fmla="*/ 30 h 33"/>
                <a:gd name="T32" fmla="*/ 8 w 29"/>
                <a:gd name="T33" fmla="*/ 31 h 33"/>
                <a:gd name="T34" fmla="*/ 10 w 29"/>
                <a:gd name="T35" fmla="*/ 32 h 33"/>
                <a:gd name="T36" fmla="*/ 14 w 29"/>
                <a:gd name="T37" fmla="*/ 32 h 33"/>
                <a:gd name="T38" fmla="*/ 16 w 29"/>
                <a:gd name="T39" fmla="*/ 32 h 33"/>
                <a:gd name="T40" fmla="*/ 18 w 29"/>
                <a:gd name="T41" fmla="*/ 31 h 33"/>
                <a:gd name="T42" fmla="*/ 19 w 29"/>
                <a:gd name="T43" fmla="*/ 30 h 33"/>
                <a:gd name="T44" fmla="*/ 22 w 29"/>
                <a:gd name="T45" fmla="*/ 28 h 33"/>
                <a:gd name="T46" fmla="*/ 24 w 29"/>
                <a:gd name="T47" fmla="*/ 26 h 33"/>
                <a:gd name="T48" fmla="*/ 25 w 29"/>
                <a:gd name="T49" fmla="*/ 24 h 33"/>
                <a:gd name="T50" fmla="*/ 26 w 29"/>
                <a:gd name="T51" fmla="*/ 22 h 33"/>
                <a:gd name="T52" fmla="*/ 27 w 29"/>
                <a:gd name="T53" fmla="*/ 18 h 33"/>
                <a:gd name="T54" fmla="*/ 27 w 29"/>
                <a:gd name="T55" fmla="*/ 16 h 33"/>
                <a:gd name="T56" fmla="*/ 28 w 29"/>
                <a:gd name="T57" fmla="*/ 14 h 33"/>
                <a:gd name="T58" fmla="*/ 27 w 29"/>
                <a:gd name="T59" fmla="*/ 11 h 33"/>
                <a:gd name="T60" fmla="*/ 26 w 29"/>
                <a:gd name="T61" fmla="*/ 9 h 33"/>
                <a:gd name="T62" fmla="*/ 24 w 29"/>
                <a:gd name="T63" fmla="*/ 6 h 33"/>
                <a:gd name="T64" fmla="*/ 22 w 29"/>
                <a:gd name="T65" fmla="*/ 4 h 33"/>
                <a:gd name="T66" fmla="*/ 19 w 29"/>
                <a:gd name="T67" fmla="*/ 2 h 33"/>
                <a:gd name="T68" fmla="*/ 18 w 29"/>
                <a:gd name="T69" fmla="*/ 0 h 33"/>
                <a:gd name="T70" fmla="*/ 16 w 29"/>
                <a:gd name="T71" fmla="*/ 0 h 33"/>
                <a:gd name="T72" fmla="*/ 14 w 29"/>
                <a:gd name="T7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" h="33">
                  <a:moveTo>
                    <a:pt x="14" y="0"/>
                  </a:moveTo>
                  <a:lnTo>
                    <a:pt x="10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1"/>
                  </a:lnTo>
                  <a:lnTo>
                    <a:pt x="10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8" y="31"/>
                  </a:lnTo>
                  <a:lnTo>
                    <a:pt x="19" y="30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5" y="24"/>
                  </a:lnTo>
                  <a:lnTo>
                    <a:pt x="26" y="22"/>
                  </a:lnTo>
                  <a:lnTo>
                    <a:pt x="27" y="18"/>
                  </a:lnTo>
                  <a:lnTo>
                    <a:pt x="27" y="16"/>
                  </a:lnTo>
                  <a:lnTo>
                    <a:pt x="28" y="14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</a:path>
              </a:pathLst>
            </a:custGeom>
            <a:solidFill>
              <a:srgbClr val="4E4F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2041" name="Rectangle 57"/>
            <p:cNvSpPr>
              <a:spLocks noChangeArrowheads="1"/>
            </p:cNvSpPr>
            <p:nvPr/>
          </p:nvSpPr>
          <p:spPr bwMode="auto">
            <a:xfrm>
              <a:off x="1314" y="1141"/>
              <a:ext cx="178" cy="2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5105400" y="2590800"/>
            <a:ext cx="129698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Corporate Net</a:t>
            </a:r>
          </a:p>
        </p:txBody>
      </p:sp>
    </p:spTree>
    <p:extLst>
      <p:ext uri="{BB962C8B-B14F-4D97-AF65-F5344CB8AC3E}">
        <p14:creationId xmlns:p14="http://schemas.microsoft.com/office/powerpoint/2010/main" val="33379620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82EB-0D1A-42C9-8835-F2B72583AC8E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323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RADIUS Transactions</a:t>
            </a:r>
          </a:p>
        </p:txBody>
      </p:sp>
      <p:sp>
        <p:nvSpPr>
          <p:cNvPr id="323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461375" cy="2514600"/>
          </a:xfrm>
        </p:spPr>
        <p:txBody>
          <a:bodyPr/>
          <a:lstStyle/>
          <a:p>
            <a:r>
              <a:rPr lang="en-US" altLang="en-US"/>
              <a:t>Transactions between client and server are authenticated using shared secret</a:t>
            </a:r>
          </a:p>
          <a:p>
            <a:r>
              <a:rPr lang="en-US" altLang="en-US"/>
              <a:t>Only user passwords are encrypted between client and server</a:t>
            </a:r>
          </a:p>
          <a:p>
            <a:endParaRPr lang="en-US" altLang="en-US"/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1447800" y="4572000"/>
            <a:ext cx="73977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>
                <a:solidFill>
                  <a:schemeClr val="folHlink"/>
                </a:solidFill>
              </a:rPr>
              <a:t>Hash1 = (random#, secret) </a:t>
            </a:r>
            <a:r>
              <a:rPr lang="en-US" altLang="en-US" sz="2400" b="0" baseline="-25000">
                <a:solidFill>
                  <a:schemeClr val="folHlink"/>
                </a:solidFill>
              </a:rPr>
              <a:t>MD5</a:t>
            </a:r>
            <a:endParaRPr lang="en-US" altLang="en-US" sz="2400" b="0">
              <a:solidFill>
                <a:schemeClr val="folHlink"/>
              </a:solidFill>
            </a:endParaRPr>
          </a:p>
          <a:p>
            <a:endParaRPr lang="en-US" altLang="en-US" sz="2400" b="0">
              <a:solidFill>
                <a:schemeClr val="folHlink"/>
              </a:solidFill>
            </a:endParaRPr>
          </a:p>
          <a:p>
            <a:r>
              <a:rPr lang="en-US" altLang="en-US" sz="2400" b="0">
                <a:solidFill>
                  <a:schemeClr val="folHlink"/>
                </a:solidFill>
              </a:rPr>
              <a:t>User password is padded with nulls to get 16-bytes</a:t>
            </a:r>
          </a:p>
          <a:p>
            <a:endParaRPr lang="en-US" altLang="en-US" sz="2400" b="0">
              <a:solidFill>
                <a:schemeClr val="folHlink"/>
              </a:solidFill>
            </a:endParaRPr>
          </a:p>
          <a:p>
            <a:r>
              <a:rPr lang="en-US" altLang="en-US" sz="2400" b="0">
                <a:solidFill>
                  <a:schemeClr val="folHlink"/>
                </a:solidFill>
              </a:rPr>
              <a:t>Encrypted Password = hash1 XOR padded password</a:t>
            </a:r>
          </a:p>
        </p:txBody>
      </p:sp>
      <p:sp>
        <p:nvSpPr>
          <p:cNvPr id="323589" name="Oval 5"/>
          <p:cNvSpPr>
            <a:spLocks noChangeArrowheads="1"/>
          </p:cNvSpPr>
          <p:nvPr/>
        </p:nvSpPr>
        <p:spPr bwMode="auto">
          <a:xfrm>
            <a:off x="990600" y="4648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323590" name="Oval 6"/>
          <p:cNvSpPr>
            <a:spLocks noChangeArrowheads="1"/>
          </p:cNvSpPr>
          <p:nvPr/>
        </p:nvSpPr>
        <p:spPr bwMode="auto">
          <a:xfrm>
            <a:off x="990600" y="5410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323591" name="Oval 7"/>
          <p:cNvSpPr>
            <a:spLocks noChangeArrowheads="1"/>
          </p:cNvSpPr>
          <p:nvPr/>
        </p:nvSpPr>
        <p:spPr bwMode="auto">
          <a:xfrm>
            <a:off x="9906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388529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0256-78F9-426E-A05C-6252C7764D24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altLang="en-US"/>
              <a:t>RADIUS Packet Format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209800"/>
            <a:ext cx="6781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127125" y="1839913"/>
            <a:ext cx="702468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0 1 2 3 4 5 6 7 8 9 10 11 12 13 14 15 16 17 18 19 20 21 22 23 24 25 26 27 28 29 30 31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1219200" y="2590800"/>
            <a:ext cx="6781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219200" y="2971800"/>
            <a:ext cx="6781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362200" y="22098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4038600" y="22098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1447800" y="2286000"/>
            <a:ext cx="546100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Code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2743200" y="2286000"/>
            <a:ext cx="766763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Identifier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562600" y="2286000"/>
            <a:ext cx="647700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Length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124200" y="2667000"/>
            <a:ext cx="1687513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Request Authenticator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3276600" y="3048000"/>
            <a:ext cx="827088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Attributes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828800" y="3581400"/>
            <a:ext cx="5907088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Code:</a:t>
            </a:r>
            <a:r>
              <a:rPr lang="en-US" altLang="en-US" sz="1400" b="0"/>
              <a:t> one octet and identifies the type of RADIUS packet</a:t>
            </a:r>
          </a:p>
          <a:p>
            <a:endParaRPr lang="en-US" altLang="en-US" sz="1400" b="0"/>
          </a:p>
          <a:p>
            <a:r>
              <a:rPr lang="en-US" altLang="en-US" sz="1400"/>
              <a:t>Identifier:</a:t>
            </a:r>
            <a:r>
              <a:rPr lang="en-US" altLang="en-US" sz="1400" b="0"/>
              <a:t> one octet and aids in identifying requests and replies</a:t>
            </a:r>
          </a:p>
          <a:p>
            <a:endParaRPr lang="en-US" altLang="en-US" sz="1400" b="0"/>
          </a:p>
          <a:p>
            <a:r>
              <a:rPr lang="en-US" altLang="en-US" sz="1400"/>
              <a:t>Length: </a:t>
            </a:r>
            <a:r>
              <a:rPr lang="en-US" altLang="en-US" sz="1400" b="0"/>
              <a:t>two octets and indicates length of the packet including the</a:t>
            </a:r>
          </a:p>
          <a:p>
            <a:r>
              <a:rPr lang="en-US" altLang="en-US" sz="1400" b="0"/>
              <a:t>Code, Identifier, Length, Authenticator and Attribute fields.  The minimum</a:t>
            </a:r>
          </a:p>
          <a:p>
            <a:r>
              <a:rPr lang="en-US" altLang="en-US" sz="1400" b="0"/>
              <a:t>Length is 20 and the maximum is 4096 octets.</a:t>
            </a:r>
          </a:p>
          <a:p>
            <a:endParaRPr lang="en-US" altLang="en-US" sz="1400" b="0"/>
          </a:p>
          <a:p>
            <a:r>
              <a:rPr lang="en-US" altLang="en-US" sz="1400"/>
              <a:t>Authenticator:</a:t>
            </a:r>
            <a:r>
              <a:rPr lang="en-US" altLang="en-US" sz="1400" b="0"/>
              <a:t> 16 octets whose value is used to authenticate the reply</a:t>
            </a:r>
          </a:p>
          <a:p>
            <a:r>
              <a:rPr lang="en-US" altLang="en-US" sz="1400" b="0"/>
              <a:t>From a RADIUS server and is used in the password encryption algorithm</a:t>
            </a:r>
          </a:p>
          <a:p>
            <a:endParaRPr lang="en-US" altLang="en-US" sz="1400" b="0"/>
          </a:p>
          <a:p>
            <a:r>
              <a:rPr lang="en-US" altLang="en-US" sz="1400"/>
              <a:t>Attributes:</a:t>
            </a:r>
            <a:r>
              <a:rPr lang="en-US" altLang="en-US" sz="1400" b="0"/>
              <a:t> specifies what RADIUS services are used</a:t>
            </a:r>
          </a:p>
          <a:p>
            <a:endParaRPr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7491996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B1C652B1-D8FE-47FA-86EA-FBEC02EDCE99}" type="slidenum">
              <a:rPr lang="en-US" altLang="en-US">
                <a:solidFill>
                  <a:schemeClr val="bg1"/>
                </a:solidFill>
              </a:rPr>
              <a:pPr/>
              <a:t>45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RADIUS Login and Authentication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219200" y="5489575"/>
            <a:ext cx="6812827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400" b="0">
                <a:solidFill>
                  <a:schemeClr val="bg1"/>
                </a:solidFill>
              </a:rPr>
              <a:t>User initiates PPP authentication to NAS</a:t>
            </a:r>
          </a:p>
          <a:p>
            <a:pPr>
              <a:buFontTx/>
              <a:buAutoNum type="arabicPeriod"/>
            </a:pPr>
            <a:r>
              <a:rPr lang="en-US" altLang="en-US" sz="1400" b="0">
                <a:solidFill>
                  <a:schemeClr val="bg1"/>
                </a:solidFill>
              </a:rPr>
              <a:t>NAS prompts user for username/password (PAP) or challenge (CHAP)</a:t>
            </a:r>
          </a:p>
          <a:p>
            <a:pPr>
              <a:buFontTx/>
              <a:buAutoNum type="arabicPeriod"/>
            </a:pPr>
            <a:r>
              <a:rPr lang="en-US" altLang="en-US" sz="1400" b="0">
                <a:solidFill>
                  <a:schemeClr val="bg1"/>
                </a:solidFill>
              </a:rPr>
              <a:t>User replies</a:t>
            </a:r>
          </a:p>
          <a:p>
            <a:r>
              <a:rPr lang="en-US" altLang="en-US" sz="1400" b="0">
                <a:solidFill>
                  <a:schemeClr val="bg1"/>
                </a:solidFill>
              </a:rPr>
              <a:t>4.     NAS sends username and encrypted password to RADIUS server</a:t>
            </a:r>
          </a:p>
          <a:p>
            <a:r>
              <a:rPr lang="en-US" altLang="en-US" sz="1400" b="0">
                <a:solidFill>
                  <a:schemeClr val="bg1"/>
                </a:solidFill>
              </a:rPr>
              <a:t>5.     RADIUS server responds with Accept, Reject or Challenge</a:t>
            </a:r>
          </a:p>
          <a:p>
            <a:r>
              <a:rPr lang="en-US" altLang="en-US" sz="1400" b="0">
                <a:solidFill>
                  <a:schemeClr val="bg1"/>
                </a:solidFill>
              </a:rPr>
              <a:t>6.     NAS acts upon services and service parameters bundled with Accept or Reject</a:t>
            </a:r>
          </a:p>
        </p:txBody>
      </p:sp>
      <p:pic>
        <p:nvPicPr>
          <p:cNvPr id="44037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828675" cy="117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8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1504950" cy="846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9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2133600" cy="130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40" name="Picture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29000"/>
            <a:ext cx="655638" cy="64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41" name="Picture 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0"/>
            <a:ext cx="838200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600200" y="3429000"/>
            <a:ext cx="4572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 flipV="1">
            <a:off x="1981200" y="3352800"/>
            <a:ext cx="762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1981200" y="3352800"/>
            <a:ext cx="304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V="1">
            <a:off x="3581400" y="3733800"/>
            <a:ext cx="533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3886200" y="3733800"/>
            <a:ext cx="228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V="1">
            <a:off x="3886200" y="3733800"/>
            <a:ext cx="5334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5029200" y="39624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5638800" y="38862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V="1">
            <a:off x="5638800" y="3962400"/>
            <a:ext cx="7620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2590800" y="3505200"/>
            <a:ext cx="658813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PSTN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5105400" y="3429000"/>
            <a:ext cx="129698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Corporate Net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914400" y="2819400"/>
            <a:ext cx="57943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bg1"/>
                </a:solidFill>
              </a:rPr>
              <a:t>User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836956" y="2819400"/>
            <a:ext cx="1451038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chemeClr val="bg1"/>
                </a:solidFill>
              </a:rPr>
              <a:t>NAS</a:t>
            </a:r>
          </a:p>
          <a:p>
            <a:pPr algn="ctr"/>
            <a:r>
              <a:rPr lang="en-US" altLang="en-US" sz="1400">
                <a:solidFill>
                  <a:schemeClr val="bg1"/>
                </a:solidFill>
              </a:rPr>
              <a:t>(RADIUS client)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6253163" y="2667000"/>
            <a:ext cx="14700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solidFill>
                  <a:schemeClr val="bg1"/>
                </a:solidFill>
              </a:rPr>
              <a:t>RADIUS Server</a:t>
            </a: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1676400" y="2895600"/>
            <a:ext cx="76200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 flipH="1">
            <a:off x="1676400" y="45720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1752600" y="4876800"/>
            <a:ext cx="2438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4800600" y="4876800"/>
            <a:ext cx="1905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 flipH="1">
            <a:off x="4800600" y="5181600"/>
            <a:ext cx="1905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4061" name="Oval 29"/>
          <p:cNvSpPr>
            <a:spLocks noChangeArrowheads="1"/>
          </p:cNvSpPr>
          <p:nvPr/>
        </p:nvSpPr>
        <p:spPr bwMode="auto">
          <a:xfrm>
            <a:off x="1676400" y="2819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4062" name="Oval 30"/>
          <p:cNvSpPr>
            <a:spLocks noChangeArrowheads="1"/>
          </p:cNvSpPr>
          <p:nvPr/>
        </p:nvSpPr>
        <p:spPr bwMode="auto">
          <a:xfrm>
            <a:off x="3886200" y="4419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063" name="Oval 31"/>
          <p:cNvSpPr>
            <a:spLocks noChangeArrowheads="1"/>
          </p:cNvSpPr>
          <p:nvPr/>
        </p:nvSpPr>
        <p:spPr bwMode="auto">
          <a:xfrm>
            <a:off x="1676400" y="4724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4064" name="Oval 32"/>
          <p:cNvSpPr>
            <a:spLocks noChangeArrowheads="1"/>
          </p:cNvSpPr>
          <p:nvPr/>
        </p:nvSpPr>
        <p:spPr bwMode="auto">
          <a:xfrm>
            <a:off x="4724400" y="4724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4065" name="Oval 33"/>
          <p:cNvSpPr>
            <a:spLocks noChangeArrowheads="1"/>
          </p:cNvSpPr>
          <p:nvPr/>
        </p:nvSpPr>
        <p:spPr bwMode="auto">
          <a:xfrm>
            <a:off x="6324600" y="5029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4066" name="Oval 34"/>
          <p:cNvSpPr>
            <a:spLocks noChangeArrowheads="1"/>
          </p:cNvSpPr>
          <p:nvPr/>
        </p:nvSpPr>
        <p:spPr bwMode="auto">
          <a:xfrm>
            <a:off x="4114800" y="3886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4419600" y="2133600"/>
            <a:ext cx="2779928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RADIUS client and server are</a:t>
            </a:r>
          </a:p>
          <a:p>
            <a:r>
              <a:rPr lang="en-US" altLang="en-US" sz="1400" b="0">
                <a:solidFill>
                  <a:schemeClr val="bg1"/>
                </a:solidFill>
              </a:rPr>
              <a:t>pre-configured with a shared key</a:t>
            </a:r>
          </a:p>
        </p:txBody>
      </p:sp>
      <p:grpSp>
        <p:nvGrpSpPr>
          <p:cNvPr id="44068" name="Group 36"/>
          <p:cNvGrpSpPr>
            <a:grpSpLocks/>
          </p:cNvGrpSpPr>
          <p:nvPr/>
        </p:nvGrpSpPr>
        <p:grpSpPr bwMode="auto">
          <a:xfrm>
            <a:off x="7239000" y="2209798"/>
            <a:ext cx="838200" cy="360974"/>
            <a:chOff x="1314" y="1099"/>
            <a:chExt cx="545" cy="286"/>
          </a:xfrm>
        </p:grpSpPr>
        <p:sp>
          <p:nvSpPr>
            <p:cNvPr id="44069" name="Freeform 37"/>
            <p:cNvSpPr>
              <a:spLocks/>
            </p:cNvSpPr>
            <p:nvPr/>
          </p:nvSpPr>
          <p:spPr bwMode="auto">
            <a:xfrm>
              <a:off x="1326" y="1103"/>
              <a:ext cx="195" cy="218"/>
            </a:xfrm>
            <a:custGeom>
              <a:avLst/>
              <a:gdLst>
                <a:gd name="T0" fmla="*/ 97 w 195"/>
                <a:gd name="T1" fmla="*/ 0 h 218"/>
                <a:gd name="T2" fmla="*/ 80 w 195"/>
                <a:gd name="T3" fmla="*/ 0 h 218"/>
                <a:gd name="T4" fmla="*/ 66 w 195"/>
                <a:gd name="T5" fmla="*/ 4 h 218"/>
                <a:gd name="T6" fmla="*/ 53 w 195"/>
                <a:gd name="T7" fmla="*/ 10 h 218"/>
                <a:gd name="T8" fmla="*/ 40 w 195"/>
                <a:gd name="T9" fmla="*/ 20 h 218"/>
                <a:gd name="T10" fmla="*/ 27 w 195"/>
                <a:gd name="T11" fmla="*/ 32 h 218"/>
                <a:gd name="T12" fmla="*/ 18 w 195"/>
                <a:gd name="T13" fmla="*/ 44 h 218"/>
                <a:gd name="T14" fmla="*/ 11 w 195"/>
                <a:gd name="T15" fmla="*/ 59 h 218"/>
                <a:gd name="T16" fmla="*/ 4 w 195"/>
                <a:gd name="T17" fmla="*/ 75 h 218"/>
                <a:gd name="T18" fmla="*/ 0 w 195"/>
                <a:gd name="T19" fmla="*/ 91 h 218"/>
                <a:gd name="T20" fmla="*/ 0 w 195"/>
                <a:gd name="T21" fmla="*/ 107 h 218"/>
                <a:gd name="T22" fmla="*/ 0 w 195"/>
                <a:gd name="T23" fmla="*/ 126 h 218"/>
                <a:gd name="T24" fmla="*/ 4 w 195"/>
                <a:gd name="T25" fmla="*/ 142 h 218"/>
                <a:gd name="T26" fmla="*/ 10 w 195"/>
                <a:gd name="T27" fmla="*/ 157 h 218"/>
                <a:gd name="T28" fmla="*/ 19 w 195"/>
                <a:gd name="T29" fmla="*/ 172 h 218"/>
                <a:gd name="T30" fmla="*/ 27 w 195"/>
                <a:gd name="T31" fmla="*/ 184 h 218"/>
                <a:gd name="T32" fmla="*/ 39 w 195"/>
                <a:gd name="T33" fmla="*/ 196 h 218"/>
                <a:gd name="T34" fmla="*/ 52 w 195"/>
                <a:gd name="T35" fmla="*/ 205 h 218"/>
                <a:gd name="T36" fmla="*/ 66 w 195"/>
                <a:gd name="T37" fmla="*/ 211 h 218"/>
                <a:gd name="T38" fmla="*/ 81 w 195"/>
                <a:gd name="T39" fmla="*/ 216 h 218"/>
                <a:gd name="T40" fmla="*/ 96 w 195"/>
                <a:gd name="T41" fmla="*/ 217 h 218"/>
                <a:gd name="T42" fmla="*/ 111 w 195"/>
                <a:gd name="T43" fmla="*/ 216 h 218"/>
                <a:gd name="T44" fmla="*/ 126 w 195"/>
                <a:gd name="T45" fmla="*/ 212 h 218"/>
                <a:gd name="T46" fmla="*/ 140 w 195"/>
                <a:gd name="T47" fmla="*/ 204 h 218"/>
                <a:gd name="T48" fmla="*/ 153 w 195"/>
                <a:gd name="T49" fmla="*/ 196 h 218"/>
                <a:gd name="T50" fmla="*/ 166 w 195"/>
                <a:gd name="T51" fmla="*/ 185 h 218"/>
                <a:gd name="T52" fmla="*/ 174 w 195"/>
                <a:gd name="T53" fmla="*/ 171 h 218"/>
                <a:gd name="T54" fmla="*/ 182 w 195"/>
                <a:gd name="T55" fmla="*/ 157 h 218"/>
                <a:gd name="T56" fmla="*/ 188 w 195"/>
                <a:gd name="T57" fmla="*/ 141 h 218"/>
                <a:gd name="T58" fmla="*/ 192 w 195"/>
                <a:gd name="T59" fmla="*/ 125 h 218"/>
                <a:gd name="T60" fmla="*/ 194 w 195"/>
                <a:gd name="T61" fmla="*/ 108 h 218"/>
                <a:gd name="T62" fmla="*/ 192 w 195"/>
                <a:gd name="T63" fmla="*/ 90 h 218"/>
                <a:gd name="T64" fmla="*/ 188 w 195"/>
                <a:gd name="T65" fmla="*/ 74 h 218"/>
                <a:gd name="T66" fmla="*/ 182 w 195"/>
                <a:gd name="T67" fmla="*/ 59 h 218"/>
                <a:gd name="T68" fmla="*/ 174 w 195"/>
                <a:gd name="T69" fmla="*/ 44 h 218"/>
                <a:gd name="T70" fmla="*/ 165 w 195"/>
                <a:gd name="T71" fmla="*/ 32 h 218"/>
                <a:gd name="T72" fmla="*/ 153 w 195"/>
                <a:gd name="T73" fmla="*/ 20 h 218"/>
                <a:gd name="T74" fmla="*/ 140 w 195"/>
                <a:gd name="T75" fmla="*/ 12 h 218"/>
                <a:gd name="T76" fmla="*/ 126 w 195"/>
                <a:gd name="T77" fmla="*/ 5 h 218"/>
                <a:gd name="T78" fmla="*/ 112 w 195"/>
                <a:gd name="T79" fmla="*/ 0 h 218"/>
                <a:gd name="T80" fmla="*/ 97 w 195"/>
                <a:gd name="T8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218">
                  <a:moveTo>
                    <a:pt x="97" y="0"/>
                  </a:moveTo>
                  <a:lnTo>
                    <a:pt x="80" y="0"/>
                  </a:lnTo>
                  <a:lnTo>
                    <a:pt x="66" y="4"/>
                  </a:lnTo>
                  <a:lnTo>
                    <a:pt x="53" y="10"/>
                  </a:lnTo>
                  <a:lnTo>
                    <a:pt x="40" y="20"/>
                  </a:lnTo>
                  <a:lnTo>
                    <a:pt x="27" y="32"/>
                  </a:lnTo>
                  <a:lnTo>
                    <a:pt x="18" y="44"/>
                  </a:lnTo>
                  <a:lnTo>
                    <a:pt x="11" y="59"/>
                  </a:lnTo>
                  <a:lnTo>
                    <a:pt x="4" y="75"/>
                  </a:lnTo>
                  <a:lnTo>
                    <a:pt x="0" y="91"/>
                  </a:lnTo>
                  <a:lnTo>
                    <a:pt x="0" y="107"/>
                  </a:lnTo>
                  <a:lnTo>
                    <a:pt x="0" y="126"/>
                  </a:lnTo>
                  <a:lnTo>
                    <a:pt x="4" y="142"/>
                  </a:lnTo>
                  <a:lnTo>
                    <a:pt x="10" y="157"/>
                  </a:lnTo>
                  <a:lnTo>
                    <a:pt x="19" y="172"/>
                  </a:lnTo>
                  <a:lnTo>
                    <a:pt x="27" y="184"/>
                  </a:lnTo>
                  <a:lnTo>
                    <a:pt x="39" y="196"/>
                  </a:lnTo>
                  <a:lnTo>
                    <a:pt x="52" y="205"/>
                  </a:lnTo>
                  <a:lnTo>
                    <a:pt x="66" y="211"/>
                  </a:lnTo>
                  <a:lnTo>
                    <a:pt x="81" y="216"/>
                  </a:lnTo>
                  <a:lnTo>
                    <a:pt x="96" y="217"/>
                  </a:lnTo>
                  <a:lnTo>
                    <a:pt x="111" y="216"/>
                  </a:lnTo>
                  <a:lnTo>
                    <a:pt x="126" y="212"/>
                  </a:lnTo>
                  <a:lnTo>
                    <a:pt x="140" y="204"/>
                  </a:lnTo>
                  <a:lnTo>
                    <a:pt x="153" y="196"/>
                  </a:lnTo>
                  <a:lnTo>
                    <a:pt x="166" y="185"/>
                  </a:lnTo>
                  <a:lnTo>
                    <a:pt x="174" y="171"/>
                  </a:lnTo>
                  <a:lnTo>
                    <a:pt x="182" y="157"/>
                  </a:lnTo>
                  <a:lnTo>
                    <a:pt x="188" y="141"/>
                  </a:lnTo>
                  <a:lnTo>
                    <a:pt x="192" y="125"/>
                  </a:lnTo>
                  <a:lnTo>
                    <a:pt x="194" y="108"/>
                  </a:lnTo>
                  <a:lnTo>
                    <a:pt x="192" y="90"/>
                  </a:lnTo>
                  <a:lnTo>
                    <a:pt x="188" y="74"/>
                  </a:lnTo>
                  <a:lnTo>
                    <a:pt x="182" y="59"/>
                  </a:lnTo>
                  <a:lnTo>
                    <a:pt x="174" y="44"/>
                  </a:lnTo>
                  <a:lnTo>
                    <a:pt x="165" y="32"/>
                  </a:lnTo>
                  <a:lnTo>
                    <a:pt x="153" y="20"/>
                  </a:lnTo>
                  <a:lnTo>
                    <a:pt x="140" y="12"/>
                  </a:lnTo>
                  <a:lnTo>
                    <a:pt x="126" y="5"/>
                  </a:lnTo>
                  <a:lnTo>
                    <a:pt x="112" y="0"/>
                  </a:lnTo>
                  <a:lnTo>
                    <a:pt x="97" y="0"/>
                  </a:lnTo>
                </a:path>
              </a:pathLst>
            </a:custGeom>
            <a:solidFill>
              <a:srgbClr val="4E4F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0" name="Freeform 38"/>
            <p:cNvSpPr>
              <a:spLocks/>
            </p:cNvSpPr>
            <p:nvPr/>
          </p:nvSpPr>
          <p:spPr bwMode="auto">
            <a:xfrm>
              <a:off x="1506" y="1153"/>
              <a:ext cx="353" cy="135"/>
            </a:xfrm>
            <a:custGeom>
              <a:avLst/>
              <a:gdLst>
                <a:gd name="T0" fmla="*/ 16 w 353"/>
                <a:gd name="T1" fmla="*/ 25 h 135"/>
                <a:gd name="T2" fmla="*/ 34 w 353"/>
                <a:gd name="T3" fmla="*/ 0 h 135"/>
                <a:gd name="T4" fmla="*/ 43 w 353"/>
                <a:gd name="T5" fmla="*/ 24 h 135"/>
                <a:gd name="T6" fmla="*/ 350 w 353"/>
                <a:gd name="T7" fmla="*/ 23 h 135"/>
                <a:gd name="T8" fmla="*/ 352 w 353"/>
                <a:gd name="T9" fmla="*/ 45 h 135"/>
                <a:gd name="T10" fmla="*/ 337 w 353"/>
                <a:gd name="T11" fmla="*/ 56 h 135"/>
                <a:gd name="T12" fmla="*/ 328 w 353"/>
                <a:gd name="T13" fmla="*/ 73 h 135"/>
                <a:gd name="T14" fmla="*/ 328 w 353"/>
                <a:gd name="T15" fmla="*/ 90 h 135"/>
                <a:gd name="T16" fmla="*/ 302 w 353"/>
                <a:gd name="T17" fmla="*/ 89 h 135"/>
                <a:gd name="T18" fmla="*/ 296 w 353"/>
                <a:gd name="T19" fmla="*/ 81 h 135"/>
                <a:gd name="T20" fmla="*/ 288 w 353"/>
                <a:gd name="T21" fmla="*/ 81 h 135"/>
                <a:gd name="T22" fmla="*/ 279 w 353"/>
                <a:gd name="T23" fmla="*/ 85 h 135"/>
                <a:gd name="T24" fmla="*/ 279 w 353"/>
                <a:gd name="T25" fmla="*/ 92 h 135"/>
                <a:gd name="T26" fmla="*/ 279 w 353"/>
                <a:gd name="T27" fmla="*/ 107 h 135"/>
                <a:gd name="T28" fmla="*/ 262 w 353"/>
                <a:gd name="T29" fmla="*/ 112 h 135"/>
                <a:gd name="T30" fmla="*/ 248 w 353"/>
                <a:gd name="T31" fmla="*/ 106 h 135"/>
                <a:gd name="T32" fmla="*/ 244 w 353"/>
                <a:gd name="T33" fmla="*/ 104 h 135"/>
                <a:gd name="T34" fmla="*/ 235 w 353"/>
                <a:gd name="T35" fmla="*/ 98 h 135"/>
                <a:gd name="T36" fmla="*/ 224 w 353"/>
                <a:gd name="T37" fmla="*/ 106 h 135"/>
                <a:gd name="T38" fmla="*/ 217 w 353"/>
                <a:gd name="T39" fmla="*/ 104 h 135"/>
                <a:gd name="T40" fmla="*/ 211 w 353"/>
                <a:gd name="T41" fmla="*/ 99 h 135"/>
                <a:gd name="T42" fmla="*/ 196 w 353"/>
                <a:gd name="T43" fmla="*/ 107 h 135"/>
                <a:gd name="T44" fmla="*/ 183 w 353"/>
                <a:gd name="T45" fmla="*/ 112 h 135"/>
                <a:gd name="T46" fmla="*/ 173 w 353"/>
                <a:gd name="T47" fmla="*/ 119 h 135"/>
                <a:gd name="T48" fmla="*/ 166 w 353"/>
                <a:gd name="T49" fmla="*/ 134 h 135"/>
                <a:gd name="T50" fmla="*/ 150 w 353"/>
                <a:gd name="T51" fmla="*/ 131 h 135"/>
                <a:gd name="T52" fmla="*/ 136 w 353"/>
                <a:gd name="T53" fmla="*/ 129 h 135"/>
                <a:gd name="T54" fmla="*/ 131 w 353"/>
                <a:gd name="T55" fmla="*/ 122 h 135"/>
                <a:gd name="T56" fmla="*/ 126 w 353"/>
                <a:gd name="T57" fmla="*/ 109 h 135"/>
                <a:gd name="T58" fmla="*/ 117 w 353"/>
                <a:gd name="T59" fmla="*/ 108 h 135"/>
                <a:gd name="T60" fmla="*/ 103 w 353"/>
                <a:gd name="T61" fmla="*/ 116 h 135"/>
                <a:gd name="T62" fmla="*/ 102 w 353"/>
                <a:gd name="T63" fmla="*/ 117 h 135"/>
                <a:gd name="T64" fmla="*/ 93 w 353"/>
                <a:gd name="T65" fmla="*/ 112 h 135"/>
                <a:gd name="T66" fmla="*/ 86 w 353"/>
                <a:gd name="T67" fmla="*/ 108 h 135"/>
                <a:gd name="T68" fmla="*/ 79 w 353"/>
                <a:gd name="T69" fmla="*/ 125 h 135"/>
                <a:gd name="T70" fmla="*/ 69 w 353"/>
                <a:gd name="T71" fmla="*/ 125 h 135"/>
                <a:gd name="T72" fmla="*/ 60 w 353"/>
                <a:gd name="T73" fmla="*/ 101 h 135"/>
                <a:gd name="T74" fmla="*/ 47 w 353"/>
                <a:gd name="T75" fmla="*/ 119 h 135"/>
                <a:gd name="T76" fmla="*/ 34 w 353"/>
                <a:gd name="T77" fmla="*/ 133 h 135"/>
                <a:gd name="T78" fmla="*/ 0 w 353"/>
                <a:gd name="T79" fmla="*/ 109 h 135"/>
                <a:gd name="T80" fmla="*/ 1 w 353"/>
                <a:gd name="T81" fmla="*/ 25 h 135"/>
                <a:gd name="T82" fmla="*/ 16 w 353"/>
                <a:gd name="T83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135">
                  <a:moveTo>
                    <a:pt x="16" y="25"/>
                  </a:moveTo>
                  <a:lnTo>
                    <a:pt x="34" y="0"/>
                  </a:lnTo>
                  <a:lnTo>
                    <a:pt x="43" y="24"/>
                  </a:lnTo>
                  <a:lnTo>
                    <a:pt x="350" y="23"/>
                  </a:lnTo>
                  <a:lnTo>
                    <a:pt x="352" y="45"/>
                  </a:lnTo>
                  <a:lnTo>
                    <a:pt x="337" y="56"/>
                  </a:lnTo>
                  <a:lnTo>
                    <a:pt x="328" y="73"/>
                  </a:lnTo>
                  <a:lnTo>
                    <a:pt x="328" y="90"/>
                  </a:lnTo>
                  <a:lnTo>
                    <a:pt x="302" y="89"/>
                  </a:lnTo>
                  <a:lnTo>
                    <a:pt x="296" y="81"/>
                  </a:lnTo>
                  <a:lnTo>
                    <a:pt x="288" y="81"/>
                  </a:lnTo>
                  <a:lnTo>
                    <a:pt x="279" y="85"/>
                  </a:lnTo>
                  <a:lnTo>
                    <a:pt x="279" y="92"/>
                  </a:lnTo>
                  <a:lnTo>
                    <a:pt x="279" y="107"/>
                  </a:lnTo>
                  <a:lnTo>
                    <a:pt x="262" y="112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35" y="98"/>
                  </a:lnTo>
                  <a:lnTo>
                    <a:pt x="224" y="106"/>
                  </a:lnTo>
                  <a:lnTo>
                    <a:pt x="217" y="104"/>
                  </a:lnTo>
                  <a:lnTo>
                    <a:pt x="211" y="99"/>
                  </a:lnTo>
                  <a:lnTo>
                    <a:pt x="196" y="107"/>
                  </a:lnTo>
                  <a:lnTo>
                    <a:pt x="183" y="112"/>
                  </a:lnTo>
                  <a:lnTo>
                    <a:pt x="173" y="119"/>
                  </a:lnTo>
                  <a:lnTo>
                    <a:pt x="166" y="134"/>
                  </a:lnTo>
                  <a:lnTo>
                    <a:pt x="150" y="131"/>
                  </a:lnTo>
                  <a:lnTo>
                    <a:pt x="136" y="129"/>
                  </a:lnTo>
                  <a:lnTo>
                    <a:pt x="131" y="122"/>
                  </a:lnTo>
                  <a:lnTo>
                    <a:pt x="126" y="109"/>
                  </a:lnTo>
                  <a:lnTo>
                    <a:pt x="117" y="108"/>
                  </a:lnTo>
                  <a:lnTo>
                    <a:pt x="103" y="116"/>
                  </a:lnTo>
                  <a:lnTo>
                    <a:pt x="102" y="117"/>
                  </a:lnTo>
                  <a:lnTo>
                    <a:pt x="93" y="112"/>
                  </a:lnTo>
                  <a:lnTo>
                    <a:pt x="86" y="108"/>
                  </a:lnTo>
                  <a:lnTo>
                    <a:pt x="79" y="125"/>
                  </a:lnTo>
                  <a:lnTo>
                    <a:pt x="69" y="125"/>
                  </a:lnTo>
                  <a:lnTo>
                    <a:pt x="60" y="101"/>
                  </a:lnTo>
                  <a:lnTo>
                    <a:pt x="47" y="119"/>
                  </a:lnTo>
                  <a:lnTo>
                    <a:pt x="34" y="133"/>
                  </a:lnTo>
                  <a:lnTo>
                    <a:pt x="0" y="109"/>
                  </a:lnTo>
                  <a:lnTo>
                    <a:pt x="1" y="25"/>
                  </a:lnTo>
                  <a:lnTo>
                    <a:pt x="16" y="25"/>
                  </a:lnTo>
                </a:path>
              </a:pathLst>
            </a:custGeom>
            <a:solidFill>
              <a:srgbClr val="4E4F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1" name="Freeform 39"/>
            <p:cNvSpPr>
              <a:spLocks/>
            </p:cNvSpPr>
            <p:nvPr/>
          </p:nvSpPr>
          <p:spPr bwMode="auto">
            <a:xfrm>
              <a:off x="1495" y="1140"/>
              <a:ext cx="355" cy="136"/>
            </a:xfrm>
            <a:custGeom>
              <a:avLst/>
              <a:gdLst>
                <a:gd name="T0" fmla="*/ 16 w 355"/>
                <a:gd name="T1" fmla="*/ 26 h 136"/>
                <a:gd name="T2" fmla="*/ 35 w 355"/>
                <a:gd name="T3" fmla="*/ 0 h 136"/>
                <a:gd name="T4" fmla="*/ 42 w 355"/>
                <a:gd name="T5" fmla="*/ 22 h 136"/>
                <a:gd name="T6" fmla="*/ 354 w 355"/>
                <a:gd name="T7" fmla="*/ 22 h 136"/>
                <a:gd name="T8" fmla="*/ 353 w 355"/>
                <a:gd name="T9" fmla="*/ 45 h 136"/>
                <a:gd name="T10" fmla="*/ 339 w 355"/>
                <a:gd name="T11" fmla="*/ 55 h 136"/>
                <a:gd name="T12" fmla="*/ 328 w 355"/>
                <a:gd name="T13" fmla="*/ 75 h 136"/>
                <a:gd name="T14" fmla="*/ 329 w 355"/>
                <a:gd name="T15" fmla="*/ 89 h 136"/>
                <a:gd name="T16" fmla="*/ 303 w 355"/>
                <a:gd name="T17" fmla="*/ 89 h 136"/>
                <a:gd name="T18" fmla="*/ 297 w 355"/>
                <a:gd name="T19" fmla="*/ 79 h 136"/>
                <a:gd name="T20" fmla="*/ 288 w 355"/>
                <a:gd name="T21" fmla="*/ 78 h 136"/>
                <a:gd name="T22" fmla="*/ 280 w 355"/>
                <a:gd name="T23" fmla="*/ 87 h 136"/>
                <a:gd name="T24" fmla="*/ 279 w 355"/>
                <a:gd name="T25" fmla="*/ 92 h 136"/>
                <a:gd name="T26" fmla="*/ 279 w 355"/>
                <a:gd name="T27" fmla="*/ 105 h 136"/>
                <a:gd name="T28" fmla="*/ 262 w 355"/>
                <a:gd name="T29" fmla="*/ 112 h 136"/>
                <a:gd name="T30" fmla="*/ 249 w 355"/>
                <a:gd name="T31" fmla="*/ 107 h 136"/>
                <a:gd name="T32" fmla="*/ 245 w 355"/>
                <a:gd name="T33" fmla="*/ 103 h 136"/>
                <a:gd name="T34" fmla="*/ 237 w 355"/>
                <a:gd name="T35" fmla="*/ 100 h 136"/>
                <a:gd name="T36" fmla="*/ 224 w 355"/>
                <a:gd name="T37" fmla="*/ 105 h 136"/>
                <a:gd name="T38" fmla="*/ 218 w 355"/>
                <a:gd name="T39" fmla="*/ 104 h 136"/>
                <a:gd name="T40" fmla="*/ 212 w 355"/>
                <a:gd name="T41" fmla="*/ 97 h 136"/>
                <a:gd name="T42" fmla="*/ 197 w 355"/>
                <a:gd name="T43" fmla="*/ 105 h 136"/>
                <a:gd name="T44" fmla="*/ 182 w 355"/>
                <a:gd name="T45" fmla="*/ 112 h 136"/>
                <a:gd name="T46" fmla="*/ 174 w 355"/>
                <a:gd name="T47" fmla="*/ 122 h 136"/>
                <a:gd name="T48" fmla="*/ 169 w 355"/>
                <a:gd name="T49" fmla="*/ 135 h 136"/>
                <a:gd name="T50" fmla="*/ 152 w 355"/>
                <a:gd name="T51" fmla="*/ 133 h 136"/>
                <a:gd name="T52" fmla="*/ 137 w 355"/>
                <a:gd name="T53" fmla="*/ 130 h 136"/>
                <a:gd name="T54" fmla="*/ 131 w 355"/>
                <a:gd name="T55" fmla="*/ 124 h 136"/>
                <a:gd name="T56" fmla="*/ 127 w 355"/>
                <a:gd name="T57" fmla="*/ 109 h 136"/>
                <a:gd name="T58" fmla="*/ 119 w 355"/>
                <a:gd name="T59" fmla="*/ 107 h 136"/>
                <a:gd name="T60" fmla="*/ 103 w 355"/>
                <a:gd name="T61" fmla="*/ 113 h 136"/>
                <a:gd name="T62" fmla="*/ 101 w 355"/>
                <a:gd name="T63" fmla="*/ 113 h 136"/>
                <a:gd name="T64" fmla="*/ 92 w 355"/>
                <a:gd name="T65" fmla="*/ 112 h 136"/>
                <a:gd name="T66" fmla="*/ 87 w 355"/>
                <a:gd name="T67" fmla="*/ 107 h 136"/>
                <a:gd name="T68" fmla="*/ 78 w 355"/>
                <a:gd name="T69" fmla="*/ 126 h 136"/>
                <a:gd name="T70" fmla="*/ 69 w 355"/>
                <a:gd name="T71" fmla="*/ 126 h 136"/>
                <a:gd name="T72" fmla="*/ 62 w 355"/>
                <a:gd name="T73" fmla="*/ 100 h 136"/>
                <a:gd name="T74" fmla="*/ 49 w 355"/>
                <a:gd name="T75" fmla="*/ 118 h 136"/>
                <a:gd name="T76" fmla="*/ 35 w 355"/>
                <a:gd name="T77" fmla="*/ 132 h 136"/>
                <a:gd name="T78" fmla="*/ 0 w 355"/>
                <a:gd name="T79" fmla="*/ 108 h 136"/>
                <a:gd name="T80" fmla="*/ 0 w 355"/>
                <a:gd name="T81" fmla="*/ 25 h 136"/>
                <a:gd name="T82" fmla="*/ 16 w 355"/>
                <a:gd name="T83" fmla="*/ 2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" h="136">
                  <a:moveTo>
                    <a:pt x="16" y="26"/>
                  </a:moveTo>
                  <a:lnTo>
                    <a:pt x="35" y="0"/>
                  </a:lnTo>
                  <a:lnTo>
                    <a:pt x="42" y="22"/>
                  </a:lnTo>
                  <a:lnTo>
                    <a:pt x="354" y="22"/>
                  </a:lnTo>
                  <a:lnTo>
                    <a:pt x="353" y="45"/>
                  </a:lnTo>
                  <a:lnTo>
                    <a:pt x="339" y="55"/>
                  </a:lnTo>
                  <a:lnTo>
                    <a:pt x="328" y="75"/>
                  </a:lnTo>
                  <a:lnTo>
                    <a:pt x="329" y="89"/>
                  </a:lnTo>
                  <a:lnTo>
                    <a:pt x="303" y="89"/>
                  </a:lnTo>
                  <a:lnTo>
                    <a:pt x="297" y="79"/>
                  </a:lnTo>
                  <a:lnTo>
                    <a:pt x="288" y="78"/>
                  </a:lnTo>
                  <a:lnTo>
                    <a:pt x="280" y="87"/>
                  </a:lnTo>
                  <a:lnTo>
                    <a:pt x="279" y="92"/>
                  </a:lnTo>
                  <a:lnTo>
                    <a:pt x="279" y="105"/>
                  </a:lnTo>
                  <a:lnTo>
                    <a:pt x="262" y="112"/>
                  </a:lnTo>
                  <a:lnTo>
                    <a:pt x="249" y="107"/>
                  </a:lnTo>
                  <a:lnTo>
                    <a:pt x="245" y="103"/>
                  </a:lnTo>
                  <a:lnTo>
                    <a:pt x="237" y="100"/>
                  </a:lnTo>
                  <a:lnTo>
                    <a:pt x="224" y="105"/>
                  </a:lnTo>
                  <a:lnTo>
                    <a:pt x="218" y="104"/>
                  </a:lnTo>
                  <a:lnTo>
                    <a:pt x="212" y="97"/>
                  </a:lnTo>
                  <a:lnTo>
                    <a:pt x="197" y="105"/>
                  </a:lnTo>
                  <a:lnTo>
                    <a:pt x="182" y="112"/>
                  </a:lnTo>
                  <a:lnTo>
                    <a:pt x="174" y="122"/>
                  </a:lnTo>
                  <a:lnTo>
                    <a:pt x="169" y="135"/>
                  </a:lnTo>
                  <a:lnTo>
                    <a:pt x="152" y="133"/>
                  </a:lnTo>
                  <a:lnTo>
                    <a:pt x="137" y="130"/>
                  </a:lnTo>
                  <a:lnTo>
                    <a:pt x="131" y="124"/>
                  </a:lnTo>
                  <a:lnTo>
                    <a:pt x="127" y="109"/>
                  </a:lnTo>
                  <a:lnTo>
                    <a:pt x="119" y="107"/>
                  </a:lnTo>
                  <a:lnTo>
                    <a:pt x="103" y="113"/>
                  </a:lnTo>
                  <a:lnTo>
                    <a:pt x="101" y="113"/>
                  </a:lnTo>
                  <a:lnTo>
                    <a:pt x="92" y="112"/>
                  </a:lnTo>
                  <a:lnTo>
                    <a:pt x="87" y="107"/>
                  </a:lnTo>
                  <a:lnTo>
                    <a:pt x="78" y="126"/>
                  </a:lnTo>
                  <a:lnTo>
                    <a:pt x="69" y="126"/>
                  </a:lnTo>
                  <a:lnTo>
                    <a:pt x="62" y="100"/>
                  </a:lnTo>
                  <a:lnTo>
                    <a:pt x="49" y="118"/>
                  </a:lnTo>
                  <a:lnTo>
                    <a:pt x="35" y="132"/>
                  </a:lnTo>
                  <a:lnTo>
                    <a:pt x="0" y="108"/>
                  </a:lnTo>
                  <a:lnTo>
                    <a:pt x="0" y="25"/>
                  </a:lnTo>
                  <a:lnTo>
                    <a:pt x="16" y="26"/>
                  </a:lnTo>
                </a:path>
              </a:pathLst>
            </a:custGeom>
            <a:solidFill>
              <a:srgbClr val="FAFD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2" name="Freeform 40"/>
            <p:cNvSpPr>
              <a:spLocks/>
            </p:cNvSpPr>
            <p:nvPr/>
          </p:nvSpPr>
          <p:spPr bwMode="auto">
            <a:xfrm>
              <a:off x="1462" y="1185"/>
              <a:ext cx="17" cy="37"/>
            </a:xfrm>
            <a:custGeom>
              <a:avLst/>
              <a:gdLst>
                <a:gd name="T0" fmla="*/ 0 w 17"/>
                <a:gd name="T1" fmla="*/ 35 h 37"/>
                <a:gd name="T2" fmla="*/ 16 w 17"/>
                <a:gd name="T3" fmla="*/ 36 h 37"/>
                <a:gd name="T4" fmla="*/ 16 w 17"/>
                <a:gd name="T5" fmla="*/ 0 h 37"/>
                <a:gd name="T6" fmla="*/ 0 w 17"/>
                <a:gd name="T7" fmla="*/ 0 h 37"/>
                <a:gd name="T8" fmla="*/ 0 w 17"/>
                <a:gd name="T9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5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35"/>
                  </a:lnTo>
                </a:path>
              </a:pathLst>
            </a:custGeom>
            <a:solidFill>
              <a:srgbClr val="BF9A28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3" name="Freeform 41"/>
            <p:cNvSpPr>
              <a:spLocks/>
            </p:cNvSpPr>
            <p:nvPr/>
          </p:nvSpPr>
          <p:spPr bwMode="auto">
            <a:xfrm>
              <a:off x="1490" y="1185"/>
              <a:ext cx="17" cy="37"/>
            </a:xfrm>
            <a:custGeom>
              <a:avLst/>
              <a:gdLst>
                <a:gd name="T0" fmla="*/ 0 w 17"/>
                <a:gd name="T1" fmla="*/ 36 h 37"/>
                <a:gd name="T2" fmla="*/ 16 w 17"/>
                <a:gd name="T3" fmla="*/ 36 h 37"/>
                <a:gd name="T4" fmla="*/ 16 w 17"/>
                <a:gd name="T5" fmla="*/ 0 h 37"/>
                <a:gd name="T6" fmla="*/ 1 w 17"/>
                <a:gd name="T7" fmla="*/ 0 h 37"/>
                <a:gd name="T8" fmla="*/ 0 w 17"/>
                <a:gd name="T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6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6"/>
                  </a:lnTo>
                </a:path>
              </a:pathLst>
            </a:custGeom>
            <a:solidFill>
              <a:srgbClr val="7550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4" name="Freeform 42"/>
            <p:cNvSpPr>
              <a:spLocks/>
            </p:cNvSpPr>
            <p:nvPr/>
          </p:nvSpPr>
          <p:spPr bwMode="auto">
            <a:xfrm>
              <a:off x="1529" y="1140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9 w 17"/>
                <a:gd name="T3" fmla="*/ 3 h 19"/>
                <a:gd name="T4" fmla="*/ 16 w 17"/>
                <a:gd name="T5" fmla="*/ 18 h 19"/>
                <a:gd name="T6" fmla="*/ 8 w 17"/>
                <a:gd name="T7" fmla="*/ 18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9" y="3"/>
                  </a:lnTo>
                  <a:lnTo>
                    <a:pt x="16" y="18"/>
                  </a:lnTo>
                  <a:lnTo>
                    <a:pt x="8" y="18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5" name="Freeform 43"/>
            <p:cNvSpPr>
              <a:spLocks/>
            </p:cNvSpPr>
            <p:nvPr/>
          </p:nvSpPr>
          <p:spPr bwMode="auto">
            <a:xfrm>
              <a:off x="1532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6" name="Freeform 44"/>
            <p:cNvSpPr>
              <a:spLocks/>
            </p:cNvSpPr>
            <p:nvPr/>
          </p:nvSpPr>
          <p:spPr bwMode="auto">
            <a:xfrm>
              <a:off x="1560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7" name="Freeform 45"/>
            <p:cNvSpPr>
              <a:spLocks/>
            </p:cNvSpPr>
            <p:nvPr/>
          </p:nvSpPr>
          <p:spPr bwMode="auto">
            <a:xfrm>
              <a:off x="1587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8" name="Freeform 46"/>
            <p:cNvSpPr>
              <a:spLocks/>
            </p:cNvSpPr>
            <p:nvPr/>
          </p:nvSpPr>
          <p:spPr bwMode="auto">
            <a:xfrm>
              <a:off x="1615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79" name="Freeform 47"/>
            <p:cNvSpPr>
              <a:spLocks/>
            </p:cNvSpPr>
            <p:nvPr/>
          </p:nvSpPr>
          <p:spPr bwMode="auto">
            <a:xfrm>
              <a:off x="1643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80" name="Line 48"/>
            <p:cNvSpPr>
              <a:spLocks noChangeShapeType="1"/>
            </p:cNvSpPr>
            <p:nvPr/>
          </p:nvSpPr>
          <p:spPr bwMode="auto">
            <a:xfrm>
              <a:off x="1503" y="1188"/>
              <a:ext cx="352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81" name="Freeform 49"/>
            <p:cNvSpPr>
              <a:spLocks/>
            </p:cNvSpPr>
            <p:nvPr/>
          </p:nvSpPr>
          <p:spPr bwMode="auto">
            <a:xfrm>
              <a:off x="1317" y="1099"/>
              <a:ext cx="197" cy="212"/>
            </a:xfrm>
            <a:custGeom>
              <a:avLst/>
              <a:gdLst>
                <a:gd name="T0" fmla="*/ 98 w 197"/>
                <a:gd name="T1" fmla="*/ 0 h 212"/>
                <a:gd name="T2" fmla="*/ 84 w 197"/>
                <a:gd name="T3" fmla="*/ 0 h 212"/>
                <a:gd name="T4" fmla="*/ 67 w 197"/>
                <a:gd name="T5" fmla="*/ 4 h 212"/>
                <a:gd name="T6" fmla="*/ 54 w 197"/>
                <a:gd name="T7" fmla="*/ 9 h 212"/>
                <a:gd name="T8" fmla="*/ 39 w 197"/>
                <a:gd name="T9" fmla="*/ 19 h 212"/>
                <a:gd name="T10" fmla="*/ 28 w 197"/>
                <a:gd name="T11" fmla="*/ 30 h 212"/>
                <a:gd name="T12" fmla="*/ 19 w 197"/>
                <a:gd name="T13" fmla="*/ 43 h 212"/>
                <a:gd name="T14" fmla="*/ 10 w 197"/>
                <a:gd name="T15" fmla="*/ 57 h 212"/>
                <a:gd name="T16" fmla="*/ 5 w 197"/>
                <a:gd name="T17" fmla="*/ 71 h 212"/>
                <a:gd name="T18" fmla="*/ 0 w 197"/>
                <a:gd name="T19" fmla="*/ 87 h 212"/>
                <a:gd name="T20" fmla="*/ 0 w 197"/>
                <a:gd name="T21" fmla="*/ 104 h 212"/>
                <a:gd name="T22" fmla="*/ 1 w 197"/>
                <a:gd name="T23" fmla="*/ 122 h 212"/>
                <a:gd name="T24" fmla="*/ 5 w 197"/>
                <a:gd name="T25" fmla="*/ 139 h 212"/>
                <a:gd name="T26" fmla="*/ 10 w 197"/>
                <a:gd name="T27" fmla="*/ 153 h 212"/>
                <a:gd name="T28" fmla="*/ 18 w 197"/>
                <a:gd name="T29" fmla="*/ 166 h 212"/>
                <a:gd name="T30" fmla="*/ 28 w 197"/>
                <a:gd name="T31" fmla="*/ 179 h 212"/>
                <a:gd name="T32" fmla="*/ 39 w 197"/>
                <a:gd name="T33" fmla="*/ 191 h 212"/>
                <a:gd name="T34" fmla="*/ 54 w 197"/>
                <a:gd name="T35" fmla="*/ 199 h 212"/>
                <a:gd name="T36" fmla="*/ 68 w 197"/>
                <a:gd name="T37" fmla="*/ 206 h 212"/>
                <a:gd name="T38" fmla="*/ 82 w 197"/>
                <a:gd name="T39" fmla="*/ 210 h 212"/>
                <a:gd name="T40" fmla="*/ 97 w 197"/>
                <a:gd name="T41" fmla="*/ 211 h 212"/>
                <a:gd name="T42" fmla="*/ 112 w 197"/>
                <a:gd name="T43" fmla="*/ 210 h 212"/>
                <a:gd name="T44" fmla="*/ 128 w 197"/>
                <a:gd name="T45" fmla="*/ 206 h 212"/>
                <a:gd name="T46" fmla="*/ 142 w 197"/>
                <a:gd name="T47" fmla="*/ 200 h 212"/>
                <a:gd name="T48" fmla="*/ 156 w 197"/>
                <a:gd name="T49" fmla="*/ 190 h 212"/>
                <a:gd name="T50" fmla="*/ 167 w 197"/>
                <a:gd name="T51" fmla="*/ 180 h 212"/>
                <a:gd name="T52" fmla="*/ 177 w 197"/>
                <a:gd name="T53" fmla="*/ 167 h 212"/>
                <a:gd name="T54" fmla="*/ 184 w 197"/>
                <a:gd name="T55" fmla="*/ 153 h 212"/>
                <a:gd name="T56" fmla="*/ 190 w 197"/>
                <a:gd name="T57" fmla="*/ 137 h 212"/>
                <a:gd name="T58" fmla="*/ 195 w 197"/>
                <a:gd name="T59" fmla="*/ 122 h 212"/>
                <a:gd name="T60" fmla="*/ 196 w 197"/>
                <a:gd name="T61" fmla="*/ 105 h 212"/>
                <a:gd name="T62" fmla="*/ 195 w 197"/>
                <a:gd name="T63" fmla="*/ 88 h 212"/>
                <a:gd name="T64" fmla="*/ 190 w 197"/>
                <a:gd name="T65" fmla="*/ 71 h 212"/>
                <a:gd name="T66" fmla="*/ 185 w 197"/>
                <a:gd name="T67" fmla="*/ 57 h 212"/>
                <a:gd name="T68" fmla="*/ 177 w 197"/>
                <a:gd name="T69" fmla="*/ 43 h 212"/>
                <a:gd name="T70" fmla="*/ 168 w 197"/>
                <a:gd name="T71" fmla="*/ 30 h 212"/>
                <a:gd name="T72" fmla="*/ 155 w 197"/>
                <a:gd name="T73" fmla="*/ 18 h 212"/>
                <a:gd name="T74" fmla="*/ 142 w 197"/>
                <a:gd name="T75" fmla="*/ 10 h 212"/>
                <a:gd name="T76" fmla="*/ 128 w 197"/>
                <a:gd name="T77" fmla="*/ 5 h 212"/>
                <a:gd name="T78" fmla="*/ 112 w 197"/>
                <a:gd name="T79" fmla="*/ 0 h 212"/>
                <a:gd name="T80" fmla="*/ 98 w 197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212">
                  <a:moveTo>
                    <a:pt x="98" y="0"/>
                  </a:moveTo>
                  <a:lnTo>
                    <a:pt x="84" y="0"/>
                  </a:lnTo>
                  <a:lnTo>
                    <a:pt x="67" y="4"/>
                  </a:lnTo>
                  <a:lnTo>
                    <a:pt x="54" y="9"/>
                  </a:lnTo>
                  <a:lnTo>
                    <a:pt x="39" y="19"/>
                  </a:lnTo>
                  <a:lnTo>
                    <a:pt x="28" y="30"/>
                  </a:lnTo>
                  <a:lnTo>
                    <a:pt x="19" y="43"/>
                  </a:lnTo>
                  <a:lnTo>
                    <a:pt x="10" y="57"/>
                  </a:lnTo>
                  <a:lnTo>
                    <a:pt x="5" y="71"/>
                  </a:lnTo>
                  <a:lnTo>
                    <a:pt x="0" y="87"/>
                  </a:lnTo>
                  <a:lnTo>
                    <a:pt x="0" y="104"/>
                  </a:lnTo>
                  <a:lnTo>
                    <a:pt x="1" y="122"/>
                  </a:lnTo>
                  <a:lnTo>
                    <a:pt x="5" y="139"/>
                  </a:lnTo>
                  <a:lnTo>
                    <a:pt x="10" y="153"/>
                  </a:lnTo>
                  <a:lnTo>
                    <a:pt x="18" y="166"/>
                  </a:lnTo>
                  <a:lnTo>
                    <a:pt x="28" y="179"/>
                  </a:lnTo>
                  <a:lnTo>
                    <a:pt x="39" y="191"/>
                  </a:lnTo>
                  <a:lnTo>
                    <a:pt x="54" y="199"/>
                  </a:lnTo>
                  <a:lnTo>
                    <a:pt x="68" y="206"/>
                  </a:lnTo>
                  <a:lnTo>
                    <a:pt x="82" y="210"/>
                  </a:lnTo>
                  <a:lnTo>
                    <a:pt x="97" y="211"/>
                  </a:lnTo>
                  <a:lnTo>
                    <a:pt x="112" y="210"/>
                  </a:lnTo>
                  <a:lnTo>
                    <a:pt x="128" y="206"/>
                  </a:lnTo>
                  <a:lnTo>
                    <a:pt x="142" y="200"/>
                  </a:lnTo>
                  <a:lnTo>
                    <a:pt x="156" y="190"/>
                  </a:lnTo>
                  <a:lnTo>
                    <a:pt x="167" y="180"/>
                  </a:lnTo>
                  <a:lnTo>
                    <a:pt x="177" y="167"/>
                  </a:lnTo>
                  <a:lnTo>
                    <a:pt x="184" y="153"/>
                  </a:lnTo>
                  <a:lnTo>
                    <a:pt x="190" y="137"/>
                  </a:lnTo>
                  <a:lnTo>
                    <a:pt x="195" y="122"/>
                  </a:lnTo>
                  <a:lnTo>
                    <a:pt x="196" y="105"/>
                  </a:lnTo>
                  <a:lnTo>
                    <a:pt x="195" y="88"/>
                  </a:lnTo>
                  <a:lnTo>
                    <a:pt x="190" y="71"/>
                  </a:lnTo>
                  <a:lnTo>
                    <a:pt x="185" y="57"/>
                  </a:lnTo>
                  <a:lnTo>
                    <a:pt x="177" y="43"/>
                  </a:lnTo>
                  <a:lnTo>
                    <a:pt x="168" y="30"/>
                  </a:lnTo>
                  <a:lnTo>
                    <a:pt x="155" y="18"/>
                  </a:lnTo>
                  <a:lnTo>
                    <a:pt x="142" y="10"/>
                  </a:lnTo>
                  <a:lnTo>
                    <a:pt x="128" y="5"/>
                  </a:lnTo>
                  <a:lnTo>
                    <a:pt x="112" y="0"/>
                  </a:lnTo>
                  <a:lnTo>
                    <a:pt x="98" y="0"/>
                  </a:lnTo>
                </a:path>
              </a:pathLst>
            </a:custGeom>
            <a:solidFill>
              <a:srgbClr val="FAFD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82" name="Freeform 50"/>
            <p:cNvSpPr>
              <a:spLocks/>
            </p:cNvSpPr>
            <p:nvPr/>
          </p:nvSpPr>
          <p:spPr bwMode="auto">
            <a:xfrm>
              <a:off x="1330" y="1196"/>
              <a:ext cx="29" cy="33"/>
            </a:xfrm>
            <a:custGeom>
              <a:avLst/>
              <a:gdLst>
                <a:gd name="T0" fmla="*/ 14 w 29"/>
                <a:gd name="T1" fmla="*/ 0 h 33"/>
                <a:gd name="T2" fmla="*/ 10 w 29"/>
                <a:gd name="T3" fmla="*/ 0 h 33"/>
                <a:gd name="T4" fmla="*/ 9 w 29"/>
                <a:gd name="T5" fmla="*/ 1 h 33"/>
                <a:gd name="T6" fmla="*/ 6 w 29"/>
                <a:gd name="T7" fmla="*/ 2 h 33"/>
                <a:gd name="T8" fmla="*/ 5 w 29"/>
                <a:gd name="T9" fmla="*/ 4 h 33"/>
                <a:gd name="T10" fmla="*/ 3 w 29"/>
                <a:gd name="T11" fmla="*/ 6 h 33"/>
                <a:gd name="T12" fmla="*/ 1 w 29"/>
                <a:gd name="T13" fmla="*/ 9 h 33"/>
                <a:gd name="T14" fmla="*/ 0 w 29"/>
                <a:gd name="T15" fmla="*/ 10 h 33"/>
                <a:gd name="T16" fmla="*/ 0 w 29"/>
                <a:gd name="T17" fmla="*/ 14 h 33"/>
                <a:gd name="T18" fmla="*/ 0 w 29"/>
                <a:gd name="T19" fmla="*/ 16 h 33"/>
                <a:gd name="T20" fmla="*/ 0 w 29"/>
                <a:gd name="T21" fmla="*/ 18 h 33"/>
                <a:gd name="T22" fmla="*/ 0 w 29"/>
                <a:gd name="T23" fmla="*/ 21 h 33"/>
                <a:gd name="T24" fmla="*/ 1 w 29"/>
                <a:gd name="T25" fmla="*/ 24 h 33"/>
                <a:gd name="T26" fmla="*/ 3 w 29"/>
                <a:gd name="T27" fmla="*/ 26 h 33"/>
                <a:gd name="T28" fmla="*/ 4 w 29"/>
                <a:gd name="T29" fmla="*/ 28 h 33"/>
                <a:gd name="T30" fmla="*/ 6 w 29"/>
                <a:gd name="T31" fmla="*/ 30 h 33"/>
                <a:gd name="T32" fmla="*/ 8 w 29"/>
                <a:gd name="T33" fmla="*/ 31 h 33"/>
                <a:gd name="T34" fmla="*/ 10 w 29"/>
                <a:gd name="T35" fmla="*/ 32 h 33"/>
                <a:gd name="T36" fmla="*/ 14 w 29"/>
                <a:gd name="T37" fmla="*/ 32 h 33"/>
                <a:gd name="T38" fmla="*/ 16 w 29"/>
                <a:gd name="T39" fmla="*/ 32 h 33"/>
                <a:gd name="T40" fmla="*/ 18 w 29"/>
                <a:gd name="T41" fmla="*/ 31 h 33"/>
                <a:gd name="T42" fmla="*/ 19 w 29"/>
                <a:gd name="T43" fmla="*/ 30 h 33"/>
                <a:gd name="T44" fmla="*/ 22 w 29"/>
                <a:gd name="T45" fmla="*/ 28 h 33"/>
                <a:gd name="T46" fmla="*/ 24 w 29"/>
                <a:gd name="T47" fmla="*/ 26 h 33"/>
                <a:gd name="T48" fmla="*/ 25 w 29"/>
                <a:gd name="T49" fmla="*/ 24 h 33"/>
                <a:gd name="T50" fmla="*/ 26 w 29"/>
                <a:gd name="T51" fmla="*/ 22 h 33"/>
                <a:gd name="T52" fmla="*/ 27 w 29"/>
                <a:gd name="T53" fmla="*/ 18 h 33"/>
                <a:gd name="T54" fmla="*/ 27 w 29"/>
                <a:gd name="T55" fmla="*/ 16 h 33"/>
                <a:gd name="T56" fmla="*/ 28 w 29"/>
                <a:gd name="T57" fmla="*/ 14 h 33"/>
                <a:gd name="T58" fmla="*/ 27 w 29"/>
                <a:gd name="T59" fmla="*/ 11 h 33"/>
                <a:gd name="T60" fmla="*/ 26 w 29"/>
                <a:gd name="T61" fmla="*/ 9 h 33"/>
                <a:gd name="T62" fmla="*/ 24 w 29"/>
                <a:gd name="T63" fmla="*/ 6 h 33"/>
                <a:gd name="T64" fmla="*/ 22 w 29"/>
                <a:gd name="T65" fmla="*/ 4 h 33"/>
                <a:gd name="T66" fmla="*/ 19 w 29"/>
                <a:gd name="T67" fmla="*/ 2 h 33"/>
                <a:gd name="T68" fmla="*/ 18 w 29"/>
                <a:gd name="T69" fmla="*/ 0 h 33"/>
                <a:gd name="T70" fmla="*/ 16 w 29"/>
                <a:gd name="T71" fmla="*/ 0 h 33"/>
                <a:gd name="T72" fmla="*/ 14 w 29"/>
                <a:gd name="T7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" h="33">
                  <a:moveTo>
                    <a:pt x="14" y="0"/>
                  </a:moveTo>
                  <a:lnTo>
                    <a:pt x="10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1"/>
                  </a:lnTo>
                  <a:lnTo>
                    <a:pt x="10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8" y="31"/>
                  </a:lnTo>
                  <a:lnTo>
                    <a:pt x="19" y="30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5" y="24"/>
                  </a:lnTo>
                  <a:lnTo>
                    <a:pt x="26" y="22"/>
                  </a:lnTo>
                  <a:lnTo>
                    <a:pt x="27" y="18"/>
                  </a:lnTo>
                  <a:lnTo>
                    <a:pt x="27" y="16"/>
                  </a:lnTo>
                  <a:lnTo>
                    <a:pt x="28" y="14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</a:path>
              </a:pathLst>
            </a:custGeom>
            <a:solidFill>
              <a:srgbClr val="4E4F00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4083" name="Rectangle 51"/>
            <p:cNvSpPr>
              <a:spLocks noChangeArrowheads="1"/>
            </p:cNvSpPr>
            <p:nvPr/>
          </p:nvSpPr>
          <p:spPr bwMode="auto">
            <a:xfrm>
              <a:off x="1314" y="1141"/>
              <a:ext cx="178" cy="2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05381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38BE-F13B-4657-A007-F98D129DA612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TACACS+ vs RADIUS</a:t>
            </a:r>
          </a:p>
        </p:txBody>
      </p:sp>
      <p:sp>
        <p:nvSpPr>
          <p:cNvPr id="2037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7394575" cy="2743200"/>
          </a:xfrm>
        </p:spPr>
        <p:txBody>
          <a:bodyPr/>
          <a:lstStyle/>
          <a:p>
            <a:r>
              <a:rPr lang="en-US" altLang="en-US" sz="2800"/>
              <a:t>TACACS+: TCP port 49</a:t>
            </a:r>
          </a:p>
          <a:p>
            <a:r>
              <a:rPr lang="en-US" altLang="en-US" sz="2800"/>
              <a:t>RADIUS: UDP port 1812 (1645)</a:t>
            </a:r>
          </a:p>
          <a:p>
            <a:r>
              <a:rPr lang="en-US" altLang="en-US" sz="2800"/>
              <a:t>Only password is confidential in RADIUS</a:t>
            </a:r>
          </a:p>
          <a:p>
            <a:r>
              <a:rPr lang="en-US" altLang="en-US" sz="2800"/>
              <a:t>Feature support</a:t>
            </a:r>
          </a:p>
          <a:p>
            <a:r>
              <a:rPr lang="en-US" altLang="en-US" sz="2800"/>
              <a:t>Vendor support</a:t>
            </a:r>
          </a:p>
        </p:txBody>
      </p:sp>
      <p:pic>
        <p:nvPicPr>
          <p:cNvPr id="20378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828675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81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05400"/>
            <a:ext cx="150495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82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53000"/>
            <a:ext cx="2133600" cy="130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83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57800"/>
            <a:ext cx="65563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84" name="Picture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76800"/>
            <a:ext cx="8382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3785" name="Line 9"/>
          <p:cNvSpPr>
            <a:spLocks noChangeShapeType="1"/>
          </p:cNvSpPr>
          <p:nvPr/>
        </p:nvSpPr>
        <p:spPr bwMode="auto">
          <a:xfrm>
            <a:off x="1600200" y="5257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3786" name="Line 10"/>
          <p:cNvSpPr>
            <a:spLocks noChangeShapeType="1"/>
          </p:cNvSpPr>
          <p:nvPr/>
        </p:nvSpPr>
        <p:spPr bwMode="auto">
          <a:xfrm flipH="1" flipV="1">
            <a:off x="1981200" y="5181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>
            <a:off x="1981200" y="51816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 flipV="1">
            <a:off x="3581400" y="5562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 flipH="1">
            <a:off x="3886200" y="5562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3790" name="Line 14"/>
          <p:cNvSpPr>
            <a:spLocks noChangeShapeType="1"/>
          </p:cNvSpPr>
          <p:nvPr/>
        </p:nvSpPr>
        <p:spPr bwMode="auto">
          <a:xfrm flipV="1">
            <a:off x="3886200" y="5562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3791" name="Line 15"/>
          <p:cNvSpPr>
            <a:spLocks noChangeShapeType="1"/>
          </p:cNvSpPr>
          <p:nvPr/>
        </p:nvSpPr>
        <p:spPr bwMode="auto">
          <a:xfrm>
            <a:off x="50292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3792" name="Line 16"/>
          <p:cNvSpPr>
            <a:spLocks noChangeShapeType="1"/>
          </p:cNvSpPr>
          <p:nvPr/>
        </p:nvSpPr>
        <p:spPr bwMode="auto">
          <a:xfrm>
            <a:off x="56388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3793" name="Line 17"/>
          <p:cNvSpPr>
            <a:spLocks noChangeShapeType="1"/>
          </p:cNvSpPr>
          <p:nvPr/>
        </p:nvSpPr>
        <p:spPr bwMode="auto">
          <a:xfrm flipV="1">
            <a:off x="5638800" y="5791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03794" name="Text Box 18"/>
          <p:cNvSpPr txBox="1">
            <a:spLocks noChangeArrowheads="1"/>
          </p:cNvSpPr>
          <p:nvPr/>
        </p:nvSpPr>
        <p:spPr bwMode="auto">
          <a:xfrm>
            <a:off x="2590800" y="5334000"/>
            <a:ext cx="658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PSTN</a:t>
            </a:r>
          </a:p>
        </p:txBody>
      </p:sp>
      <p:sp>
        <p:nvSpPr>
          <p:cNvPr id="203795" name="Text Box 19"/>
          <p:cNvSpPr txBox="1">
            <a:spLocks noChangeArrowheads="1"/>
          </p:cNvSpPr>
          <p:nvPr/>
        </p:nvSpPr>
        <p:spPr bwMode="auto">
          <a:xfrm>
            <a:off x="5105400" y="5257800"/>
            <a:ext cx="1296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bg1"/>
                </a:solidFill>
              </a:rPr>
              <a:t>Corporate Net</a:t>
            </a:r>
          </a:p>
        </p:txBody>
      </p:sp>
      <p:sp>
        <p:nvSpPr>
          <p:cNvPr id="203797" name="Text Box 21"/>
          <p:cNvSpPr txBox="1">
            <a:spLocks noChangeArrowheads="1"/>
          </p:cNvSpPr>
          <p:nvPr/>
        </p:nvSpPr>
        <p:spPr bwMode="auto">
          <a:xfrm>
            <a:off x="3814763" y="4648200"/>
            <a:ext cx="14954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NAS</a:t>
            </a:r>
          </a:p>
          <a:p>
            <a:pPr algn="ctr"/>
            <a:r>
              <a:rPr lang="en-US" altLang="en-US" sz="1400"/>
              <a:t>(RADIUS client)</a:t>
            </a:r>
          </a:p>
        </p:txBody>
      </p:sp>
      <p:sp>
        <p:nvSpPr>
          <p:cNvPr id="203802" name="Text Box 26"/>
          <p:cNvSpPr txBox="1">
            <a:spLocks noChangeArrowheads="1"/>
          </p:cNvSpPr>
          <p:nvPr/>
        </p:nvSpPr>
        <p:spPr bwMode="auto">
          <a:xfrm>
            <a:off x="7010400" y="4724400"/>
            <a:ext cx="18589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RADIUS / TACACS+</a:t>
            </a:r>
          </a:p>
          <a:p>
            <a:pPr algn="ctr"/>
            <a:r>
              <a:rPr lang="en-US" altLang="en-US" sz="1400"/>
              <a:t> server</a:t>
            </a:r>
          </a:p>
        </p:txBody>
      </p:sp>
      <p:sp>
        <p:nvSpPr>
          <p:cNvPr id="203803" name="Text Box 27"/>
          <p:cNvSpPr txBox="1">
            <a:spLocks noChangeArrowheads="1"/>
          </p:cNvSpPr>
          <p:nvPr/>
        </p:nvSpPr>
        <p:spPr bwMode="auto">
          <a:xfrm>
            <a:off x="1524000" y="6172200"/>
            <a:ext cx="377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Where is info sent in cleartext?!?</a:t>
            </a:r>
          </a:p>
        </p:txBody>
      </p:sp>
    </p:spTree>
    <p:extLst>
      <p:ext uri="{BB962C8B-B14F-4D97-AF65-F5344CB8AC3E}">
        <p14:creationId xmlns:p14="http://schemas.microsoft.com/office/powerpoint/2010/main" val="13425536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8BBD-F0E4-495E-AB2E-5800D1160D55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04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Keberos</a:t>
            </a:r>
          </a:p>
        </p:txBody>
      </p:sp>
      <p:sp>
        <p:nvSpPr>
          <p:cNvPr id="2048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Designed at MIT</a:t>
            </a:r>
          </a:p>
          <a:p>
            <a:r>
              <a:rPr lang="en-US" altLang="en-US"/>
              <a:t>Uses DES for encryption and authentication</a:t>
            </a:r>
          </a:p>
          <a:p>
            <a:r>
              <a:rPr lang="en-US" altLang="en-US"/>
              <a:t>Uses a trusted third party (the KDC) to issue ‘tickets’ to users</a:t>
            </a:r>
          </a:p>
        </p:txBody>
      </p:sp>
    </p:spTree>
    <p:extLst>
      <p:ext uri="{BB962C8B-B14F-4D97-AF65-F5344CB8AC3E}">
        <p14:creationId xmlns:p14="http://schemas.microsoft.com/office/powerpoint/2010/main" val="15590865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944E-755D-44B8-8AE8-38CD210F869B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Kerberos Keys</a:t>
            </a:r>
          </a:p>
        </p:txBody>
      </p:sp>
      <p:pic>
        <p:nvPicPr>
          <p:cNvPr id="4506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43200"/>
            <a:ext cx="1025525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1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667000"/>
            <a:ext cx="596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2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9906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063" name="Group 7"/>
          <p:cNvGrpSpPr>
            <a:grpSpLocks/>
          </p:cNvGrpSpPr>
          <p:nvPr/>
        </p:nvGrpSpPr>
        <p:grpSpPr bwMode="auto">
          <a:xfrm rot="10800000">
            <a:off x="2362200" y="2819400"/>
            <a:ext cx="838200" cy="357188"/>
            <a:chOff x="1314" y="1099"/>
            <a:chExt cx="545" cy="283"/>
          </a:xfrm>
        </p:grpSpPr>
        <p:sp>
          <p:nvSpPr>
            <p:cNvPr id="45064" name="Freeform 8"/>
            <p:cNvSpPr>
              <a:spLocks/>
            </p:cNvSpPr>
            <p:nvPr/>
          </p:nvSpPr>
          <p:spPr bwMode="auto">
            <a:xfrm>
              <a:off x="1326" y="1103"/>
              <a:ext cx="195" cy="218"/>
            </a:xfrm>
            <a:custGeom>
              <a:avLst/>
              <a:gdLst>
                <a:gd name="T0" fmla="*/ 97 w 195"/>
                <a:gd name="T1" fmla="*/ 0 h 218"/>
                <a:gd name="T2" fmla="*/ 80 w 195"/>
                <a:gd name="T3" fmla="*/ 0 h 218"/>
                <a:gd name="T4" fmla="*/ 66 w 195"/>
                <a:gd name="T5" fmla="*/ 4 h 218"/>
                <a:gd name="T6" fmla="*/ 53 w 195"/>
                <a:gd name="T7" fmla="*/ 10 h 218"/>
                <a:gd name="T8" fmla="*/ 40 w 195"/>
                <a:gd name="T9" fmla="*/ 20 h 218"/>
                <a:gd name="T10" fmla="*/ 27 w 195"/>
                <a:gd name="T11" fmla="*/ 32 h 218"/>
                <a:gd name="T12" fmla="*/ 18 w 195"/>
                <a:gd name="T13" fmla="*/ 44 h 218"/>
                <a:gd name="T14" fmla="*/ 11 w 195"/>
                <a:gd name="T15" fmla="*/ 59 h 218"/>
                <a:gd name="T16" fmla="*/ 4 w 195"/>
                <a:gd name="T17" fmla="*/ 75 h 218"/>
                <a:gd name="T18" fmla="*/ 0 w 195"/>
                <a:gd name="T19" fmla="*/ 91 h 218"/>
                <a:gd name="T20" fmla="*/ 0 w 195"/>
                <a:gd name="T21" fmla="*/ 107 h 218"/>
                <a:gd name="T22" fmla="*/ 0 w 195"/>
                <a:gd name="T23" fmla="*/ 126 h 218"/>
                <a:gd name="T24" fmla="*/ 4 w 195"/>
                <a:gd name="T25" fmla="*/ 142 h 218"/>
                <a:gd name="T26" fmla="*/ 10 w 195"/>
                <a:gd name="T27" fmla="*/ 157 h 218"/>
                <a:gd name="T28" fmla="*/ 19 w 195"/>
                <a:gd name="T29" fmla="*/ 172 h 218"/>
                <a:gd name="T30" fmla="*/ 27 w 195"/>
                <a:gd name="T31" fmla="*/ 184 h 218"/>
                <a:gd name="T32" fmla="*/ 39 w 195"/>
                <a:gd name="T33" fmla="*/ 196 h 218"/>
                <a:gd name="T34" fmla="*/ 52 w 195"/>
                <a:gd name="T35" fmla="*/ 205 h 218"/>
                <a:gd name="T36" fmla="*/ 66 w 195"/>
                <a:gd name="T37" fmla="*/ 211 h 218"/>
                <a:gd name="T38" fmla="*/ 81 w 195"/>
                <a:gd name="T39" fmla="*/ 216 h 218"/>
                <a:gd name="T40" fmla="*/ 96 w 195"/>
                <a:gd name="T41" fmla="*/ 217 h 218"/>
                <a:gd name="T42" fmla="*/ 111 w 195"/>
                <a:gd name="T43" fmla="*/ 216 h 218"/>
                <a:gd name="T44" fmla="*/ 126 w 195"/>
                <a:gd name="T45" fmla="*/ 212 h 218"/>
                <a:gd name="T46" fmla="*/ 140 w 195"/>
                <a:gd name="T47" fmla="*/ 204 h 218"/>
                <a:gd name="T48" fmla="*/ 153 w 195"/>
                <a:gd name="T49" fmla="*/ 196 h 218"/>
                <a:gd name="T50" fmla="*/ 166 w 195"/>
                <a:gd name="T51" fmla="*/ 185 h 218"/>
                <a:gd name="T52" fmla="*/ 174 w 195"/>
                <a:gd name="T53" fmla="*/ 171 h 218"/>
                <a:gd name="T54" fmla="*/ 182 w 195"/>
                <a:gd name="T55" fmla="*/ 157 h 218"/>
                <a:gd name="T56" fmla="*/ 188 w 195"/>
                <a:gd name="T57" fmla="*/ 141 h 218"/>
                <a:gd name="T58" fmla="*/ 192 w 195"/>
                <a:gd name="T59" fmla="*/ 125 h 218"/>
                <a:gd name="T60" fmla="*/ 194 w 195"/>
                <a:gd name="T61" fmla="*/ 108 h 218"/>
                <a:gd name="T62" fmla="*/ 192 w 195"/>
                <a:gd name="T63" fmla="*/ 90 h 218"/>
                <a:gd name="T64" fmla="*/ 188 w 195"/>
                <a:gd name="T65" fmla="*/ 74 h 218"/>
                <a:gd name="T66" fmla="*/ 182 w 195"/>
                <a:gd name="T67" fmla="*/ 59 h 218"/>
                <a:gd name="T68" fmla="*/ 174 w 195"/>
                <a:gd name="T69" fmla="*/ 44 h 218"/>
                <a:gd name="T70" fmla="*/ 165 w 195"/>
                <a:gd name="T71" fmla="*/ 32 h 218"/>
                <a:gd name="T72" fmla="*/ 153 w 195"/>
                <a:gd name="T73" fmla="*/ 20 h 218"/>
                <a:gd name="T74" fmla="*/ 140 w 195"/>
                <a:gd name="T75" fmla="*/ 12 h 218"/>
                <a:gd name="T76" fmla="*/ 126 w 195"/>
                <a:gd name="T77" fmla="*/ 5 h 218"/>
                <a:gd name="T78" fmla="*/ 112 w 195"/>
                <a:gd name="T79" fmla="*/ 0 h 218"/>
                <a:gd name="T80" fmla="*/ 97 w 195"/>
                <a:gd name="T8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218">
                  <a:moveTo>
                    <a:pt x="97" y="0"/>
                  </a:moveTo>
                  <a:lnTo>
                    <a:pt x="80" y="0"/>
                  </a:lnTo>
                  <a:lnTo>
                    <a:pt x="66" y="4"/>
                  </a:lnTo>
                  <a:lnTo>
                    <a:pt x="53" y="10"/>
                  </a:lnTo>
                  <a:lnTo>
                    <a:pt x="40" y="20"/>
                  </a:lnTo>
                  <a:lnTo>
                    <a:pt x="27" y="32"/>
                  </a:lnTo>
                  <a:lnTo>
                    <a:pt x="18" y="44"/>
                  </a:lnTo>
                  <a:lnTo>
                    <a:pt x="11" y="59"/>
                  </a:lnTo>
                  <a:lnTo>
                    <a:pt x="4" y="75"/>
                  </a:lnTo>
                  <a:lnTo>
                    <a:pt x="0" y="91"/>
                  </a:lnTo>
                  <a:lnTo>
                    <a:pt x="0" y="107"/>
                  </a:lnTo>
                  <a:lnTo>
                    <a:pt x="0" y="126"/>
                  </a:lnTo>
                  <a:lnTo>
                    <a:pt x="4" y="142"/>
                  </a:lnTo>
                  <a:lnTo>
                    <a:pt x="10" y="157"/>
                  </a:lnTo>
                  <a:lnTo>
                    <a:pt x="19" y="172"/>
                  </a:lnTo>
                  <a:lnTo>
                    <a:pt x="27" y="184"/>
                  </a:lnTo>
                  <a:lnTo>
                    <a:pt x="39" y="196"/>
                  </a:lnTo>
                  <a:lnTo>
                    <a:pt x="52" y="205"/>
                  </a:lnTo>
                  <a:lnTo>
                    <a:pt x="66" y="211"/>
                  </a:lnTo>
                  <a:lnTo>
                    <a:pt x="81" y="216"/>
                  </a:lnTo>
                  <a:lnTo>
                    <a:pt x="96" y="217"/>
                  </a:lnTo>
                  <a:lnTo>
                    <a:pt x="111" y="216"/>
                  </a:lnTo>
                  <a:lnTo>
                    <a:pt x="126" y="212"/>
                  </a:lnTo>
                  <a:lnTo>
                    <a:pt x="140" y="204"/>
                  </a:lnTo>
                  <a:lnTo>
                    <a:pt x="153" y="196"/>
                  </a:lnTo>
                  <a:lnTo>
                    <a:pt x="166" y="185"/>
                  </a:lnTo>
                  <a:lnTo>
                    <a:pt x="174" y="171"/>
                  </a:lnTo>
                  <a:lnTo>
                    <a:pt x="182" y="157"/>
                  </a:lnTo>
                  <a:lnTo>
                    <a:pt x="188" y="141"/>
                  </a:lnTo>
                  <a:lnTo>
                    <a:pt x="192" y="125"/>
                  </a:lnTo>
                  <a:lnTo>
                    <a:pt x="194" y="108"/>
                  </a:lnTo>
                  <a:lnTo>
                    <a:pt x="192" y="90"/>
                  </a:lnTo>
                  <a:lnTo>
                    <a:pt x="188" y="74"/>
                  </a:lnTo>
                  <a:lnTo>
                    <a:pt x="182" y="59"/>
                  </a:lnTo>
                  <a:lnTo>
                    <a:pt x="174" y="44"/>
                  </a:lnTo>
                  <a:lnTo>
                    <a:pt x="165" y="32"/>
                  </a:lnTo>
                  <a:lnTo>
                    <a:pt x="153" y="20"/>
                  </a:lnTo>
                  <a:lnTo>
                    <a:pt x="140" y="12"/>
                  </a:lnTo>
                  <a:lnTo>
                    <a:pt x="126" y="5"/>
                  </a:lnTo>
                  <a:lnTo>
                    <a:pt x="112" y="0"/>
                  </a:lnTo>
                  <a:lnTo>
                    <a:pt x="97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auto">
            <a:xfrm>
              <a:off x="1506" y="1153"/>
              <a:ext cx="353" cy="135"/>
            </a:xfrm>
            <a:custGeom>
              <a:avLst/>
              <a:gdLst>
                <a:gd name="T0" fmla="*/ 16 w 353"/>
                <a:gd name="T1" fmla="*/ 25 h 135"/>
                <a:gd name="T2" fmla="*/ 34 w 353"/>
                <a:gd name="T3" fmla="*/ 0 h 135"/>
                <a:gd name="T4" fmla="*/ 43 w 353"/>
                <a:gd name="T5" fmla="*/ 24 h 135"/>
                <a:gd name="T6" fmla="*/ 350 w 353"/>
                <a:gd name="T7" fmla="*/ 23 h 135"/>
                <a:gd name="T8" fmla="*/ 352 w 353"/>
                <a:gd name="T9" fmla="*/ 45 h 135"/>
                <a:gd name="T10" fmla="*/ 337 w 353"/>
                <a:gd name="T11" fmla="*/ 56 h 135"/>
                <a:gd name="T12" fmla="*/ 328 w 353"/>
                <a:gd name="T13" fmla="*/ 73 h 135"/>
                <a:gd name="T14" fmla="*/ 328 w 353"/>
                <a:gd name="T15" fmla="*/ 90 h 135"/>
                <a:gd name="T16" fmla="*/ 302 w 353"/>
                <a:gd name="T17" fmla="*/ 89 h 135"/>
                <a:gd name="T18" fmla="*/ 296 w 353"/>
                <a:gd name="T19" fmla="*/ 81 h 135"/>
                <a:gd name="T20" fmla="*/ 288 w 353"/>
                <a:gd name="T21" fmla="*/ 81 h 135"/>
                <a:gd name="T22" fmla="*/ 279 w 353"/>
                <a:gd name="T23" fmla="*/ 85 h 135"/>
                <a:gd name="T24" fmla="*/ 279 w 353"/>
                <a:gd name="T25" fmla="*/ 92 h 135"/>
                <a:gd name="T26" fmla="*/ 279 w 353"/>
                <a:gd name="T27" fmla="*/ 107 h 135"/>
                <a:gd name="T28" fmla="*/ 262 w 353"/>
                <a:gd name="T29" fmla="*/ 112 h 135"/>
                <a:gd name="T30" fmla="*/ 248 w 353"/>
                <a:gd name="T31" fmla="*/ 106 h 135"/>
                <a:gd name="T32" fmla="*/ 244 w 353"/>
                <a:gd name="T33" fmla="*/ 104 h 135"/>
                <a:gd name="T34" fmla="*/ 235 w 353"/>
                <a:gd name="T35" fmla="*/ 98 h 135"/>
                <a:gd name="T36" fmla="*/ 224 w 353"/>
                <a:gd name="T37" fmla="*/ 106 h 135"/>
                <a:gd name="T38" fmla="*/ 217 w 353"/>
                <a:gd name="T39" fmla="*/ 104 h 135"/>
                <a:gd name="T40" fmla="*/ 211 w 353"/>
                <a:gd name="T41" fmla="*/ 99 h 135"/>
                <a:gd name="T42" fmla="*/ 196 w 353"/>
                <a:gd name="T43" fmla="*/ 107 h 135"/>
                <a:gd name="T44" fmla="*/ 183 w 353"/>
                <a:gd name="T45" fmla="*/ 112 h 135"/>
                <a:gd name="T46" fmla="*/ 173 w 353"/>
                <a:gd name="T47" fmla="*/ 119 h 135"/>
                <a:gd name="T48" fmla="*/ 166 w 353"/>
                <a:gd name="T49" fmla="*/ 134 h 135"/>
                <a:gd name="T50" fmla="*/ 150 w 353"/>
                <a:gd name="T51" fmla="*/ 131 h 135"/>
                <a:gd name="T52" fmla="*/ 136 w 353"/>
                <a:gd name="T53" fmla="*/ 129 h 135"/>
                <a:gd name="T54" fmla="*/ 131 w 353"/>
                <a:gd name="T55" fmla="*/ 122 h 135"/>
                <a:gd name="T56" fmla="*/ 126 w 353"/>
                <a:gd name="T57" fmla="*/ 109 h 135"/>
                <a:gd name="T58" fmla="*/ 117 w 353"/>
                <a:gd name="T59" fmla="*/ 108 h 135"/>
                <a:gd name="T60" fmla="*/ 103 w 353"/>
                <a:gd name="T61" fmla="*/ 116 h 135"/>
                <a:gd name="T62" fmla="*/ 102 w 353"/>
                <a:gd name="T63" fmla="*/ 117 h 135"/>
                <a:gd name="T64" fmla="*/ 93 w 353"/>
                <a:gd name="T65" fmla="*/ 112 h 135"/>
                <a:gd name="T66" fmla="*/ 86 w 353"/>
                <a:gd name="T67" fmla="*/ 108 h 135"/>
                <a:gd name="T68" fmla="*/ 79 w 353"/>
                <a:gd name="T69" fmla="*/ 125 h 135"/>
                <a:gd name="T70" fmla="*/ 69 w 353"/>
                <a:gd name="T71" fmla="*/ 125 h 135"/>
                <a:gd name="T72" fmla="*/ 60 w 353"/>
                <a:gd name="T73" fmla="*/ 101 h 135"/>
                <a:gd name="T74" fmla="*/ 47 w 353"/>
                <a:gd name="T75" fmla="*/ 119 h 135"/>
                <a:gd name="T76" fmla="*/ 34 w 353"/>
                <a:gd name="T77" fmla="*/ 133 h 135"/>
                <a:gd name="T78" fmla="*/ 0 w 353"/>
                <a:gd name="T79" fmla="*/ 109 h 135"/>
                <a:gd name="T80" fmla="*/ 1 w 353"/>
                <a:gd name="T81" fmla="*/ 25 h 135"/>
                <a:gd name="T82" fmla="*/ 16 w 353"/>
                <a:gd name="T83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135">
                  <a:moveTo>
                    <a:pt x="16" y="25"/>
                  </a:moveTo>
                  <a:lnTo>
                    <a:pt x="34" y="0"/>
                  </a:lnTo>
                  <a:lnTo>
                    <a:pt x="43" y="24"/>
                  </a:lnTo>
                  <a:lnTo>
                    <a:pt x="350" y="23"/>
                  </a:lnTo>
                  <a:lnTo>
                    <a:pt x="352" y="45"/>
                  </a:lnTo>
                  <a:lnTo>
                    <a:pt x="337" y="56"/>
                  </a:lnTo>
                  <a:lnTo>
                    <a:pt x="328" y="73"/>
                  </a:lnTo>
                  <a:lnTo>
                    <a:pt x="328" y="90"/>
                  </a:lnTo>
                  <a:lnTo>
                    <a:pt x="302" y="89"/>
                  </a:lnTo>
                  <a:lnTo>
                    <a:pt x="296" y="81"/>
                  </a:lnTo>
                  <a:lnTo>
                    <a:pt x="288" y="81"/>
                  </a:lnTo>
                  <a:lnTo>
                    <a:pt x="279" y="85"/>
                  </a:lnTo>
                  <a:lnTo>
                    <a:pt x="279" y="92"/>
                  </a:lnTo>
                  <a:lnTo>
                    <a:pt x="279" y="107"/>
                  </a:lnTo>
                  <a:lnTo>
                    <a:pt x="262" y="112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35" y="98"/>
                  </a:lnTo>
                  <a:lnTo>
                    <a:pt x="224" y="106"/>
                  </a:lnTo>
                  <a:lnTo>
                    <a:pt x="217" y="104"/>
                  </a:lnTo>
                  <a:lnTo>
                    <a:pt x="211" y="99"/>
                  </a:lnTo>
                  <a:lnTo>
                    <a:pt x="196" y="107"/>
                  </a:lnTo>
                  <a:lnTo>
                    <a:pt x="183" y="112"/>
                  </a:lnTo>
                  <a:lnTo>
                    <a:pt x="173" y="119"/>
                  </a:lnTo>
                  <a:lnTo>
                    <a:pt x="166" y="134"/>
                  </a:lnTo>
                  <a:lnTo>
                    <a:pt x="150" y="131"/>
                  </a:lnTo>
                  <a:lnTo>
                    <a:pt x="136" y="129"/>
                  </a:lnTo>
                  <a:lnTo>
                    <a:pt x="131" y="122"/>
                  </a:lnTo>
                  <a:lnTo>
                    <a:pt x="126" y="109"/>
                  </a:lnTo>
                  <a:lnTo>
                    <a:pt x="117" y="108"/>
                  </a:lnTo>
                  <a:lnTo>
                    <a:pt x="103" y="116"/>
                  </a:lnTo>
                  <a:lnTo>
                    <a:pt x="102" y="117"/>
                  </a:lnTo>
                  <a:lnTo>
                    <a:pt x="93" y="112"/>
                  </a:lnTo>
                  <a:lnTo>
                    <a:pt x="86" y="108"/>
                  </a:lnTo>
                  <a:lnTo>
                    <a:pt x="79" y="125"/>
                  </a:lnTo>
                  <a:lnTo>
                    <a:pt x="69" y="125"/>
                  </a:lnTo>
                  <a:lnTo>
                    <a:pt x="60" y="101"/>
                  </a:lnTo>
                  <a:lnTo>
                    <a:pt x="47" y="119"/>
                  </a:lnTo>
                  <a:lnTo>
                    <a:pt x="34" y="133"/>
                  </a:lnTo>
                  <a:lnTo>
                    <a:pt x="0" y="109"/>
                  </a:lnTo>
                  <a:lnTo>
                    <a:pt x="1" y="25"/>
                  </a:lnTo>
                  <a:lnTo>
                    <a:pt x="16" y="25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1495" y="1140"/>
              <a:ext cx="355" cy="136"/>
            </a:xfrm>
            <a:custGeom>
              <a:avLst/>
              <a:gdLst>
                <a:gd name="T0" fmla="*/ 16 w 355"/>
                <a:gd name="T1" fmla="*/ 26 h 136"/>
                <a:gd name="T2" fmla="*/ 35 w 355"/>
                <a:gd name="T3" fmla="*/ 0 h 136"/>
                <a:gd name="T4" fmla="*/ 42 w 355"/>
                <a:gd name="T5" fmla="*/ 22 h 136"/>
                <a:gd name="T6" fmla="*/ 354 w 355"/>
                <a:gd name="T7" fmla="*/ 22 h 136"/>
                <a:gd name="T8" fmla="*/ 353 w 355"/>
                <a:gd name="T9" fmla="*/ 45 h 136"/>
                <a:gd name="T10" fmla="*/ 339 w 355"/>
                <a:gd name="T11" fmla="*/ 55 h 136"/>
                <a:gd name="T12" fmla="*/ 328 w 355"/>
                <a:gd name="T13" fmla="*/ 75 h 136"/>
                <a:gd name="T14" fmla="*/ 329 w 355"/>
                <a:gd name="T15" fmla="*/ 89 h 136"/>
                <a:gd name="T16" fmla="*/ 303 w 355"/>
                <a:gd name="T17" fmla="*/ 89 h 136"/>
                <a:gd name="T18" fmla="*/ 297 w 355"/>
                <a:gd name="T19" fmla="*/ 79 h 136"/>
                <a:gd name="T20" fmla="*/ 288 w 355"/>
                <a:gd name="T21" fmla="*/ 78 h 136"/>
                <a:gd name="T22" fmla="*/ 280 w 355"/>
                <a:gd name="T23" fmla="*/ 87 h 136"/>
                <a:gd name="T24" fmla="*/ 279 w 355"/>
                <a:gd name="T25" fmla="*/ 92 h 136"/>
                <a:gd name="T26" fmla="*/ 279 w 355"/>
                <a:gd name="T27" fmla="*/ 105 h 136"/>
                <a:gd name="T28" fmla="*/ 262 w 355"/>
                <a:gd name="T29" fmla="*/ 112 h 136"/>
                <a:gd name="T30" fmla="*/ 249 w 355"/>
                <a:gd name="T31" fmla="*/ 107 h 136"/>
                <a:gd name="T32" fmla="*/ 245 w 355"/>
                <a:gd name="T33" fmla="*/ 103 h 136"/>
                <a:gd name="T34" fmla="*/ 237 w 355"/>
                <a:gd name="T35" fmla="*/ 100 h 136"/>
                <a:gd name="T36" fmla="*/ 224 w 355"/>
                <a:gd name="T37" fmla="*/ 105 h 136"/>
                <a:gd name="T38" fmla="*/ 218 w 355"/>
                <a:gd name="T39" fmla="*/ 104 h 136"/>
                <a:gd name="T40" fmla="*/ 212 w 355"/>
                <a:gd name="T41" fmla="*/ 97 h 136"/>
                <a:gd name="T42" fmla="*/ 197 w 355"/>
                <a:gd name="T43" fmla="*/ 105 h 136"/>
                <a:gd name="T44" fmla="*/ 182 w 355"/>
                <a:gd name="T45" fmla="*/ 112 h 136"/>
                <a:gd name="T46" fmla="*/ 174 w 355"/>
                <a:gd name="T47" fmla="*/ 122 h 136"/>
                <a:gd name="T48" fmla="*/ 169 w 355"/>
                <a:gd name="T49" fmla="*/ 135 h 136"/>
                <a:gd name="T50" fmla="*/ 152 w 355"/>
                <a:gd name="T51" fmla="*/ 133 h 136"/>
                <a:gd name="T52" fmla="*/ 137 w 355"/>
                <a:gd name="T53" fmla="*/ 130 h 136"/>
                <a:gd name="T54" fmla="*/ 131 w 355"/>
                <a:gd name="T55" fmla="*/ 124 h 136"/>
                <a:gd name="T56" fmla="*/ 127 w 355"/>
                <a:gd name="T57" fmla="*/ 109 h 136"/>
                <a:gd name="T58" fmla="*/ 119 w 355"/>
                <a:gd name="T59" fmla="*/ 107 h 136"/>
                <a:gd name="T60" fmla="*/ 103 w 355"/>
                <a:gd name="T61" fmla="*/ 113 h 136"/>
                <a:gd name="T62" fmla="*/ 101 w 355"/>
                <a:gd name="T63" fmla="*/ 113 h 136"/>
                <a:gd name="T64" fmla="*/ 92 w 355"/>
                <a:gd name="T65" fmla="*/ 112 h 136"/>
                <a:gd name="T66" fmla="*/ 87 w 355"/>
                <a:gd name="T67" fmla="*/ 107 h 136"/>
                <a:gd name="T68" fmla="*/ 78 w 355"/>
                <a:gd name="T69" fmla="*/ 126 h 136"/>
                <a:gd name="T70" fmla="*/ 69 w 355"/>
                <a:gd name="T71" fmla="*/ 126 h 136"/>
                <a:gd name="T72" fmla="*/ 62 w 355"/>
                <a:gd name="T73" fmla="*/ 100 h 136"/>
                <a:gd name="T74" fmla="*/ 49 w 355"/>
                <a:gd name="T75" fmla="*/ 118 h 136"/>
                <a:gd name="T76" fmla="*/ 35 w 355"/>
                <a:gd name="T77" fmla="*/ 132 h 136"/>
                <a:gd name="T78" fmla="*/ 0 w 355"/>
                <a:gd name="T79" fmla="*/ 108 h 136"/>
                <a:gd name="T80" fmla="*/ 0 w 355"/>
                <a:gd name="T81" fmla="*/ 25 h 136"/>
                <a:gd name="T82" fmla="*/ 16 w 355"/>
                <a:gd name="T83" fmla="*/ 2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" h="136">
                  <a:moveTo>
                    <a:pt x="16" y="26"/>
                  </a:moveTo>
                  <a:lnTo>
                    <a:pt x="35" y="0"/>
                  </a:lnTo>
                  <a:lnTo>
                    <a:pt x="42" y="22"/>
                  </a:lnTo>
                  <a:lnTo>
                    <a:pt x="354" y="22"/>
                  </a:lnTo>
                  <a:lnTo>
                    <a:pt x="353" y="45"/>
                  </a:lnTo>
                  <a:lnTo>
                    <a:pt x="339" y="55"/>
                  </a:lnTo>
                  <a:lnTo>
                    <a:pt x="328" y="75"/>
                  </a:lnTo>
                  <a:lnTo>
                    <a:pt x="329" y="89"/>
                  </a:lnTo>
                  <a:lnTo>
                    <a:pt x="303" y="89"/>
                  </a:lnTo>
                  <a:lnTo>
                    <a:pt x="297" y="79"/>
                  </a:lnTo>
                  <a:lnTo>
                    <a:pt x="288" y="78"/>
                  </a:lnTo>
                  <a:lnTo>
                    <a:pt x="280" y="87"/>
                  </a:lnTo>
                  <a:lnTo>
                    <a:pt x="279" y="92"/>
                  </a:lnTo>
                  <a:lnTo>
                    <a:pt x="279" y="105"/>
                  </a:lnTo>
                  <a:lnTo>
                    <a:pt x="262" y="112"/>
                  </a:lnTo>
                  <a:lnTo>
                    <a:pt x="249" y="107"/>
                  </a:lnTo>
                  <a:lnTo>
                    <a:pt x="245" y="103"/>
                  </a:lnTo>
                  <a:lnTo>
                    <a:pt x="237" y="100"/>
                  </a:lnTo>
                  <a:lnTo>
                    <a:pt x="224" y="105"/>
                  </a:lnTo>
                  <a:lnTo>
                    <a:pt x="218" y="104"/>
                  </a:lnTo>
                  <a:lnTo>
                    <a:pt x="212" y="97"/>
                  </a:lnTo>
                  <a:lnTo>
                    <a:pt x="197" y="105"/>
                  </a:lnTo>
                  <a:lnTo>
                    <a:pt x="182" y="112"/>
                  </a:lnTo>
                  <a:lnTo>
                    <a:pt x="174" y="122"/>
                  </a:lnTo>
                  <a:lnTo>
                    <a:pt x="169" y="135"/>
                  </a:lnTo>
                  <a:lnTo>
                    <a:pt x="152" y="133"/>
                  </a:lnTo>
                  <a:lnTo>
                    <a:pt x="137" y="130"/>
                  </a:lnTo>
                  <a:lnTo>
                    <a:pt x="131" y="124"/>
                  </a:lnTo>
                  <a:lnTo>
                    <a:pt x="127" y="109"/>
                  </a:lnTo>
                  <a:lnTo>
                    <a:pt x="119" y="107"/>
                  </a:lnTo>
                  <a:lnTo>
                    <a:pt x="103" y="113"/>
                  </a:lnTo>
                  <a:lnTo>
                    <a:pt x="101" y="113"/>
                  </a:lnTo>
                  <a:lnTo>
                    <a:pt x="92" y="112"/>
                  </a:lnTo>
                  <a:lnTo>
                    <a:pt x="87" y="107"/>
                  </a:lnTo>
                  <a:lnTo>
                    <a:pt x="78" y="126"/>
                  </a:lnTo>
                  <a:lnTo>
                    <a:pt x="69" y="126"/>
                  </a:lnTo>
                  <a:lnTo>
                    <a:pt x="62" y="100"/>
                  </a:lnTo>
                  <a:lnTo>
                    <a:pt x="49" y="118"/>
                  </a:lnTo>
                  <a:lnTo>
                    <a:pt x="35" y="132"/>
                  </a:lnTo>
                  <a:lnTo>
                    <a:pt x="0" y="108"/>
                  </a:lnTo>
                  <a:lnTo>
                    <a:pt x="0" y="25"/>
                  </a:lnTo>
                  <a:lnTo>
                    <a:pt x="16" y="26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1462" y="1185"/>
              <a:ext cx="17" cy="37"/>
            </a:xfrm>
            <a:custGeom>
              <a:avLst/>
              <a:gdLst>
                <a:gd name="T0" fmla="*/ 0 w 17"/>
                <a:gd name="T1" fmla="*/ 35 h 37"/>
                <a:gd name="T2" fmla="*/ 16 w 17"/>
                <a:gd name="T3" fmla="*/ 36 h 37"/>
                <a:gd name="T4" fmla="*/ 16 w 17"/>
                <a:gd name="T5" fmla="*/ 0 h 37"/>
                <a:gd name="T6" fmla="*/ 0 w 17"/>
                <a:gd name="T7" fmla="*/ 0 h 37"/>
                <a:gd name="T8" fmla="*/ 0 w 17"/>
                <a:gd name="T9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5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35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auto">
            <a:xfrm>
              <a:off x="1490" y="1185"/>
              <a:ext cx="17" cy="37"/>
            </a:xfrm>
            <a:custGeom>
              <a:avLst/>
              <a:gdLst>
                <a:gd name="T0" fmla="*/ 0 w 17"/>
                <a:gd name="T1" fmla="*/ 36 h 37"/>
                <a:gd name="T2" fmla="*/ 16 w 17"/>
                <a:gd name="T3" fmla="*/ 36 h 37"/>
                <a:gd name="T4" fmla="*/ 16 w 17"/>
                <a:gd name="T5" fmla="*/ 0 h 37"/>
                <a:gd name="T6" fmla="*/ 1 w 17"/>
                <a:gd name="T7" fmla="*/ 0 h 37"/>
                <a:gd name="T8" fmla="*/ 0 w 17"/>
                <a:gd name="T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6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6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69" name="Freeform 13"/>
            <p:cNvSpPr>
              <a:spLocks/>
            </p:cNvSpPr>
            <p:nvPr/>
          </p:nvSpPr>
          <p:spPr bwMode="auto">
            <a:xfrm>
              <a:off x="1529" y="1140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9 w 17"/>
                <a:gd name="T3" fmla="*/ 3 h 19"/>
                <a:gd name="T4" fmla="*/ 16 w 17"/>
                <a:gd name="T5" fmla="*/ 18 h 19"/>
                <a:gd name="T6" fmla="*/ 8 w 17"/>
                <a:gd name="T7" fmla="*/ 18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9" y="3"/>
                  </a:lnTo>
                  <a:lnTo>
                    <a:pt x="16" y="18"/>
                  </a:lnTo>
                  <a:lnTo>
                    <a:pt x="8" y="18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70" name="Freeform 14"/>
            <p:cNvSpPr>
              <a:spLocks/>
            </p:cNvSpPr>
            <p:nvPr/>
          </p:nvSpPr>
          <p:spPr bwMode="auto">
            <a:xfrm>
              <a:off x="1532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auto">
            <a:xfrm>
              <a:off x="1560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72" name="Freeform 16"/>
            <p:cNvSpPr>
              <a:spLocks/>
            </p:cNvSpPr>
            <p:nvPr/>
          </p:nvSpPr>
          <p:spPr bwMode="auto">
            <a:xfrm>
              <a:off x="1587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73" name="Freeform 17"/>
            <p:cNvSpPr>
              <a:spLocks/>
            </p:cNvSpPr>
            <p:nvPr/>
          </p:nvSpPr>
          <p:spPr bwMode="auto">
            <a:xfrm>
              <a:off x="1615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74" name="Freeform 18"/>
            <p:cNvSpPr>
              <a:spLocks/>
            </p:cNvSpPr>
            <p:nvPr/>
          </p:nvSpPr>
          <p:spPr bwMode="auto">
            <a:xfrm>
              <a:off x="1643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>
              <a:off x="1503" y="1188"/>
              <a:ext cx="352" cy="1"/>
            </a:xfrm>
            <a:prstGeom prst="line">
              <a:avLst/>
            </a:prstGeom>
            <a:noFill/>
            <a:ln w="12700">
              <a:solidFill>
                <a:srgbClr val="4E4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76" name="Freeform 20"/>
            <p:cNvSpPr>
              <a:spLocks/>
            </p:cNvSpPr>
            <p:nvPr/>
          </p:nvSpPr>
          <p:spPr bwMode="auto">
            <a:xfrm>
              <a:off x="1317" y="1099"/>
              <a:ext cx="197" cy="212"/>
            </a:xfrm>
            <a:custGeom>
              <a:avLst/>
              <a:gdLst>
                <a:gd name="T0" fmla="*/ 98 w 197"/>
                <a:gd name="T1" fmla="*/ 0 h 212"/>
                <a:gd name="T2" fmla="*/ 84 w 197"/>
                <a:gd name="T3" fmla="*/ 0 h 212"/>
                <a:gd name="T4" fmla="*/ 67 w 197"/>
                <a:gd name="T5" fmla="*/ 4 h 212"/>
                <a:gd name="T6" fmla="*/ 54 w 197"/>
                <a:gd name="T7" fmla="*/ 9 h 212"/>
                <a:gd name="T8" fmla="*/ 39 w 197"/>
                <a:gd name="T9" fmla="*/ 19 h 212"/>
                <a:gd name="T10" fmla="*/ 28 w 197"/>
                <a:gd name="T11" fmla="*/ 30 h 212"/>
                <a:gd name="T12" fmla="*/ 19 w 197"/>
                <a:gd name="T13" fmla="*/ 43 h 212"/>
                <a:gd name="T14" fmla="*/ 10 w 197"/>
                <a:gd name="T15" fmla="*/ 57 h 212"/>
                <a:gd name="T16" fmla="*/ 5 w 197"/>
                <a:gd name="T17" fmla="*/ 71 h 212"/>
                <a:gd name="T18" fmla="*/ 0 w 197"/>
                <a:gd name="T19" fmla="*/ 87 h 212"/>
                <a:gd name="T20" fmla="*/ 0 w 197"/>
                <a:gd name="T21" fmla="*/ 104 h 212"/>
                <a:gd name="T22" fmla="*/ 1 w 197"/>
                <a:gd name="T23" fmla="*/ 122 h 212"/>
                <a:gd name="T24" fmla="*/ 5 w 197"/>
                <a:gd name="T25" fmla="*/ 139 h 212"/>
                <a:gd name="T26" fmla="*/ 10 w 197"/>
                <a:gd name="T27" fmla="*/ 153 h 212"/>
                <a:gd name="T28" fmla="*/ 18 w 197"/>
                <a:gd name="T29" fmla="*/ 166 h 212"/>
                <a:gd name="T30" fmla="*/ 28 w 197"/>
                <a:gd name="T31" fmla="*/ 179 h 212"/>
                <a:gd name="T32" fmla="*/ 39 w 197"/>
                <a:gd name="T33" fmla="*/ 191 h 212"/>
                <a:gd name="T34" fmla="*/ 54 w 197"/>
                <a:gd name="T35" fmla="*/ 199 h 212"/>
                <a:gd name="T36" fmla="*/ 68 w 197"/>
                <a:gd name="T37" fmla="*/ 206 h 212"/>
                <a:gd name="T38" fmla="*/ 82 w 197"/>
                <a:gd name="T39" fmla="*/ 210 h 212"/>
                <a:gd name="T40" fmla="*/ 97 w 197"/>
                <a:gd name="T41" fmla="*/ 211 h 212"/>
                <a:gd name="T42" fmla="*/ 112 w 197"/>
                <a:gd name="T43" fmla="*/ 210 h 212"/>
                <a:gd name="T44" fmla="*/ 128 w 197"/>
                <a:gd name="T45" fmla="*/ 206 h 212"/>
                <a:gd name="T46" fmla="*/ 142 w 197"/>
                <a:gd name="T47" fmla="*/ 200 h 212"/>
                <a:gd name="T48" fmla="*/ 156 w 197"/>
                <a:gd name="T49" fmla="*/ 190 h 212"/>
                <a:gd name="T50" fmla="*/ 167 w 197"/>
                <a:gd name="T51" fmla="*/ 180 h 212"/>
                <a:gd name="T52" fmla="*/ 177 w 197"/>
                <a:gd name="T53" fmla="*/ 167 h 212"/>
                <a:gd name="T54" fmla="*/ 184 w 197"/>
                <a:gd name="T55" fmla="*/ 153 h 212"/>
                <a:gd name="T56" fmla="*/ 190 w 197"/>
                <a:gd name="T57" fmla="*/ 137 h 212"/>
                <a:gd name="T58" fmla="*/ 195 w 197"/>
                <a:gd name="T59" fmla="*/ 122 h 212"/>
                <a:gd name="T60" fmla="*/ 196 w 197"/>
                <a:gd name="T61" fmla="*/ 105 h 212"/>
                <a:gd name="T62" fmla="*/ 195 w 197"/>
                <a:gd name="T63" fmla="*/ 88 h 212"/>
                <a:gd name="T64" fmla="*/ 190 w 197"/>
                <a:gd name="T65" fmla="*/ 71 h 212"/>
                <a:gd name="T66" fmla="*/ 185 w 197"/>
                <a:gd name="T67" fmla="*/ 57 h 212"/>
                <a:gd name="T68" fmla="*/ 177 w 197"/>
                <a:gd name="T69" fmla="*/ 43 h 212"/>
                <a:gd name="T70" fmla="*/ 168 w 197"/>
                <a:gd name="T71" fmla="*/ 30 h 212"/>
                <a:gd name="T72" fmla="*/ 155 w 197"/>
                <a:gd name="T73" fmla="*/ 18 h 212"/>
                <a:gd name="T74" fmla="*/ 142 w 197"/>
                <a:gd name="T75" fmla="*/ 10 h 212"/>
                <a:gd name="T76" fmla="*/ 128 w 197"/>
                <a:gd name="T77" fmla="*/ 5 h 212"/>
                <a:gd name="T78" fmla="*/ 112 w 197"/>
                <a:gd name="T79" fmla="*/ 0 h 212"/>
                <a:gd name="T80" fmla="*/ 98 w 197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212">
                  <a:moveTo>
                    <a:pt x="98" y="0"/>
                  </a:moveTo>
                  <a:lnTo>
                    <a:pt x="84" y="0"/>
                  </a:lnTo>
                  <a:lnTo>
                    <a:pt x="67" y="4"/>
                  </a:lnTo>
                  <a:lnTo>
                    <a:pt x="54" y="9"/>
                  </a:lnTo>
                  <a:lnTo>
                    <a:pt x="39" y="19"/>
                  </a:lnTo>
                  <a:lnTo>
                    <a:pt x="28" y="30"/>
                  </a:lnTo>
                  <a:lnTo>
                    <a:pt x="19" y="43"/>
                  </a:lnTo>
                  <a:lnTo>
                    <a:pt x="10" y="57"/>
                  </a:lnTo>
                  <a:lnTo>
                    <a:pt x="5" y="71"/>
                  </a:lnTo>
                  <a:lnTo>
                    <a:pt x="0" y="87"/>
                  </a:lnTo>
                  <a:lnTo>
                    <a:pt x="0" y="104"/>
                  </a:lnTo>
                  <a:lnTo>
                    <a:pt x="1" y="122"/>
                  </a:lnTo>
                  <a:lnTo>
                    <a:pt x="5" y="139"/>
                  </a:lnTo>
                  <a:lnTo>
                    <a:pt x="10" y="153"/>
                  </a:lnTo>
                  <a:lnTo>
                    <a:pt x="18" y="166"/>
                  </a:lnTo>
                  <a:lnTo>
                    <a:pt x="28" y="179"/>
                  </a:lnTo>
                  <a:lnTo>
                    <a:pt x="39" y="191"/>
                  </a:lnTo>
                  <a:lnTo>
                    <a:pt x="54" y="199"/>
                  </a:lnTo>
                  <a:lnTo>
                    <a:pt x="68" y="206"/>
                  </a:lnTo>
                  <a:lnTo>
                    <a:pt x="82" y="210"/>
                  </a:lnTo>
                  <a:lnTo>
                    <a:pt x="97" y="211"/>
                  </a:lnTo>
                  <a:lnTo>
                    <a:pt x="112" y="210"/>
                  </a:lnTo>
                  <a:lnTo>
                    <a:pt x="128" y="206"/>
                  </a:lnTo>
                  <a:lnTo>
                    <a:pt x="142" y="200"/>
                  </a:lnTo>
                  <a:lnTo>
                    <a:pt x="156" y="190"/>
                  </a:lnTo>
                  <a:lnTo>
                    <a:pt x="167" y="180"/>
                  </a:lnTo>
                  <a:lnTo>
                    <a:pt x="177" y="167"/>
                  </a:lnTo>
                  <a:lnTo>
                    <a:pt x="184" y="153"/>
                  </a:lnTo>
                  <a:lnTo>
                    <a:pt x="190" y="137"/>
                  </a:lnTo>
                  <a:lnTo>
                    <a:pt x="195" y="122"/>
                  </a:lnTo>
                  <a:lnTo>
                    <a:pt x="196" y="105"/>
                  </a:lnTo>
                  <a:lnTo>
                    <a:pt x="195" y="88"/>
                  </a:lnTo>
                  <a:lnTo>
                    <a:pt x="190" y="71"/>
                  </a:lnTo>
                  <a:lnTo>
                    <a:pt x="185" y="57"/>
                  </a:lnTo>
                  <a:lnTo>
                    <a:pt x="177" y="43"/>
                  </a:lnTo>
                  <a:lnTo>
                    <a:pt x="168" y="30"/>
                  </a:lnTo>
                  <a:lnTo>
                    <a:pt x="155" y="18"/>
                  </a:lnTo>
                  <a:lnTo>
                    <a:pt x="142" y="10"/>
                  </a:lnTo>
                  <a:lnTo>
                    <a:pt x="128" y="5"/>
                  </a:lnTo>
                  <a:lnTo>
                    <a:pt x="112" y="0"/>
                  </a:lnTo>
                  <a:lnTo>
                    <a:pt x="98" y="0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77" name="Freeform 21"/>
            <p:cNvSpPr>
              <a:spLocks/>
            </p:cNvSpPr>
            <p:nvPr/>
          </p:nvSpPr>
          <p:spPr bwMode="auto">
            <a:xfrm>
              <a:off x="1330" y="1196"/>
              <a:ext cx="29" cy="33"/>
            </a:xfrm>
            <a:custGeom>
              <a:avLst/>
              <a:gdLst>
                <a:gd name="T0" fmla="*/ 14 w 29"/>
                <a:gd name="T1" fmla="*/ 0 h 33"/>
                <a:gd name="T2" fmla="*/ 10 w 29"/>
                <a:gd name="T3" fmla="*/ 0 h 33"/>
                <a:gd name="T4" fmla="*/ 9 w 29"/>
                <a:gd name="T5" fmla="*/ 1 h 33"/>
                <a:gd name="T6" fmla="*/ 6 w 29"/>
                <a:gd name="T7" fmla="*/ 2 h 33"/>
                <a:gd name="T8" fmla="*/ 5 w 29"/>
                <a:gd name="T9" fmla="*/ 4 h 33"/>
                <a:gd name="T10" fmla="*/ 3 w 29"/>
                <a:gd name="T11" fmla="*/ 6 h 33"/>
                <a:gd name="T12" fmla="*/ 1 w 29"/>
                <a:gd name="T13" fmla="*/ 9 h 33"/>
                <a:gd name="T14" fmla="*/ 0 w 29"/>
                <a:gd name="T15" fmla="*/ 10 h 33"/>
                <a:gd name="T16" fmla="*/ 0 w 29"/>
                <a:gd name="T17" fmla="*/ 14 h 33"/>
                <a:gd name="T18" fmla="*/ 0 w 29"/>
                <a:gd name="T19" fmla="*/ 16 h 33"/>
                <a:gd name="T20" fmla="*/ 0 w 29"/>
                <a:gd name="T21" fmla="*/ 18 h 33"/>
                <a:gd name="T22" fmla="*/ 0 w 29"/>
                <a:gd name="T23" fmla="*/ 21 h 33"/>
                <a:gd name="T24" fmla="*/ 1 w 29"/>
                <a:gd name="T25" fmla="*/ 24 h 33"/>
                <a:gd name="T26" fmla="*/ 3 w 29"/>
                <a:gd name="T27" fmla="*/ 26 h 33"/>
                <a:gd name="T28" fmla="*/ 4 w 29"/>
                <a:gd name="T29" fmla="*/ 28 h 33"/>
                <a:gd name="T30" fmla="*/ 6 w 29"/>
                <a:gd name="T31" fmla="*/ 30 h 33"/>
                <a:gd name="T32" fmla="*/ 8 w 29"/>
                <a:gd name="T33" fmla="*/ 31 h 33"/>
                <a:gd name="T34" fmla="*/ 10 w 29"/>
                <a:gd name="T35" fmla="*/ 32 h 33"/>
                <a:gd name="T36" fmla="*/ 14 w 29"/>
                <a:gd name="T37" fmla="*/ 32 h 33"/>
                <a:gd name="T38" fmla="*/ 16 w 29"/>
                <a:gd name="T39" fmla="*/ 32 h 33"/>
                <a:gd name="T40" fmla="*/ 18 w 29"/>
                <a:gd name="T41" fmla="*/ 31 h 33"/>
                <a:gd name="T42" fmla="*/ 19 w 29"/>
                <a:gd name="T43" fmla="*/ 30 h 33"/>
                <a:gd name="T44" fmla="*/ 22 w 29"/>
                <a:gd name="T45" fmla="*/ 28 h 33"/>
                <a:gd name="T46" fmla="*/ 24 w 29"/>
                <a:gd name="T47" fmla="*/ 26 h 33"/>
                <a:gd name="T48" fmla="*/ 25 w 29"/>
                <a:gd name="T49" fmla="*/ 24 h 33"/>
                <a:gd name="T50" fmla="*/ 26 w 29"/>
                <a:gd name="T51" fmla="*/ 22 h 33"/>
                <a:gd name="T52" fmla="*/ 27 w 29"/>
                <a:gd name="T53" fmla="*/ 18 h 33"/>
                <a:gd name="T54" fmla="*/ 27 w 29"/>
                <a:gd name="T55" fmla="*/ 16 h 33"/>
                <a:gd name="T56" fmla="*/ 28 w 29"/>
                <a:gd name="T57" fmla="*/ 14 h 33"/>
                <a:gd name="T58" fmla="*/ 27 w 29"/>
                <a:gd name="T59" fmla="*/ 11 h 33"/>
                <a:gd name="T60" fmla="*/ 26 w 29"/>
                <a:gd name="T61" fmla="*/ 9 h 33"/>
                <a:gd name="T62" fmla="*/ 24 w 29"/>
                <a:gd name="T63" fmla="*/ 6 h 33"/>
                <a:gd name="T64" fmla="*/ 22 w 29"/>
                <a:gd name="T65" fmla="*/ 4 h 33"/>
                <a:gd name="T66" fmla="*/ 19 w 29"/>
                <a:gd name="T67" fmla="*/ 2 h 33"/>
                <a:gd name="T68" fmla="*/ 18 w 29"/>
                <a:gd name="T69" fmla="*/ 0 h 33"/>
                <a:gd name="T70" fmla="*/ 16 w 29"/>
                <a:gd name="T71" fmla="*/ 0 h 33"/>
                <a:gd name="T72" fmla="*/ 14 w 29"/>
                <a:gd name="T7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" h="33">
                  <a:moveTo>
                    <a:pt x="14" y="0"/>
                  </a:moveTo>
                  <a:lnTo>
                    <a:pt x="10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1"/>
                  </a:lnTo>
                  <a:lnTo>
                    <a:pt x="10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8" y="31"/>
                  </a:lnTo>
                  <a:lnTo>
                    <a:pt x="19" y="30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5" y="24"/>
                  </a:lnTo>
                  <a:lnTo>
                    <a:pt x="26" y="22"/>
                  </a:lnTo>
                  <a:lnTo>
                    <a:pt x="27" y="18"/>
                  </a:lnTo>
                  <a:lnTo>
                    <a:pt x="27" y="16"/>
                  </a:lnTo>
                  <a:lnTo>
                    <a:pt x="28" y="14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78" name="Rectangle 22"/>
            <p:cNvSpPr>
              <a:spLocks noChangeArrowheads="1"/>
            </p:cNvSpPr>
            <p:nvPr/>
          </p:nvSpPr>
          <p:spPr bwMode="auto">
            <a:xfrm>
              <a:off x="1314" y="1141"/>
              <a:ext cx="25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lIns="92075" tIns="46038" rIns="92075" bIns="46038">
              <a:spAutoFit/>
            </a:bodyPr>
            <a:lstStyle/>
            <a:p>
              <a:pPr eaLnBrk="0" hangingPunct="0"/>
              <a:endParaRPr lang="en-US" altLang="en-US" sz="1400">
                <a:solidFill>
                  <a:srgbClr val="4E4F00"/>
                </a:solidFill>
              </a:endParaRPr>
            </a:p>
          </p:txBody>
        </p:sp>
      </p:grpSp>
      <p:grpSp>
        <p:nvGrpSpPr>
          <p:cNvPr id="45079" name="Group 23"/>
          <p:cNvGrpSpPr>
            <a:grpSpLocks/>
          </p:cNvGrpSpPr>
          <p:nvPr/>
        </p:nvGrpSpPr>
        <p:grpSpPr bwMode="auto">
          <a:xfrm>
            <a:off x="5562600" y="2819400"/>
            <a:ext cx="838200" cy="357188"/>
            <a:chOff x="1314" y="1099"/>
            <a:chExt cx="545" cy="283"/>
          </a:xfrm>
        </p:grpSpPr>
        <p:sp>
          <p:nvSpPr>
            <p:cNvPr id="45080" name="Freeform 24"/>
            <p:cNvSpPr>
              <a:spLocks/>
            </p:cNvSpPr>
            <p:nvPr/>
          </p:nvSpPr>
          <p:spPr bwMode="auto">
            <a:xfrm>
              <a:off x="1326" y="1103"/>
              <a:ext cx="195" cy="218"/>
            </a:xfrm>
            <a:custGeom>
              <a:avLst/>
              <a:gdLst>
                <a:gd name="T0" fmla="*/ 97 w 195"/>
                <a:gd name="T1" fmla="*/ 0 h 218"/>
                <a:gd name="T2" fmla="*/ 80 w 195"/>
                <a:gd name="T3" fmla="*/ 0 h 218"/>
                <a:gd name="T4" fmla="*/ 66 w 195"/>
                <a:gd name="T5" fmla="*/ 4 h 218"/>
                <a:gd name="T6" fmla="*/ 53 w 195"/>
                <a:gd name="T7" fmla="*/ 10 h 218"/>
                <a:gd name="T8" fmla="*/ 40 w 195"/>
                <a:gd name="T9" fmla="*/ 20 h 218"/>
                <a:gd name="T10" fmla="*/ 27 w 195"/>
                <a:gd name="T11" fmla="*/ 32 h 218"/>
                <a:gd name="T12" fmla="*/ 18 w 195"/>
                <a:gd name="T13" fmla="*/ 44 h 218"/>
                <a:gd name="T14" fmla="*/ 11 w 195"/>
                <a:gd name="T15" fmla="*/ 59 h 218"/>
                <a:gd name="T16" fmla="*/ 4 w 195"/>
                <a:gd name="T17" fmla="*/ 75 h 218"/>
                <a:gd name="T18" fmla="*/ 0 w 195"/>
                <a:gd name="T19" fmla="*/ 91 h 218"/>
                <a:gd name="T20" fmla="*/ 0 w 195"/>
                <a:gd name="T21" fmla="*/ 107 h 218"/>
                <a:gd name="T22" fmla="*/ 0 w 195"/>
                <a:gd name="T23" fmla="*/ 126 h 218"/>
                <a:gd name="T24" fmla="*/ 4 w 195"/>
                <a:gd name="T25" fmla="*/ 142 h 218"/>
                <a:gd name="T26" fmla="*/ 10 w 195"/>
                <a:gd name="T27" fmla="*/ 157 h 218"/>
                <a:gd name="T28" fmla="*/ 19 w 195"/>
                <a:gd name="T29" fmla="*/ 172 h 218"/>
                <a:gd name="T30" fmla="*/ 27 w 195"/>
                <a:gd name="T31" fmla="*/ 184 h 218"/>
                <a:gd name="T32" fmla="*/ 39 w 195"/>
                <a:gd name="T33" fmla="*/ 196 h 218"/>
                <a:gd name="T34" fmla="*/ 52 w 195"/>
                <a:gd name="T35" fmla="*/ 205 h 218"/>
                <a:gd name="T36" fmla="*/ 66 w 195"/>
                <a:gd name="T37" fmla="*/ 211 h 218"/>
                <a:gd name="T38" fmla="*/ 81 w 195"/>
                <a:gd name="T39" fmla="*/ 216 h 218"/>
                <a:gd name="T40" fmla="*/ 96 w 195"/>
                <a:gd name="T41" fmla="*/ 217 h 218"/>
                <a:gd name="T42" fmla="*/ 111 w 195"/>
                <a:gd name="T43" fmla="*/ 216 h 218"/>
                <a:gd name="T44" fmla="*/ 126 w 195"/>
                <a:gd name="T45" fmla="*/ 212 h 218"/>
                <a:gd name="T46" fmla="*/ 140 w 195"/>
                <a:gd name="T47" fmla="*/ 204 h 218"/>
                <a:gd name="T48" fmla="*/ 153 w 195"/>
                <a:gd name="T49" fmla="*/ 196 h 218"/>
                <a:gd name="T50" fmla="*/ 166 w 195"/>
                <a:gd name="T51" fmla="*/ 185 h 218"/>
                <a:gd name="T52" fmla="*/ 174 w 195"/>
                <a:gd name="T53" fmla="*/ 171 h 218"/>
                <a:gd name="T54" fmla="*/ 182 w 195"/>
                <a:gd name="T55" fmla="*/ 157 h 218"/>
                <a:gd name="T56" fmla="*/ 188 w 195"/>
                <a:gd name="T57" fmla="*/ 141 h 218"/>
                <a:gd name="T58" fmla="*/ 192 w 195"/>
                <a:gd name="T59" fmla="*/ 125 h 218"/>
                <a:gd name="T60" fmla="*/ 194 w 195"/>
                <a:gd name="T61" fmla="*/ 108 h 218"/>
                <a:gd name="T62" fmla="*/ 192 w 195"/>
                <a:gd name="T63" fmla="*/ 90 h 218"/>
                <a:gd name="T64" fmla="*/ 188 w 195"/>
                <a:gd name="T65" fmla="*/ 74 h 218"/>
                <a:gd name="T66" fmla="*/ 182 w 195"/>
                <a:gd name="T67" fmla="*/ 59 h 218"/>
                <a:gd name="T68" fmla="*/ 174 w 195"/>
                <a:gd name="T69" fmla="*/ 44 h 218"/>
                <a:gd name="T70" fmla="*/ 165 w 195"/>
                <a:gd name="T71" fmla="*/ 32 h 218"/>
                <a:gd name="T72" fmla="*/ 153 w 195"/>
                <a:gd name="T73" fmla="*/ 20 h 218"/>
                <a:gd name="T74" fmla="*/ 140 w 195"/>
                <a:gd name="T75" fmla="*/ 12 h 218"/>
                <a:gd name="T76" fmla="*/ 126 w 195"/>
                <a:gd name="T77" fmla="*/ 5 h 218"/>
                <a:gd name="T78" fmla="*/ 112 w 195"/>
                <a:gd name="T79" fmla="*/ 0 h 218"/>
                <a:gd name="T80" fmla="*/ 97 w 195"/>
                <a:gd name="T8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218">
                  <a:moveTo>
                    <a:pt x="97" y="0"/>
                  </a:moveTo>
                  <a:lnTo>
                    <a:pt x="80" y="0"/>
                  </a:lnTo>
                  <a:lnTo>
                    <a:pt x="66" y="4"/>
                  </a:lnTo>
                  <a:lnTo>
                    <a:pt x="53" y="10"/>
                  </a:lnTo>
                  <a:lnTo>
                    <a:pt x="40" y="20"/>
                  </a:lnTo>
                  <a:lnTo>
                    <a:pt x="27" y="32"/>
                  </a:lnTo>
                  <a:lnTo>
                    <a:pt x="18" y="44"/>
                  </a:lnTo>
                  <a:lnTo>
                    <a:pt x="11" y="59"/>
                  </a:lnTo>
                  <a:lnTo>
                    <a:pt x="4" y="75"/>
                  </a:lnTo>
                  <a:lnTo>
                    <a:pt x="0" y="91"/>
                  </a:lnTo>
                  <a:lnTo>
                    <a:pt x="0" y="107"/>
                  </a:lnTo>
                  <a:lnTo>
                    <a:pt x="0" y="126"/>
                  </a:lnTo>
                  <a:lnTo>
                    <a:pt x="4" y="142"/>
                  </a:lnTo>
                  <a:lnTo>
                    <a:pt x="10" y="157"/>
                  </a:lnTo>
                  <a:lnTo>
                    <a:pt x="19" y="172"/>
                  </a:lnTo>
                  <a:lnTo>
                    <a:pt x="27" y="184"/>
                  </a:lnTo>
                  <a:lnTo>
                    <a:pt x="39" y="196"/>
                  </a:lnTo>
                  <a:lnTo>
                    <a:pt x="52" y="205"/>
                  </a:lnTo>
                  <a:lnTo>
                    <a:pt x="66" y="211"/>
                  </a:lnTo>
                  <a:lnTo>
                    <a:pt x="81" y="216"/>
                  </a:lnTo>
                  <a:lnTo>
                    <a:pt x="96" y="217"/>
                  </a:lnTo>
                  <a:lnTo>
                    <a:pt x="111" y="216"/>
                  </a:lnTo>
                  <a:lnTo>
                    <a:pt x="126" y="212"/>
                  </a:lnTo>
                  <a:lnTo>
                    <a:pt x="140" y="204"/>
                  </a:lnTo>
                  <a:lnTo>
                    <a:pt x="153" y="196"/>
                  </a:lnTo>
                  <a:lnTo>
                    <a:pt x="166" y="185"/>
                  </a:lnTo>
                  <a:lnTo>
                    <a:pt x="174" y="171"/>
                  </a:lnTo>
                  <a:lnTo>
                    <a:pt x="182" y="157"/>
                  </a:lnTo>
                  <a:lnTo>
                    <a:pt x="188" y="141"/>
                  </a:lnTo>
                  <a:lnTo>
                    <a:pt x="192" y="125"/>
                  </a:lnTo>
                  <a:lnTo>
                    <a:pt x="194" y="108"/>
                  </a:lnTo>
                  <a:lnTo>
                    <a:pt x="192" y="90"/>
                  </a:lnTo>
                  <a:lnTo>
                    <a:pt x="188" y="74"/>
                  </a:lnTo>
                  <a:lnTo>
                    <a:pt x="182" y="59"/>
                  </a:lnTo>
                  <a:lnTo>
                    <a:pt x="174" y="44"/>
                  </a:lnTo>
                  <a:lnTo>
                    <a:pt x="165" y="32"/>
                  </a:lnTo>
                  <a:lnTo>
                    <a:pt x="153" y="20"/>
                  </a:lnTo>
                  <a:lnTo>
                    <a:pt x="140" y="12"/>
                  </a:lnTo>
                  <a:lnTo>
                    <a:pt x="126" y="5"/>
                  </a:lnTo>
                  <a:lnTo>
                    <a:pt x="112" y="0"/>
                  </a:lnTo>
                  <a:lnTo>
                    <a:pt x="97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81" name="Freeform 25"/>
            <p:cNvSpPr>
              <a:spLocks/>
            </p:cNvSpPr>
            <p:nvPr/>
          </p:nvSpPr>
          <p:spPr bwMode="auto">
            <a:xfrm>
              <a:off x="1506" y="1153"/>
              <a:ext cx="353" cy="135"/>
            </a:xfrm>
            <a:custGeom>
              <a:avLst/>
              <a:gdLst>
                <a:gd name="T0" fmla="*/ 16 w 353"/>
                <a:gd name="T1" fmla="*/ 25 h 135"/>
                <a:gd name="T2" fmla="*/ 34 w 353"/>
                <a:gd name="T3" fmla="*/ 0 h 135"/>
                <a:gd name="T4" fmla="*/ 43 w 353"/>
                <a:gd name="T5" fmla="*/ 24 h 135"/>
                <a:gd name="T6" fmla="*/ 350 w 353"/>
                <a:gd name="T7" fmla="*/ 23 h 135"/>
                <a:gd name="T8" fmla="*/ 352 w 353"/>
                <a:gd name="T9" fmla="*/ 45 h 135"/>
                <a:gd name="T10" fmla="*/ 337 w 353"/>
                <a:gd name="T11" fmla="*/ 56 h 135"/>
                <a:gd name="T12" fmla="*/ 328 w 353"/>
                <a:gd name="T13" fmla="*/ 73 h 135"/>
                <a:gd name="T14" fmla="*/ 328 w 353"/>
                <a:gd name="T15" fmla="*/ 90 h 135"/>
                <a:gd name="T16" fmla="*/ 302 w 353"/>
                <a:gd name="T17" fmla="*/ 89 h 135"/>
                <a:gd name="T18" fmla="*/ 296 w 353"/>
                <a:gd name="T19" fmla="*/ 81 h 135"/>
                <a:gd name="T20" fmla="*/ 288 w 353"/>
                <a:gd name="T21" fmla="*/ 81 h 135"/>
                <a:gd name="T22" fmla="*/ 279 w 353"/>
                <a:gd name="T23" fmla="*/ 85 h 135"/>
                <a:gd name="T24" fmla="*/ 279 w 353"/>
                <a:gd name="T25" fmla="*/ 92 h 135"/>
                <a:gd name="T26" fmla="*/ 279 w 353"/>
                <a:gd name="T27" fmla="*/ 107 h 135"/>
                <a:gd name="T28" fmla="*/ 262 w 353"/>
                <a:gd name="T29" fmla="*/ 112 h 135"/>
                <a:gd name="T30" fmla="*/ 248 w 353"/>
                <a:gd name="T31" fmla="*/ 106 h 135"/>
                <a:gd name="T32" fmla="*/ 244 w 353"/>
                <a:gd name="T33" fmla="*/ 104 h 135"/>
                <a:gd name="T34" fmla="*/ 235 w 353"/>
                <a:gd name="T35" fmla="*/ 98 h 135"/>
                <a:gd name="T36" fmla="*/ 224 w 353"/>
                <a:gd name="T37" fmla="*/ 106 h 135"/>
                <a:gd name="T38" fmla="*/ 217 w 353"/>
                <a:gd name="T39" fmla="*/ 104 h 135"/>
                <a:gd name="T40" fmla="*/ 211 w 353"/>
                <a:gd name="T41" fmla="*/ 99 h 135"/>
                <a:gd name="T42" fmla="*/ 196 w 353"/>
                <a:gd name="T43" fmla="*/ 107 h 135"/>
                <a:gd name="T44" fmla="*/ 183 w 353"/>
                <a:gd name="T45" fmla="*/ 112 h 135"/>
                <a:gd name="T46" fmla="*/ 173 w 353"/>
                <a:gd name="T47" fmla="*/ 119 h 135"/>
                <a:gd name="T48" fmla="*/ 166 w 353"/>
                <a:gd name="T49" fmla="*/ 134 h 135"/>
                <a:gd name="T50" fmla="*/ 150 w 353"/>
                <a:gd name="T51" fmla="*/ 131 h 135"/>
                <a:gd name="T52" fmla="*/ 136 w 353"/>
                <a:gd name="T53" fmla="*/ 129 h 135"/>
                <a:gd name="T54" fmla="*/ 131 w 353"/>
                <a:gd name="T55" fmla="*/ 122 h 135"/>
                <a:gd name="T56" fmla="*/ 126 w 353"/>
                <a:gd name="T57" fmla="*/ 109 h 135"/>
                <a:gd name="T58" fmla="*/ 117 w 353"/>
                <a:gd name="T59" fmla="*/ 108 h 135"/>
                <a:gd name="T60" fmla="*/ 103 w 353"/>
                <a:gd name="T61" fmla="*/ 116 h 135"/>
                <a:gd name="T62" fmla="*/ 102 w 353"/>
                <a:gd name="T63" fmla="*/ 117 h 135"/>
                <a:gd name="T64" fmla="*/ 93 w 353"/>
                <a:gd name="T65" fmla="*/ 112 h 135"/>
                <a:gd name="T66" fmla="*/ 86 w 353"/>
                <a:gd name="T67" fmla="*/ 108 h 135"/>
                <a:gd name="T68" fmla="*/ 79 w 353"/>
                <a:gd name="T69" fmla="*/ 125 h 135"/>
                <a:gd name="T70" fmla="*/ 69 w 353"/>
                <a:gd name="T71" fmla="*/ 125 h 135"/>
                <a:gd name="T72" fmla="*/ 60 w 353"/>
                <a:gd name="T73" fmla="*/ 101 h 135"/>
                <a:gd name="T74" fmla="*/ 47 w 353"/>
                <a:gd name="T75" fmla="*/ 119 h 135"/>
                <a:gd name="T76" fmla="*/ 34 w 353"/>
                <a:gd name="T77" fmla="*/ 133 h 135"/>
                <a:gd name="T78" fmla="*/ 0 w 353"/>
                <a:gd name="T79" fmla="*/ 109 h 135"/>
                <a:gd name="T80" fmla="*/ 1 w 353"/>
                <a:gd name="T81" fmla="*/ 25 h 135"/>
                <a:gd name="T82" fmla="*/ 16 w 353"/>
                <a:gd name="T83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135">
                  <a:moveTo>
                    <a:pt x="16" y="25"/>
                  </a:moveTo>
                  <a:lnTo>
                    <a:pt x="34" y="0"/>
                  </a:lnTo>
                  <a:lnTo>
                    <a:pt x="43" y="24"/>
                  </a:lnTo>
                  <a:lnTo>
                    <a:pt x="350" y="23"/>
                  </a:lnTo>
                  <a:lnTo>
                    <a:pt x="352" y="45"/>
                  </a:lnTo>
                  <a:lnTo>
                    <a:pt x="337" y="56"/>
                  </a:lnTo>
                  <a:lnTo>
                    <a:pt x="328" y="73"/>
                  </a:lnTo>
                  <a:lnTo>
                    <a:pt x="328" y="90"/>
                  </a:lnTo>
                  <a:lnTo>
                    <a:pt x="302" y="89"/>
                  </a:lnTo>
                  <a:lnTo>
                    <a:pt x="296" y="81"/>
                  </a:lnTo>
                  <a:lnTo>
                    <a:pt x="288" y="81"/>
                  </a:lnTo>
                  <a:lnTo>
                    <a:pt x="279" y="85"/>
                  </a:lnTo>
                  <a:lnTo>
                    <a:pt x="279" y="92"/>
                  </a:lnTo>
                  <a:lnTo>
                    <a:pt x="279" y="107"/>
                  </a:lnTo>
                  <a:lnTo>
                    <a:pt x="262" y="112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35" y="98"/>
                  </a:lnTo>
                  <a:lnTo>
                    <a:pt x="224" y="106"/>
                  </a:lnTo>
                  <a:lnTo>
                    <a:pt x="217" y="104"/>
                  </a:lnTo>
                  <a:lnTo>
                    <a:pt x="211" y="99"/>
                  </a:lnTo>
                  <a:lnTo>
                    <a:pt x="196" y="107"/>
                  </a:lnTo>
                  <a:lnTo>
                    <a:pt x="183" y="112"/>
                  </a:lnTo>
                  <a:lnTo>
                    <a:pt x="173" y="119"/>
                  </a:lnTo>
                  <a:lnTo>
                    <a:pt x="166" y="134"/>
                  </a:lnTo>
                  <a:lnTo>
                    <a:pt x="150" y="131"/>
                  </a:lnTo>
                  <a:lnTo>
                    <a:pt x="136" y="129"/>
                  </a:lnTo>
                  <a:lnTo>
                    <a:pt x="131" y="122"/>
                  </a:lnTo>
                  <a:lnTo>
                    <a:pt x="126" y="109"/>
                  </a:lnTo>
                  <a:lnTo>
                    <a:pt x="117" y="108"/>
                  </a:lnTo>
                  <a:lnTo>
                    <a:pt x="103" y="116"/>
                  </a:lnTo>
                  <a:lnTo>
                    <a:pt x="102" y="117"/>
                  </a:lnTo>
                  <a:lnTo>
                    <a:pt x="93" y="112"/>
                  </a:lnTo>
                  <a:lnTo>
                    <a:pt x="86" y="108"/>
                  </a:lnTo>
                  <a:lnTo>
                    <a:pt x="79" y="125"/>
                  </a:lnTo>
                  <a:lnTo>
                    <a:pt x="69" y="125"/>
                  </a:lnTo>
                  <a:lnTo>
                    <a:pt x="60" y="101"/>
                  </a:lnTo>
                  <a:lnTo>
                    <a:pt x="47" y="119"/>
                  </a:lnTo>
                  <a:lnTo>
                    <a:pt x="34" y="133"/>
                  </a:lnTo>
                  <a:lnTo>
                    <a:pt x="0" y="109"/>
                  </a:lnTo>
                  <a:lnTo>
                    <a:pt x="1" y="25"/>
                  </a:lnTo>
                  <a:lnTo>
                    <a:pt x="16" y="25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82" name="Freeform 26"/>
            <p:cNvSpPr>
              <a:spLocks/>
            </p:cNvSpPr>
            <p:nvPr/>
          </p:nvSpPr>
          <p:spPr bwMode="auto">
            <a:xfrm>
              <a:off x="1495" y="1140"/>
              <a:ext cx="355" cy="136"/>
            </a:xfrm>
            <a:custGeom>
              <a:avLst/>
              <a:gdLst>
                <a:gd name="T0" fmla="*/ 16 w 355"/>
                <a:gd name="T1" fmla="*/ 26 h 136"/>
                <a:gd name="T2" fmla="*/ 35 w 355"/>
                <a:gd name="T3" fmla="*/ 0 h 136"/>
                <a:gd name="T4" fmla="*/ 42 w 355"/>
                <a:gd name="T5" fmla="*/ 22 h 136"/>
                <a:gd name="T6" fmla="*/ 354 w 355"/>
                <a:gd name="T7" fmla="*/ 22 h 136"/>
                <a:gd name="T8" fmla="*/ 353 w 355"/>
                <a:gd name="T9" fmla="*/ 45 h 136"/>
                <a:gd name="T10" fmla="*/ 339 w 355"/>
                <a:gd name="T11" fmla="*/ 55 h 136"/>
                <a:gd name="T12" fmla="*/ 328 w 355"/>
                <a:gd name="T13" fmla="*/ 75 h 136"/>
                <a:gd name="T14" fmla="*/ 329 w 355"/>
                <a:gd name="T15" fmla="*/ 89 h 136"/>
                <a:gd name="T16" fmla="*/ 303 w 355"/>
                <a:gd name="T17" fmla="*/ 89 h 136"/>
                <a:gd name="T18" fmla="*/ 297 w 355"/>
                <a:gd name="T19" fmla="*/ 79 h 136"/>
                <a:gd name="T20" fmla="*/ 288 w 355"/>
                <a:gd name="T21" fmla="*/ 78 h 136"/>
                <a:gd name="T22" fmla="*/ 280 w 355"/>
                <a:gd name="T23" fmla="*/ 87 h 136"/>
                <a:gd name="T24" fmla="*/ 279 w 355"/>
                <a:gd name="T25" fmla="*/ 92 h 136"/>
                <a:gd name="T26" fmla="*/ 279 w 355"/>
                <a:gd name="T27" fmla="*/ 105 h 136"/>
                <a:gd name="T28" fmla="*/ 262 w 355"/>
                <a:gd name="T29" fmla="*/ 112 h 136"/>
                <a:gd name="T30" fmla="*/ 249 w 355"/>
                <a:gd name="T31" fmla="*/ 107 h 136"/>
                <a:gd name="T32" fmla="*/ 245 w 355"/>
                <a:gd name="T33" fmla="*/ 103 h 136"/>
                <a:gd name="T34" fmla="*/ 237 w 355"/>
                <a:gd name="T35" fmla="*/ 100 h 136"/>
                <a:gd name="T36" fmla="*/ 224 w 355"/>
                <a:gd name="T37" fmla="*/ 105 h 136"/>
                <a:gd name="T38" fmla="*/ 218 w 355"/>
                <a:gd name="T39" fmla="*/ 104 h 136"/>
                <a:gd name="T40" fmla="*/ 212 w 355"/>
                <a:gd name="T41" fmla="*/ 97 h 136"/>
                <a:gd name="T42" fmla="*/ 197 w 355"/>
                <a:gd name="T43" fmla="*/ 105 h 136"/>
                <a:gd name="T44" fmla="*/ 182 w 355"/>
                <a:gd name="T45" fmla="*/ 112 h 136"/>
                <a:gd name="T46" fmla="*/ 174 w 355"/>
                <a:gd name="T47" fmla="*/ 122 h 136"/>
                <a:gd name="T48" fmla="*/ 169 w 355"/>
                <a:gd name="T49" fmla="*/ 135 h 136"/>
                <a:gd name="T50" fmla="*/ 152 w 355"/>
                <a:gd name="T51" fmla="*/ 133 h 136"/>
                <a:gd name="T52" fmla="*/ 137 w 355"/>
                <a:gd name="T53" fmla="*/ 130 h 136"/>
                <a:gd name="T54" fmla="*/ 131 w 355"/>
                <a:gd name="T55" fmla="*/ 124 h 136"/>
                <a:gd name="T56" fmla="*/ 127 w 355"/>
                <a:gd name="T57" fmla="*/ 109 h 136"/>
                <a:gd name="T58" fmla="*/ 119 w 355"/>
                <a:gd name="T59" fmla="*/ 107 h 136"/>
                <a:gd name="T60" fmla="*/ 103 w 355"/>
                <a:gd name="T61" fmla="*/ 113 h 136"/>
                <a:gd name="T62" fmla="*/ 101 w 355"/>
                <a:gd name="T63" fmla="*/ 113 h 136"/>
                <a:gd name="T64" fmla="*/ 92 w 355"/>
                <a:gd name="T65" fmla="*/ 112 h 136"/>
                <a:gd name="T66" fmla="*/ 87 w 355"/>
                <a:gd name="T67" fmla="*/ 107 h 136"/>
                <a:gd name="T68" fmla="*/ 78 w 355"/>
                <a:gd name="T69" fmla="*/ 126 h 136"/>
                <a:gd name="T70" fmla="*/ 69 w 355"/>
                <a:gd name="T71" fmla="*/ 126 h 136"/>
                <a:gd name="T72" fmla="*/ 62 w 355"/>
                <a:gd name="T73" fmla="*/ 100 h 136"/>
                <a:gd name="T74" fmla="*/ 49 w 355"/>
                <a:gd name="T75" fmla="*/ 118 h 136"/>
                <a:gd name="T76" fmla="*/ 35 w 355"/>
                <a:gd name="T77" fmla="*/ 132 h 136"/>
                <a:gd name="T78" fmla="*/ 0 w 355"/>
                <a:gd name="T79" fmla="*/ 108 h 136"/>
                <a:gd name="T80" fmla="*/ 0 w 355"/>
                <a:gd name="T81" fmla="*/ 25 h 136"/>
                <a:gd name="T82" fmla="*/ 16 w 355"/>
                <a:gd name="T83" fmla="*/ 2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" h="136">
                  <a:moveTo>
                    <a:pt x="16" y="26"/>
                  </a:moveTo>
                  <a:lnTo>
                    <a:pt x="35" y="0"/>
                  </a:lnTo>
                  <a:lnTo>
                    <a:pt x="42" y="22"/>
                  </a:lnTo>
                  <a:lnTo>
                    <a:pt x="354" y="22"/>
                  </a:lnTo>
                  <a:lnTo>
                    <a:pt x="353" y="45"/>
                  </a:lnTo>
                  <a:lnTo>
                    <a:pt x="339" y="55"/>
                  </a:lnTo>
                  <a:lnTo>
                    <a:pt x="328" y="75"/>
                  </a:lnTo>
                  <a:lnTo>
                    <a:pt x="329" y="89"/>
                  </a:lnTo>
                  <a:lnTo>
                    <a:pt x="303" y="89"/>
                  </a:lnTo>
                  <a:lnTo>
                    <a:pt x="297" y="79"/>
                  </a:lnTo>
                  <a:lnTo>
                    <a:pt x="288" y="78"/>
                  </a:lnTo>
                  <a:lnTo>
                    <a:pt x="280" y="87"/>
                  </a:lnTo>
                  <a:lnTo>
                    <a:pt x="279" y="92"/>
                  </a:lnTo>
                  <a:lnTo>
                    <a:pt x="279" y="105"/>
                  </a:lnTo>
                  <a:lnTo>
                    <a:pt x="262" y="112"/>
                  </a:lnTo>
                  <a:lnTo>
                    <a:pt x="249" y="107"/>
                  </a:lnTo>
                  <a:lnTo>
                    <a:pt x="245" y="103"/>
                  </a:lnTo>
                  <a:lnTo>
                    <a:pt x="237" y="100"/>
                  </a:lnTo>
                  <a:lnTo>
                    <a:pt x="224" y="105"/>
                  </a:lnTo>
                  <a:lnTo>
                    <a:pt x="218" y="104"/>
                  </a:lnTo>
                  <a:lnTo>
                    <a:pt x="212" y="97"/>
                  </a:lnTo>
                  <a:lnTo>
                    <a:pt x="197" y="105"/>
                  </a:lnTo>
                  <a:lnTo>
                    <a:pt x="182" y="112"/>
                  </a:lnTo>
                  <a:lnTo>
                    <a:pt x="174" y="122"/>
                  </a:lnTo>
                  <a:lnTo>
                    <a:pt x="169" y="135"/>
                  </a:lnTo>
                  <a:lnTo>
                    <a:pt x="152" y="133"/>
                  </a:lnTo>
                  <a:lnTo>
                    <a:pt x="137" y="130"/>
                  </a:lnTo>
                  <a:lnTo>
                    <a:pt x="131" y="124"/>
                  </a:lnTo>
                  <a:lnTo>
                    <a:pt x="127" y="109"/>
                  </a:lnTo>
                  <a:lnTo>
                    <a:pt x="119" y="107"/>
                  </a:lnTo>
                  <a:lnTo>
                    <a:pt x="103" y="113"/>
                  </a:lnTo>
                  <a:lnTo>
                    <a:pt x="101" y="113"/>
                  </a:lnTo>
                  <a:lnTo>
                    <a:pt x="92" y="112"/>
                  </a:lnTo>
                  <a:lnTo>
                    <a:pt x="87" y="107"/>
                  </a:lnTo>
                  <a:lnTo>
                    <a:pt x="78" y="126"/>
                  </a:lnTo>
                  <a:lnTo>
                    <a:pt x="69" y="126"/>
                  </a:lnTo>
                  <a:lnTo>
                    <a:pt x="62" y="100"/>
                  </a:lnTo>
                  <a:lnTo>
                    <a:pt x="49" y="118"/>
                  </a:lnTo>
                  <a:lnTo>
                    <a:pt x="35" y="132"/>
                  </a:lnTo>
                  <a:lnTo>
                    <a:pt x="0" y="108"/>
                  </a:lnTo>
                  <a:lnTo>
                    <a:pt x="0" y="25"/>
                  </a:lnTo>
                  <a:lnTo>
                    <a:pt x="16" y="26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83" name="Freeform 27"/>
            <p:cNvSpPr>
              <a:spLocks/>
            </p:cNvSpPr>
            <p:nvPr/>
          </p:nvSpPr>
          <p:spPr bwMode="auto">
            <a:xfrm>
              <a:off x="1462" y="1185"/>
              <a:ext cx="17" cy="37"/>
            </a:xfrm>
            <a:custGeom>
              <a:avLst/>
              <a:gdLst>
                <a:gd name="T0" fmla="*/ 0 w 17"/>
                <a:gd name="T1" fmla="*/ 35 h 37"/>
                <a:gd name="T2" fmla="*/ 16 w 17"/>
                <a:gd name="T3" fmla="*/ 36 h 37"/>
                <a:gd name="T4" fmla="*/ 16 w 17"/>
                <a:gd name="T5" fmla="*/ 0 h 37"/>
                <a:gd name="T6" fmla="*/ 0 w 17"/>
                <a:gd name="T7" fmla="*/ 0 h 37"/>
                <a:gd name="T8" fmla="*/ 0 w 17"/>
                <a:gd name="T9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5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35"/>
                  </a:lnTo>
                </a:path>
              </a:pathLst>
            </a:custGeom>
            <a:solidFill>
              <a:srgbClr val="BF9A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84" name="Freeform 28"/>
            <p:cNvSpPr>
              <a:spLocks/>
            </p:cNvSpPr>
            <p:nvPr/>
          </p:nvSpPr>
          <p:spPr bwMode="auto">
            <a:xfrm>
              <a:off x="1490" y="1185"/>
              <a:ext cx="17" cy="37"/>
            </a:xfrm>
            <a:custGeom>
              <a:avLst/>
              <a:gdLst>
                <a:gd name="T0" fmla="*/ 0 w 17"/>
                <a:gd name="T1" fmla="*/ 36 h 37"/>
                <a:gd name="T2" fmla="*/ 16 w 17"/>
                <a:gd name="T3" fmla="*/ 36 h 37"/>
                <a:gd name="T4" fmla="*/ 16 w 17"/>
                <a:gd name="T5" fmla="*/ 0 h 37"/>
                <a:gd name="T6" fmla="*/ 1 w 17"/>
                <a:gd name="T7" fmla="*/ 0 h 37"/>
                <a:gd name="T8" fmla="*/ 0 w 17"/>
                <a:gd name="T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7">
                  <a:moveTo>
                    <a:pt x="0" y="36"/>
                  </a:moveTo>
                  <a:lnTo>
                    <a:pt x="16" y="36"/>
                  </a:lnTo>
                  <a:lnTo>
                    <a:pt x="16" y="0"/>
                  </a:lnTo>
                  <a:lnTo>
                    <a:pt x="1" y="0"/>
                  </a:lnTo>
                  <a:lnTo>
                    <a:pt x="0" y="36"/>
                  </a:lnTo>
                </a:path>
              </a:pathLst>
            </a:custGeom>
            <a:solidFill>
              <a:srgbClr val="75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85" name="Freeform 29"/>
            <p:cNvSpPr>
              <a:spLocks/>
            </p:cNvSpPr>
            <p:nvPr/>
          </p:nvSpPr>
          <p:spPr bwMode="auto">
            <a:xfrm>
              <a:off x="1529" y="1140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9 w 17"/>
                <a:gd name="T3" fmla="*/ 3 h 19"/>
                <a:gd name="T4" fmla="*/ 16 w 17"/>
                <a:gd name="T5" fmla="*/ 18 h 19"/>
                <a:gd name="T6" fmla="*/ 8 w 17"/>
                <a:gd name="T7" fmla="*/ 18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9" y="3"/>
                  </a:lnTo>
                  <a:lnTo>
                    <a:pt x="16" y="18"/>
                  </a:lnTo>
                  <a:lnTo>
                    <a:pt x="8" y="18"/>
                  </a:lnTo>
                  <a:lnTo>
                    <a:pt x="0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86" name="Freeform 30"/>
            <p:cNvSpPr>
              <a:spLocks/>
            </p:cNvSpPr>
            <p:nvPr/>
          </p:nvSpPr>
          <p:spPr bwMode="auto">
            <a:xfrm>
              <a:off x="1532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87" name="Freeform 31"/>
            <p:cNvSpPr>
              <a:spLocks/>
            </p:cNvSpPr>
            <p:nvPr/>
          </p:nvSpPr>
          <p:spPr bwMode="auto">
            <a:xfrm>
              <a:off x="1560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88" name="Freeform 32"/>
            <p:cNvSpPr>
              <a:spLocks/>
            </p:cNvSpPr>
            <p:nvPr/>
          </p:nvSpPr>
          <p:spPr bwMode="auto">
            <a:xfrm>
              <a:off x="1587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89" name="Freeform 33"/>
            <p:cNvSpPr>
              <a:spLocks/>
            </p:cNvSpPr>
            <p:nvPr/>
          </p:nvSpPr>
          <p:spPr bwMode="auto">
            <a:xfrm>
              <a:off x="1615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90" name="Freeform 34"/>
            <p:cNvSpPr>
              <a:spLocks/>
            </p:cNvSpPr>
            <p:nvPr/>
          </p:nvSpPr>
          <p:spPr bwMode="auto">
            <a:xfrm>
              <a:off x="1643" y="1189"/>
              <a:ext cx="17" cy="38"/>
            </a:xfrm>
            <a:custGeom>
              <a:avLst/>
              <a:gdLst>
                <a:gd name="T0" fmla="*/ 0 w 17"/>
                <a:gd name="T1" fmla="*/ 36 h 38"/>
                <a:gd name="T2" fmla="*/ 16 w 17"/>
                <a:gd name="T3" fmla="*/ 37 h 38"/>
                <a:gd name="T4" fmla="*/ 16 w 17"/>
                <a:gd name="T5" fmla="*/ 1 h 38"/>
                <a:gd name="T6" fmla="*/ 0 w 17"/>
                <a:gd name="T7" fmla="*/ 0 h 38"/>
                <a:gd name="T8" fmla="*/ 0 w 17"/>
                <a:gd name="T9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8">
                  <a:moveTo>
                    <a:pt x="0" y="36"/>
                  </a:moveTo>
                  <a:lnTo>
                    <a:pt x="16" y="37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B3B900">
                    <a:gamma/>
                    <a:tint val="0"/>
                    <a:invGamma/>
                  </a:srgbClr>
                </a:gs>
                <a:gs pos="50000">
                  <a:srgbClr val="B3B900"/>
                </a:gs>
                <a:gs pos="100000">
                  <a:srgbClr val="B3B900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91" name="Line 35"/>
            <p:cNvSpPr>
              <a:spLocks noChangeShapeType="1"/>
            </p:cNvSpPr>
            <p:nvPr/>
          </p:nvSpPr>
          <p:spPr bwMode="auto">
            <a:xfrm>
              <a:off x="1503" y="1188"/>
              <a:ext cx="352" cy="1"/>
            </a:xfrm>
            <a:prstGeom prst="line">
              <a:avLst/>
            </a:prstGeom>
            <a:noFill/>
            <a:ln w="12700">
              <a:solidFill>
                <a:srgbClr val="4E4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92" name="Freeform 36"/>
            <p:cNvSpPr>
              <a:spLocks/>
            </p:cNvSpPr>
            <p:nvPr/>
          </p:nvSpPr>
          <p:spPr bwMode="auto">
            <a:xfrm>
              <a:off x="1317" y="1099"/>
              <a:ext cx="197" cy="212"/>
            </a:xfrm>
            <a:custGeom>
              <a:avLst/>
              <a:gdLst>
                <a:gd name="T0" fmla="*/ 98 w 197"/>
                <a:gd name="T1" fmla="*/ 0 h 212"/>
                <a:gd name="T2" fmla="*/ 84 w 197"/>
                <a:gd name="T3" fmla="*/ 0 h 212"/>
                <a:gd name="T4" fmla="*/ 67 w 197"/>
                <a:gd name="T5" fmla="*/ 4 h 212"/>
                <a:gd name="T6" fmla="*/ 54 w 197"/>
                <a:gd name="T7" fmla="*/ 9 h 212"/>
                <a:gd name="T8" fmla="*/ 39 w 197"/>
                <a:gd name="T9" fmla="*/ 19 h 212"/>
                <a:gd name="T10" fmla="*/ 28 w 197"/>
                <a:gd name="T11" fmla="*/ 30 h 212"/>
                <a:gd name="T12" fmla="*/ 19 w 197"/>
                <a:gd name="T13" fmla="*/ 43 h 212"/>
                <a:gd name="T14" fmla="*/ 10 w 197"/>
                <a:gd name="T15" fmla="*/ 57 h 212"/>
                <a:gd name="T16" fmla="*/ 5 w 197"/>
                <a:gd name="T17" fmla="*/ 71 h 212"/>
                <a:gd name="T18" fmla="*/ 0 w 197"/>
                <a:gd name="T19" fmla="*/ 87 h 212"/>
                <a:gd name="T20" fmla="*/ 0 w 197"/>
                <a:gd name="T21" fmla="*/ 104 h 212"/>
                <a:gd name="T22" fmla="*/ 1 w 197"/>
                <a:gd name="T23" fmla="*/ 122 h 212"/>
                <a:gd name="T24" fmla="*/ 5 w 197"/>
                <a:gd name="T25" fmla="*/ 139 h 212"/>
                <a:gd name="T26" fmla="*/ 10 w 197"/>
                <a:gd name="T27" fmla="*/ 153 h 212"/>
                <a:gd name="T28" fmla="*/ 18 w 197"/>
                <a:gd name="T29" fmla="*/ 166 h 212"/>
                <a:gd name="T30" fmla="*/ 28 w 197"/>
                <a:gd name="T31" fmla="*/ 179 h 212"/>
                <a:gd name="T32" fmla="*/ 39 w 197"/>
                <a:gd name="T33" fmla="*/ 191 h 212"/>
                <a:gd name="T34" fmla="*/ 54 w 197"/>
                <a:gd name="T35" fmla="*/ 199 h 212"/>
                <a:gd name="T36" fmla="*/ 68 w 197"/>
                <a:gd name="T37" fmla="*/ 206 h 212"/>
                <a:gd name="T38" fmla="*/ 82 w 197"/>
                <a:gd name="T39" fmla="*/ 210 h 212"/>
                <a:gd name="T40" fmla="*/ 97 w 197"/>
                <a:gd name="T41" fmla="*/ 211 h 212"/>
                <a:gd name="T42" fmla="*/ 112 w 197"/>
                <a:gd name="T43" fmla="*/ 210 h 212"/>
                <a:gd name="T44" fmla="*/ 128 w 197"/>
                <a:gd name="T45" fmla="*/ 206 h 212"/>
                <a:gd name="T46" fmla="*/ 142 w 197"/>
                <a:gd name="T47" fmla="*/ 200 h 212"/>
                <a:gd name="T48" fmla="*/ 156 w 197"/>
                <a:gd name="T49" fmla="*/ 190 h 212"/>
                <a:gd name="T50" fmla="*/ 167 w 197"/>
                <a:gd name="T51" fmla="*/ 180 h 212"/>
                <a:gd name="T52" fmla="*/ 177 w 197"/>
                <a:gd name="T53" fmla="*/ 167 h 212"/>
                <a:gd name="T54" fmla="*/ 184 w 197"/>
                <a:gd name="T55" fmla="*/ 153 h 212"/>
                <a:gd name="T56" fmla="*/ 190 w 197"/>
                <a:gd name="T57" fmla="*/ 137 h 212"/>
                <a:gd name="T58" fmla="*/ 195 w 197"/>
                <a:gd name="T59" fmla="*/ 122 h 212"/>
                <a:gd name="T60" fmla="*/ 196 w 197"/>
                <a:gd name="T61" fmla="*/ 105 h 212"/>
                <a:gd name="T62" fmla="*/ 195 w 197"/>
                <a:gd name="T63" fmla="*/ 88 h 212"/>
                <a:gd name="T64" fmla="*/ 190 w 197"/>
                <a:gd name="T65" fmla="*/ 71 h 212"/>
                <a:gd name="T66" fmla="*/ 185 w 197"/>
                <a:gd name="T67" fmla="*/ 57 h 212"/>
                <a:gd name="T68" fmla="*/ 177 w 197"/>
                <a:gd name="T69" fmla="*/ 43 h 212"/>
                <a:gd name="T70" fmla="*/ 168 w 197"/>
                <a:gd name="T71" fmla="*/ 30 h 212"/>
                <a:gd name="T72" fmla="*/ 155 w 197"/>
                <a:gd name="T73" fmla="*/ 18 h 212"/>
                <a:gd name="T74" fmla="*/ 142 w 197"/>
                <a:gd name="T75" fmla="*/ 10 h 212"/>
                <a:gd name="T76" fmla="*/ 128 w 197"/>
                <a:gd name="T77" fmla="*/ 5 h 212"/>
                <a:gd name="T78" fmla="*/ 112 w 197"/>
                <a:gd name="T79" fmla="*/ 0 h 212"/>
                <a:gd name="T80" fmla="*/ 98 w 197"/>
                <a:gd name="T8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212">
                  <a:moveTo>
                    <a:pt x="98" y="0"/>
                  </a:moveTo>
                  <a:lnTo>
                    <a:pt x="84" y="0"/>
                  </a:lnTo>
                  <a:lnTo>
                    <a:pt x="67" y="4"/>
                  </a:lnTo>
                  <a:lnTo>
                    <a:pt x="54" y="9"/>
                  </a:lnTo>
                  <a:lnTo>
                    <a:pt x="39" y="19"/>
                  </a:lnTo>
                  <a:lnTo>
                    <a:pt x="28" y="30"/>
                  </a:lnTo>
                  <a:lnTo>
                    <a:pt x="19" y="43"/>
                  </a:lnTo>
                  <a:lnTo>
                    <a:pt x="10" y="57"/>
                  </a:lnTo>
                  <a:lnTo>
                    <a:pt x="5" y="71"/>
                  </a:lnTo>
                  <a:lnTo>
                    <a:pt x="0" y="87"/>
                  </a:lnTo>
                  <a:lnTo>
                    <a:pt x="0" y="104"/>
                  </a:lnTo>
                  <a:lnTo>
                    <a:pt x="1" y="122"/>
                  </a:lnTo>
                  <a:lnTo>
                    <a:pt x="5" y="139"/>
                  </a:lnTo>
                  <a:lnTo>
                    <a:pt x="10" y="153"/>
                  </a:lnTo>
                  <a:lnTo>
                    <a:pt x="18" y="166"/>
                  </a:lnTo>
                  <a:lnTo>
                    <a:pt x="28" y="179"/>
                  </a:lnTo>
                  <a:lnTo>
                    <a:pt x="39" y="191"/>
                  </a:lnTo>
                  <a:lnTo>
                    <a:pt x="54" y="199"/>
                  </a:lnTo>
                  <a:lnTo>
                    <a:pt x="68" y="206"/>
                  </a:lnTo>
                  <a:lnTo>
                    <a:pt x="82" y="210"/>
                  </a:lnTo>
                  <a:lnTo>
                    <a:pt x="97" y="211"/>
                  </a:lnTo>
                  <a:lnTo>
                    <a:pt x="112" y="210"/>
                  </a:lnTo>
                  <a:lnTo>
                    <a:pt x="128" y="206"/>
                  </a:lnTo>
                  <a:lnTo>
                    <a:pt x="142" y="200"/>
                  </a:lnTo>
                  <a:lnTo>
                    <a:pt x="156" y="190"/>
                  </a:lnTo>
                  <a:lnTo>
                    <a:pt x="167" y="180"/>
                  </a:lnTo>
                  <a:lnTo>
                    <a:pt x="177" y="167"/>
                  </a:lnTo>
                  <a:lnTo>
                    <a:pt x="184" y="153"/>
                  </a:lnTo>
                  <a:lnTo>
                    <a:pt x="190" y="137"/>
                  </a:lnTo>
                  <a:lnTo>
                    <a:pt x="195" y="122"/>
                  </a:lnTo>
                  <a:lnTo>
                    <a:pt x="196" y="105"/>
                  </a:lnTo>
                  <a:lnTo>
                    <a:pt x="195" y="88"/>
                  </a:lnTo>
                  <a:lnTo>
                    <a:pt x="190" y="71"/>
                  </a:lnTo>
                  <a:lnTo>
                    <a:pt x="185" y="57"/>
                  </a:lnTo>
                  <a:lnTo>
                    <a:pt x="177" y="43"/>
                  </a:lnTo>
                  <a:lnTo>
                    <a:pt x="168" y="30"/>
                  </a:lnTo>
                  <a:lnTo>
                    <a:pt x="155" y="18"/>
                  </a:lnTo>
                  <a:lnTo>
                    <a:pt x="142" y="10"/>
                  </a:lnTo>
                  <a:lnTo>
                    <a:pt x="128" y="5"/>
                  </a:lnTo>
                  <a:lnTo>
                    <a:pt x="112" y="0"/>
                  </a:lnTo>
                  <a:lnTo>
                    <a:pt x="98" y="0"/>
                  </a:lnTo>
                </a:path>
              </a:pathLst>
            </a:custGeom>
            <a:solidFill>
              <a:srgbClr val="FAF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93" name="Freeform 37"/>
            <p:cNvSpPr>
              <a:spLocks/>
            </p:cNvSpPr>
            <p:nvPr/>
          </p:nvSpPr>
          <p:spPr bwMode="auto">
            <a:xfrm>
              <a:off x="1330" y="1196"/>
              <a:ext cx="29" cy="33"/>
            </a:xfrm>
            <a:custGeom>
              <a:avLst/>
              <a:gdLst>
                <a:gd name="T0" fmla="*/ 14 w 29"/>
                <a:gd name="T1" fmla="*/ 0 h 33"/>
                <a:gd name="T2" fmla="*/ 10 w 29"/>
                <a:gd name="T3" fmla="*/ 0 h 33"/>
                <a:gd name="T4" fmla="*/ 9 w 29"/>
                <a:gd name="T5" fmla="*/ 1 h 33"/>
                <a:gd name="T6" fmla="*/ 6 w 29"/>
                <a:gd name="T7" fmla="*/ 2 h 33"/>
                <a:gd name="T8" fmla="*/ 5 w 29"/>
                <a:gd name="T9" fmla="*/ 4 h 33"/>
                <a:gd name="T10" fmla="*/ 3 w 29"/>
                <a:gd name="T11" fmla="*/ 6 h 33"/>
                <a:gd name="T12" fmla="*/ 1 w 29"/>
                <a:gd name="T13" fmla="*/ 9 h 33"/>
                <a:gd name="T14" fmla="*/ 0 w 29"/>
                <a:gd name="T15" fmla="*/ 10 h 33"/>
                <a:gd name="T16" fmla="*/ 0 w 29"/>
                <a:gd name="T17" fmla="*/ 14 h 33"/>
                <a:gd name="T18" fmla="*/ 0 w 29"/>
                <a:gd name="T19" fmla="*/ 16 h 33"/>
                <a:gd name="T20" fmla="*/ 0 w 29"/>
                <a:gd name="T21" fmla="*/ 18 h 33"/>
                <a:gd name="T22" fmla="*/ 0 w 29"/>
                <a:gd name="T23" fmla="*/ 21 h 33"/>
                <a:gd name="T24" fmla="*/ 1 w 29"/>
                <a:gd name="T25" fmla="*/ 24 h 33"/>
                <a:gd name="T26" fmla="*/ 3 w 29"/>
                <a:gd name="T27" fmla="*/ 26 h 33"/>
                <a:gd name="T28" fmla="*/ 4 w 29"/>
                <a:gd name="T29" fmla="*/ 28 h 33"/>
                <a:gd name="T30" fmla="*/ 6 w 29"/>
                <a:gd name="T31" fmla="*/ 30 h 33"/>
                <a:gd name="T32" fmla="*/ 8 w 29"/>
                <a:gd name="T33" fmla="*/ 31 h 33"/>
                <a:gd name="T34" fmla="*/ 10 w 29"/>
                <a:gd name="T35" fmla="*/ 32 h 33"/>
                <a:gd name="T36" fmla="*/ 14 w 29"/>
                <a:gd name="T37" fmla="*/ 32 h 33"/>
                <a:gd name="T38" fmla="*/ 16 w 29"/>
                <a:gd name="T39" fmla="*/ 32 h 33"/>
                <a:gd name="T40" fmla="*/ 18 w 29"/>
                <a:gd name="T41" fmla="*/ 31 h 33"/>
                <a:gd name="T42" fmla="*/ 19 w 29"/>
                <a:gd name="T43" fmla="*/ 30 h 33"/>
                <a:gd name="T44" fmla="*/ 22 w 29"/>
                <a:gd name="T45" fmla="*/ 28 h 33"/>
                <a:gd name="T46" fmla="*/ 24 w 29"/>
                <a:gd name="T47" fmla="*/ 26 h 33"/>
                <a:gd name="T48" fmla="*/ 25 w 29"/>
                <a:gd name="T49" fmla="*/ 24 h 33"/>
                <a:gd name="T50" fmla="*/ 26 w 29"/>
                <a:gd name="T51" fmla="*/ 22 h 33"/>
                <a:gd name="T52" fmla="*/ 27 w 29"/>
                <a:gd name="T53" fmla="*/ 18 h 33"/>
                <a:gd name="T54" fmla="*/ 27 w 29"/>
                <a:gd name="T55" fmla="*/ 16 h 33"/>
                <a:gd name="T56" fmla="*/ 28 w 29"/>
                <a:gd name="T57" fmla="*/ 14 h 33"/>
                <a:gd name="T58" fmla="*/ 27 w 29"/>
                <a:gd name="T59" fmla="*/ 11 h 33"/>
                <a:gd name="T60" fmla="*/ 26 w 29"/>
                <a:gd name="T61" fmla="*/ 9 h 33"/>
                <a:gd name="T62" fmla="*/ 24 w 29"/>
                <a:gd name="T63" fmla="*/ 6 h 33"/>
                <a:gd name="T64" fmla="*/ 22 w 29"/>
                <a:gd name="T65" fmla="*/ 4 h 33"/>
                <a:gd name="T66" fmla="*/ 19 w 29"/>
                <a:gd name="T67" fmla="*/ 2 h 33"/>
                <a:gd name="T68" fmla="*/ 18 w 29"/>
                <a:gd name="T69" fmla="*/ 0 h 33"/>
                <a:gd name="T70" fmla="*/ 16 w 29"/>
                <a:gd name="T71" fmla="*/ 0 h 33"/>
                <a:gd name="T72" fmla="*/ 14 w 29"/>
                <a:gd name="T7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" h="33">
                  <a:moveTo>
                    <a:pt x="14" y="0"/>
                  </a:moveTo>
                  <a:lnTo>
                    <a:pt x="10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1"/>
                  </a:lnTo>
                  <a:lnTo>
                    <a:pt x="10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8" y="31"/>
                  </a:lnTo>
                  <a:lnTo>
                    <a:pt x="19" y="30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5" y="24"/>
                  </a:lnTo>
                  <a:lnTo>
                    <a:pt x="26" y="22"/>
                  </a:lnTo>
                  <a:lnTo>
                    <a:pt x="27" y="18"/>
                  </a:lnTo>
                  <a:lnTo>
                    <a:pt x="27" y="16"/>
                  </a:lnTo>
                  <a:lnTo>
                    <a:pt x="28" y="14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</a:path>
              </a:pathLst>
            </a:custGeom>
            <a:solidFill>
              <a:srgbClr val="4E4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45094" name="Rectangle 38"/>
            <p:cNvSpPr>
              <a:spLocks noChangeArrowheads="1"/>
            </p:cNvSpPr>
            <p:nvPr/>
          </p:nvSpPr>
          <p:spPr bwMode="auto">
            <a:xfrm>
              <a:off x="1314" y="1141"/>
              <a:ext cx="25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endParaRPr lang="en-US" altLang="en-US" sz="1400">
                <a:solidFill>
                  <a:srgbClr val="4E4F00"/>
                </a:solidFill>
              </a:endParaRPr>
            </a:p>
          </p:txBody>
        </p:sp>
      </p:grpSp>
      <p:sp>
        <p:nvSpPr>
          <p:cNvPr id="45095" name="Line 39"/>
          <p:cNvSpPr>
            <a:spLocks noChangeShapeType="1"/>
          </p:cNvSpPr>
          <p:nvPr/>
        </p:nvSpPr>
        <p:spPr bwMode="auto">
          <a:xfrm>
            <a:off x="1828800" y="3276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5096" name="Line 40"/>
          <p:cNvSpPr>
            <a:spLocks noChangeShapeType="1"/>
          </p:cNvSpPr>
          <p:nvPr/>
        </p:nvSpPr>
        <p:spPr bwMode="auto">
          <a:xfrm>
            <a:off x="4953000" y="32766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2438400" y="2514600"/>
            <a:ext cx="693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K</a:t>
            </a:r>
            <a:r>
              <a:rPr lang="en-US" altLang="en-US" sz="1600" baseline="-25000"/>
              <a:t>client</a:t>
            </a:r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5867400" y="25146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K</a:t>
            </a:r>
            <a:r>
              <a:rPr lang="en-US" altLang="en-US" sz="1600" baseline="-25000"/>
              <a:t>server</a:t>
            </a:r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990600" y="25908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Client</a:t>
            </a:r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3962400" y="3810000"/>
            <a:ext cx="622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KDC</a:t>
            </a: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7162800" y="2057400"/>
            <a:ext cx="12906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Application</a:t>
            </a:r>
          </a:p>
          <a:p>
            <a:pPr algn="ctr"/>
            <a:r>
              <a:rPr lang="en-US" altLang="en-US" sz="1600"/>
              <a:t>Server</a:t>
            </a:r>
          </a:p>
        </p:txBody>
      </p:sp>
      <p:sp>
        <p:nvSpPr>
          <p:cNvPr id="45102" name="Text Box 46"/>
          <p:cNvSpPr txBox="1">
            <a:spLocks noChangeArrowheads="1"/>
          </p:cNvSpPr>
          <p:nvPr/>
        </p:nvSpPr>
        <p:spPr bwMode="auto">
          <a:xfrm>
            <a:off x="1905000" y="3429000"/>
            <a:ext cx="1800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Shared key between</a:t>
            </a:r>
          </a:p>
          <a:p>
            <a:pPr algn="ctr"/>
            <a:r>
              <a:rPr lang="en-US" altLang="en-US" sz="1400" b="0"/>
              <a:t>KDC and client</a:t>
            </a:r>
          </a:p>
        </p:txBody>
      </p:sp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4953000" y="3352800"/>
            <a:ext cx="2343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Shared key between</a:t>
            </a:r>
          </a:p>
          <a:p>
            <a:pPr algn="ctr"/>
            <a:r>
              <a:rPr lang="en-US" altLang="en-US" sz="1400" b="0"/>
              <a:t>KDC and application server</a:t>
            </a:r>
          </a:p>
        </p:txBody>
      </p:sp>
    </p:spTree>
    <p:extLst>
      <p:ext uri="{BB962C8B-B14F-4D97-AF65-F5344CB8AC3E}">
        <p14:creationId xmlns:p14="http://schemas.microsoft.com/office/powerpoint/2010/main" val="12601814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A1E0-5834-4E6F-8E4B-751BFC2E3383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Kerberos Authentication Request and Reply</a:t>
            </a:r>
          </a:p>
        </p:txBody>
      </p:sp>
      <p:pic>
        <p:nvPicPr>
          <p:cNvPr id="4608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1025525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5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9906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066800" y="22860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Client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953000" y="2133600"/>
            <a:ext cx="622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KDC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828800" y="2895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1371600" y="3962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1371600" y="4495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477000" y="2286000"/>
            <a:ext cx="1524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477000" y="2667000"/>
            <a:ext cx="15636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Principals with </a:t>
            </a:r>
          </a:p>
          <a:p>
            <a:r>
              <a:rPr lang="en-US" altLang="en-US" sz="1400" b="0"/>
              <a:t>associated keys </a:t>
            </a:r>
          </a:p>
          <a:p>
            <a:r>
              <a:rPr lang="en-US" altLang="en-US" sz="1400" b="0"/>
              <a:t>and access rights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629400" y="2362200"/>
            <a:ext cx="1173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DATABASE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V="1">
            <a:off x="5486400" y="22860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5638800" y="3276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057400" y="2590800"/>
            <a:ext cx="2017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Authentication Request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057400" y="3505200"/>
            <a:ext cx="2155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Authentication Response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600200" y="3962400"/>
            <a:ext cx="4735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[K</a:t>
            </a:r>
            <a:r>
              <a:rPr lang="en-US" altLang="en-US" sz="1400" b="0" baseline="-25000"/>
              <a:t>session</a:t>
            </a:r>
            <a:r>
              <a:rPr lang="en-US" altLang="en-US" sz="1400" b="0"/>
              <a:t>, T</a:t>
            </a:r>
            <a:r>
              <a:rPr lang="en-US" altLang="en-US" sz="1400" b="0" baseline="-25000"/>
              <a:t>exp</a:t>
            </a:r>
            <a:r>
              <a:rPr lang="en-US" altLang="en-US" sz="1400" b="0"/>
              <a:t>, random #, server name] encrypted with K</a:t>
            </a:r>
            <a:r>
              <a:rPr lang="en-US" altLang="en-US" sz="1400" b="0" baseline="-25000"/>
              <a:t>client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752600" y="4495800"/>
            <a:ext cx="3005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[Kerberos Ticket] encrypt with K</a:t>
            </a:r>
            <a:r>
              <a:rPr lang="en-US" altLang="en-US" sz="1400" b="0" baseline="-25000"/>
              <a:t>server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685800" y="5257800"/>
            <a:ext cx="41306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Client prompts user for password and uses the</a:t>
            </a:r>
          </a:p>
          <a:p>
            <a:r>
              <a:rPr lang="en-US" altLang="en-US" sz="1400" b="0"/>
              <a:t>password, K</a:t>
            </a:r>
            <a:r>
              <a:rPr lang="en-US" altLang="en-US" sz="1400" b="0" baseline="-25000"/>
              <a:t>client</a:t>
            </a:r>
            <a:r>
              <a:rPr lang="en-US" altLang="en-US" sz="1400" b="0"/>
              <a:t>, to decrypt the session key K</a:t>
            </a:r>
            <a:r>
              <a:rPr lang="en-US" altLang="en-US" sz="1400" b="0" baseline="-25000"/>
              <a:t>session</a:t>
            </a:r>
          </a:p>
        </p:txBody>
      </p:sp>
      <p:sp>
        <p:nvSpPr>
          <p:cNvPr id="46101" name="Oval 21"/>
          <p:cNvSpPr>
            <a:spLocks noChangeArrowheads="1"/>
          </p:cNvSpPr>
          <p:nvPr/>
        </p:nvSpPr>
        <p:spPr bwMode="auto">
          <a:xfrm>
            <a:off x="381000" y="5257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46102" name="Oval 22"/>
          <p:cNvSpPr>
            <a:spLocks noChangeArrowheads="1"/>
          </p:cNvSpPr>
          <p:nvPr/>
        </p:nvSpPr>
        <p:spPr bwMode="auto">
          <a:xfrm>
            <a:off x="43434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46103" name="Oval 23"/>
          <p:cNvSpPr>
            <a:spLocks noChangeArrowheads="1"/>
          </p:cNvSpPr>
          <p:nvPr/>
        </p:nvSpPr>
        <p:spPr bwMode="auto">
          <a:xfrm>
            <a:off x="6934200" y="3733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46104" name="Oval 24"/>
          <p:cNvSpPr>
            <a:spLocks noChangeArrowheads="1"/>
          </p:cNvSpPr>
          <p:nvPr/>
        </p:nvSpPr>
        <p:spPr bwMode="auto">
          <a:xfrm>
            <a:off x="17526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7315200" y="3657600"/>
            <a:ext cx="1635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KDC verifies client</a:t>
            </a:r>
          </a:p>
          <a:p>
            <a:r>
              <a:rPr lang="en-US" altLang="en-US" sz="1400" b="0"/>
              <a:t>access rights</a:t>
            </a:r>
          </a:p>
        </p:txBody>
      </p:sp>
    </p:spTree>
    <p:extLst>
      <p:ext uri="{BB962C8B-B14F-4D97-AF65-F5344CB8AC3E}">
        <p14:creationId xmlns:p14="http://schemas.microsoft.com/office/powerpoint/2010/main" val="392485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B797-27C4-4C21-BD14-ED8872EC47E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 Good Security Policy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057400"/>
            <a:ext cx="8001000" cy="4038600"/>
          </a:xfrm>
        </p:spPr>
        <p:txBody>
          <a:bodyPr/>
          <a:lstStyle/>
          <a:p>
            <a:r>
              <a:rPr lang="en-US" altLang="en-US" sz="2800"/>
              <a:t>Can it be implemented technically?</a:t>
            </a:r>
          </a:p>
          <a:p>
            <a:r>
              <a:rPr lang="en-US" altLang="en-US" sz="2800"/>
              <a:t>Are you able to implement it organizationally?</a:t>
            </a:r>
          </a:p>
          <a:p>
            <a:r>
              <a:rPr lang="en-US" altLang="en-US" sz="2800"/>
              <a:t>Can you enforce it with security tools and /or sanctions?</a:t>
            </a:r>
          </a:p>
          <a:p>
            <a:r>
              <a:rPr lang="en-US" altLang="en-US" sz="2800"/>
              <a:t>Does it clearly define areas of responsibility for the users, administrators, and management?</a:t>
            </a:r>
          </a:p>
          <a:p>
            <a:r>
              <a:rPr lang="en-US" altLang="en-US" sz="2800"/>
              <a:t>Is it flexible and adaptable to changing environments?</a:t>
            </a:r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78608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8D87-9B89-4569-85EC-11311E762E68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Kerberos Application Request and Reply</a:t>
            </a:r>
          </a:p>
        </p:txBody>
      </p:sp>
      <p:pic>
        <p:nvPicPr>
          <p:cNvPr id="4710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19400"/>
            <a:ext cx="1025525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9906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Client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638800" y="2514600"/>
            <a:ext cx="622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KDC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828800" y="32004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828800" y="36576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905000" y="3200400"/>
            <a:ext cx="3201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[Kerberos Ticket] encrypted with K</a:t>
            </a:r>
            <a:r>
              <a:rPr lang="en-US" altLang="en-US" sz="1400" b="0" baseline="-25000"/>
              <a:t>server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438400" y="4724400"/>
            <a:ext cx="190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Application Response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905000" y="3657600"/>
            <a:ext cx="3074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[Authenticator] encrypted with K</a:t>
            </a:r>
            <a:r>
              <a:rPr lang="en-US" altLang="en-US" sz="1400" b="0" baseline="-25000"/>
              <a:t>session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514600" y="2590800"/>
            <a:ext cx="176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Application Request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5486400" y="4114800"/>
            <a:ext cx="31813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Server decrypts Kerberos ticket to get</a:t>
            </a:r>
          </a:p>
          <a:p>
            <a:r>
              <a:rPr lang="en-US" altLang="en-US" sz="1400" b="0"/>
              <a:t>session key.  This session key is used</a:t>
            </a:r>
          </a:p>
          <a:p>
            <a:r>
              <a:rPr lang="en-US" altLang="en-US" sz="1400" b="0"/>
              <a:t>to decrypt the authenticator.</a:t>
            </a: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1524000" y="50292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1828800" y="5105400"/>
            <a:ext cx="3074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[Authenticator] encrypted with K</a:t>
            </a:r>
            <a:r>
              <a:rPr lang="en-US" altLang="en-US" sz="1400" b="0" baseline="-25000"/>
              <a:t>session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4876800" y="5105400"/>
            <a:ext cx="3255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(used if mutual authentication required)</a:t>
            </a:r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21336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47123" name="Oval 19"/>
          <p:cNvSpPr>
            <a:spLocks noChangeArrowheads="1"/>
          </p:cNvSpPr>
          <p:nvPr/>
        </p:nvSpPr>
        <p:spPr bwMode="auto">
          <a:xfrm>
            <a:off x="6400800" y="3810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47124" name="Oval 20"/>
          <p:cNvSpPr>
            <a:spLocks noChangeArrowheads="1"/>
          </p:cNvSpPr>
          <p:nvPr/>
        </p:nvSpPr>
        <p:spPr bwMode="auto">
          <a:xfrm>
            <a:off x="4648200" y="4800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858981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F3E-7A90-4672-881E-D7E594EF822F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324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Kerberos Timestamps</a:t>
            </a:r>
          </a:p>
        </p:txBody>
      </p:sp>
      <p:sp>
        <p:nvSpPr>
          <p:cNvPr id="3246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600"/>
              <a:t>Since Kerberos has a time-dependency issue through use of timestamps, a synchronized dependable mechanism of obtaining time is needed.</a:t>
            </a:r>
          </a:p>
        </p:txBody>
      </p:sp>
    </p:spTree>
    <p:extLst>
      <p:ext uri="{BB962C8B-B14F-4D97-AF65-F5344CB8AC3E}">
        <p14:creationId xmlns:p14="http://schemas.microsoft.com/office/powerpoint/2010/main" val="31333291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8091-418E-46F4-89F8-4CD8253BE97D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304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Access Control</a:t>
            </a:r>
          </a:p>
        </p:txBody>
      </p:sp>
      <p:sp>
        <p:nvSpPr>
          <p:cNvPr id="304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600"/>
              <a:t>Wouldn’t it be cool if access to network points was denied unless successfully authenticated?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chemeClr val="folHlink"/>
                </a:solidFill>
              </a:rPr>
              <a:t>     That’s what 802.1x  standard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chemeClr val="folHlink"/>
                </a:solidFill>
              </a:rPr>
              <a:t>         can be used for……</a:t>
            </a:r>
          </a:p>
        </p:txBody>
      </p:sp>
    </p:spTree>
    <p:extLst>
      <p:ext uri="{BB962C8B-B14F-4D97-AF65-F5344CB8AC3E}">
        <p14:creationId xmlns:p14="http://schemas.microsoft.com/office/powerpoint/2010/main" val="30326725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D3A4EB81-60AD-4B6A-A720-4CAB4477CF56}" type="slidenum">
              <a:rPr lang="en-US" altLang="en-US">
                <a:solidFill>
                  <a:schemeClr val="bg1"/>
                </a:solidFill>
              </a:rPr>
              <a:pPr/>
              <a:t>53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IEEE 802.1x </a:t>
            </a:r>
          </a:p>
        </p:txBody>
      </p:sp>
      <p:pic>
        <p:nvPicPr>
          <p:cNvPr id="4813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2389188"/>
            <a:ext cx="1276350" cy="1155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3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14600"/>
            <a:ext cx="1512888" cy="749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4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1025525" cy="1087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3276600" y="2362200"/>
            <a:ext cx="0" cy="1371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3124200"/>
            <a:ext cx="914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276600" y="27432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6172200" y="2286000"/>
            <a:ext cx="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5257800" y="3048000"/>
            <a:ext cx="914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6172200" y="2590800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143000" y="3581400"/>
            <a:ext cx="1140056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chemeClr val="bg1"/>
                </a:solidFill>
              </a:rPr>
              <a:t>Supplicant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810000" y="3276600"/>
            <a:ext cx="1393330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chemeClr val="bg1"/>
                </a:solidFill>
              </a:rPr>
              <a:t>Authenticator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538726" y="2743200"/>
            <a:ext cx="1483098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>
                <a:solidFill>
                  <a:schemeClr val="bg1"/>
                </a:solidFill>
              </a:rPr>
              <a:t>Authentication</a:t>
            </a:r>
          </a:p>
          <a:p>
            <a:pPr algn="ctr"/>
            <a:r>
              <a:rPr lang="en-US" altLang="en-US" sz="1600">
                <a:solidFill>
                  <a:schemeClr val="bg1"/>
                </a:solidFill>
              </a:rPr>
              <a:t>Server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609600" y="4191000"/>
            <a:ext cx="7874271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 b="0">
                <a:solidFill>
                  <a:schemeClr val="bg1"/>
                </a:solidFill>
              </a:rPr>
              <a:t> IEEE specification that enables authentication and key </a:t>
            </a:r>
          </a:p>
          <a:p>
            <a:r>
              <a:rPr lang="en-US" altLang="en-US" sz="2400" b="0">
                <a:solidFill>
                  <a:schemeClr val="bg1"/>
                </a:solidFill>
              </a:rPr>
              <a:t>management  for IEEE 802 local area networks</a:t>
            </a:r>
          </a:p>
          <a:p>
            <a:endParaRPr lang="en-US" altLang="en-US" sz="2400" b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US" altLang="en-US" sz="2400" b="0">
                <a:solidFill>
                  <a:schemeClr val="bg1"/>
                </a:solidFill>
              </a:rPr>
              <a:t> Utilizes EAP for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11553009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98C4E962-4C7F-4853-A4BB-3858B79EDA52}" type="slidenum">
              <a:rPr lang="en-US" altLang="en-US">
                <a:solidFill>
                  <a:schemeClr val="bg1"/>
                </a:solidFill>
              </a:rPr>
              <a:pPr/>
              <a:t>54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802.1x Transaction Example</a:t>
            </a:r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914400" y="1752600"/>
            <a:ext cx="6799263" cy="2243138"/>
            <a:chOff x="229" y="960"/>
            <a:chExt cx="4283" cy="1413"/>
          </a:xfrm>
        </p:grpSpPr>
        <p:pic>
          <p:nvPicPr>
            <p:cNvPr id="49157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" y="1409"/>
              <a:ext cx="804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158" name="Picture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488"/>
              <a:ext cx="953" cy="4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159" name="Picture 7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960"/>
              <a:ext cx="646" cy="6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1584" y="1392"/>
              <a:ext cx="0" cy="86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1008" y="1872"/>
              <a:ext cx="5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1584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3408" y="1344"/>
              <a:ext cx="0" cy="62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 flipV="1">
              <a:off x="2832" y="1824"/>
              <a:ext cx="5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3408" y="1536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240" y="2160"/>
              <a:ext cx="718" cy="2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chemeClr val="bg1"/>
                  </a:solidFill>
                </a:rPr>
                <a:t>Supplicant</a:t>
              </a:r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1920" y="1968"/>
              <a:ext cx="878" cy="2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chemeClr val="bg1"/>
                  </a:solidFill>
                </a:rPr>
                <a:t>Authenticator</a:t>
              </a:r>
            </a:p>
          </p:txBody>
        </p:sp>
        <p:sp>
          <p:nvSpPr>
            <p:cNvPr id="49168" name="Text Box 16"/>
            <p:cNvSpPr txBox="1">
              <a:spLocks noChangeArrowheads="1"/>
            </p:cNvSpPr>
            <p:nvPr/>
          </p:nvSpPr>
          <p:spPr bwMode="auto">
            <a:xfrm>
              <a:off x="3578" y="1632"/>
              <a:ext cx="934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600">
                  <a:solidFill>
                    <a:schemeClr val="bg1"/>
                  </a:solidFill>
                </a:rPr>
                <a:t>Authentication</a:t>
              </a:r>
            </a:p>
            <a:p>
              <a:pPr algn="ctr"/>
              <a:r>
                <a:rPr lang="en-US" altLang="en-US" sz="160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838200" y="2133600"/>
            <a:ext cx="1257300" cy="33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0">
                <a:solidFill>
                  <a:schemeClr val="bg1"/>
                </a:solidFill>
              </a:rPr>
              <a:t>Workstation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3962400" y="2209800"/>
            <a:ext cx="1231900" cy="33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0">
                <a:solidFill>
                  <a:schemeClr val="bg1"/>
                </a:solidFill>
              </a:rPr>
              <a:t>LAN Switch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6477000" y="1447800"/>
            <a:ext cx="1604963" cy="33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0">
                <a:solidFill>
                  <a:schemeClr val="bg1"/>
                </a:solidFill>
              </a:rPr>
              <a:t>RADIUS Server</a:t>
            </a:r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1981200" y="2133600"/>
            <a:ext cx="1676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4724400" y="2133600"/>
            <a:ext cx="1676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1981200" y="1752600"/>
            <a:ext cx="1636713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bg1"/>
                </a:solidFill>
              </a:rPr>
              <a:t>EAP over EAPOL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4724400" y="1752600"/>
            <a:ext cx="1706563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bg1"/>
                </a:solidFill>
              </a:rPr>
              <a:t>EAP over RADIUS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3111200" y="3886200"/>
            <a:ext cx="3837589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>
                <a:solidFill>
                  <a:schemeClr val="bg1"/>
                </a:solidFill>
              </a:rPr>
              <a:t>When supplicant physically connects the </a:t>
            </a:r>
          </a:p>
          <a:p>
            <a:pPr algn="ctr"/>
            <a:r>
              <a:rPr lang="en-US" altLang="en-US" sz="1400" b="0">
                <a:solidFill>
                  <a:schemeClr val="bg1"/>
                </a:solidFill>
              </a:rPr>
              <a:t>switch port enables port only for EAPOL traffic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685800" y="4495800"/>
            <a:ext cx="3509963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>
                <a:solidFill>
                  <a:schemeClr val="bg1"/>
                </a:solidFill>
              </a:rPr>
              <a:t>Initial EAP packet exchange using EAPOL</a:t>
            </a: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1656183" y="5105400"/>
            <a:ext cx="5664948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>
                <a:solidFill>
                  <a:schemeClr val="bg1"/>
                </a:solidFill>
              </a:rPr>
              <a:t>Switch translates between EAP EAPOL messages and EAP RADIUS</a:t>
            </a:r>
          </a:p>
          <a:p>
            <a:pPr algn="ctr"/>
            <a:r>
              <a:rPr lang="en-US" altLang="en-US" sz="1400" b="0">
                <a:solidFill>
                  <a:schemeClr val="bg1"/>
                </a:solidFill>
              </a:rPr>
              <a:t>messages and acts as pass-thru between workstation and server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3635855" y="5943600"/>
            <a:ext cx="496315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>
                <a:solidFill>
                  <a:schemeClr val="bg1"/>
                </a:solidFill>
              </a:rPr>
              <a:t>If EAP is successful the RADIUS server can optionally send </a:t>
            </a:r>
          </a:p>
          <a:p>
            <a:pPr algn="ctr"/>
            <a:r>
              <a:rPr lang="en-US" altLang="en-US" sz="1400" b="0">
                <a:solidFill>
                  <a:schemeClr val="bg1"/>
                </a:solidFill>
              </a:rPr>
              <a:t>further authorization information to the switch</a:t>
            </a:r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838200" y="4800600"/>
            <a:ext cx="3352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838200" y="5638800"/>
            <a:ext cx="3505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4419600" y="5638800"/>
            <a:ext cx="3048000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H="1">
            <a:off x="4038600" y="6553200"/>
            <a:ext cx="388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>
            <a:off x="3200400" y="3581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9185" name="Oval 33"/>
          <p:cNvSpPr>
            <a:spLocks noChangeArrowheads="1"/>
          </p:cNvSpPr>
          <p:nvPr/>
        </p:nvSpPr>
        <p:spPr bwMode="auto">
          <a:xfrm>
            <a:off x="533400" y="4267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9186" name="Oval 34"/>
          <p:cNvSpPr>
            <a:spLocks noChangeArrowheads="1"/>
          </p:cNvSpPr>
          <p:nvPr/>
        </p:nvSpPr>
        <p:spPr bwMode="auto">
          <a:xfrm>
            <a:off x="1371600" y="5105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9187" name="Oval 35"/>
          <p:cNvSpPr>
            <a:spLocks noChangeArrowheads="1"/>
          </p:cNvSpPr>
          <p:nvPr/>
        </p:nvSpPr>
        <p:spPr bwMode="auto">
          <a:xfrm>
            <a:off x="3352800" y="6019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091390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38C8-381B-452E-9BB2-47C86754F20D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90500"/>
            <a:ext cx="7239000" cy="1485900"/>
          </a:xfrm>
        </p:spPr>
        <p:txBody>
          <a:bodyPr/>
          <a:lstStyle/>
          <a:p>
            <a:r>
              <a:rPr lang="en-US" altLang="en-US"/>
              <a:t>Authentication Technology Summary</a:t>
            </a:r>
          </a:p>
        </p:txBody>
      </p:sp>
      <p:sp>
        <p:nvSpPr>
          <p:cNvPr id="174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81200"/>
            <a:ext cx="8540750" cy="4422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Try to use one-time passwords wherever possible.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PPP EAP with RADIUS is very flexible and scalable solution for dial-in environments.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AAA solutions can be used in conjunction with most authentication functionality and give added benefit of authorization and accounting.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802.1x will replace proprietary port authentication features.</a:t>
            </a:r>
          </a:p>
        </p:txBody>
      </p:sp>
    </p:spTree>
    <p:extLst>
      <p:ext uri="{BB962C8B-B14F-4D97-AF65-F5344CB8AC3E}">
        <p14:creationId xmlns:p14="http://schemas.microsoft.com/office/powerpoint/2010/main" val="31309640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A300-11ED-4500-A020-66FECCC90103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 Fundamentals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Crypto 101</a:t>
            </a:r>
          </a:p>
          <a:p>
            <a:r>
              <a:rPr lang="en-US" altLang="en-US"/>
              <a:t>Authentication Technologies</a:t>
            </a:r>
          </a:p>
          <a:p>
            <a:r>
              <a:rPr lang="en-US" altLang="en-US">
                <a:solidFill>
                  <a:srgbClr val="FF0000"/>
                </a:solidFill>
              </a:rPr>
              <a:t>Application Layer Security</a:t>
            </a:r>
          </a:p>
          <a:p>
            <a:r>
              <a:rPr lang="en-US" altLang="en-US"/>
              <a:t>Transport Layer Security</a:t>
            </a:r>
          </a:p>
          <a:p>
            <a:r>
              <a:rPr lang="en-US" altLang="en-US"/>
              <a:t>Network Layer Security (IPsec)</a:t>
            </a:r>
          </a:p>
          <a:p>
            <a:r>
              <a:rPr lang="en-US" altLang="en-US"/>
              <a:t>Link Layer Security</a:t>
            </a:r>
          </a:p>
        </p:txBody>
      </p:sp>
    </p:spTree>
    <p:extLst>
      <p:ext uri="{BB962C8B-B14F-4D97-AF65-F5344CB8AC3E}">
        <p14:creationId xmlns:p14="http://schemas.microsoft.com/office/powerpoint/2010/main" val="6894558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AE00-A835-4940-B2BC-FC87E024D567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Layer Security</a:t>
            </a:r>
          </a:p>
        </p:txBody>
      </p:sp>
      <p:sp>
        <p:nvSpPr>
          <p:cNvPr id="1013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altLang="en-US"/>
              <a:t>S-HTTP: allows request and reply messages to be signed, authenticated, encrypted, or any combination of these (including no protection). </a:t>
            </a:r>
          </a:p>
          <a:p>
            <a:r>
              <a:rPr lang="en-US" altLang="en-US"/>
              <a:t>S/MIME: for email and messaging protocols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9080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08B-9C37-4B59-9B8C-23C9A2E62258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297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S/MIME Security Services</a:t>
            </a:r>
          </a:p>
        </p:txBody>
      </p:sp>
      <p:sp>
        <p:nvSpPr>
          <p:cNvPr id="2979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Authentication</a:t>
            </a:r>
          </a:p>
          <a:p>
            <a:r>
              <a:rPr lang="en-US" altLang="en-US"/>
              <a:t>Message integrity and nonrepudiation of origin (using digital signatures)</a:t>
            </a:r>
          </a:p>
          <a:p>
            <a:r>
              <a:rPr lang="en-US" altLang="en-US"/>
              <a:t>Privacy and data security (using symmetric encryption)</a:t>
            </a:r>
          </a:p>
          <a:p>
            <a:endParaRPr lang="en-US" altLang="en-US"/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1447800" y="5029200"/>
            <a:ext cx="6254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solidFill>
                  <a:schemeClr val="folHlink"/>
                </a:solidFill>
              </a:rPr>
              <a:t>It is up to implementation to decide </a:t>
            </a:r>
          </a:p>
          <a:p>
            <a:pPr algn="ctr"/>
            <a:r>
              <a:rPr lang="en-US" altLang="en-US" sz="2800">
                <a:solidFill>
                  <a:schemeClr val="folHlink"/>
                </a:solidFill>
              </a:rPr>
              <a:t>whether to sign or encrypt first !!</a:t>
            </a:r>
          </a:p>
        </p:txBody>
      </p:sp>
    </p:spTree>
    <p:extLst>
      <p:ext uri="{BB962C8B-B14F-4D97-AF65-F5344CB8AC3E}">
        <p14:creationId xmlns:p14="http://schemas.microsoft.com/office/powerpoint/2010/main" val="17123721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573E-F934-4482-AEF2-4923BE4B253E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 Fundamentals</a:t>
            </a:r>
          </a:p>
        </p:txBody>
      </p:sp>
      <p:sp>
        <p:nvSpPr>
          <p:cNvPr id="993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Crypto 101</a:t>
            </a:r>
          </a:p>
          <a:p>
            <a:r>
              <a:rPr lang="en-US" altLang="en-US"/>
              <a:t>Authentication Technologies</a:t>
            </a:r>
          </a:p>
          <a:p>
            <a:r>
              <a:rPr lang="en-US" altLang="en-US"/>
              <a:t>Application Layer Security</a:t>
            </a:r>
          </a:p>
          <a:p>
            <a:r>
              <a:rPr lang="en-US" altLang="en-US">
                <a:solidFill>
                  <a:srgbClr val="FF0000"/>
                </a:solidFill>
              </a:rPr>
              <a:t>Transport Layer Security</a:t>
            </a:r>
          </a:p>
          <a:p>
            <a:r>
              <a:rPr lang="en-US" altLang="en-US"/>
              <a:t>Network Layer Security (IPsec)</a:t>
            </a:r>
          </a:p>
          <a:p>
            <a:r>
              <a:rPr lang="en-US" altLang="en-US"/>
              <a:t>Link Layer Security</a:t>
            </a:r>
          </a:p>
        </p:txBody>
      </p:sp>
    </p:spTree>
    <p:extLst>
      <p:ext uri="{BB962C8B-B14F-4D97-AF65-F5344CB8AC3E}">
        <p14:creationId xmlns:p14="http://schemas.microsoft.com/office/powerpoint/2010/main" val="77695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33E0-9EF7-4FF9-88C6-13DB90A20CB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2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Should You Care?</a:t>
            </a:r>
          </a:p>
        </p:txBody>
      </p:sp>
      <p:sp>
        <p:nvSpPr>
          <p:cNvPr id="292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Your job may be at stake</a:t>
            </a:r>
          </a:p>
          <a:p>
            <a:r>
              <a:rPr lang="en-US" altLang="en-US"/>
              <a:t>Your reputation may be at stake</a:t>
            </a:r>
          </a:p>
          <a:p>
            <a:r>
              <a:rPr lang="en-US" altLang="en-US"/>
              <a:t>Why do you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care?</a:t>
            </a:r>
          </a:p>
          <a:p>
            <a:pPr lvl="1"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914400" y="3886200"/>
            <a:ext cx="7620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0"/>
              <a:t>Time for reality check…..most companies STILL </a:t>
            </a:r>
            <a:r>
              <a:rPr lang="en-US" altLang="en-US" sz="3200" b="0">
                <a:solidFill>
                  <a:srgbClr val="FF0000"/>
                </a:solidFill>
              </a:rPr>
              <a:t>DO NOT</a:t>
            </a:r>
            <a:r>
              <a:rPr lang="en-US" altLang="en-US" sz="3200" b="0"/>
              <a:t> have corporate sanctioned security policies….operators define them ad-hoc</a:t>
            </a:r>
          </a:p>
        </p:txBody>
      </p:sp>
    </p:spTree>
    <p:extLst>
      <p:ext uri="{BB962C8B-B14F-4D97-AF65-F5344CB8AC3E}">
        <p14:creationId xmlns:p14="http://schemas.microsoft.com/office/powerpoint/2010/main" val="2061276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30E-CDEA-4C4B-A156-9C6078EEC07E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 Security (SSL/TLS)</a:t>
            </a:r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752600"/>
            <a:ext cx="8458200" cy="38131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   </a:t>
            </a:r>
            <a:r>
              <a:rPr lang="en-US" altLang="en-US" sz="2200" b="1">
                <a:solidFill>
                  <a:schemeClr val="folHlink"/>
                </a:solidFill>
              </a:rPr>
              <a:t>Provides data encryption, server authentication, message integrity, and optional client authentication for a TCP/IP connection.</a:t>
            </a:r>
            <a:r>
              <a:rPr lang="en-US" altLang="en-US" sz="2200" b="1">
                <a:solidFill>
                  <a:schemeClr val="bg2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2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3 Main Properties: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The connection is private. Encryption is used after an initial handshake to define a secret key. Symmetric cryptography is used for data encryption (for example, DES and RC4).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200"/>
          </a:p>
          <a:p>
            <a:pPr>
              <a:lnSpc>
                <a:spcPct val="80000"/>
              </a:lnSpc>
            </a:pPr>
            <a:r>
              <a:rPr lang="en-US" altLang="en-US" sz="2200"/>
              <a:t>The peer’s identity can be authenticated using asymmetric, or public key, cryptography (for example, RSA and DSS).</a:t>
            </a:r>
          </a:p>
          <a:p>
            <a:pPr>
              <a:lnSpc>
                <a:spcPct val="80000"/>
              </a:lnSpc>
            </a:pPr>
            <a:endParaRPr lang="en-US" altLang="en-US" sz="2200"/>
          </a:p>
          <a:p>
            <a:pPr>
              <a:lnSpc>
                <a:spcPct val="80000"/>
              </a:lnSpc>
            </a:pPr>
            <a:r>
              <a:rPr lang="en-US" altLang="en-US" sz="2200"/>
              <a:t>The connection is reliable. Message transport includes a message integrity check using a keyed MAC. Secure hash functions (such as SHA and MD5) are used for MAC computations.</a:t>
            </a:r>
          </a:p>
        </p:txBody>
      </p:sp>
    </p:spTree>
    <p:extLst>
      <p:ext uri="{BB962C8B-B14F-4D97-AF65-F5344CB8AC3E}">
        <p14:creationId xmlns:p14="http://schemas.microsoft.com/office/powerpoint/2010/main" val="34179073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19A2-F72C-4152-A8C3-B09AD6E7DE16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SSL/TLS Record Format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209800" y="220980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5638800" y="2209800"/>
            <a:ext cx="1524000" cy="3200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2209800" y="2209800"/>
            <a:ext cx="3429000" cy="381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209800" y="2209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2209800" y="22098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7162800" y="2209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H="1">
            <a:off x="2971800" y="5410200"/>
            <a:ext cx="419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971800" y="541020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2209800" y="60198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 flipV="1"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2209800" y="2819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V="1">
            <a:off x="48768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2209800" y="4572000"/>
            <a:ext cx="762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 flipV="1">
            <a:off x="2971800" y="41148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2971800" y="4114800"/>
            <a:ext cx="419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>
            <a:off x="28956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38862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4038600" y="32766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DATA</a:t>
            </a:r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3794125" y="4532313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HMAC-MD5</a:t>
            </a:r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3352800" y="5638800"/>
            <a:ext cx="882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tx2"/>
                </a:solidFill>
              </a:rPr>
              <a:t>Padding</a:t>
            </a:r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4724400" y="5486400"/>
            <a:ext cx="882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chemeClr val="tx2"/>
                </a:solidFill>
              </a:rPr>
              <a:t>Padding</a:t>
            </a:r>
          </a:p>
          <a:p>
            <a:r>
              <a:rPr lang="en-US" altLang="en-US" sz="1400">
                <a:solidFill>
                  <a:schemeClr val="tx2"/>
                </a:solidFill>
              </a:rPr>
              <a:t>Length</a:t>
            </a:r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22098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71" name="Line 27"/>
          <p:cNvSpPr>
            <a:spLocks noChangeShapeType="1"/>
          </p:cNvSpPr>
          <p:nvPr/>
        </p:nvSpPr>
        <p:spPr bwMode="auto">
          <a:xfrm>
            <a:off x="71628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4038600" y="1752600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8 bytes</a:t>
            </a:r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>
            <a:off x="4953000" y="1981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74" name="Line 30"/>
          <p:cNvSpPr>
            <a:spLocks noChangeShapeType="1"/>
          </p:cNvSpPr>
          <p:nvPr/>
        </p:nvSpPr>
        <p:spPr bwMode="auto">
          <a:xfrm flipH="1">
            <a:off x="2362200" y="1981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75" name="Rectangle 31"/>
          <p:cNvSpPr>
            <a:spLocks noChangeArrowheads="1"/>
          </p:cNvSpPr>
          <p:nvPr/>
        </p:nvSpPr>
        <p:spPr bwMode="auto">
          <a:xfrm>
            <a:off x="2209800" y="220980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>
            <a:off x="28956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>
            <a:off x="38100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2978" name="Text Box 34"/>
          <p:cNvSpPr txBox="1">
            <a:spLocks noChangeArrowheads="1"/>
          </p:cNvSpPr>
          <p:nvPr/>
        </p:nvSpPr>
        <p:spPr bwMode="auto">
          <a:xfrm>
            <a:off x="2286000" y="2362200"/>
            <a:ext cx="596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Type</a:t>
            </a:r>
          </a:p>
        </p:txBody>
      </p:sp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2895600" y="2362200"/>
            <a:ext cx="835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Version</a:t>
            </a:r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3886200" y="2362200"/>
            <a:ext cx="773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41400112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4A942357-1B18-4413-AC63-30C132A6E6A5}" type="slidenum">
              <a:rPr lang="en-US" altLang="en-US">
                <a:solidFill>
                  <a:schemeClr val="bg1"/>
                </a:solidFill>
              </a:rPr>
              <a:pPr/>
              <a:t>62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The SSL Handshake Process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2133600" y="6324600"/>
            <a:ext cx="4953000" cy="381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2133600" y="5791200"/>
            <a:ext cx="495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2133600" y="5257800"/>
            <a:ext cx="495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pic>
        <p:nvPicPr>
          <p:cNvPr id="83975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1276350" cy="1155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76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0"/>
            <a:ext cx="1295400" cy="1231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77" name="Picture 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2571750" cy="130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514600" y="3048000"/>
            <a:ext cx="2133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 flipH="1">
            <a:off x="4038600" y="3048000"/>
            <a:ext cx="6096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>
            <a:off x="4038600" y="3200400"/>
            <a:ext cx="2971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4495800" y="2590800"/>
            <a:ext cx="95885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solidFill>
                  <a:schemeClr val="bg1"/>
                </a:solidFill>
              </a:rPr>
              <a:t>Internet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1371600" y="1981200"/>
            <a:ext cx="126365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solidFill>
                  <a:schemeClr val="bg1"/>
                </a:solidFill>
              </a:rPr>
              <a:t>SSL Client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858000" y="1905000"/>
            <a:ext cx="135255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solidFill>
                  <a:schemeClr val="bg1"/>
                </a:solidFill>
              </a:rPr>
              <a:t>SSL Server</a:t>
            </a:r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2209800" y="3962400"/>
            <a:ext cx="472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2209800" y="4419600"/>
            <a:ext cx="472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2286000" y="4953000"/>
            <a:ext cx="472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2209800" y="5486400"/>
            <a:ext cx="472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2286000" y="6019800"/>
            <a:ext cx="472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2362200" y="3733800"/>
            <a:ext cx="4381500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Client initiates SSL connection / sends supported cipher suites</a:t>
            </a:r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2362200" y="4191000"/>
            <a:ext cx="4568825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Server returns digital certificate to client and selected cipher suite</a:t>
            </a:r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2438400" y="4724400"/>
            <a:ext cx="2692400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Client sends encrypted shared secret</a:t>
            </a: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2438400" y="5257800"/>
            <a:ext cx="4168775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Message encryption and integrity algorithms are negotiated</a:t>
            </a: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2971800" y="6400800"/>
            <a:ext cx="266451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solidFill>
                  <a:schemeClr val="bg1"/>
                </a:solidFill>
              </a:rPr>
              <a:t>Secure session tunnel is established</a:t>
            </a: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3429000" y="5791200"/>
            <a:ext cx="2066925" cy="274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bg1"/>
                </a:solidFill>
              </a:rPr>
              <a:t>Session keys are generated</a:t>
            </a:r>
          </a:p>
        </p:txBody>
      </p:sp>
      <p:sp>
        <p:nvSpPr>
          <p:cNvPr id="83995" name="Oval 27"/>
          <p:cNvSpPr>
            <a:spLocks noChangeArrowheads="1"/>
          </p:cNvSpPr>
          <p:nvPr/>
        </p:nvSpPr>
        <p:spPr bwMode="auto">
          <a:xfrm>
            <a:off x="1981200" y="3810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3996" name="Oval 28"/>
          <p:cNvSpPr>
            <a:spLocks noChangeArrowheads="1"/>
          </p:cNvSpPr>
          <p:nvPr/>
        </p:nvSpPr>
        <p:spPr bwMode="auto">
          <a:xfrm>
            <a:off x="1752600" y="6324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3997" name="Oval 29"/>
          <p:cNvSpPr>
            <a:spLocks noChangeArrowheads="1"/>
          </p:cNvSpPr>
          <p:nvPr/>
        </p:nvSpPr>
        <p:spPr bwMode="auto">
          <a:xfrm>
            <a:off x="1752600" y="5867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3998" name="Oval 30"/>
          <p:cNvSpPr>
            <a:spLocks noChangeArrowheads="1"/>
          </p:cNvSpPr>
          <p:nvPr/>
        </p:nvSpPr>
        <p:spPr bwMode="auto">
          <a:xfrm>
            <a:off x="1752600" y="533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3999" name="Oval 31"/>
          <p:cNvSpPr>
            <a:spLocks noChangeArrowheads="1"/>
          </p:cNvSpPr>
          <p:nvPr/>
        </p:nvSpPr>
        <p:spPr bwMode="auto">
          <a:xfrm>
            <a:off x="2057400" y="4724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4000" name="Oval 32"/>
          <p:cNvSpPr>
            <a:spLocks noChangeArrowheads="1"/>
          </p:cNvSpPr>
          <p:nvPr/>
        </p:nvSpPr>
        <p:spPr bwMode="auto">
          <a:xfrm>
            <a:off x="6858000" y="4267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981207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ABBA-1ECC-453B-8619-98758E7188CC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320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SSL Client Authentication</a:t>
            </a:r>
          </a:p>
        </p:txBody>
      </p:sp>
      <p:sp>
        <p:nvSpPr>
          <p:cNvPr id="320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Client authentication (certificate based) is optional and not often used</a:t>
            </a:r>
          </a:p>
          <a:p>
            <a:r>
              <a:rPr lang="en-US" altLang="en-US"/>
              <a:t>Many application protocols incorporate their own client authentication mechanism such as username/password or S/Key</a:t>
            </a:r>
          </a:p>
          <a:p>
            <a:r>
              <a:rPr lang="en-US" altLang="en-US"/>
              <a:t>These authentication mechanisms are more secure when run over SSL</a:t>
            </a:r>
          </a:p>
        </p:txBody>
      </p:sp>
    </p:spTree>
    <p:extLst>
      <p:ext uri="{BB962C8B-B14F-4D97-AF65-F5344CB8AC3E}">
        <p14:creationId xmlns:p14="http://schemas.microsoft.com/office/powerpoint/2010/main" val="7838697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51F6-0CDF-43D5-82CE-9A1A42ADF88C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205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SSL/TLS IANA Assigned Port Numbers</a:t>
            </a:r>
          </a:p>
        </p:txBody>
      </p:sp>
      <p:graphicFrame>
        <p:nvGraphicFramePr>
          <p:cNvPr id="205868" name="Group 44"/>
          <p:cNvGraphicFramePr>
            <a:graphicFrameLocks noGrp="1"/>
          </p:cNvGraphicFramePr>
          <p:nvPr>
            <p:ph idx="1"/>
          </p:nvPr>
        </p:nvGraphicFramePr>
        <p:xfrm>
          <a:off x="1143000" y="2057400"/>
          <a:ext cx="7010400" cy="4470720"/>
        </p:xfrm>
        <a:graphic>
          <a:graphicData uri="http://schemas.openxmlformats.org/drawingml/2006/table">
            <a:tbl>
              <a:tblPr/>
              <a:tblGrid>
                <a:gridCol w="2336800">
                  <a:extLst>
                    <a:ext uri="{9D8B030D-6E8A-4147-A177-3AD203B41FA5}">
                      <a16:colId xmlns:a16="http://schemas.microsoft.com/office/drawing/2014/main" val="3391866143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374709189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3821180758"/>
                    </a:ext>
                  </a:extLst>
                </a:gridCol>
              </a:tblGrid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Defined Port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SSL/TLS Port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492269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588765"/>
                  </a:ext>
                </a:extLst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NNTP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80496"/>
                  </a:ext>
                </a:extLst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79401"/>
                  </a:ext>
                </a:extLst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FTP-Data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742209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FTP-Control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613505"/>
                  </a:ext>
                </a:extLst>
              </a:tr>
              <a:tr h="58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Telnet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332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8395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95B3-3B54-4C7F-AB61-A1535EA05DB6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Secure Shell (SSH)</a:t>
            </a:r>
          </a:p>
        </p:txBody>
      </p:sp>
      <p:sp>
        <p:nvSpPr>
          <p:cNvPr id="2078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0225" y="1600200"/>
            <a:ext cx="8613775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Secure low-level transport protocol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Provides strong encryption, cryptographic host authentication, and integrity protection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Authentication is host-based and does not perform user authentication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 higher-level protocol for user authentication can be designed on top of SSH.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The key exchange method, the public key algorithm, the symmetric encryption algorithm, the message authentication algorithm, and the hash algorithm are all negotiated.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Widely supported across multiple operating systems.</a:t>
            </a:r>
          </a:p>
        </p:txBody>
      </p:sp>
    </p:spTree>
    <p:extLst>
      <p:ext uri="{BB962C8B-B14F-4D97-AF65-F5344CB8AC3E}">
        <p14:creationId xmlns:p14="http://schemas.microsoft.com/office/powerpoint/2010/main" val="33030094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7768-FE7B-4E63-BDAE-9678F7000917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 Fundamentals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Crypto 101</a:t>
            </a:r>
          </a:p>
          <a:p>
            <a:r>
              <a:rPr lang="en-US" altLang="en-US"/>
              <a:t>Authentication Technologies</a:t>
            </a:r>
          </a:p>
          <a:p>
            <a:r>
              <a:rPr lang="en-US" altLang="en-US"/>
              <a:t>Application Layer Security</a:t>
            </a:r>
          </a:p>
          <a:p>
            <a:r>
              <a:rPr lang="en-US" altLang="en-US"/>
              <a:t>Transport Layer Security</a:t>
            </a:r>
          </a:p>
          <a:p>
            <a:r>
              <a:rPr lang="en-US" altLang="en-US">
                <a:solidFill>
                  <a:srgbClr val="FF0000"/>
                </a:solidFill>
              </a:rPr>
              <a:t>Network Layer Security (IPsec)</a:t>
            </a:r>
          </a:p>
          <a:p>
            <a:r>
              <a:rPr lang="en-US" altLang="en-US"/>
              <a:t>Link Layer Security</a:t>
            </a:r>
          </a:p>
        </p:txBody>
      </p:sp>
    </p:spTree>
    <p:extLst>
      <p:ext uri="{BB962C8B-B14F-4D97-AF65-F5344CB8AC3E}">
        <p14:creationId xmlns:p14="http://schemas.microsoft.com/office/powerpoint/2010/main" val="16798111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D03-2DF8-4D28-A954-13CD26A3F8E8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IPsec </a:t>
            </a:r>
          </a:p>
        </p:txBody>
      </p:sp>
      <p:sp>
        <p:nvSpPr>
          <p:cNvPr id="1024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90600" y="1905000"/>
            <a:ext cx="7620000" cy="4111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Suite of protocols to secure IP traffic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 lvl="1"/>
            <a:r>
              <a:rPr lang="en-US" altLang="en-US"/>
              <a:t>Defined in RFC 2401-2409, RFC 2451</a:t>
            </a:r>
          </a:p>
          <a:p>
            <a:pPr lvl="1"/>
            <a:r>
              <a:rPr lang="en-US" altLang="en-US"/>
              <a:t>Ietf.org/html.charters/ipsec-charter.html</a:t>
            </a:r>
          </a:p>
        </p:txBody>
      </p:sp>
    </p:spTree>
    <p:extLst>
      <p:ext uri="{BB962C8B-B14F-4D97-AF65-F5344CB8AC3E}">
        <p14:creationId xmlns:p14="http://schemas.microsoft.com/office/powerpoint/2010/main" val="15144936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C721-C635-4073-ACB1-F9AD09E8677D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183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IPsec Provide?</a:t>
            </a:r>
          </a:p>
        </p:txBody>
      </p:sp>
      <p:sp>
        <p:nvSpPr>
          <p:cNvPr id="1832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47800" y="2133600"/>
            <a:ext cx="7010400" cy="4114800"/>
          </a:xfrm>
        </p:spPr>
        <p:txBody>
          <a:bodyPr/>
          <a:lstStyle/>
          <a:p>
            <a:r>
              <a:rPr lang="en-US" altLang="en-US" sz="2800"/>
              <a:t>Confidentiality….many algorithms to choose from</a:t>
            </a:r>
          </a:p>
          <a:p>
            <a:r>
              <a:rPr lang="en-US" altLang="en-US" sz="2800"/>
              <a:t>Data integrity and source authentication</a:t>
            </a:r>
          </a:p>
          <a:p>
            <a:pPr lvl="1"/>
            <a:r>
              <a:rPr lang="en-US" altLang="en-US" sz="2400"/>
              <a:t>Data “signed” by sender and “signature” verified by the recipient</a:t>
            </a:r>
          </a:p>
          <a:p>
            <a:pPr lvl="1"/>
            <a:r>
              <a:rPr lang="en-US" altLang="en-US" sz="2400"/>
              <a:t>Modification of data can be detected by signature “verification”</a:t>
            </a:r>
          </a:p>
          <a:p>
            <a:pPr lvl="1"/>
            <a:r>
              <a:rPr lang="en-US" altLang="en-US" sz="2400"/>
              <a:t>Because “signature” based on a shared secret, it gives source authentication</a:t>
            </a:r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9756410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1A64-7BBF-4173-BAD0-0D4F994A85F8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IPsec Provide?</a:t>
            </a:r>
          </a:p>
        </p:txBody>
      </p:sp>
      <p:sp>
        <p:nvSpPr>
          <p:cNvPr id="1843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Anti-replay protection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Optional : the sender must provide it but the recipient may ignore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400"/>
              <a:t>Key Management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IKE – session negotiation and establishment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Sessions are rekeyed or deleted automatically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Secret keys are securely established and authenticated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Remote peer is authenticated through varying options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4581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4F21-9718-4A5F-8A75-B5C575D7B16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Useful Resources 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47800" y="1828800"/>
            <a:ext cx="7010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3000"/>
          </a:p>
          <a:p>
            <a:r>
              <a:rPr lang="en-US" altLang="en-US" sz="3000"/>
              <a:t>http://www.ietf.org</a:t>
            </a:r>
          </a:p>
          <a:p>
            <a:r>
              <a:rPr lang="en-US" altLang="en-US" sz="3000"/>
              <a:t>http://www.sans.org</a:t>
            </a:r>
          </a:p>
          <a:p>
            <a:r>
              <a:rPr lang="en-US" altLang="en-US" sz="3000">
                <a:hlinkClick r:id="rId2"/>
              </a:rPr>
              <a:t>http://www.microsoft.com/technet/treeview/default.asp?url=/technet/security/default.asp</a:t>
            </a:r>
            <a:endParaRPr lang="en-US" altLang="en-US" sz="3000"/>
          </a:p>
          <a:p>
            <a:r>
              <a:rPr lang="en-US" altLang="en-US" sz="3000">
                <a:hlinkClick r:id="rId3"/>
              </a:rPr>
              <a:t>http://www.robertgraham.com/pubs/network-intrusion-detection.html</a:t>
            </a:r>
            <a:endParaRPr lang="en-US" altLang="en-US" sz="3000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1118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0DA6-1A04-4025-8739-98836B5DCECB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an SA?</a:t>
            </a:r>
          </a:p>
        </p:txBody>
      </p:sp>
      <p:sp>
        <p:nvSpPr>
          <p:cNvPr id="1853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Security Association groups elements of a conversation together</a:t>
            </a:r>
          </a:p>
          <a:p>
            <a:pPr lvl="1"/>
            <a:r>
              <a:rPr lang="en-US" altLang="en-US"/>
              <a:t>AH authentication algorithm and keys</a:t>
            </a:r>
          </a:p>
          <a:p>
            <a:pPr lvl="1"/>
            <a:r>
              <a:rPr lang="en-US" altLang="en-US"/>
              <a:t>ESP encryption algorithm and key(s)</a:t>
            </a:r>
          </a:p>
          <a:p>
            <a:pPr lvl="1"/>
            <a:r>
              <a:rPr lang="en-US" altLang="en-US"/>
              <a:t>Cryptographic syncronization</a:t>
            </a:r>
          </a:p>
          <a:p>
            <a:pPr lvl="1"/>
            <a:r>
              <a:rPr lang="en-US" altLang="en-US"/>
              <a:t>SA lifetime</a:t>
            </a:r>
          </a:p>
          <a:p>
            <a:pPr lvl="1"/>
            <a:r>
              <a:rPr lang="en-US" altLang="en-US"/>
              <a:t>SA source address</a:t>
            </a:r>
          </a:p>
          <a:p>
            <a:pPr lvl="1"/>
            <a:r>
              <a:rPr lang="en-US" altLang="en-US"/>
              <a:t>Mode (transport or tunnel)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6931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1A4A-283D-4D44-A808-D341936EF7AC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90500"/>
            <a:ext cx="7620000" cy="1562100"/>
          </a:xfrm>
        </p:spPr>
        <p:txBody>
          <a:bodyPr/>
          <a:lstStyle/>
          <a:p>
            <a:r>
              <a:rPr lang="en-US" altLang="en-US"/>
              <a:t>A Security Association Maps:</a:t>
            </a:r>
          </a:p>
        </p:txBody>
      </p:sp>
      <p:sp>
        <p:nvSpPr>
          <p:cNvPr id="186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From a host or gateway</a:t>
            </a:r>
          </a:p>
          <a:p>
            <a:pPr lvl="1"/>
            <a:r>
              <a:rPr lang="en-US" altLang="en-US" sz="2400"/>
              <a:t>To a particular IP destination address</a:t>
            </a:r>
          </a:p>
          <a:p>
            <a:pPr lvl="1"/>
            <a:r>
              <a:rPr lang="en-US" altLang="en-US" sz="2400"/>
              <a:t>With a particular security protocol (AH/ESP)</a:t>
            </a:r>
          </a:p>
          <a:p>
            <a:pPr lvl="1"/>
            <a:r>
              <a:rPr lang="en-US" altLang="en-US" sz="2400"/>
              <a:t>Using SPI selected by remote host or gateway</a:t>
            </a:r>
          </a:p>
          <a:p>
            <a:r>
              <a:rPr lang="en-US" altLang="en-US" sz="2800"/>
              <a:t>To a host or gateway </a:t>
            </a:r>
          </a:p>
          <a:p>
            <a:pPr lvl="1"/>
            <a:r>
              <a:rPr lang="en-US" altLang="en-US" sz="2400"/>
              <a:t>To (one of) our IP address(es)</a:t>
            </a:r>
          </a:p>
          <a:p>
            <a:pPr lvl="1"/>
            <a:r>
              <a:rPr lang="en-US" altLang="en-US" sz="2400"/>
              <a:t>With a particular security protocol (ESP/AH)</a:t>
            </a:r>
          </a:p>
          <a:p>
            <a:pPr lvl="1"/>
            <a:r>
              <a:rPr lang="en-US" altLang="en-US" sz="2400"/>
              <a:t>Using SPI selected by us</a:t>
            </a:r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3499375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5CD9-3EDB-4CB9-92C2-3E4FEB6414B4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SPI Represents an SA</a:t>
            </a:r>
          </a:p>
        </p:txBody>
      </p:sp>
      <p:sp>
        <p:nvSpPr>
          <p:cNvPr id="187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SPI is a 32-bit number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SPI is combined with the protocol (AH/ESP) and destination IP address to uniquely identify an SA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SA is unidirectional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When an ESP/AH packet is received, the SPI is used to look up all of the crypto parameters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1227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2EB4-9D40-45B9-AE81-FFC4899AF4F2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IPsec Traffic Selectors</a:t>
            </a:r>
          </a:p>
        </p:txBody>
      </p:sp>
      <p:sp>
        <p:nvSpPr>
          <p:cNvPr id="188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Selectors for traffic matches….what kind of traffic will be acted on how</a:t>
            </a:r>
          </a:p>
          <a:p>
            <a:r>
              <a:rPr lang="en-US" altLang="en-US"/>
              <a:t>Selectors include:</a:t>
            </a:r>
          </a:p>
          <a:p>
            <a:pPr lvl="1"/>
            <a:r>
              <a:rPr lang="en-US" altLang="en-US"/>
              <a:t>IP address or range</a:t>
            </a:r>
          </a:p>
          <a:p>
            <a:pPr lvl="1"/>
            <a:r>
              <a:rPr lang="en-US" altLang="en-US"/>
              <a:t>Optional IP protocol (UDP, TCP, etc)</a:t>
            </a:r>
          </a:p>
          <a:p>
            <a:pPr lvl="1"/>
            <a:r>
              <a:rPr lang="en-US" altLang="en-US"/>
              <a:t>Optional layer 4 (UDP, TCP) port</a:t>
            </a:r>
          </a:p>
          <a:p>
            <a:r>
              <a:rPr lang="en-US" altLang="en-US"/>
              <a:t>Selected traffic is either protected with IPsec or dropped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9143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7DBF-8CAF-475F-BDE3-9A7193CB8D6A}" type="slidenum">
              <a:rPr lang="en-US" altLang="en-US"/>
              <a:pPr/>
              <a:t>74</a:t>
            </a:fld>
            <a:endParaRPr lang="en-US" altLang="en-US"/>
          </a:p>
        </p:txBody>
      </p:sp>
      <p:sp>
        <p:nvSpPr>
          <p:cNvPr id="189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IPsec Components</a:t>
            </a:r>
          </a:p>
        </p:txBody>
      </p:sp>
      <p:sp>
        <p:nvSpPr>
          <p:cNvPr id="189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AH</a:t>
            </a:r>
          </a:p>
          <a:p>
            <a:pPr lvl="1"/>
            <a:r>
              <a:rPr lang="en-US" altLang="en-US" sz="2400"/>
              <a:t>RFC requires HMAC-MD5-96 and HMAC-SHA1-96….older implementations also support keyed MD5</a:t>
            </a:r>
          </a:p>
          <a:p>
            <a:r>
              <a:rPr lang="en-US" altLang="en-US" sz="2800"/>
              <a:t>ESP</a:t>
            </a:r>
          </a:p>
          <a:p>
            <a:pPr lvl="1"/>
            <a:r>
              <a:rPr lang="en-US" altLang="en-US" sz="2400"/>
              <a:t>RFC requires DES 56-bit CBC and Triple DES.  Can also use RC5, IDEA, Blowfish, CAST, RC4, NULL</a:t>
            </a:r>
          </a:p>
          <a:p>
            <a:r>
              <a:rPr lang="en-US" altLang="en-US" sz="2800"/>
              <a:t>IKE</a:t>
            </a:r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64323710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F5FA-8ED7-412C-9CBD-3864F0DB8953}" type="slidenum">
              <a:rPr lang="en-US" altLang="en-US"/>
              <a:pPr/>
              <a:t>75</a:t>
            </a:fld>
            <a:endParaRPr lang="en-US" altLang="en-US"/>
          </a:p>
        </p:txBody>
      </p:sp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Authentication Header (AH)</a:t>
            </a:r>
          </a:p>
        </p:txBody>
      </p:sp>
      <p:sp>
        <p:nvSpPr>
          <p:cNvPr id="191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Authentication is applied to the entire packet, with the mutable fields in the IP header zeroed out</a:t>
            </a:r>
          </a:p>
          <a:p>
            <a:r>
              <a:rPr lang="en-US" altLang="en-US"/>
              <a:t>If both ESP and AH are applied to a packet, AH follows ESP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4430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F85-92E4-48D4-960D-72B4A571EEBD}" type="slidenum">
              <a:rPr lang="en-US" altLang="en-US"/>
              <a:pPr/>
              <a:t>76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AH Header Format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90600" y="1828800"/>
            <a:ext cx="6781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7024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0 1 2 3 4 5 6 7 8 9 10 11 12 13 14 15 16 17 18 19 20 21 22 23 24 25 26 27 28 29 30 31</a:t>
            </a:r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990600" y="2209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990600" y="2590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21336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3810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066800" y="1905000"/>
            <a:ext cx="1036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Next Header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2209800" y="1905000"/>
            <a:ext cx="1238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Payload Length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5334000" y="1905000"/>
            <a:ext cx="833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Reserved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2895600" y="2286000"/>
            <a:ext cx="2290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Security Parameter Index (SPI)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3048000" y="2667000"/>
            <a:ext cx="1449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Sequence Number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1219200" y="3803650"/>
            <a:ext cx="6910388" cy="328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Next Header:</a:t>
            </a:r>
            <a:r>
              <a:rPr lang="en-US" altLang="en-US" sz="1400" b="0"/>
              <a:t> which higher level protocol is (UDP,TCP,ESP) next</a:t>
            </a:r>
          </a:p>
          <a:p>
            <a:endParaRPr lang="en-US" altLang="en-US" sz="1400" b="0"/>
          </a:p>
          <a:p>
            <a:r>
              <a:rPr lang="en-US" altLang="en-US" sz="1400"/>
              <a:t>Payload Length:</a:t>
            </a:r>
            <a:r>
              <a:rPr lang="en-US" altLang="en-US" sz="1400" b="0"/>
              <a:t> size of AH in 32-bit longwords, minus 2</a:t>
            </a:r>
          </a:p>
          <a:p>
            <a:endParaRPr lang="en-US" altLang="en-US" sz="1400" b="0"/>
          </a:p>
          <a:p>
            <a:r>
              <a:rPr lang="en-US" altLang="en-US" sz="1400"/>
              <a:t>Reserved: </a:t>
            </a:r>
            <a:r>
              <a:rPr lang="en-US" altLang="en-US" sz="1400" b="0"/>
              <a:t>must be zero</a:t>
            </a:r>
          </a:p>
          <a:p>
            <a:endParaRPr lang="en-US" altLang="en-US" sz="1400" b="0"/>
          </a:p>
          <a:p>
            <a:r>
              <a:rPr lang="en-US" altLang="en-US" sz="1400"/>
              <a:t>SPI:</a:t>
            </a:r>
            <a:r>
              <a:rPr lang="en-US" altLang="en-US" sz="1400" b="0"/>
              <a:t> arbitrary 32-bit number that specifies to the receiving device which security</a:t>
            </a:r>
          </a:p>
          <a:p>
            <a:r>
              <a:rPr lang="en-US" altLang="en-US" sz="1400" b="0"/>
              <a:t>association is being used (security protocols, algorithms, keys, times, addresses, etc)</a:t>
            </a:r>
          </a:p>
          <a:p>
            <a:endParaRPr lang="en-US" altLang="en-US" sz="1400" b="0"/>
          </a:p>
          <a:p>
            <a:r>
              <a:rPr lang="en-US" altLang="en-US" sz="1400"/>
              <a:t>Sequence Number:</a:t>
            </a:r>
            <a:r>
              <a:rPr lang="en-US" altLang="en-US" sz="1400" b="0"/>
              <a:t> start at 1 and must never repeat.  It is always set but receiver</a:t>
            </a:r>
          </a:p>
          <a:p>
            <a:r>
              <a:rPr lang="en-US" altLang="en-US" sz="1400" b="0"/>
              <a:t>may choose to ignore this field</a:t>
            </a:r>
          </a:p>
          <a:p>
            <a:endParaRPr lang="en-US" altLang="en-US" sz="1400" b="0"/>
          </a:p>
          <a:p>
            <a:r>
              <a:rPr lang="en-US" altLang="en-US" sz="1400"/>
              <a:t>Authentication Data:</a:t>
            </a:r>
            <a:r>
              <a:rPr lang="en-US" altLang="en-US" sz="1400" b="0"/>
              <a:t> ICV is a digital signature ov er the packet and it varies in length</a:t>
            </a:r>
          </a:p>
          <a:p>
            <a:r>
              <a:rPr lang="en-US" altLang="en-US" sz="1400" b="0"/>
              <a:t>depending on the algorithm used (SHA-1, MD5)</a:t>
            </a:r>
          </a:p>
          <a:p>
            <a:endParaRPr lang="en-US" altLang="en-US" sz="1400" b="0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990600" y="2971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3048000" y="3048000"/>
            <a:ext cx="150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Authentication Data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2819400" y="3276600"/>
            <a:ext cx="2198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[ Integrity Value Check (ICV) ]</a:t>
            </a:r>
          </a:p>
        </p:txBody>
      </p:sp>
    </p:spTree>
    <p:extLst>
      <p:ext uri="{BB962C8B-B14F-4D97-AF65-F5344CB8AC3E}">
        <p14:creationId xmlns:p14="http://schemas.microsoft.com/office/powerpoint/2010/main" val="34483900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5805-A906-435D-88A9-EE341584144F}" type="slidenum">
              <a:rPr lang="en-US" altLang="en-US"/>
              <a:pPr/>
              <a:t>77</a:t>
            </a:fld>
            <a:endParaRPr lang="en-US" altLang="en-US"/>
          </a:p>
        </p:txBody>
      </p:sp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Encapsulating Security Payload (ESP)</a:t>
            </a:r>
          </a:p>
        </p:txBody>
      </p:sp>
      <p:sp>
        <p:nvSpPr>
          <p:cNvPr id="192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Must encrypt and/or authenticate in each packet</a:t>
            </a:r>
          </a:p>
          <a:p>
            <a:r>
              <a:rPr lang="en-US" altLang="en-US"/>
              <a:t>Encryption occurs before authentication</a:t>
            </a:r>
          </a:p>
          <a:p>
            <a:r>
              <a:rPr lang="en-US" altLang="en-US"/>
              <a:t>Authentication is applied to data in the IPsec header as well as the data contained as payload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22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82A5-BF04-4AB0-9D38-5700F9B334D8}" type="slidenum">
              <a:rPr lang="en-US" altLang="en-US"/>
              <a:pPr/>
              <a:t>78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ESP Header Format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990600" y="1905000"/>
            <a:ext cx="67818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7024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0 1 2 3 4 5 6 7 8 9 10 11 12 13 14 15 16 17 18 19 20 21 22 23 24 25 26 27 28 29 30 31</a:t>
            </a: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990600" y="25146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6248400" y="3581400"/>
            <a:ext cx="1036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Next Header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4267200" y="3581400"/>
            <a:ext cx="12461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Padding Length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447800" y="4419600"/>
            <a:ext cx="6096000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SPI:</a:t>
            </a:r>
            <a:r>
              <a:rPr lang="en-US" altLang="en-US" sz="1400" b="0"/>
              <a:t> arbitrary 32-bit number that specifies SA to the receiving device </a:t>
            </a:r>
          </a:p>
          <a:p>
            <a:r>
              <a:rPr lang="en-US" altLang="en-US" sz="1400"/>
              <a:t>Seq #:</a:t>
            </a:r>
            <a:r>
              <a:rPr lang="en-US" altLang="en-US" sz="1400" b="0"/>
              <a:t> start at 1 and must never repeat; receiver may choose to ignore </a:t>
            </a:r>
          </a:p>
          <a:p>
            <a:r>
              <a:rPr lang="en-US" altLang="en-US" sz="1400"/>
              <a:t>IV: </a:t>
            </a:r>
            <a:r>
              <a:rPr lang="en-US" altLang="en-US" sz="1400" b="0"/>
              <a:t>used to initialize CBC mode of an encryption algorithm </a:t>
            </a:r>
          </a:p>
          <a:p>
            <a:r>
              <a:rPr lang="en-US" altLang="en-US" sz="1400"/>
              <a:t>Payload Data: </a:t>
            </a:r>
            <a:r>
              <a:rPr lang="en-US" altLang="en-US" sz="1400" b="0"/>
              <a:t>encrypted IP header, TCP or UDP header and data</a:t>
            </a:r>
          </a:p>
          <a:p>
            <a:r>
              <a:rPr lang="en-US" altLang="en-US" sz="1400"/>
              <a:t>Padding: </a:t>
            </a:r>
            <a:r>
              <a:rPr lang="en-US" altLang="en-US" sz="1400" b="0"/>
              <a:t>used for encryption algorithms which operate in CBC mode</a:t>
            </a:r>
          </a:p>
          <a:p>
            <a:r>
              <a:rPr lang="en-US" altLang="en-US" sz="1400"/>
              <a:t>Padding Length:</a:t>
            </a:r>
            <a:r>
              <a:rPr lang="en-US" altLang="en-US" sz="1400" b="0"/>
              <a:t> number of bytes added to the data stream (may be 0)</a:t>
            </a:r>
          </a:p>
          <a:p>
            <a:r>
              <a:rPr lang="en-US" altLang="en-US" sz="1400"/>
              <a:t>Next Header: </a:t>
            </a:r>
            <a:r>
              <a:rPr lang="en-US" altLang="en-US" sz="1400" b="0"/>
              <a:t>the type of protocol from the original header which appears in the encrypted part of the packet</a:t>
            </a:r>
          </a:p>
          <a:p>
            <a:r>
              <a:rPr lang="en-US" altLang="en-US" sz="1400"/>
              <a:t>Authentication Header:</a:t>
            </a:r>
            <a:r>
              <a:rPr lang="en-US" altLang="en-US" sz="1400" b="0"/>
              <a:t> ICV is a digital signature over the packet and it varies in length depending on the algorithm used (SHA-1, MD5)</a:t>
            </a:r>
          </a:p>
          <a:p>
            <a:endParaRPr lang="en-US" altLang="en-US" sz="1400" b="0"/>
          </a:p>
          <a:p>
            <a:endParaRPr lang="en-US" altLang="en-US" sz="1400" b="0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990600" y="28194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3124200" y="2895600"/>
            <a:ext cx="17954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Payload Data (Variable)</a:t>
            </a:r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990600" y="3581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V="1">
            <a:off x="2209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2209800" y="32766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>
            <a:off x="4038600" y="3581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990600" y="38862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40386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58674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2514600" y="3276600"/>
            <a:ext cx="16779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Padding (0-255 bytes)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3581400" y="2514600"/>
            <a:ext cx="1747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Initialization Vector (IV)</a:t>
            </a:r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990600" y="1905000"/>
            <a:ext cx="6781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990600" y="2209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3276600" y="2209800"/>
            <a:ext cx="1449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Sequence Number</a:t>
            </a: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2895600" y="1905000"/>
            <a:ext cx="2290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Security Parameter Index (SPI)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990600" y="3886200"/>
            <a:ext cx="6781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3200400" y="3886200"/>
            <a:ext cx="1908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Authentication Data (ICV)</a:t>
            </a:r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6858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685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6045" name="Text Box 29"/>
          <p:cNvSpPr txBox="1">
            <a:spLocks noChangeArrowheads="1"/>
          </p:cNvSpPr>
          <p:nvPr/>
        </p:nvSpPr>
        <p:spPr bwMode="auto">
          <a:xfrm rot="16200000">
            <a:off x="196850" y="3079750"/>
            <a:ext cx="1282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tx2"/>
                </a:solidFill>
              </a:rPr>
              <a:t>ENCRYPTED</a:t>
            </a:r>
          </a:p>
        </p:txBody>
      </p:sp>
    </p:spTree>
    <p:extLst>
      <p:ext uri="{BB962C8B-B14F-4D97-AF65-F5344CB8AC3E}">
        <p14:creationId xmlns:p14="http://schemas.microsoft.com/office/powerpoint/2010/main" val="83349270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FDC8-F120-4BE6-A45A-FE734BEE6085}" type="slidenum">
              <a:rPr lang="en-US" altLang="en-US"/>
              <a:pPr/>
              <a:t>79</a:t>
            </a:fld>
            <a:endParaRPr lang="en-US" altLang="en-US"/>
          </a:p>
        </p:txBody>
      </p:sp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Packet Format Alteration for AH Transport Mode</a:t>
            </a:r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1143000" y="2362200"/>
            <a:ext cx="6019800" cy="2590800"/>
            <a:chOff x="240" y="576"/>
            <a:chExt cx="3792" cy="1632"/>
          </a:xfrm>
        </p:grpSpPr>
        <p:sp>
          <p:nvSpPr>
            <p:cNvPr id="87045" name="Rectangle 5"/>
            <p:cNvSpPr>
              <a:spLocks noChangeArrowheads="1"/>
            </p:cNvSpPr>
            <p:nvPr/>
          </p:nvSpPr>
          <p:spPr bwMode="auto">
            <a:xfrm>
              <a:off x="1152" y="960"/>
              <a:ext cx="235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87046" name="Text Box 6"/>
            <p:cNvSpPr txBox="1">
              <a:spLocks noChangeArrowheads="1"/>
            </p:cNvSpPr>
            <p:nvPr/>
          </p:nvSpPr>
          <p:spPr bwMode="auto">
            <a:xfrm>
              <a:off x="1152" y="960"/>
              <a:ext cx="6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Original</a:t>
              </a:r>
            </a:p>
            <a:p>
              <a:pPr algn="ctr"/>
              <a:r>
                <a:rPr lang="en-US" altLang="en-US" sz="1400" b="0"/>
                <a:t>IP Header</a:t>
              </a:r>
            </a:p>
          </p:txBody>
        </p:sp>
        <p:sp>
          <p:nvSpPr>
            <p:cNvPr id="87047" name="Text Box 7"/>
            <p:cNvSpPr txBox="1">
              <a:spLocks noChangeArrowheads="1"/>
            </p:cNvSpPr>
            <p:nvPr/>
          </p:nvSpPr>
          <p:spPr bwMode="auto">
            <a:xfrm>
              <a:off x="1776" y="1056"/>
              <a:ext cx="6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0"/>
                <a:t>TCP/UDP</a:t>
              </a:r>
            </a:p>
          </p:txBody>
        </p:sp>
        <p:sp>
          <p:nvSpPr>
            <p:cNvPr id="87048" name="Text Box 8"/>
            <p:cNvSpPr txBox="1">
              <a:spLocks noChangeArrowheads="1"/>
            </p:cNvSpPr>
            <p:nvPr/>
          </p:nvSpPr>
          <p:spPr bwMode="auto">
            <a:xfrm>
              <a:off x="2736" y="1056"/>
              <a:ext cx="3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0"/>
                <a:t>Data</a:t>
              </a:r>
            </a:p>
          </p:txBody>
        </p:sp>
        <p:sp>
          <p:nvSpPr>
            <p:cNvPr id="87049" name="Rectangle 9"/>
            <p:cNvSpPr>
              <a:spLocks noChangeArrowheads="1"/>
            </p:cNvSpPr>
            <p:nvPr/>
          </p:nvSpPr>
          <p:spPr bwMode="auto">
            <a:xfrm>
              <a:off x="1152" y="1536"/>
              <a:ext cx="288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1152" y="1536"/>
              <a:ext cx="6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Original</a:t>
              </a:r>
            </a:p>
            <a:p>
              <a:pPr algn="ctr"/>
              <a:r>
                <a:rPr lang="en-US" altLang="en-US" sz="1400" b="0"/>
                <a:t>IP Header</a:t>
              </a:r>
            </a:p>
          </p:txBody>
        </p:sp>
        <p:sp>
          <p:nvSpPr>
            <p:cNvPr id="87051" name="Text Box 11"/>
            <p:cNvSpPr txBox="1">
              <a:spLocks noChangeArrowheads="1"/>
            </p:cNvSpPr>
            <p:nvPr/>
          </p:nvSpPr>
          <p:spPr bwMode="auto">
            <a:xfrm>
              <a:off x="1776" y="1536"/>
              <a:ext cx="48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AH</a:t>
              </a:r>
            </a:p>
            <a:p>
              <a:pPr algn="ctr"/>
              <a:r>
                <a:rPr lang="en-US" altLang="en-US" sz="1400" b="0"/>
                <a:t>Header</a:t>
              </a:r>
            </a:p>
          </p:txBody>
        </p:sp>
        <p:sp>
          <p:nvSpPr>
            <p:cNvPr id="87052" name="Text Box 12"/>
            <p:cNvSpPr txBox="1">
              <a:spLocks noChangeArrowheads="1"/>
            </p:cNvSpPr>
            <p:nvPr/>
          </p:nvSpPr>
          <p:spPr bwMode="auto">
            <a:xfrm>
              <a:off x="2304" y="1632"/>
              <a:ext cx="6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0"/>
                <a:t>TCP/UDP</a:t>
              </a:r>
            </a:p>
          </p:txBody>
        </p:sp>
        <p:sp>
          <p:nvSpPr>
            <p:cNvPr id="87053" name="Text Box 13"/>
            <p:cNvSpPr txBox="1">
              <a:spLocks noChangeArrowheads="1"/>
            </p:cNvSpPr>
            <p:nvPr/>
          </p:nvSpPr>
          <p:spPr bwMode="auto">
            <a:xfrm>
              <a:off x="3216" y="1632"/>
              <a:ext cx="3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0"/>
                <a:t>Data</a:t>
              </a:r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>
              <a:off x="2352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7055" name="Line 15"/>
            <p:cNvSpPr>
              <a:spLocks noChangeShapeType="1"/>
            </p:cNvSpPr>
            <p:nvPr/>
          </p:nvSpPr>
          <p:spPr bwMode="auto">
            <a:xfrm>
              <a:off x="1776" y="9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7056" name="Line 16"/>
            <p:cNvSpPr>
              <a:spLocks noChangeShapeType="1"/>
            </p:cNvSpPr>
            <p:nvPr/>
          </p:nvSpPr>
          <p:spPr bwMode="auto">
            <a:xfrm>
              <a:off x="1776" y="15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2400" y="9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>
              <a:off x="2256" y="15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7059" name="Line 19"/>
            <p:cNvSpPr>
              <a:spLocks noChangeShapeType="1"/>
            </p:cNvSpPr>
            <p:nvPr/>
          </p:nvSpPr>
          <p:spPr bwMode="auto">
            <a:xfrm>
              <a:off x="2880" y="15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7060" name="Text Box 20"/>
            <p:cNvSpPr txBox="1">
              <a:spLocks noChangeArrowheads="1"/>
            </p:cNvSpPr>
            <p:nvPr/>
          </p:nvSpPr>
          <p:spPr bwMode="auto">
            <a:xfrm>
              <a:off x="240" y="576"/>
              <a:ext cx="1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/>
                <a:t>Authentication Header</a:t>
              </a:r>
            </a:p>
          </p:txBody>
        </p:sp>
        <p:sp>
          <p:nvSpPr>
            <p:cNvPr id="87061" name="Text Box 21"/>
            <p:cNvSpPr txBox="1">
              <a:spLocks noChangeArrowheads="1"/>
            </p:cNvSpPr>
            <p:nvPr/>
          </p:nvSpPr>
          <p:spPr bwMode="auto">
            <a:xfrm>
              <a:off x="264" y="100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 b="0"/>
                <a:t>Before applying</a:t>
              </a:r>
            </a:p>
            <a:p>
              <a:pPr algn="ctr"/>
              <a:r>
                <a:rPr lang="en-US" altLang="en-US" sz="1200" b="0"/>
                <a:t>                    AH:</a:t>
              </a:r>
            </a:p>
          </p:txBody>
        </p:sp>
        <p:sp>
          <p:nvSpPr>
            <p:cNvPr id="87062" name="Text Box 22"/>
            <p:cNvSpPr txBox="1">
              <a:spLocks noChangeArrowheads="1"/>
            </p:cNvSpPr>
            <p:nvPr/>
          </p:nvSpPr>
          <p:spPr bwMode="auto">
            <a:xfrm>
              <a:off x="356" y="1536"/>
              <a:ext cx="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 b="0"/>
                <a:t>After applying </a:t>
              </a:r>
            </a:p>
            <a:p>
              <a:pPr algn="ctr"/>
              <a:r>
                <a:rPr lang="en-US" altLang="en-US" sz="1200" b="0"/>
                <a:t>               AH:</a:t>
              </a:r>
            </a:p>
          </p:txBody>
        </p:sp>
        <p:sp>
          <p:nvSpPr>
            <p:cNvPr id="87063" name="Text Box 23"/>
            <p:cNvSpPr txBox="1">
              <a:spLocks noChangeArrowheads="1"/>
            </p:cNvSpPr>
            <p:nvPr/>
          </p:nvSpPr>
          <p:spPr bwMode="auto">
            <a:xfrm>
              <a:off x="1824" y="1920"/>
              <a:ext cx="1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 b="0"/>
                <a:t>Authenticated except for</a:t>
              </a:r>
            </a:p>
            <a:p>
              <a:pPr algn="ctr"/>
              <a:r>
                <a:rPr lang="en-US" altLang="en-US" sz="1200" b="0"/>
                <a:t>mutable fields in IP header</a:t>
              </a:r>
            </a:p>
          </p:txBody>
        </p:sp>
        <p:sp>
          <p:nvSpPr>
            <p:cNvPr id="87064" name="Line 24"/>
            <p:cNvSpPr>
              <a:spLocks noChangeShapeType="1"/>
            </p:cNvSpPr>
            <p:nvPr/>
          </p:nvSpPr>
          <p:spPr bwMode="auto">
            <a:xfrm>
              <a:off x="1152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7065" name="Line 25"/>
            <p:cNvSpPr>
              <a:spLocks noChangeShapeType="1"/>
            </p:cNvSpPr>
            <p:nvPr/>
          </p:nvSpPr>
          <p:spPr bwMode="auto">
            <a:xfrm>
              <a:off x="4032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7066" name="Line 26"/>
            <p:cNvSpPr>
              <a:spLocks noChangeShapeType="1"/>
            </p:cNvSpPr>
            <p:nvPr/>
          </p:nvSpPr>
          <p:spPr bwMode="auto">
            <a:xfrm flipH="1">
              <a:off x="1200" y="206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7067" name="Line 27"/>
            <p:cNvSpPr>
              <a:spLocks noChangeShapeType="1"/>
            </p:cNvSpPr>
            <p:nvPr/>
          </p:nvSpPr>
          <p:spPr bwMode="auto">
            <a:xfrm>
              <a:off x="3120" y="206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87102" name="Text Box 62"/>
          <p:cNvSpPr txBox="1">
            <a:spLocks noChangeArrowheads="1"/>
          </p:cNvSpPr>
          <p:nvPr/>
        </p:nvSpPr>
        <p:spPr bwMode="auto">
          <a:xfrm>
            <a:off x="3657600" y="5029200"/>
            <a:ext cx="23209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ToS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TTL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Header Checksum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Offset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Flags</a:t>
            </a:r>
          </a:p>
        </p:txBody>
      </p:sp>
    </p:spTree>
    <p:extLst>
      <p:ext uri="{BB962C8B-B14F-4D97-AF65-F5344CB8AC3E}">
        <p14:creationId xmlns:p14="http://schemas.microsoft.com/office/powerpoint/2010/main" val="1242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9069-D013-49A6-B1BB-4281AA3EF57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Policy Summary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Need to have a comprehensive document for legal support</a:t>
            </a:r>
          </a:p>
          <a:p>
            <a:endParaRPr lang="en-US" altLang="en-US"/>
          </a:p>
          <a:p>
            <a:r>
              <a:rPr lang="en-US" altLang="en-US"/>
              <a:t>Need a companion document which all corporate users will actually read</a:t>
            </a:r>
          </a:p>
        </p:txBody>
      </p:sp>
    </p:spTree>
    <p:extLst>
      <p:ext uri="{BB962C8B-B14F-4D97-AF65-F5344CB8AC3E}">
        <p14:creationId xmlns:p14="http://schemas.microsoft.com/office/powerpoint/2010/main" val="397980319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EF9A-6AD7-4BBE-A3F4-A201F4108796}" type="slidenum">
              <a:rPr lang="en-US" altLang="en-US"/>
              <a:pPr/>
              <a:t>80</a:t>
            </a:fld>
            <a:endParaRPr lang="en-US" altLang="en-US"/>
          </a:p>
        </p:txBody>
      </p:sp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Packet Format Alteration for ESP Transport Mode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209800" y="30480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209800" y="30480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Original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200400" y="3200400"/>
            <a:ext cx="96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TCP/UDP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4724400" y="32004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Data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2209800" y="3962400"/>
            <a:ext cx="647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209800" y="39624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Original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3200400" y="3962400"/>
            <a:ext cx="765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ESP</a:t>
            </a:r>
          </a:p>
          <a:p>
            <a:pPr algn="ctr"/>
            <a:r>
              <a:rPr lang="en-US" altLang="en-US" sz="1400" b="0"/>
              <a:t>Header</a:t>
            </a: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4114800" y="3581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32004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32004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>
            <a:off x="41910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39624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762000" y="2438400"/>
            <a:ext cx="287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Encapsulating Security Payload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774700" y="3124200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Before applying</a:t>
            </a:r>
          </a:p>
          <a:p>
            <a:pPr algn="ctr"/>
            <a:r>
              <a:rPr lang="en-US" altLang="en-US" sz="1200" b="0"/>
              <a:t>                   ESP: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946150" y="396240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After applying </a:t>
            </a:r>
          </a:p>
          <a:p>
            <a:pPr algn="ctr"/>
            <a:r>
              <a:rPr lang="en-US" altLang="en-US" sz="1200" b="0"/>
              <a:t>              ESP:</a:t>
            </a:r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39624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>
            <a:off x="71628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grpSp>
        <p:nvGrpSpPr>
          <p:cNvPr id="88085" name="Group 21"/>
          <p:cNvGrpSpPr>
            <a:grpSpLocks/>
          </p:cNvGrpSpPr>
          <p:nvPr/>
        </p:nvGrpSpPr>
        <p:grpSpPr bwMode="auto">
          <a:xfrm>
            <a:off x="4114800" y="4648200"/>
            <a:ext cx="2971800" cy="274638"/>
            <a:chOff x="2400" y="3744"/>
            <a:chExt cx="1872" cy="173"/>
          </a:xfrm>
        </p:grpSpPr>
        <p:sp>
          <p:nvSpPr>
            <p:cNvPr id="88086" name="Text Box 22"/>
            <p:cNvSpPr txBox="1">
              <a:spLocks noChangeArrowheads="1"/>
            </p:cNvSpPr>
            <p:nvPr/>
          </p:nvSpPr>
          <p:spPr bwMode="auto">
            <a:xfrm>
              <a:off x="3024" y="3744"/>
              <a:ext cx="5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 b="0"/>
                <a:t>Encrypted</a:t>
              </a:r>
            </a:p>
          </p:txBody>
        </p:sp>
        <p:sp>
          <p:nvSpPr>
            <p:cNvPr id="88087" name="Line 23"/>
            <p:cNvSpPr>
              <a:spLocks noChangeShapeType="1"/>
            </p:cNvSpPr>
            <p:nvPr/>
          </p:nvSpPr>
          <p:spPr bwMode="auto">
            <a:xfrm flipH="1">
              <a:off x="2400" y="384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88088" name="Line 24"/>
            <p:cNvSpPr>
              <a:spLocks noChangeShapeType="1"/>
            </p:cNvSpPr>
            <p:nvPr/>
          </p:nvSpPr>
          <p:spPr bwMode="auto">
            <a:xfrm>
              <a:off x="3648" y="384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7239000" y="3962400"/>
            <a:ext cx="1308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ESP</a:t>
            </a:r>
          </a:p>
          <a:p>
            <a:pPr algn="ctr"/>
            <a:r>
              <a:rPr lang="en-US" altLang="en-US" sz="1400" b="0"/>
              <a:t>Authentication</a:t>
            </a:r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>
            <a:off x="71628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>
            <a:off x="71628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4606925" y="5029200"/>
            <a:ext cx="1112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Authenticated</a:t>
            </a:r>
          </a:p>
        </p:txBody>
      </p:sp>
      <p:sp>
        <p:nvSpPr>
          <p:cNvPr id="88094" name="Line 30"/>
          <p:cNvSpPr>
            <a:spLocks noChangeShapeType="1"/>
          </p:cNvSpPr>
          <p:nvPr/>
        </p:nvSpPr>
        <p:spPr bwMode="auto">
          <a:xfrm flipH="1">
            <a:off x="3276600" y="5181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>
            <a:off x="57150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096" name="Rectangle 32"/>
          <p:cNvSpPr>
            <a:spLocks noChangeArrowheads="1"/>
          </p:cNvSpPr>
          <p:nvPr/>
        </p:nvSpPr>
        <p:spPr bwMode="auto">
          <a:xfrm>
            <a:off x="3962400" y="3962400"/>
            <a:ext cx="32004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8097" name="Text Box 33"/>
          <p:cNvSpPr txBox="1">
            <a:spLocks noChangeArrowheads="1"/>
          </p:cNvSpPr>
          <p:nvPr/>
        </p:nvSpPr>
        <p:spPr bwMode="auto">
          <a:xfrm>
            <a:off x="4038600" y="4114800"/>
            <a:ext cx="96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TCP/UDP</a:t>
            </a:r>
          </a:p>
        </p:txBody>
      </p:sp>
      <p:sp>
        <p:nvSpPr>
          <p:cNvPr id="88098" name="Text Box 34"/>
          <p:cNvSpPr txBox="1">
            <a:spLocks noChangeArrowheads="1"/>
          </p:cNvSpPr>
          <p:nvPr/>
        </p:nvSpPr>
        <p:spPr bwMode="auto">
          <a:xfrm>
            <a:off x="5410200" y="41148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Data</a:t>
            </a:r>
          </a:p>
        </p:txBody>
      </p:sp>
      <p:sp>
        <p:nvSpPr>
          <p:cNvPr id="88099" name="Text Box 35"/>
          <p:cNvSpPr txBox="1">
            <a:spLocks noChangeArrowheads="1"/>
          </p:cNvSpPr>
          <p:nvPr/>
        </p:nvSpPr>
        <p:spPr bwMode="auto">
          <a:xfrm>
            <a:off x="6477000" y="39624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ESP</a:t>
            </a:r>
          </a:p>
          <a:p>
            <a:pPr algn="ctr"/>
            <a:r>
              <a:rPr lang="en-US" altLang="en-US" sz="1400" b="0"/>
              <a:t>Trailer</a:t>
            </a:r>
          </a:p>
        </p:txBody>
      </p:sp>
      <p:sp>
        <p:nvSpPr>
          <p:cNvPr id="88100" name="Line 36"/>
          <p:cNvSpPr>
            <a:spLocks noChangeShapeType="1"/>
          </p:cNvSpPr>
          <p:nvPr/>
        </p:nvSpPr>
        <p:spPr bwMode="auto">
          <a:xfrm>
            <a:off x="64770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>
            <a:off x="50292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430952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F285-2273-4394-84F9-102C86BCFBC9}" type="slidenum">
              <a:rPr lang="en-US" altLang="en-US"/>
              <a:pPr/>
              <a:t>81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Packet Format Alteration for AH Tunnel Mode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048000" y="29718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048000" y="29718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Original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038600" y="3124200"/>
            <a:ext cx="96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TCP/UDP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5562600" y="31242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Data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3048000" y="3886200"/>
            <a:ext cx="457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048000" y="38862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New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4038600" y="3886200"/>
            <a:ext cx="765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AH</a:t>
            </a:r>
          </a:p>
          <a:p>
            <a:pPr algn="ctr"/>
            <a:r>
              <a:rPr lang="en-US" altLang="en-US" sz="1400" b="0"/>
              <a:t>Header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6324600" y="40386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Data</a:t>
            </a:r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4953000" y="3505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4038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40386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50292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>
            <a:off x="48006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57912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1600200" y="2362200"/>
            <a:ext cx="2073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Authentication Header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1638300" y="3048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Before applying</a:t>
            </a:r>
          </a:p>
          <a:p>
            <a:pPr algn="ctr"/>
            <a:r>
              <a:rPr lang="en-US" altLang="en-US" sz="1200" b="0"/>
              <a:t>                    AH: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1784350" y="388620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After applying </a:t>
            </a:r>
          </a:p>
          <a:p>
            <a:pPr algn="ctr"/>
            <a:r>
              <a:rPr lang="en-US" altLang="en-US" sz="1200" b="0"/>
              <a:t>               AH: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3957638" y="4495800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Authenticated except for</a:t>
            </a:r>
          </a:p>
          <a:p>
            <a:pPr algn="ctr"/>
            <a:r>
              <a:rPr lang="en-US" altLang="en-US" sz="1200" b="0"/>
              <a:t>mutable fields in new IP header</a:t>
            </a:r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>
            <a:off x="30480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>
            <a:off x="76200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 flipH="1">
            <a:off x="31242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6172200" y="4724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4800600" y="38862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Original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3657600" y="5029200"/>
            <a:ext cx="23209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ToS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TTL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Header Checksum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Offset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 Flags</a:t>
            </a:r>
          </a:p>
        </p:txBody>
      </p:sp>
    </p:spTree>
    <p:extLst>
      <p:ext uri="{BB962C8B-B14F-4D97-AF65-F5344CB8AC3E}">
        <p14:creationId xmlns:p14="http://schemas.microsoft.com/office/powerpoint/2010/main" val="42010245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46AAF-BFC5-4E1A-B865-3DCD3357128A}" type="slidenum">
              <a:rPr lang="en-US" altLang="en-US"/>
              <a:pPr/>
              <a:t>82</a:t>
            </a:fld>
            <a:endParaRPr lang="en-US" altLang="en-US"/>
          </a:p>
        </p:txBody>
      </p:sp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Packet Format Alteration for ESP Tunnel Mode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905000" y="30480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905000" y="30480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Original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895600" y="3200400"/>
            <a:ext cx="96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TCP/UDP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419600" y="32004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Data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905000" y="3962400"/>
            <a:ext cx="6934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905000" y="39624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New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895600" y="3962400"/>
            <a:ext cx="7651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ESP</a:t>
            </a:r>
          </a:p>
          <a:p>
            <a:pPr algn="ctr"/>
            <a:r>
              <a:rPr lang="en-US" altLang="en-US" sz="1400" b="0"/>
              <a:t>Header</a:t>
            </a: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3810000" y="3581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28956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28956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38862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36576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457200" y="2438400"/>
            <a:ext cx="287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Encapsulating Security Payload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469900" y="3124200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Before applying</a:t>
            </a:r>
          </a:p>
          <a:p>
            <a:pPr algn="ctr"/>
            <a:r>
              <a:rPr lang="en-US" altLang="en-US" sz="1200" b="0"/>
              <a:t>                   ESP: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641350" y="396240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After applying </a:t>
            </a:r>
          </a:p>
          <a:p>
            <a:pPr algn="ctr"/>
            <a:r>
              <a:rPr lang="en-US" altLang="en-US" sz="1200" b="0"/>
              <a:t>              ESP:</a:t>
            </a:r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>
            <a:off x="36576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>
            <a:off x="74676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5029200" y="4648200"/>
            <a:ext cx="868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Encrypted</a:t>
            </a:r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 flipH="1">
            <a:off x="37338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5943600" y="4800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308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ESP</a:t>
            </a:r>
          </a:p>
          <a:p>
            <a:pPr algn="ctr"/>
            <a:r>
              <a:rPr lang="en-US" altLang="en-US" sz="1400" b="0"/>
              <a:t>Authentication</a:t>
            </a:r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74676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28956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74676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4302125" y="5029200"/>
            <a:ext cx="1112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Authenticated</a:t>
            </a:r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2971800" y="5181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5410200" y="5181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43" name="Rectangle 31"/>
          <p:cNvSpPr>
            <a:spLocks noChangeArrowheads="1"/>
          </p:cNvSpPr>
          <p:nvPr/>
        </p:nvSpPr>
        <p:spPr bwMode="auto">
          <a:xfrm>
            <a:off x="3657600" y="3962400"/>
            <a:ext cx="38100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3733800" y="39624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Original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90145" name="Text Box 33"/>
          <p:cNvSpPr txBox="1">
            <a:spLocks noChangeArrowheads="1"/>
          </p:cNvSpPr>
          <p:nvPr/>
        </p:nvSpPr>
        <p:spPr bwMode="auto">
          <a:xfrm>
            <a:off x="4724400" y="4114800"/>
            <a:ext cx="96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TCP/UDP</a:t>
            </a:r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5867400" y="41148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Data</a:t>
            </a:r>
          </a:p>
        </p:txBody>
      </p:sp>
      <p:sp>
        <p:nvSpPr>
          <p:cNvPr id="90147" name="Text Box 35"/>
          <p:cNvSpPr txBox="1">
            <a:spLocks noChangeArrowheads="1"/>
          </p:cNvSpPr>
          <p:nvPr/>
        </p:nvSpPr>
        <p:spPr bwMode="auto">
          <a:xfrm>
            <a:off x="6781800" y="39624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ESP</a:t>
            </a:r>
          </a:p>
          <a:p>
            <a:pPr algn="ctr"/>
            <a:r>
              <a:rPr lang="en-US" altLang="en-US" sz="1400" b="0"/>
              <a:t>Trailer</a:t>
            </a:r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>
            <a:off x="67818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>
            <a:off x="57150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0150" name="Line 38"/>
          <p:cNvSpPr>
            <a:spLocks noChangeShapeType="1"/>
          </p:cNvSpPr>
          <p:nvPr/>
        </p:nvSpPr>
        <p:spPr bwMode="auto">
          <a:xfrm>
            <a:off x="47244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679486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2F45-5F0D-4E9B-8E8F-7C3CF8A3EFDE}" type="slidenum">
              <a:rPr lang="en-US" altLang="en-US"/>
              <a:pPr/>
              <a:t>83</a:t>
            </a:fld>
            <a:endParaRPr lang="en-US" altLang="en-US"/>
          </a:p>
        </p:txBody>
      </p:sp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Key Exchange (IKE)</a:t>
            </a:r>
          </a:p>
        </p:txBody>
      </p:sp>
      <p:sp>
        <p:nvSpPr>
          <p:cNvPr id="1935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0" y="1981200"/>
            <a:ext cx="7391400" cy="4038600"/>
          </a:xfrm>
        </p:spPr>
        <p:txBody>
          <a:bodyPr/>
          <a:lstStyle/>
          <a:p>
            <a:r>
              <a:rPr lang="en-US" altLang="en-US" sz="2800"/>
              <a:t>Phase I</a:t>
            </a:r>
          </a:p>
          <a:p>
            <a:pPr lvl="1"/>
            <a:r>
              <a:rPr lang="en-US" altLang="en-US" sz="2400"/>
              <a:t>Establish a secure channel (ISAKMP/IKE SA)</a:t>
            </a:r>
          </a:p>
          <a:p>
            <a:pPr lvl="1"/>
            <a:r>
              <a:rPr lang="en-US" altLang="en-US" sz="2400"/>
              <a:t>Using either main mode or aggressive mode</a:t>
            </a:r>
          </a:p>
          <a:p>
            <a:pPr lvl="1"/>
            <a:endParaRPr lang="en-US" altLang="en-US" sz="2400"/>
          </a:p>
          <a:p>
            <a:r>
              <a:rPr lang="en-US" altLang="en-US" sz="2800"/>
              <a:t>Phase II</a:t>
            </a:r>
          </a:p>
          <a:p>
            <a:pPr lvl="1"/>
            <a:r>
              <a:rPr lang="en-US" altLang="en-US" sz="2400"/>
              <a:t>Establishes a secure channel between computers intended for the transmission of data (IPsec SA)</a:t>
            </a:r>
          </a:p>
          <a:p>
            <a:pPr lvl="1"/>
            <a:r>
              <a:rPr lang="en-US" altLang="en-US" sz="2400"/>
              <a:t>Using quick mode</a:t>
            </a:r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38068999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35A11-13D6-4A52-AAAE-51344D58CB5A}" type="slidenum">
              <a:rPr lang="en-US" altLang="en-US"/>
              <a:pPr/>
              <a:t>84</a:t>
            </a:fld>
            <a:endParaRPr lang="en-US" altLang="en-US"/>
          </a:p>
        </p:txBody>
      </p:sp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 of IKE</a:t>
            </a:r>
          </a:p>
        </p:txBody>
      </p:sp>
      <p:pic>
        <p:nvPicPr>
          <p:cNvPr id="9114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13335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14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14600"/>
            <a:ext cx="13335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533400" y="29718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33400" y="24384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Traffic which needs </a:t>
            </a:r>
          </a:p>
          <a:p>
            <a:pPr algn="ctr"/>
            <a:r>
              <a:rPr lang="en-US" altLang="en-US" sz="1200" b="0"/>
              <a:t>to be protected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6553200" y="2133600"/>
            <a:ext cx="1211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IPsec Peer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2209800" y="2106613"/>
            <a:ext cx="1211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IPsec Peer</a:t>
            </a:r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3505200" y="28956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4114800" y="2590800"/>
            <a:ext cx="1312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0"/>
              <a:t>IKE Phase 1</a:t>
            </a:r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3505200" y="3352800"/>
            <a:ext cx="2895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>
            <a:off x="47244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3581400" y="3352800"/>
            <a:ext cx="2657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Secure communication channel</a:t>
            </a:r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3429000" y="4191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4191000" y="3886200"/>
            <a:ext cx="1312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0"/>
              <a:t>IKE Phase 2</a:t>
            </a:r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48768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3429000" y="4648200"/>
            <a:ext cx="3124200" cy="3048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4038600" y="4648200"/>
            <a:ext cx="1368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0"/>
              <a:t>IPsec Tunnel</a:t>
            </a:r>
          </a:p>
        </p:txBody>
      </p:sp>
      <p:sp>
        <p:nvSpPr>
          <p:cNvPr id="91156" name="Rectangle 20"/>
          <p:cNvSpPr>
            <a:spLocks noChangeArrowheads="1"/>
          </p:cNvSpPr>
          <p:nvPr/>
        </p:nvSpPr>
        <p:spPr bwMode="auto">
          <a:xfrm>
            <a:off x="3352800" y="5486400"/>
            <a:ext cx="3124200" cy="3048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2971800" y="56388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810000" y="5154613"/>
            <a:ext cx="243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0"/>
              <a:t>Secured traffic exchange</a:t>
            </a:r>
          </a:p>
        </p:txBody>
      </p:sp>
      <p:sp>
        <p:nvSpPr>
          <p:cNvPr id="91159" name="Oval 23"/>
          <p:cNvSpPr>
            <a:spLocks noChangeArrowheads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91160" name="Oval 24"/>
          <p:cNvSpPr>
            <a:spLocks noChangeArrowheads="1"/>
          </p:cNvSpPr>
          <p:nvPr/>
        </p:nvSpPr>
        <p:spPr bwMode="auto">
          <a:xfrm>
            <a:off x="3733800" y="2438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91161" name="Oval 25"/>
          <p:cNvSpPr>
            <a:spLocks noChangeArrowheads="1"/>
          </p:cNvSpPr>
          <p:nvPr/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91162" name="Oval 26"/>
          <p:cNvSpPr>
            <a:spLocks noChangeArrowheads="1"/>
          </p:cNvSpPr>
          <p:nvPr/>
        </p:nvSpPr>
        <p:spPr bwMode="auto">
          <a:xfrm>
            <a:off x="2514600" y="5486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461799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A21C-58CA-42DA-B7A6-7AC1D2DE7851}" type="slidenum">
              <a:rPr lang="en-US" altLang="en-US"/>
              <a:pPr/>
              <a:t>85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ISAKMP Header Format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143000" y="2514600"/>
            <a:ext cx="6781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050925" y="2144713"/>
            <a:ext cx="7024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>
                <a:solidFill>
                  <a:schemeClr val="tx2"/>
                </a:solidFill>
              </a:rPr>
              <a:t>0 1 2 3 4 5 6 7 8 9 10 11 12 13 14 15 16 17 18 19 20 21 22 23 24 25 26 27 28 29 30 31</a:t>
            </a:r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1143000" y="28956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1143000" y="32766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429000" y="2590800"/>
            <a:ext cx="1196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Initiator Cookie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276600" y="4114800"/>
            <a:ext cx="1857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Total Length of Message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6477000" y="3352800"/>
            <a:ext cx="555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Flags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352800" y="2971800"/>
            <a:ext cx="1439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Responder Cookie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1143000" y="3352800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Next Payload</a:t>
            </a: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1143000" y="36576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4495800" y="3352800"/>
            <a:ext cx="1239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Exchange Type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3581400" y="3733800"/>
            <a:ext cx="995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>
                <a:solidFill>
                  <a:schemeClr val="tx2"/>
                </a:solidFill>
              </a:rPr>
              <a:t>Message ID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2286000" y="3200400"/>
            <a:ext cx="69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Major</a:t>
            </a:r>
          </a:p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Version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3048000" y="3200400"/>
            <a:ext cx="69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Minor</a:t>
            </a:r>
          </a:p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Version</a:t>
            </a:r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1143000" y="40386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22098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>
            <a:off x="3048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 flipH="1">
            <a:off x="3810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60198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66844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4691-F880-41C9-A05A-F16FA81AADED}" type="slidenum">
              <a:rPr lang="en-US" altLang="en-US"/>
              <a:pPr/>
              <a:t>86</a:t>
            </a:fld>
            <a:endParaRPr lang="en-US" altLang="en-US"/>
          </a:p>
        </p:txBody>
      </p:sp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ISAKMP Message Format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127125" y="1687513"/>
            <a:ext cx="7024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0 1 2 3 4 5 6 7 8 9 10 11 12 13 14 15 16 17 18 19 20 21 22 23 24 25 26 27 28 29 30 31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295400" y="4851400"/>
            <a:ext cx="6724650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Next Payload:</a:t>
            </a:r>
            <a:r>
              <a:rPr lang="en-US" altLang="en-US" sz="1400" b="0"/>
              <a:t>  1byte; identifier for next payload in message. If it is the last payload</a:t>
            </a:r>
          </a:p>
          <a:p>
            <a:r>
              <a:rPr lang="en-US" altLang="en-US" sz="1400" b="0"/>
              <a:t>It will be set to 0</a:t>
            </a:r>
          </a:p>
          <a:p>
            <a:endParaRPr lang="en-US" altLang="en-US" sz="1400" b="0"/>
          </a:p>
          <a:p>
            <a:r>
              <a:rPr lang="en-US" altLang="en-US" sz="1400"/>
              <a:t>Reserved:</a:t>
            </a:r>
            <a:r>
              <a:rPr lang="en-US" altLang="en-US" sz="1400" b="0"/>
              <a:t> 1byte; set to 0</a:t>
            </a:r>
          </a:p>
          <a:p>
            <a:endParaRPr lang="en-US" altLang="en-US" sz="1400" b="0"/>
          </a:p>
          <a:p>
            <a:r>
              <a:rPr lang="en-US" altLang="en-US" sz="1400"/>
              <a:t>Payload Length: </a:t>
            </a:r>
            <a:r>
              <a:rPr lang="en-US" altLang="en-US" sz="1400" b="0"/>
              <a:t>2 bytes; length of payload (in bytes) including the header</a:t>
            </a:r>
          </a:p>
          <a:p>
            <a:endParaRPr lang="en-US" altLang="en-US" sz="1400" b="0"/>
          </a:p>
          <a:p>
            <a:r>
              <a:rPr lang="en-US" altLang="en-US" sz="1400"/>
              <a:t>Payload:</a:t>
            </a:r>
            <a:r>
              <a:rPr lang="en-US" altLang="en-US" sz="1400" b="0"/>
              <a:t> The actual payload data</a:t>
            </a:r>
          </a:p>
          <a:p>
            <a:endParaRPr lang="en-US" altLang="en-US" sz="1400" b="0"/>
          </a:p>
        </p:txBody>
      </p:sp>
      <p:grpSp>
        <p:nvGrpSpPr>
          <p:cNvPr id="93190" name="Group 6"/>
          <p:cNvGrpSpPr>
            <a:grpSpLocks/>
          </p:cNvGrpSpPr>
          <p:nvPr/>
        </p:nvGrpSpPr>
        <p:grpSpPr bwMode="auto">
          <a:xfrm>
            <a:off x="1219200" y="2590800"/>
            <a:ext cx="6781800" cy="2133600"/>
            <a:chOff x="624" y="864"/>
            <a:chExt cx="4272" cy="1344"/>
          </a:xfrm>
        </p:grpSpPr>
        <p:grpSp>
          <p:nvGrpSpPr>
            <p:cNvPr id="93191" name="Group 7"/>
            <p:cNvGrpSpPr>
              <a:grpSpLocks/>
            </p:cNvGrpSpPr>
            <p:nvPr/>
          </p:nvGrpSpPr>
          <p:grpSpPr bwMode="auto">
            <a:xfrm>
              <a:off x="624" y="864"/>
              <a:ext cx="4272" cy="720"/>
              <a:chOff x="624" y="864"/>
              <a:chExt cx="4272" cy="720"/>
            </a:xfrm>
          </p:grpSpPr>
          <p:sp>
            <p:nvSpPr>
              <p:cNvPr id="93192" name="Rectangle 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422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93193" name="Line 9"/>
              <p:cNvSpPr>
                <a:spLocks noChangeShapeType="1"/>
              </p:cNvSpPr>
              <p:nvPr/>
            </p:nvSpPr>
            <p:spPr bwMode="auto">
              <a:xfrm>
                <a:off x="624" y="1104"/>
                <a:ext cx="4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93194" name="Line 10"/>
              <p:cNvSpPr>
                <a:spLocks noChangeShapeType="1"/>
              </p:cNvSpPr>
              <p:nvPr/>
            </p:nvSpPr>
            <p:spPr bwMode="auto">
              <a:xfrm>
                <a:off x="1344" y="86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93195" name="Line 11"/>
              <p:cNvSpPr>
                <a:spLocks noChangeShapeType="1"/>
              </p:cNvSpPr>
              <p:nvPr/>
            </p:nvSpPr>
            <p:spPr bwMode="auto">
              <a:xfrm>
                <a:off x="2400" y="86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93196" name="Text Box 12"/>
              <p:cNvSpPr txBox="1">
                <a:spLocks noChangeArrowheads="1"/>
              </p:cNvSpPr>
              <p:nvPr/>
            </p:nvSpPr>
            <p:spPr bwMode="auto">
              <a:xfrm>
                <a:off x="672" y="912"/>
                <a:ext cx="68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0"/>
                  <a:t>Next Payload</a:t>
                </a:r>
              </a:p>
            </p:txBody>
          </p:sp>
          <p:sp>
            <p:nvSpPr>
              <p:cNvPr id="93197" name="Text Box 13"/>
              <p:cNvSpPr txBox="1">
                <a:spLocks noChangeArrowheads="1"/>
              </p:cNvSpPr>
              <p:nvPr/>
            </p:nvSpPr>
            <p:spPr bwMode="auto">
              <a:xfrm>
                <a:off x="1584" y="912"/>
                <a:ext cx="5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0"/>
                  <a:t>Reserved</a:t>
                </a:r>
              </a:p>
            </p:txBody>
          </p:sp>
          <p:sp>
            <p:nvSpPr>
              <p:cNvPr id="93198" name="Text Box 14"/>
              <p:cNvSpPr txBox="1">
                <a:spLocks noChangeArrowheads="1"/>
              </p:cNvSpPr>
              <p:nvPr/>
            </p:nvSpPr>
            <p:spPr bwMode="auto">
              <a:xfrm>
                <a:off x="3168" y="912"/>
                <a:ext cx="7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0"/>
                  <a:t>Payload Length</a:t>
                </a:r>
              </a:p>
            </p:txBody>
          </p:sp>
          <p:sp>
            <p:nvSpPr>
              <p:cNvPr id="93199" name="Text Box 15"/>
              <p:cNvSpPr txBox="1">
                <a:spLocks noChangeArrowheads="1"/>
              </p:cNvSpPr>
              <p:nvPr/>
            </p:nvSpPr>
            <p:spPr bwMode="auto">
              <a:xfrm>
                <a:off x="2064" y="1248"/>
                <a:ext cx="46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0"/>
                  <a:t>Payload</a:t>
                </a:r>
              </a:p>
            </p:txBody>
          </p:sp>
          <p:sp>
            <p:nvSpPr>
              <p:cNvPr id="93200" name="Line 16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4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  <p:grpSp>
          <p:nvGrpSpPr>
            <p:cNvPr id="93201" name="Group 17"/>
            <p:cNvGrpSpPr>
              <a:grpSpLocks/>
            </p:cNvGrpSpPr>
            <p:nvPr/>
          </p:nvGrpSpPr>
          <p:grpSpPr bwMode="auto">
            <a:xfrm>
              <a:off x="624" y="1488"/>
              <a:ext cx="4272" cy="720"/>
              <a:chOff x="624" y="864"/>
              <a:chExt cx="4272" cy="720"/>
            </a:xfrm>
          </p:grpSpPr>
          <p:sp>
            <p:nvSpPr>
              <p:cNvPr id="93202" name="Rectangle 18"/>
              <p:cNvSpPr>
                <a:spLocks noChangeArrowheads="1"/>
              </p:cNvSpPr>
              <p:nvPr/>
            </p:nvSpPr>
            <p:spPr bwMode="auto">
              <a:xfrm>
                <a:off x="624" y="864"/>
                <a:ext cx="422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D"/>
              </a:p>
            </p:txBody>
          </p:sp>
          <p:sp>
            <p:nvSpPr>
              <p:cNvPr id="93203" name="Line 19"/>
              <p:cNvSpPr>
                <a:spLocks noChangeShapeType="1"/>
              </p:cNvSpPr>
              <p:nvPr/>
            </p:nvSpPr>
            <p:spPr bwMode="auto">
              <a:xfrm>
                <a:off x="624" y="1104"/>
                <a:ext cx="4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93204" name="Line 20"/>
              <p:cNvSpPr>
                <a:spLocks noChangeShapeType="1"/>
              </p:cNvSpPr>
              <p:nvPr/>
            </p:nvSpPr>
            <p:spPr bwMode="auto">
              <a:xfrm>
                <a:off x="1344" y="86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93205" name="Line 21"/>
              <p:cNvSpPr>
                <a:spLocks noChangeShapeType="1"/>
              </p:cNvSpPr>
              <p:nvPr/>
            </p:nvSpPr>
            <p:spPr bwMode="auto">
              <a:xfrm>
                <a:off x="2400" y="86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93206" name="Text Box 22"/>
              <p:cNvSpPr txBox="1">
                <a:spLocks noChangeArrowheads="1"/>
              </p:cNvSpPr>
              <p:nvPr/>
            </p:nvSpPr>
            <p:spPr bwMode="auto">
              <a:xfrm>
                <a:off x="672" y="912"/>
                <a:ext cx="68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0"/>
                  <a:t>Next Payload</a:t>
                </a:r>
              </a:p>
            </p:txBody>
          </p:sp>
          <p:sp>
            <p:nvSpPr>
              <p:cNvPr id="93207" name="Text Box 23"/>
              <p:cNvSpPr txBox="1">
                <a:spLocks noChangeArrowheads="1"/>
              </p:cNvSpPr>
              <p:nvPr/>
            </p:nvSpPr>
            <p:spPr bwMode="auto">
              <a:xfrm>
                <a:off x="1584" y="912"/>
                <a:ext cx="5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0"/>
                  <a:t>Reserved</a:t>
                </a:r>
              </a:p>
            </p:txBody>
          </p:sp>
          <p:sp>
            <p:nvSpPr>
              <p:cNvPr id="93208" name="Text Box 24"/>
              <p:cNvSpPr txBox="1">
                <a:spLocks noChangeArrowheads="1"/>
              </p:cNvSpPr>
              <p:nvPr/>
            </p:nvSpPr>
            <p:spPr bwMode="auto">
              <a:xfrm>
                <a:off x="3168" y="912"/>
                <a:ext cx="7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0"/>
                  <a:t>Payload Length</a:t>
                </a:r>
              </a:p>
            </p:txBody>
          </p:sp>
          <p:sp>
            <p:nvSpPr>
              <p:cNvPr id="93209" name="Text Box 25"/>
              <p:cNvSpPr txBox="1">
                <a:spLocks noChangeArrowheads="1"/>
              </p:cNvSpPr>
              <p:nvPr/>
            </p:nvSpPr>
            <p:spPr bwMode="auto">
              <a:xfrm>
                <a:off x="2064" y="1248"/>
                <a:ext cx="46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0"/>
                  <a:t>Payload</a:t>
                </a:r>
              </a:p>
            </p:txBody>
          </p:sp>
          <p:sp>
            <p:nvSpPr>
              <p:cNvPr id="93210" name="Line 26"/>
              <p:cNvSpPr>
                <a:spLocks noChangeShapeType="1"/>
              </p:cNvSpPr>
              <p:nvPr/>
            </p:nvSpPr>
            <p:spPr bwMode="auto">
              <a:xfrm>
                <a:off x="624" y="1584"/>
                <a:ext cx="4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</p:grp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1219200" y="2057400"/>
            <a:ext cx="6705600" cy="5334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ISAKMP HEADER</a:t>
            </a:r>
          </a:p>
        </p:txBody>
      </p:sp>
    </p:spTree>
    <p:extLst>
      <p:ext uri="{BB962C8B-B14F-4D97-AF65-F5344CB8AC3E}">
        <p14:creationId xmlns:p14="http://schemas.microsoft.com/office/powerpoint/2010/main" val="143318535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969B-7074-404C-B202-89C7767EA025}" type="slidenum">
              <a:rPr lang="en-US" altLang="en-US"/>
              <a:pPr/>
              <a:t>87</a:t>
            </a:fld>
            <a:endParaRPr lang="en-US" altLang="en-US"/>
          </a:p>
        </p:txBody>
      </p:sp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IKE Phase 1 Main Mode</a:t>
            </a:r>
          </a:p>
        </p:txBody>
      </p:sp>
      <p:sp>
        <p:nvSpPr>
          <p:cNvPr id="1945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Main mode negotiates an ISAKMP SA which will be used to create IPsec Sas</a:t>
            </a:r>
          </a:p>
          <a:p>
            <a:r>
              <a:rPr lang="en-US" altLang="en-US" sz="2800"/>
              <a:t>Three steps</a:t>
            </a:r>
          </a:p>
          <a:p>
            <a:pPr lvl="1"/>
            <a:r>
              <a:rPr lang="en-US" altLang="en-US" sz="2400"/>
              <a:t>SA negotiation (encryption algorithm, hash algorithm, authentication method, which DF group to use)</a:t>
            </a:r>
          </a:p>
          <a:p>
            <a:pPr lvl="1"/>
            <a:r>
              <a:rPr lang="en-US" altLang="en-US" sz="2400"/>
              <a:t>Do a Diffie-Hellman exchange</a:t>
            </a:r>
          </a:p>
          <a:p>
            <a:pPr lvl="1"/>
            <a:r>
              <a:rPr lang="en-US" altLang="en-US" sz="2400"/>
              <a:t>Provide authentication information</a:t>
            </a:r>
          </a:p>
          <a:p>
            <a:pPr lvl="1"/>
            <a:r>
              <a:rPr lang="en-US" altLang="en-US" sz="2400"/>
              <a:t>Authenticate the peer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33612932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C57-7B88-4DDF-AD5B-CCB453C48F6C}" type="slidenum">
              <a:rPr lang="en-US" altLang="en-US"/>
              <a:pPr/>
              <a:t>88</a:t>
            </a:fld>
            <a:endParaRPr lang="en-US" altLang="en-US"/>
          </a:p>
        </p:txBody>
      </p:sp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IKE Phase 1 Main Mode 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895600" y="5791200"/>
            <a:ext cx="4267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pic>
        <p:nvPicPr>
          <p:cNvPr id="94213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13335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21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13335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400800" y="2286000"/>
            <a:ext cx="1243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Responder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2057400" y="2259013"/>
            <a:ext cx="931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Initiator</a:t>
            </a:r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990600" y="3886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990600" y="4953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3048000" y="40386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3429000" y="3733800"/>
            <a:ext cx="2187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IKE Message 1 (SA proposal)</a:t>
            </a: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3048000" y="44196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4191000" y="4114800"/>
            <a:ext cx="2222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IKE Message 2 (accepted SA)</a:t>
            </a:r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>
            <a:off x="3124200" y="50292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3429000" y="4746625"/>
            <a:ext cx="292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IKE Message 3 (DH public value, nonce)</a:t>
            </a:r>
          </a:p>
        </p:txBody>
      </p:sp>
      <p:sp>
        <p:nvSpPr>
          <p:cNvPr id="94225" name="Line 17"/>
          <p:cNvSpPr>
            <a:spLocks noChangeShapeType="1"/>
          </p:cNvSpPr>
          <p:nvPr/>
        </p:nvSpPr>
        <p:spPr bwMode="auto">
          <a:xfrm>
            <a:off x="3124200" y="54102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3810000" y="5105400"/>
            <a:ext cx="292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IKE Message 4 (DH public value, nonce)</a:t>
            </a:r>
          </a:p>
        </p:txBody>
      </p:sp>
      <p:sp>
        <p:nvSpPr>
          <p:cNvPr id="94227" name="Line 19"/>
          <p:cNvSpPr>
            <a:spLocks noChangeShapeType="1"/>
          </p:cNvSpPr>
          <p:nvPr/>
        </p:nvSpPr>
        <p:spPr bwMode="auto">
          <a:xfrm>
            <a:off x="3124200" y="60960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3352800" y="5813425"/>
            <a:ext cx="3143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IKE Message 5 (Authentication material, ID)</a:t>
            </a:r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>
            <a:off x="3124200" y="64770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30" name="Text Box 22"/>
          <p:cNvSpPr txBox="1">
            <a:spLocks noChangeArrowheads="1"/>
          </p:cNvSpPr>
          <p:nvPr/>
        </p:nvSpPr>
        <p:spPr bwMode="auto">
          <a:xfrm>
            <a:off x="3733800" y="6172200"/>
            <a:ext cx="3143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IKE Message 6 (Authentication material, ID)</a:t>
            </a:r>
          </a:p>
        </p:txBody>
      </p:sp>
      <p:sp>
        <p:nvSpPr>
          <p:cNvPr id="94231" name="Oval 23"/>
          <p:cNvSpPr>
            <a:spLocks noChangeArrowheads="1"/>
          </p:cNvSpPr>
          <p:nvPr/>
        </p:nvSpPr>
        <p:spPr bwMode="auto">
          <a:xfrm>
            <a:off x="990600" y="6019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94232" name="Oval 24"/>
          <p:cNvSpPr>
            <a:spLocks noChangeArrowheads="1"/>
          </p:cNvSpPr>
          <p:nvPr/>
        </p:nvSpPr>
        <p:spPr bwMode="auto">
          <a:xfrm>
            <a:off x="3276600" y="1600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1371600" y="3810000"/>
            <a:ext cx="10525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Negotiate</a:t>
            </a:r>
          </a:p>
          <a:p>
            <a:r>
              <a:rPr lang="en-US" altLang="en-US" sz="1400"/>
              <a:t>IKE Policy</a:t>
            </a: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1371600" y="4876800"/>
            <a:ext cx="1363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Authenticated</a:t>
            </a:r>
          </a:p>
          <a:p>
            <a:r>
              <a:rPr lang="en-US" altLang="en-US" sz="1400"/>
              <a:t>DH Exchange</a:t>
            </a:r>
          </a:p>
        </p:txBody>
      </p:sp>
      <p:sp>
        <p:nvSpPr>
          <p:cNvPr id="94235" name="Text Box 27"/>
          <p:cNvSpPr txBox="1">
            <a:spLocks noChangeArrowheads="1"/>
          </p:cNvSpPr>
          <p:nvPr/>
        </p:nvSpPr>
        <p:spPr bwMode="auto">
          <a:xfrm>
            <a:off x="3581400" y="1752600"/>
            <a:ext cx="2460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Compute DH shared secret</a:t>
            </a:r>
          </a:p>
          <a:p>
            <a:r>
              <a:rPr lang="en-US" altLang="en-US" sz="1400"/>
              <a:t>and derive keying material</a:t>
            </a:r>
          </a:p>
        </p:txBody>
      </p:sp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1371600" y="5943600"/>
            <a:ext cx="12477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Protect IKE</a:t>
            </a:r>
          </a:p>
          <a:p>
            <a:r>
              <a:rPr lang="en-US" altLang="en-US" sz="1400"/>
              <a:t>Peer Identity</a:t>
            </a:r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 flipH="1">
            <a:off x="3048000" y="2133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38" name="Line 30"/>
          <p:cNvSpPr>
            <a:spLocks noChangeShapeType="1"/>
          </p:cNvSpPr>
          <p:nvPr/>
        </p:nvSpPr>
        <p:spPr bwMode="auto">
          <a:xfrm>
            <a:off x="6096000" y="2057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94239" name="Picture 3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38400"/>
            <a:ext cx="1981200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267200" y="27432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Internet</a:t>
            </a:r>
          </a:p>
        </p:txBody>
      </p:sp>
      <p:sp>
        <p:nvSpPr>
          <p:cNvPr id="94241" name="Line 33"/>
          <p:cNvSpPr>
            <a:spLocks noChangeShapeType="1"/>
          </p:cNvSpPr>
          <p:nvPr/>
        </p:nvSpPr>
        <p:spPr bwMode="auto">
          <a:xfrm>
            <a:off x="30480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42" name="Line 34"/>
          <p:cNvSpPr>
            <a:spLocks noChangeShapeType="1"/>
          </p:cNvSpPr>
          <p:nvPr/>
        </p:nvSpPr>
        <p:spPr bwMode="auto">
          <a:xfrm flipH="1">
            <a:off x="3276600" y="2971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43" name="Line 35"/>
          <p:cNvSpPr>
            <a:spLocks noChangeShapeType="1"/>
          </p:cNvSpPr>
          <p:nvPr/>
        </p:nvSpPr>
        <p:spPr bwMode="auto">
          <a:xfrm>
            <a:off x="3276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44" name="Line 36"/>
          <p:cNvSpPr>
            <a:spLocks noChangeShapeType="1"/>
          </p:cNvSpPr>
          <p:nvPr/>
        </p:nvSpPr>
        <p:spPr bwMode="auto">
          <a:xfrm flipH="1">
            <a:off x="57912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45" name="Line 37"/>
          <p:cNvSpPr>
            <a:spLocks noChangeShapeType="1"/>
          </p:cNvSpPr>
          <p:nvPr/>
        </p:nvSpPr>
        <p:spPr bwMode="auto">
          <a:xfrm>
            <a:off x="5791200" y="2971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46" name="Line 38"/>
          <p:cNvSpPr>
            <a:spLocks noChangeShapeType="1"/>
          </p:cNvSpPr>
          <p:nvPr/>
        </p:nvSpPr>
        <p:spPr bwMode="auto">
          <a:xfrm flipH="1">
            <a:off x="5638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4247" name="Text Box 39"/>
          <p:cNvSpPr txBox="1">
            <a:spLocks noChangeArrowheads="1"/>
          </p:cNvSpPr>
          <p:nvPr/>
        </p:nvSpPr>
        <p:spPr bwMode="auto">
          <a:xfrm>
            <a:off x="7239000" y="6019800"/>
            <a:ext cx="1100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(Encrypted)</a:t>
            </a:r>
          </a:p>
        </p:txBody>
      </p:sp>
    </p:spTree>
    <p:extLst>
      <p:ext uri="{BB962C8B-B14F-4D97-AF65-F5344CB8AC3E}">
        <p14:creationId xmlns:p14="http://schemas.microsoft.com/office/powerpoint/2010/main" val="180540487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73A8-879D-4B3B-AF07-B56404677F4D}" type="slidenum">
              <a:rPr lang="en-US" altLang="en-US"/>
              <a:pPr/>
              <a:t>89</a:t>
            </a:fld>
            <a:endParaRPr lang="en-US" altLang="en-US"/>
          </a:p>
        </p:txBody>
      </p:sp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Diffie-Hellman?</a:t>
            </a:r>
          </a:p>
        </p:txBody>
      </p:sp>
      <p:sp>
        <p:nvSpPr>
          <p:cNvPr id="190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First public key algorithm (1976)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Diffie Hellman is a key establishment algorithm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Two parties in a DF exchange can generate a shared secret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There can even be N-party DF changes where N peers can all establish the same secret key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Diffie Hellman can be done over an insecure channel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IKE authenticates a Diffie-Hellman exchange 3 different ways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Pre-shared secret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Nonce (RSA signature)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Digital signature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81927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9DD0-76F9-487E-9120-8C97B37B12E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Cryptography Is Used For ?</a:t>
            </a: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Authentication Protocols</a:t>
            </a:r>
          </a:p>
          <a:p>
            <a:r>
              <a:rPr lang="en-US" altLang="en-US"/>
              <a:t>Data Origin Authentication</a:t>
            </a:r>
          </a:p>
          <a:p>
            <a:r>
              <a:rPr lang="en-US" altLang="en-US"/>
              <a:t>Data Integrity</a:t>
            </a:r>
          </a:p>
          <a:p>
            <a:r>
              <a:rPr lang="en-US" altLang="en-US"/>
              <a:t>Data 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21220032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528E-9570-4AEC-A65C-778139222DE4}" type="slidenum">
              <a:rPr lang="en-US" altLang="en-US"/>
              <a:pPr/>
              <a:t>90</a:t>
            </a:fld>
            <a:endParaRPr lang="en-US" altLang="en-US"/>
          </a:p>
        </p:txBody>
      </p:sp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IKE Phase 1 Aggressive Mode</a:t>
            </a:r>
          </a:p>
        </p:txBody>
      </p:sp>
      <p:sp>
        <p:nvSpPr>
          <p:cNvPr id="1955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Uses 3 (vs 6) messages to establish IKE SA</a:t>
            </a:r>
          </a:p>
          <a:p>
            <a:r>
              <a:rPr lang="en-US" altLang="en-US"/>
              <a:t>No denial of service protection</a:t>
            </a:r>
          </a:p>
          <a:p>
            <a:r>
              <a:rPr lang="en-US" altLang="en-US"/>
              <a:t>Does not have identity protection</a:t>
            </a:r>
          </a:p>
          <a:p>
            <a:r>
              <a:rPr lang="en-US" altLang="en-US"/>
              <a:t>Optional exchange and not widely implemented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1277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0E1F-9942-4F8B-B3DE-799648913280}" type="slidenum">
              <a:rPr lang="en-US" altLang="en-US"/>
              <a:pPr/>
              <a:t>91</a:t>
            </a:fld>
            <a:endParaRPr lang="en-US" altLang="en-US"/>
          </a:p>
        </p:txBody>
      </p:sp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IKE Phase 2 Quick Mode</a:t>
            </a:r>
          </a:p>
        </p:txBody>
      </p:sp>
      <p:sp>
        <p:nvSpPr>
          <p:cNvPr id="1966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 traffic is encrypted using the ISAKMP/IKE Security Association</a:t>
            </a:r>
          </a:p>
          <a:p>
            <a:r>
              <a:rPr lang="en-US" altLang="en-US"/>
              <a:t>Each quick mode negotiation results in two IPsec Security Associations (one inbound, one outbound)</a:t>
            </a:r>
          </a:p>
          <a:p>
            <a:r>
              <a:rPr lang="en-US" altLang="en-US"/>
              <a:t>Creates/refreshes keys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44860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7303-A152-40B4-B638-7627C446D057}" type="slidenum">
              <a:rPr lang="en-US" altLang="en-US"/>
              <a:pPr/>
              <a:t>92</a:t>
            </a:fld>
            <a:endParaRPr lang="en-US" altLang="en-US"/>
          </a:p>
        </p:txBody>
      </p:sp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IKE Phase 2 Quick Mode</a:t>
            </a:r>
          </a:p>
        </p:txBody>
      </p:sp>
      <p:pic>
        <p:nvPicPr>
          <p:cNvPr id="9523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13335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37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19400"/>
            <a:ext cx="13335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6172200" y="2438400"/>
            <a:ext cx="1243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Responder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1828800" y="2411413"/>
            <a:ext cx="931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Initiator</a:t>
            </a:r>
          </a:p>
        </p:txBody>
      </p: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7239000" y="4953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3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581400" y="19812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Compute keying material</a:t>
            </a:r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 flipH="1">
            <a:off x="2819400" y="228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5867400" y="2209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95244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90800"/>
            <a:ext cx="1981200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4038600" y="28956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Internet</a:t>
            </a:r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>
            <a:off x="28194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 flipH="1">
            <a:off x="3048000" y="3124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>
            <a:off x="30480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49" name="Line 17"/>
          <p:cNvSpPr>
            <a:spLocks noChangeShapeType="1"/>
          </p:cNvSpPr>
          <p:nvPr/>
        </p:nvSpPr>
        <p:spPr bwMode="auto">
          <a:xfrm flipH="1">
            <a:off x="55626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5562600" y="3124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 flipH="1">
            <a:off x="5410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>
            <a:off x="2209800" y="4343400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286000" y="4038600"/>
            <a:ext cx="4244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Message 1 (authentication/keying material and SA proposal)</a:t>
            </a: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2209800" y="5105400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5" name="Line 23"/>
          <p:cNvSpPr>
            <a:spLocks noChangeShapeType="1"/>
          </p:cNvSpPr>
          <p:nvPr/>
        </p:nvSpPr>
        <p:spPr bwMode="auto">
          <a:xfrm>
            <a:off x="2209800" y="5867400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2743200" y="4800600"/>
            <a:ext cx="4279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Message 2 (authentication/keying material and accepted SA)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2438400" y="5562600"/>
            <a:ext cx="374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Message 3 (hash for proof of integrity/authentication)</a:t>
            </a:r>
          </a:p>
        </p:txBody>
      </p:sp>
      <p:sp>
        <p:nvSpPr>
          <p:cNvPr id="95258" name="Oval 26"/>
          <p:cNvSpPr>
            <a:spLocks noChangeArrowheads="1"/>
          </p:cNvSpPr>
          <p:nvPr/>
        </p:nvSpPr>
        <p:spPr bwMode="auto">
          <a:xfrm>
            <a:off x="1676400" y="4191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1</a:t>
            </a:r>
          </a:p>
        </p:txBody>
      </p:sp>
      <p:sp>
        <p:nvSpPr>
          <p:cNvPr id="95259" name="Oval 27"/>
          <p:cNvSpPr>
            <a:spLocks noChangeArrowheads="1"/>
          </p:cNvSpPr>
          <p:nvPr/>
        </p:nvSpPr>
        <p:spPr bwMode="auto">
          <a:xfrm>
            <a:off x="7772400" y="1905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2</a:t>
            </a:r>
          </a:p>
        </p:txBody>
      </p:sp>
      <p:sp>
        <p:nvSpPr>
          <p:cNvPr id="95260" name="Oval 28"/>
          <p:cNvSpPr>
            <a:spLocks noChangeArrowheads="1"/>
          </p:cNvSpPr>
          <p:nvPr/>
        </p:nvSpPr>
        <p:spPr bwMode="auto">
          <a:xfrm>
            <a:off x="1676400" y="5715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5</a:t>
            </a:r>
          </a:p>
        </p:txBody>
      </p:sp>
      <p:sp>
        <p:nvSpPr>
          <p:cNvPr id="95261" name="Text Box 29"/>
          <p:cNvSpPr txBox="1">
            <a:spLocks noChangeArrowheads="1"/>
          </p:cNvSpPr>
          <p:nvPr/>
        </p:nvSpPr>
        <p:spPr bwMode="auto">
          <a:xfrm>
            <a:off x="7467600" y="2209800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Validate</a:t>
            </a:r>
          </a:p>
          <a:p>
            <a:pPr algn="ctr"/>
            <a:r>
              <a:rPr lang="en-US" altLang="en-US" sz="1200"/>
              <a:t>message 1</a:t>
            </a:r>
          </a:p>
        </p:txBody>
      </p:sp>
      <p:sp>
        <p:nvSpPr>
          <p:cNvPr id="95262" name="Oval 30"/>
          <p:cNvSpPr>
            <a:spLocks noChangeArrowheads="1"/>
          </p:cNvSpPr>
          <p:nvPr/>
        </p:nvSpPr>
        <p:spPr bwMode="auto">
          <a:xfrm>
            <a:off x="3276600" y="1828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7</a:t>
            </a:r>
          </a:p>
        </p:txBody>
      </p:sp>
      <p:sp>
        <p:nvSpPr>
          <p:cNvPr id="95263" name="Oval 31"/>
          <p:cNvSpPr>
            <a:spLocks noChangeArrowheads="1"/>
          </p:cNvSpPr>
          <p:nvPr/>
        </p:nvSpPr>
        <p:spPr bwMode="auto">
          <a:xfrm>
            <a:off x="762000" y="2590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4</a:t>
            </a:r>
          </a:p>
        </p:txBody>
      </p:sp>
      <p:sp>
        <p:nvSpPr>
          <p:cNvPr id="95264" name="Oval 32"/>
          <p:cNvSpPr>
            <a:spLocks noChangeArrowheads="1"/>
          </p:cNvSpPr>
          <p:nvPr/>
        </p:nvSpPr>
        <p:spPr bwMode="auto">
          <a:xfrm>
            <a:off x="7620000" y="3352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/>
              <a:t>6</a:t>
            </a:r>
          </a:p>
        </p:txBody>
      </p:sp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7315200" y="3657600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Validate</a:t>
            </a:r>
          </a:p>
          <a:p>
            <a:pPr algn="ctr"/>
            <a:r>
              <a:rPr lang="en-US" altLang="en-US" sz="1200"/>
              <a:t>message 3</a:t>
            </a:r>
          </a:p>
        </p:txBody>
      </p:sp>
      <p:sp>
        <p:nvSpPr>
          <p:cNvPr id="95266" name="Text Box 34"/>
          <p:cNvSpPr txBox="1">
            <a:spLocks noChangeArrowheads="1"/>
          </p:cNvSpPr>
          <p:nvPr/>
        </p:nvSpPr>
        <p:spPr bwMode="auto">
          <a:xfrm>
            <a:off x="457200" y="2895600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/>
              <a:t>Validate</a:t>
            </a:r>
          </a:p>
          <a:p>
            <a:pPr algn="ctr"/>
            <a:r>
              <a:rPr lang="en-US" altLang="en-US" sz="1200"/>
              <a:t>message 2</a:t>
            </a:r>
          </a:p>
        </p:txBody>
      </p:sp>
    </p:spTree>
    <p:extLst>
      <p:ext uri="{BB962C8B-B14F-4D97-AF65-F5344CB8AC3E}">
        <p14:creationId xmlns:p14="http://schemas.microsoft.com/office/powerpoint/2010/main" val="323504788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306A-AA3D-4D4E-BE26-B9EFA4E0919E}" type="slidenum">
              <a:rPr lang="en-US" altLang="en-US"/>
              <a:pPr/>
              <a:t>93</a:t>
            </a:fld>
            <a:endParaRPr lang="en-US" altLang="en-US"/>
          </a:p>
        </p:txBody>
      </p:sp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IKE Summary</a:t>
            </a:r>
          </a:p>
        </p:txBody>
      </p:sp>
      <p:sp>
        <p:nvSpPr>
          <p:cNvPr id="1986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Negotiates parameters to establish and secure a channel between two peers</a:t>
            </a:r>
          </a:p>
          <a:p>
            <a:r>
              <a:rPr lang="en-US" altLang="en-US" sz="2800"/>
              <a:t>Provides mutual authentication</a:t>
            </a:r>
          </a:p>
          <a:p>
            <a:r>
              <a:rPr lang="en-US" altLang="en-US" sz="2800"/>
              <a:t>Establishes authenticated keys between peers</a:t>
            </a:r>
          </a:p>
          <a:p>
            <a:r>
              <a:rPr lang="en-US" altLang="en-US" sz="2800"/>
              <a:t>Manages IPsec SAs</a:t>
            </a:r>
          </a:p>
          <a:p>
            <a:r>
              <a:rPr lang="en-US" altLang="en-US" sz="2800"/>
              <a:t>Provides options for negotiation and SA establishment</a:t>
            </a:r>
          </a:p>
          <a:p>
            <a:r>
              <a:rPr lang="en-US" altLang="en-US" sz="2800"/>
              <a:t>LOOK FOR IKE v2 !!!</a:t>
            </a:r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25664099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9B93-3F18-43A7-8F39-EBF43A52886F}" type="slidenum">
              <a:rPr lang="en-US" altLang="en-US"/>
              <a:pPr/>
              <a:t>94</a:t>
            </a:fld>
            <a:endParaRPr lang="en-US" altLang="en-US"/>
          </a:p>
        </p:txBody>
      </p:sp>
      <p:sp>
        <p:nvSpPr>
          <p:cNvPr id="306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IPsec Issues</a:t>
            </a:r>
          </a:p>
        </p:txBody>
      </p:sp>
      <p:sp>
        <p:nvSpPr>
          <p:cNvPr id="306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Dynamic Addressing</a:t>
            </a:r>
          </a:p>
          <a:p>
            <a:r>
              <a:rPr lang="en-US" altLang="en-US"/>
              <a:t>NAT/PAT</a:t>
            </a:r>
          </a:p>
          <a:p>
            <a:r>
              <a:rPr lang="en-US" altLang="en-US"/>
              <a:t>Device vs User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303142999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15EA-9388-44EB-84BE-A2ED325757B1}" type="slidenum">
              <a:rPr lang="en-US" altLang="en-US"/>
              <a:pPr/>
              <a:t>95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3700" y="228600"/>
            <a:ext cx="8418513" cy="893763"/>
          </a:xfrm>
        </p:spPr>
        <p:txBody>
          <a:bodyPr/>
          <a:lstStyle/>
          <a:p>
            <a:r>
              <a:rPr lang="en-US" altLang="en-US"/>
              <a:t>NAT/PAT Problems</a:t>
            </a:r>
          </a:p>
        </p:txBody>
      </p:sp>
      <p:pic>
        <p:nvPicPr>
          <p:cNvPr id="5222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20988"/>
            <a:ext cx="1905000" cy="162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2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668588"/>
            <a:ext cx="1162050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0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87788"/>
            <a:ext cx="838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1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1988"/>
            <a:ext cx="2819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2" name="Picture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3988"/>
            <a:ext cx="838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3" name="Picture 9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35388"/>
            <a:ext cx="388938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4" name="Picture 1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8188"/>
            <a:ext cx="2057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5" name="Picture 11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9188"/>
            <a:ext cx="388938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1981200" y="40401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1981200" y="37353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1676400" y="42687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52239" name="Picture 15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6388"/>
            <a:ext cx="596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6096000" y="42687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6400800" y="34305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400800" y="44973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52243" name="Picture 19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268788"/>
            <a:ext cx="9144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6400800" y="35829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52245" name="Picture 21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01988"/>
            <a:ext cx="9144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3200400" y="41163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H="1">
            <a:off x="3886200" y="4116388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3886200" y="41925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800600" y="4421188"/>
            <a:ext cx="9350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NAT/PAT</a:t>
            </a:r>
          </a:p>
          <a:p>
            <a:pPr algn="ctr"/>
            <a:r>
              <a:rPr lang="en-US" altLang="en-US" sz="1400" b="0"/>
              <a:t>Router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2590800" y="4344988"/>
            <a:ext cx="8048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Remote</a:t>
            </a:r>
          </a:p>
          <a:p>
            <a:pPr algn="ctr"/>
            <a:r>
              <a:rPr lang="en-US" altLang="en-US" sz="1400" b="0"/>
              <a:t>Router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914400" y="3506788"/>
            <a:ext cx="1031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Corporate</a:t>
            </a:r>
          </a:p>
          <a:p>
            <a:r>
              <a:rPr lang="en-US" altLang="en-US" sz="1400"/>
              <a:t> Network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6705600" y="3963988"/>
            <a:ext cx="1544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Branch Network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6324600" y="5030788"/>
            <a:ext cx="1069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192.168.1.20</a:t>
            </a:r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6553200" y="2973388"/>
            <a:ext cx="1069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192.168.1.15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914400" y="5030788"/>
            <a:ext cx="1069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0"/>
              <a:t>144.254.9.30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2362200" y="1295400"/>
            <a:ext cx="4648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2438400" y="13716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 b="0"/>
              <a:t>Original</a:t>
            </a:r>
          </a:p>
          <a:p>
            <a:pPr algn="ctr"/>
            <a:r>
              <a:rPr lang="en-US" altLang="en-US" sz="1000" b="0"/>
              <a:t>SRC IP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3200400" y="1371600"/>
            <a:ext cx="781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 b="0"/>
              <a:t>Translated</a:t>
            </a:r>
          </a:p>
          <a:p>
            <a:pPr algn="ctr"/>
            <a:r>
              <a:rPr lang="en-US" altLang="en-US" sz="1000" b="0"/>
              <a:t>SRC IP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3962400" y="1371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 b="0"/>
              <a:t>Original</a:t>
            </a:r>
          </a:p>
          <a:p>
            <a:pPr algn="ctr"/>
            <a:r>
              <a:rPr lang="en-US" altLang="en-US" sz="1000" b="0"/>
              <a:t>SRC Port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4648200" y="1371600"/>
            <a:ext cx="781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 b="0"/>
              <a:t>Translated</a:t>
            </a:r>
          </a:p>
          <a:p>
            <a:pPr algn="ctr"/>
            <a:r>
              <a:rPr lang="en-US" altLang="en-US" sz="1000" b="0"/>
              <a:t>SRC Port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5410200" y="13716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 b="0"/>
              <a:t>Original</a:t>
            </a:r>
          </a:p>
          <a:p>
            <a:pPr algn="ctr"/>
            <a:r>
              <a:rPr lang="en-US" altLang="en-US" sz="1000" b="0"/>
              <a:t>DST IP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172200" y="13716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 b="0"/>
              <a:t>Original</a:t>
            </a:r>
          </a:p>
          <a:p>
            <a:pPr algn="ctr"/>
            <a:r>
              <a:rPr lang="en-US" altLang="en-US" sz="1000" b="0"/>
              <a:t>DST Port</a:t>
            </a:r>
          </a:p>
        </p:txBody>
      </p:sp>
      <p:sp>
        <p:nvSpPr>
          <p:cNvPr id="52263" name="Line 39"/>
          <p:cNvSpPr>
            <a:spLocks noChangeShapeType="1"/>
          </p:cNvSpPr>
          <p:nvPr/>
        </p:nvSpPr>
        <p:spPr bwMode="auto">
          <a:xfrm>
            <a:off x="3200400" y="1293813"/>
            <a:ext cx="1588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3962400" y="1295400"/>
            <a:ext cx="1588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65" name="Line 41"/>
          <p:cNvSpPr>
            <a:spLocks noChangeShapeType="1"/>
          </p:cNvSpPr>
          <p:nvPr/>
        </p:nvSpPr>
        <p:spPr bwMode="auto">
          <a:xfrm>
            <a:off x="4648200" y="1295400"/>
            <a:ext cx="1588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66" name="Line 42"/>
          <p:cNvSpPr>
            <a:spLocks noChangeShapeType="1"/>
          </p:cNvSpPr>
          <p:nvPr/>
        </p:nvSpPr>
        <p:spPr bwMode="auto">
          <a:xfrm>
            <a:off x="5410200" y="1295400"/>
            <a:ext cx="1588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67" name="Line 43"/>
          <p:cNvSpPr>
            <a:spLocks noChangeShapeType="1"/>
          </p:cNvSpPr>
          <p:nvPr/>
        </p:nvSpPr>
        <p:spPr bwMode="auto">
          <a:xfrm>
            <a:off x="6172200" y="1295400"/>
            <a:ext cx="1588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68" name="Line 44"/>
          <p:cNvSpPr>
            <a:spLocks noChangeShapeType="1"/>
          </p:cNvSpPr>
          <p:nvPr/>
        </p:nvSpPr>
        <p:spPr bwMode="auto">
          <a:xfrm>
            <a:off x="2362200" y="18288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69" name="Line 45"/>
          <p:cNvSpPr>
            <a:spLocks noChangeShapeType="1"/>
          </p:cNvSpPr>
          <p:nvPr/>
        </p:nvSpPr>
        <p:spPr bwMode="auto">
          <a:xfrm>
            <a:off x="2362200" y="20574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70" name="Line 46"/>
          <p:cNvSpPr>
            <a:spLocks noChangeShapeType="1"/>
          </p:cNvSpPr>
          <p:nvPr/>
        </p:nvSpPr>
        <p:spPr bwMode="auto">
          <a:xfrm>
            <a:off x="2362200" y="2286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71" name="Line 47"/>
          <p:cNvSpPr>
            <a:spLocks noChangeShapeType="1"/>
          </p:cNvSpPr>
          <p:nvPr/>
        </p:nvSpPr>
        <p:spPr bwMode="auto">
          <a:xfrm flipH="1">
            <a:off x="5562600" y="2819400"/>
            <a:ext cx="1219200" cy="1144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>
            <a:off x="2667000" y="2819400"/>
            <a:ext cx="251460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73" name="Text Box 49"/>
          <p:cNvSpPr txBox="1">
            <a:spLocks noChangeArrowheads="1"/>
          </p:cNvSpPr>
          <p:nvPr/>
        </p:nvSpPr>
        <p:spPr bwMode="auto">
          <a:xfrm>
            <a:off x="2286000" y="1828800"/>
            <a:ext cx="917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192.168.1.20</a:t>
            </a:r>
          </a:p>
        </p:txBody>
      </p:sp>
      <p:sp>
        <p:nvSpPr>
          <p:cNvPr id="52274" name="Text Box 50"/>
          <p:cNvSpPr txBox="1">
            <a:spLocks noChangeArrowheads="1"/>
          </p:cNvSpPr>
          <p:nvPr/>
        </p:nvSpPr>
        <p:spPr bwMode="auto">
          <a:xfrm>
            <a:off x="3124200" y="1828800"/>
            <a:ext cx="917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192.150.6.65</a:t>
            </a:r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5334000" y="1828800"/>
            <a:ext cx="917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144.254.9.30</a:t>
            </a:r>
          </a:p>
        </p:txBody>
      </p:sp>
      <p:sp>
        <p:nvSpPr>
          <p:cNvPr id="52276" name="Text Box 52"/>
          <p:cNvSpPr txBox="1">
            <a:spLocks noChangeArrowheads="1"/>
          </p:cNvSpPr>
          <p:nvPr/>
        </p:nvSpPr>
        <p:spPr bwMode="auto">
          <a:xfrm>
            <a:off x="2286000" y="2057400"/>
            <a:ext cx="917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192.168.1.15</a:t>
            </a:r>
          </a:p>
        </p:txBody>
      </p: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3124200" y="2057400"/>
            <a:ext cx="917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192.150.6.65</a:t>
            </a:r>
          </a:p>
        </p:txBody>
      </p:sp>
      <p:sp>
        <p:nvSpPr>
          <p:cNvPr id="52278" name="Text Box 54"/>
          <p:cNvSpPr txBox="1">
            <a:spLocks noChangeArrowheads="1"/>
          </p:cNvSpPr>
          <p:nvPr/>
        </p:nvSpPr>
        <p:spPr bwMode="auto">
          <a:xfrm>
            <a:off x="5334000" y="2057400"/>
            <a:ext cx="917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144.254.9.30</a:t>
            </a:r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6400800" y="182880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80</a:t>
            </a:r>
          </a:p>
        </p:txBody>
      </p:sp>
      <p:sp>
        <p:nvSpPr>
          <p:cNvPr id="52280" name="Text Box 56"/>
          <p:cNvSpPr txBox="1">
            <a:spLocks noChangeArrowheads="1"/>
          </p:cNvSpPr>
          <p:nvPr/>
        </p:nvSpPr>
        <p:spPr bwMode="auto">
          <a:xfrm>
            <a:off x="6400800" y="205740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80</a:t>
            </a:r>
          </a:p>
        </p:txBody>
      </p:sp>
      <p:sp>
        <p:nvSpPr>
          <p:cNvPr id="52281" name="Text Box 57"/>
          <p:cNvSpPr txBox="1">
            <a:spLocks noChangeArrowheads="1"/>
          </p:cNvSpPr>
          <p:nvPr/>
        </p:nvSpPr>
        <p:spPr bwMode="auto">
          <a:xfrm>
            <a:off x="4038600" y="1828800"/>
            <a:ext cx="463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2654</a:t>
            </a:r>
          </a:p>
        </p:txBody>
      </p:sp>
      <p:sp>
        <p:nvSpPr>
          <p:cNvPr id="52282" name="Text Box 58"/>
          <p:cNvSpPr txBox="1">
            <a:spLocks noChangeArrowheads="1"/>
          </p:cNvSpPr>
          <p:nvPr/>
        </p:nvSpPr>
        <p:spPr bwMode="auto">
          <a:xfrm>
            <a:off x="4800600" y="1828800"/>
            <a:ext cx="463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6789</a:t>
            </a:r>
          </a:p>
        </p:txBody>
      </p:sp>
      <p:sp>
        <p:nvSpPr>
          <p:cNvPr id="52283" name="Text Box 59"/>
          <p:cNvSpPr txBox="1">
            <a:spLocks noChangeArrowheads="1"/>
          </p:cNvSpPr>
          <p:nvPr/>
        </p:nvSpPr>
        <p:spPr bwMode="auto">
          <a:xfrm>
            <a:off x="4038600" y="2057400"/>
            <a:ext cx="463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5876</a:t>
            </a:r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4800600" y="2057400"/>
            <a:ext cx="463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6788</a:t>
            </a:r>
          </a:p>
        </p:txBody>
      </p:sp>
      <p:sp>
        <p:nvSpPr>
          <p:cNvPr id="52285" name="Line 61"/>
          <p:cNvSpPr>
            <a:spLocks noChangeShapeType="1"/>
          </p:cNvSpPr>
          <p:nvPr/>
        </p:nvSpPr>
        <p:spPr bwMode="auto">
          <a:xfrm flipH="1">
            <a:off x="2743200" y="5106988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86" name="Line 62"/>
          <p:cNvSpPr>
            <a:spLocks noChangeShapeType="1"/>
          </p:cNvSpPr>
          <p:nvPr/>
        </p:nvSpPr>
        <p:spPr bwMode="auto">
          <a:xfrm>
            <a:off x="1600200" y="5792788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87" name="Line 63"/>
          <p:cNvSpPr>
            <a:spLocks noChangeShapeType="1"/>
          </p:cNvSpPr>
          <p:nvPr/>
        </p:nvSpPr>
        <p:spPr bwMode="auto">
          <a:xfrm>
            <a:off x="5257800" y="6097588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52288" name="Text Box 64"/>
          <p:cNvSpPr txBox="1">
            <a:spLocks noChangeArrowheads="1"/>
          </p:cNvSpPr>
          <p:nvPr/>
        </p:nvSpPr>
        <p:spPr bwMode="auto">
          <a:xfrm>
            <a:off x="2819400" y="5106988"/>
            <a:ext cx="3509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Private src IP address converted to globally unique address</a:t>
            </a:r>
          </a:p>
          <a:p>
            <a:r>
              <a:rPr lang="en-US" altLang="en-US" sz="1000" b="0"/>
              <a:t>(192.168.1.20 -&gt; 192.150.6.65)</a:t>
            </a:r>
          </a:p>
        </p:txBody>
      </p:sp>
      <p:sp>
        <p:nvSpPr>
          <p:cNvPr id="52289" name="Text Box 65"/>
          <p:cNvSpPr txBox="1">
            <a:spLocks noChangeArrowheads="1"/>
          </p:cNvSpPr>
          <p:nvPr/>
        </p:nvSpPr>
        <p:spPr bwMode="auto">
          <a:xfrm>
            <a:off x="1752600" y="5792788"/>
            <a:ext cx="2054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Reply to IP address 192.150.6.65</a:t>
            </a:r>
          </a:p>
        </p:txBody>
      </p:sp>
      <p:sp>
        <p:nvSpPr>
          <p:cNvPr id="52290" name="Text Box 66"/>
          <p:cNvSpPr txBox="1">
            <a:spLocks noChangeArrowheads="1"/>
          </p:cNvSpPr>
          <p:nvPr/>
        </p:nvSpPr>
        <p:spPr bwMode="auto">
          <a:xfrm>
            <a:off x="5241925" y="6156325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/>
              <a:t>dst IP address translated to private</a:t>
            </a:r>
          </a:p>
          <a:p>
            <a:r>
              <a:rPr lang="en-US" altLang="en-US" sz="1000" b="0"/>
              <a:t>IP address using port numbers  to</a:t>
            </a:r>
          </a:p>
          <a:p>
            <a:r>
              <a:rPr lang="en-US" altLang="en-US" sz="1000" b="0"/>
              <a:t>help with demultiplexing</a:t>
            </a:r>
          </a:p>
          <a:p>
            <a:r>
              <a:rPr lang="en-US" altLang="en-US" sz="1000" b="0"/>
              <a:t>(192.150.6.65 -&gt; 192.168.1.20)</a:t>
            </a:r>
          </a:p>
        </p:txBody>
      </p:sp>
    </p:spTree>
    <p:extLst>
      <p:ext uri="{BB962C8B-B14F-4D97-AF65-F5344CB8AC3E}">
        <p14:creationId xmlns:p14="http://schemas.microsoft.com/office/powerpoint/2010/main" val="302644266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CFCF-632D-4C0D-ABCA-601EC7F91E79}" type="slidenum">
              <a:rPr lang="en-US" altLang="en-US"/>
              <a:pPr/>
              <a:t>96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UDP Encapsulation of Transport Mode ESP Packets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600200" y="30480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600200" y="30480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Original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590800" y="3200400"/>
            <a:ext cx="96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TCP/UDP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4114800" y="32004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Data</a:t>
            </a: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2590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35814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381000" y="2590800"/>
            <a:ext cx="1522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Transport Mode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0" y="388620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After applying </a:t>
            </a:r>
          </a:p>
          <a:p>
            <a:pPr algn="ctr"/>
            <a:r>
              <a:rPr lang="en-US" altLang="en-US" sz="1200" b="0"/>
              <a:t>      ESP/UDP:</a:t>
            </a:r>
          </a:p>
        </p:txBody>
      </p:sp>
      <p:grpSp>
        <p:nvGrpSpPr>
          <p:cNvPr id="96268" name="Group 12"/>
          <p:cNvGrpSpPr>
            <a:grpSpLocks/>
          </p:cNvGrpSpPr>
          <p:nvPr/>
        </p:nvGrpSpPr>
        <p:grpSpPr bwMode="auto">
          <a:xfrm>
            <a:off x="1600200" y="3962400"/>
            <a:ext cx="7239000" cy="1371600"/>
            <a:chOff x="816" y="1488"/>
            <a:chExt cx="4560" cy="864"/>
          </a:xfrm>
        </p:grpSpPr>
        <p:sp>
          <p:nvSpPr>
            <p:cNvPr id="96269" name="Rectangle 13"/>
            <p:cNvSpPr>
              <a:spLocks noChangeArrowheads="1"/>
            </p:cNvSpPr>
            <p:nvPr/>
          </p:nvSpPr>
          <p:spPr bwMode="auto">
            <a:xfrm>
              <a:off x="816" y="1488"/>
              <a:ext cx="456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96270" name="Text Box 14"/>
            <p:cNvSpPr txBox="1">
              <a:spLocks noChangeArrowheads="1"/>
            </p:cNvSpPr>
            <p:nvPr/>
          </p:nvSpPr>
          <p:spPr bwMode="auto">
            <a:xfrm>
              <a:off x="816" y="1488"/>
              <a:ext cx="6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Original</a:t>
              </a:r>
            </a:p>
            <a:p>
              <a:pPr algn="ctr"/>
              <a:r>
                <a:rPr lang="en-US" altLang="en-US" sz="1400" b="0"/>
                <a:t>IP Header</a:t>
              </a:r>
            </a:p>
          </p:txBody>
        </p:sp>
        <p:sp>
          <p:nvSpPr>
            <p:cNvPr id="96271" name="Text Box 15"/>
            <p:cNvSpPr txBox="1">
              <a:spLocks noChangeArrowheads="1"/>
            </p:cNvSpPr>
            <p:nvPr/>
          </p:nvSpPr>
          <p:spPr bwMode="auto">
            <a:xfrm>
              <a:off x="1920" y="1488"/>
              <a:ext cx="48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ESP</a:t>
              </a:r>
            </a:p>
            <a:p>
              <a:pPr algn="ctr"/>
              <a:r>
                <a:rPr lang="en-US" altLang="en-US" sz="1400" b="0"/>
                <a:t>Header</a:t>
              </a:r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1920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>
              <a:off x="2400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2400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75" name="Line 19"/>
            <p:cNvSpPr>
              <a:spLocks noChangeShapeType="1"/>
            </p:cNvSpPr>
            <p:nvPr/>
          </p:nvSpPr>
          <p:spPr bwMode="auto">
            <a:xfrm>
              <a:off x="4416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grpSp>
          <p:nvGrpSpPr>
            <p:cNvPr id="96276" name="Group 20"/>
            <p:cNvGrpSpPr>
              <a:grpSpLocks/>
            </p:cNvGrpSpPr>
            <p:nvPr/>
          </p:nvGrpSpPr>
          <p:grpSpPr bwMode="auto">
            <a:xfrm>
              <a:off x="2496" y="1920"/>
              <a:ext cx="1872" cy="173"/>
              <a:chOff x="2400" y="3744"/>
              <a:chExt cx="1872" cy="173"/>
            </a:xfrm>
          </p:grpSpPr>
          <p:sp>
            <p:nvSpPr>
              <p:cNvPr id="96277" name="Text Box 21"/>
              <p:cNvSpPr txBox="1">
                <a:spLocks noChangeArrowheads="1"/>
              </p:cNvSpPr>
              <p:nvPr/>
            </p:nvSpPr>
            <p:spPr bwMode="auto">
              <a:xfrm>
                <a:off x="3024" y="3744"/>
                <a:ext cx="5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200" b="0"/>
                  <a:t>Encrypted</a:t>
                </a:r>
              </a:p>
            </p:txBody>
          </p:sp>
          <p:sp>
            <p:nvSpPr>
              <p:cNvPr id="96278" name="Line 22"/>
              <p:cNvSpPr>
                <a:spLocks noChangeShapeType="1"/>
              </p:cNvSpPr>
              <p:nvPr/>
            </p:nvSpPr>
            <p:spPr bwMode="auto">
              <a:xfrm flipH="1">
                <a:off x="2400" y="384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96279" name="Line 23"/>
              <p:cNvSpPr>
                <a:spLocks noChangeShapeType="1"/>
              </p:cNvSpPr>
              <p:nvPr/>
            </p:nvSpPr>
            <p:spPr bwMode="auto">
              <a:xfrm>
                <a:off x="3648" y="384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  <p:sp>
          <p:nvSpPr>
            <p:cNvPr id="96280" name="Text Box 24"/>
            <p:cNvSpPr txBox="1">
              <a:spLocks noChangeArrowheads="1"/>
            </p:cNvSpPr>
            <p:nvPr/>
          </p:nvSpPr>
          <p:spPr bwMode="auto">
            <a:xfrm>
              <a:off x="4464" y="1488"/>
              <a:ext cx="82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ESP</a:t>
              </a:r>
            </a:p>
            <a:p>
              <a:pPr algn="ctr"/>
              <a:r>
                <a:rPr lang="en-US" altLang="en-US" sz="1400" b="0"/>
                <a:t>Authentication</a:t>
              </a:r>
            </a:p>
          </p:txBody>
        </p:sp>
        <p:sp>
          <p:nvSpPr>
            <p:cNvPr id="96281" name="Line 25"/>
            <p:cNvSpPr>
              <a:spLocks noChangeShapeType="1"/>
            </p:cNvSpPr>
            <p:nvPr/>
          </p:nvSpPr>
          <p:spPr bwMode="auto">
            <a:xfrm>
              <a:off x="4416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82" name="Line 26"/>
            <p:cNvSpPr>
              <a:spLocks noChangeShapeType="1"/>
            </p:cNvSpPr>
            <p:nvPr/>
          </p:nvSpPr>
          <p:spPr bwMode="auto">
            <a:xfrm>
              <a:off x="1920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83" name="Line 27"/>
            <p:cNvSpPr>
              <a:spLocks noChangeShapeType="1"/>
            </p:cNvSpPr>
            <p:nvPr/>
          </p:nvSpPr>
          <p:spPr bwMode="auto">
            <a:xfrm>
              <a:off x="4416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84" name="Text Box 28"/>
            <p:cNvSpPr txBox="1">
              <a:spLocks noChangeArrowheads="1"/>
            </p:cNvSpPr>
            <p:nvPr/>
          </p:nvSpPr>
          <p:spPr bwMode="auto">
            <a:xfrm>
              <a:off x="2806" y="2160"/>
              <a:ext cx="70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 b="0"/>
                <a:t>Authenticated</a:t>
              </a:r>
            </a:p>
          </p:txBody>
        </p:sp>
        <p:sp>
          <p:nvSpPr>
            <p:cNvPr id="96285" name="Line 29"/>
            <p:cNvSpPr>
              <a:spLocks noChangeShapeType="1"/>
            </p:cNvSpPr>
            <p:nvPr/>
          </p:nvSpPr>
          <p:spPr bwMode="auto">
            <a:xfrm flipH="1">
              <a:off x="1968" y="22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86" name="Line 30"/>
            <p:cNvSpPr>
              <a:spLocks noChangeShapeType="1"/>
            </p:cNvSpPr>
            <p:nvPr/>
          </p:nvSpPr>
          <p:spPr bwMode="auto">
            <a:xfrm>
              <a:off x="3504" y="22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87" name="Rectangle 31"/>
            <p:cNvSpPr>
              <a:spLocks noChangeArrowheads="1"/>
            </p:cNvSpPr>
            <p:nvPr/>
          </p:nvSpPr>
          <p:spPr bwMode="auto">
            <a:xfrm>
              <a:off x="2400" y="1488"/>
              <a:ext cx="2016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96288" name="Text Box 32"/>
            <p:cNvSpPr txBox="1">
              <a:spLocks noChangeArrowheads="1"/>
            </p:cNvSpPr>
            <p:nvPr/>
          </p:nvSpPr>
          <p:spPr bwMode="auto">
            <a:xfrm>
              <a:off x="2448" y="1584"/>
              <a:ext cx="6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0"/>
                <a:t>TCP/UDP</a:t>
              </a:r>
            </a:p>
          </p:txBody>
        </p:sp>
        <p:sp>
          <p:nvSpPr>
            <p:cNvPr id="96289" name="Text Box 33"/>
            <p:cNvSpPr txBox="1">
              <a:spLocks noChangeArrowheads="1"/>
            </p:cNvSpPr>
            <p:nvPr/>
          </p:nvSpPr>
          <p:spPr bwMode="auto">
            <a:xfrm>
              <a:off x="3312" y="1584"/>
              <a:ext cx="3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0"/>
                <a:t>Data</a:t>
              </a:r>
            </a:p>
          </p:txBody>
        </p:sp>
        <p:sp>
          <p:nvSpPr>
            <p:cNvPr id="96290" name="Text Box 34"/>
            <p:cNvSpPr txBox="1">
              <a:spLocks noChangeArrowheads="1"/>
            </p:cNvSpPr>
            <p:nvPr/>
          </p:nvSpPr>
          <p:spPr bwMode="auto">
            <a:xfrm>
              <a:off x="3984" y="1488"/>
              <a:ext cx="43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ESP</a:t>
              </a:r>
            </a:p>
            <a:p>
              <a:pPr algn="ctr"/>
              <a:r>
                <a:rPr lang="en-US" altLang="en-US" sz="1400" b="0"/>
                <a:t>Trailer</a:t>
              </a:r>
            </a:p>
          </p:txBody>
        </p:sp>
        <p:sp>
          <p:nvSpPr>
            <p:cNvPr id="96291" name="Line 35"/>
            <p:cNvSpPr>
              <a:spLocks noChangeShapeType="1"/>
            </p:cNvSpPr>
            <p:nvPr/>
          </p:nvSpPr>
          <p:spPr bwMode="auto">
            <a:xfrm>
              <a:off x="3984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92" name="Line 36"/>
            <p:cNvSpPr>
              <a:spLocks noChangeShapeType="1"/>
            </p:cNvSpPr>
            <p:nvPr/>
          </p:nvSpPr>
          <p:spPr bwMode="auto">
            <a:xfrm>
              <a:off x="3072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93" name="Line 37"/>
            <p:cNvSpPr>
              <a:spLocks noChangeShapeType="1"/>
            </p:cNvSpPr>
            <p:nvPr/>
          </p:nvSpPr>
          <p:spPr bwMode="auto">
            <a:xfrm>
              <a:off x="1440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6294" name="Text Box 38"/>
            <p:cNvSpPr txBox="1">
              <a:spLocks noChangeArrowheads="1"/>
            </p:cNvSpPr>
            <p:nvPr/>
          </p:nvSpPr>
          <p:spPr bwMode="auto">
            <a:xfrm>
              <a:off x="1434" y="1488"/>
              <a:ext cx="49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UDP</a:t>
              </a:r>
            </a:p>
            <a:p>
              <a:pPr algn="ctr"/>
              <a:r>
                <a:rPr lang="en-US" altLang="en-US" sz="1400"/>
                <a:t>Header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510857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2B7D-BBDA-4E87-8EE0-B09682621939}" type="slidenum">
              <a:rPr lang="en-US" altLang="en-US"/>
              <a:pPr/>
              <a:t>97</a:t>
            </a:fld>
            <a:endParaRPr lang="en-US" altLang="en-US"/>
          </a:p>
        </p:txBody>
      </p:sp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UDP Encapsulation of Tunnel Mode ESP Packets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1295400" y="30480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295400" y="3048000"/>
            <a:ext cx="98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0"/>
              <a:t>Original</a:t>
            </a:r>
          </a:p>
          <a:p>
            <a:pPr algn="ctr"/>
            <a:r>
              <a:rPr lang="en-US" altLang="en-US" sz="1400" b="0"/>
              <a:t>IP Header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2286000" y="3200400"/>
            <a:ext cx="96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TCP/UDP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3810000" y="32004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0"/>
              <a:t>Data</a:t>
            </a:r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22860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32766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81000" y="2590800"/>
            <a:ext cx="1274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Tunnel Mode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0" y="3962400"/>
            <a:ext cx="1195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0"/>
              <a:t>After applying </a:t>
            </a:r>
          </a:p>
          <a:p>
            <a:pPr algn="ctr"/>
            <a:r>
              <a:rPr lang="en-US" altLang="en-US" sz="1200" b="0"/>
              <a:t>       ESP/UDP:</a:t>
            </a:r>
          </a:p>
        </p:txBody>
      </p:sp>
      <p:grpSp>
        <p:nvGrpSpPr>
          <p:cNvPr id="97292" name="Group 12"/>
          <p:cNvGrpSpPr>
            <a:grpSpLocks/>
          </p:cNvGrpSpPr>
          <p:nvPr/>
        </p:nvGrpSpPr>
        <p:grpSpPr bwMode="auto">
          <a:xfrm>
            <a:off x="1295400" y="3962400"/>
            <a:ext cx="7543800" cy="1371600"/>
            <a:chOff x="816" y="3312"/>
            <a:chExt cx="4752" cy="864"/>
          </a:xfrm>
        </p:grpSpPr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816" y="3312"/>
              <a:ext cx="475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97294" name="Text Box 14"/>
            <p:cNvSpPr txBox="1">
              <a:spLocks noChangeArrowheads="1"/>
            </p:cNvSpPr>
            <p:nvPr/>
          </p:nvSpPr>
          <p:spPr bwMode="auto">
            <a:xfrm>
              <a:off x="816" y="3312"/>
              <a:ext cx="6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New</a:t>
              </a:r>
            </a:p>
            <a:p>
              <a:pPr algn="ctr"/>
              <a:r>
                <a:rPr lang="en-US" altLang="en-US" sz="1400" b="0"/>
                <a:t>IP Header</a:t>
              </a:r>
            </a:p>
          </p:txBody>
        </p:sp>
        <p:sp>
          <p:nvSpPr>
            <p:cNvPr id="97295" name="Text Box 15"/>
            <p:cNvSpPr txBox="1">
              <a:spLocks noChangeArrowheads="1"/>
            </p:cNvSpPr>
            <p:nvPr/>
          </p:nvSpPr>
          <p:spPr bwMode="auto">
            <a:xfrm>
              <a:off x="1824" y="3312"/>
              <a:ext cx="48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ESP</a:t>
              </a:r>
            </a:p>
            <a:p>
              <a:pPr algn="ctr"/>
              <a:r>
                <a:rPr lang="en-US" altLang="en-US" sz="1400" b="0"/>
                <a:t>Header</a:t>
              </a:r>
            </a:p>
          </p:txBody>
        </p:sp>
        <p:sp>
          <p:nvSpPr>
            <p:cNvPr id="97296" name="Line 16"/>
            <p:cNvSpPr>
              <a:spLocks noChangeShapeType="1"/>
            </p:cNvSpPr>
            <p:nvPr/>
          </p:nvSpPr>
          <p:spPr bwMode="auto">
            <a:xfrm>
              <a:off x="1824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297" name="Line 17"/>
            <p:cNvSpPr>
              <a:spLocks noChangeShapeType="1"/>
            </p:cNvSpPr>
            <p:nvPr/>
          </p:nvSpPr>
          <p:spPr bwMode="auto">
            <a:xfrm>
              <a:off x="2304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298" name="Line 18"/>
            <p:cNvSpPr>
              <a:spLocks noChangeShapeType="1"/>
            </p:cNvSpPr>
            <p:nvPr/>
          </p:nvSpPr>
          <p:spPr bwMode="auto">
            <a:xfrm>
              <a:off x="2304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299" name="Line 19"/>
            <p:cNvSpPr>
              <a:spLocks noChangeShapeType="1"/>
            </p:cNvSpPr>
            <p:nvPr/>
          </p:nvSpPr>
          <p:spPr bwMode="auto">
            <a:xfrm>
              <a:off x="4704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00" name="Text Box 20"/>
            <p:cNvSpPr txBox="1">
              <a:spLocks noChangeArrowheads="1"/>
            </p:cNvSpPr>
            <p:nvPr/>
          </p:nvSpPr>
          <p:spPr bwMode="auto">
            <a:xfrm>
              <a:off x="3168" y="3744"/>
              <a:ext cx="5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 b="0"/>
                <a:t>Encrypted</a:t>
              </a:r>
            </a:p>
          </p:txBody>
        </p:sp>
        <p:sp>
          <p:nvSpPr>
            <p:cNvPr id="97301" name="Line 21"/>
            <p:cNvSpPr>
              <a:spLocks noChangeShapeType="1"/>
            </p:cNvSpPr>
            <p:nvPr/>
          </p:nvSpPr>
          <p:spPr bwMode="auto">
            <a:xfrm flipH="1">
              <a:off x="2352" y="38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02" name="Line 22"/>
            <p:cNvSpPr>
              <a:spLocks noChangeShapeType="1"/>
            </p:cNvSpPr>
            <p:nvPr/>
          </p:nvSpPr>
          <p:spPr bwMode="auto">
            <a:xfrm>
              <a:off x="3744" y="384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03" name="Text Box 23"/>
            <p:cNvSpPr txBox="1">
              <a:spLocks noChangeArrowheads="1"/>
            </p:cNvSpPr>
            <p:nvPr/>
          </p:nvSpPr>
          <p:spPr bwMode="auto">
            <a:xfrm>
              <a:off x="4704" y="3312"/>
              <a:ext cx="82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ESP</a:t>
              </a:r>
            </a:p>
            <a:p>
              <a:pPr algn="ctr"/>
              <a:r>
                <a:rPr lang="en-US" altLang="en-US" sz="1400" b="0"/>
                <a:t>Authentication</a:t>
              </a:r>
            </a:p>
          </p:txBody>
        </p:sp>
        <p:sp>
          <p:nvSpPr>
            <p:cNvPr id="97304" name="Line 24"/>
            <p:cNvSpPr>
              <a:spLocks noChangeShapeType="1"/>
            </p:cNvSpPr>
            <p:nvPr/>
          </p:nvSpPr>
          <p:spPr bwMode="auto">
            <a:xfrm>
              <a:off x="4704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05" name="Line 25"/>
            <p:cNvSpPr>
              <a:spLocks noChangeShapeType="1"/>
            </p:cNvSpPr>
            <p:nvPr/>
          </p:nvSpPr>
          <p:spPr bwMode="auto">
            <a:xfrm>
              <a:off x="1824" y="39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06" name="Line 26"/>
            <p:cNvSpPr>
              <a:spLocks noChangeShapeType="1"/>
            </p:cNvSpPr>
            <p:nvPr/>
          </p:nvSpPr>
          <p:spPr bwMode="auto">
            <a:xfrm>
              <a:off x="4704" y="39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07" name="Text Box 27"/>
            <p:cNvSpPr txBox="1">
              <a:spLocks noChangeArrowheads="1"/>
            </p:cNvSpPr>
            <p:nvPr/>
          </p:nvSpPr>
          <p:spPr bwMode="auto">
            <a:xfrm>
              <a:off x="2710" y="3984"/>
              <a:ext cx="70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 b="0"/>
                <a:t>Authenticated</a:t>
              </a:r>
            </a:p>
          </p:txBody>
        </p:sp>
        <p:sp>
          <p:nvSpPr>
            <p:cNvPr id="97308" name="Line 28"/>
            <p:cNvSpPr>
              <a:spLocks noChangeShapeType="1"/>
            </p:cNvSpPr>
            <p:nvPr/>
          </p:nvSpPr>
          <p:spPr bwMode="auto">
            <a:xfrm flipH="1">
              <a:off x="1872" y="408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09" name="Line 29"/>
            <p:cNvSpPr>
              <a:spLocks noChangeShapeType="1"/>
            </p:cNvSpPr>
            <p:nvPr/>
          </p:nvSpPr>
          <p:spPr bwMode="auto">
            <a:xfrm>
              <a:off x="3408" y="408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10" name="Rectangle 30"/>
            <p:cNvSpPr>
              <a:spLocks noChangeArrowheads="1"/>
            </p:cNvSpPr>
            <p:nvPr/>
          </p:nvSpPr>
          <p:spPr bwMode="auto">
            <a:xfrm>
              <a:off x="2304" y="3312"/>
              <a:ext cx="2400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97311" name="Text Box 31"/>
            <p:cNvSpPr txBox="1">
              <a:spLocks noChangeArrowheads="1"/>
            </p:cNvSpPr>
            <p:nvPr/>
          </p:nvSpPr>
          <p:spPr bwMode="auto">
            <a:xfrm>
              <a:off x="2352" y="3312"/>
              <a:ext cx="6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Original</a:t>
              </a:r>
            </a:p>
            <a:p>
              <a:pPr algn="ctr"/>
              <a:r>
                <a:rPr lang="en-US" altLang="en-US" sz="1400" b="0"/>
                <a:t>IP Header</a:t>
              </a:r>
            </a:p>
          </p:txBody>
        </p:sp>
        <p:sp>
          <p:nvSpPr>
            <p:cNvPr id="97312" name="Text Box 32"/>
            <p:cNvSpPr txBox="1">
              <a:spLocks noChangeArrowheads="1"/>
            </p:cNvSpPr>
            <p:nvPr/>
          </p:nvSpPr>
          <p:spPr bwMode="auto">
            <a:xfrm>
              <a:off x="2976" y="3408"/>
              <a:ext cx="6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0"/>
                <a:t>TCP/UDP</a:t>
              </a:r>
            </a:p>
          </p:txBody>
        </p:sp>
        <p:sp>
          <p:nvSpPr>
            <p:cNvPr id="97313" name="Text Box 33"/>
            <p:cNvSpPr txBox="1">
              <a:spLocks noChangeArrowheads="1"/>
            </p:cNvSpPr>
            <p:nvPr/>
          </p:nvSpPr>
          <p:spPr bwMode="auto">
            <a:xfrm>
              <a:off x="3696" y="3408"/>
              <a:ext cx="3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0"/>
                <a:t>Data</a:t>
              </a:r>
            </a:p>
          </p:txBody>
        </p:sp>
        <p:sp>
          <p:nvSpPr>
            <p:cNvPr id="97314" name="Text Box 34"/>
            <p:cNvSpPr txBox="1">
              <a:spLocks noChangeArrowheads="1"/>
            </p:cNvSpPr>
            <p:nvPr/>
          </p:nvSpPr>
          <p:spPr bwMode="auto">
            <a:xfrm>
              <a:off x="4272" y="3312"/>
              <a:ext cx="43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0"/>
                <a:t>ESP</a:t>
              </a:r>
            </a:p>
            <a:p>
              <a:pPr algn="ctr"/>
              <a:r>
                <a:rPr lang="en-US" altLang="en-US" sz="1400" b="0"/>
                <a:t>Trailer</a:t>
              </a:r>
            </a:p>
          </p:txBody>
        </p:sp>
        <p:sp>
          <p:nvSpPr>
            <p:cNvPr id="97315" name="Line 35"/>
            <p:cNvSpPr>
              <a:spLocks noChangeShapeType="1"/>
            </p:cNvSpPr>
            <p:nvPr/>
          </p:nvSpPr>
          <p:spPr bwMode="auto">
            <a:xfrm>
              <a:off x="4272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16" name="Line 36"/>
            <p:cNvSpPr>
              <a:spLocks noChangeShapeType="1"/>
            </p:cNvSpPr>
            <p:nvPr/>
          </p:nvSpPr>
          <p:spPr bwMode="auto">
            <a:xfrm>
              <a:off x="3600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17" name="Line 37"/>
            <p:cNvSpPr>
              <a:spLocks noChangeShapeType="1"/>
            </p:cNvSpPr>
            <p:nvPr/>
          </p:nvSpPr>
          <p:spPr bwMode="auto">
            <a:xfrm>
              <a:off x="297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18" name="Line 38"/>
            <p:cNvSpPr>
              <a:spLocks noChangeShapeType="1"/>
            </p:cNvSpPr>
            <p:nvPr/>
          </p:nvSpPr>
          <p:spPr bwMode="auto">
            <a:xfrm>
              <a:off x="1392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7319" name="Text Box 39"/>
            <p:cNvSpPr txBox="1">
              <a:spLocks noChangeArrowheads="1"/>
            </p:cNvSpPr>
            <p:nvPr/>
          </p:nvSpPr>
          <p:spPr bwMode="auto">
            <a:xfrm>
              <a:off x="1344" y="3312"/>
              <a:ext cx="49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UDP</a:t>
              </a:r>
            </a:p>
            <a:p>
              <a:pPr algn="ctr"/>
              <a:r>
                <a:rPr lang="en-US" altLang="en-US" sz="1400"/>
                <a:t>Header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771208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F96-FDD3-4AEC-B255-F9A0446A7B69}" type="slidenum">
              <a:rPr lang="en-US" altLang="en-US"/>
              <a:pPr/>
              <a:t>98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 Fundamentals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Crypto 101</a:t>
            </a:r>
          </a:p>
          <a:p>
            <a:r>
              <a:rPr lang="en-US" altLang="en-US"/>
              <a:t>Authentication Technologies</a:t>
            </a:r>
          </a:p>
          <a:p>
            <a:r>
              <a:rPr lang="en-US" altLang="en-US"/>
              <a:t>Application Layer Security</a:t>
            </a:r>
          </a:p>
          <a:p>
            <a:r>
              <a:rPr lang="en-US" altLang="en-US"/>
              <a:t>Transport Layer Security</a:t>
            </a:r>
          </a:p>
          <a:p>
            <a:r>
              <a:rPr lang="en-US" altLang="en-US"/>
              <a:t>Network Layer Security (IPsec)</a:t>
            </a:r>
          </a:p>
          <a:p>
            <a:r>
              <a:rPr lang="en-US" altLang="en-US">
                <a:solidFill>
                  <a:srgbClr val="FF0000"/>
                </a:solidFill>
              </a:rPr>
              <a:t>Link Layer Security</a:t>
            </a:r>
          </a:p>
        </p:txBody>
      </p:sp>
    </p:spTree>
    <p:extLst>
      <p:ext uri="{BB962C8B-B14F-4D97-AF65-F5344CB8AC3E}">
        <p14:creationId xmlns:p14="http://schemas.microsoft.com/office/powerpoint/2010/main" val="39196491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9016-FB8C-4418-BBC2-314440D56BB8}" type="slidenum">
              <a:rPr lang="en-US" altLang="en-US"/>
              <a:pPr/>
              <a:t>99</a:t>
            </a:fld>
            <a:endParaRPr lang="en-US" altLang="en-US"/>
          </a:p>
        </p:txBody>
      </p:sp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Dial-Up VPNs</a:t>
            </a:r>
          </a:p>
        </p:txBody>
      </p:sp>
      <p:sp>
        <p:nvSpPr>
          <p:cNvPr id="1812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Treat remote dial access as virtual (Point-to-point) links</a:t>
            </a:r>
          </a:p>
          <a:p>
            <a:pPr lvl="1"/>
            <a:r>
              <a:rPr lang="en-US" altLang="en-US"/>
              <a:t>Primary goal of L2 VPNs is tunneling, not security</a:t>
            </a:r>
          </a:p>
          <a:p>
            <a:pPr lvl="1"/>
            <a:r>
              <a:rPr lang="en-US" altLang="en-US"/>
              <a:t>Traditional dial-up user authentication (PAP, CHAP, MS-CHAP, EAP)</a:t>
            </a:r>
          </a:p>
          <a:p>
            <a:pPr lvl="1"/>
            <a:r>
              <a:rPr lang="en-US" altLang="en-US"/>
              <a:t>In some cases, data confidentiality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375128"/>
      </p:ext>
    </p:extLst>
  </p:cSld>
  <p:clrMapOvr>
    <a:masterClrMapping/>
  </p:clrMapOvr>
</p:sld>
</file>

<file path=ppt/theme/theme1.xml><?xml version="1.0" encoding="utf-8"?>
<a:theme xmlns:a="http://schemas.openxmlformats.org/drawingml/2006/main" name="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32F85123-83EF-45B9-B9CE-AB10546D1E67}" vid="{2F8BCABA-215B-4C93-A9A7-8B8C359A6B5B}"/>
    </a:ext>
  </a:extLst>
</a:theme>
</file>

<file path=ppt/theme/theme2.xml><?xml version="1.0" encoding="utf-8"?>
<a:theme xmlns:a="http://schemas.openxmlformats.org/drawingml/2006/main" name="CMPS319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CBAE901A-13DB-41D6-8E0F-E100C87A1DF1}" vid="{373E7A5F-14F2-4ABC-B239-B1B6656D68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MIK</Template>
  <TotalTime>2</TotalTime>
  <Words>9225</Words>
  <Application>Microsoft Office PowerPoint</Application>
  <PresentationFormat>On-screen Show (4:3)</PresentationFormat>
  <Paragraphs>2239</Paragraphs>
  <Slides>192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192</vt:i4>
      </vt:variant>
    </vt:vector>
  </HeadingPairs>
  <TitlesOfParts>
    <vt:vector size="199" baseType="lpstr">
      <vt:lpstr>Arial</vt:lpstr>
      <vt:lpstr>Symbol</vt:lpstr>
      <vt:lpstr>Times New Roman</vt:lpstr>
      <vt:lpstr>Wingdings</vt:lpstr>
      <vt:lpstr>MIK</vt:lpstr>
      <vt:lpstr>CMPS319</vt:lpstr>
      <vt:lpstr>1_MIK</vt:lpstr>
      <vt:lpstr>Designing and Implementing a Secure Network Infrastructure</vt:lpstr>
      <vt:lpstr>Technology Fundamentals</vt:lpstr>
      <vt:lpstr>Security Technology Details</vt:lpstr>
      <vt:lpstr>First Step…..Security Policy</vt:lpstr>
      <vt:lpstr>Characteristics of a Good Security Policy</vt:lpstr>
      <vt:lpstr>Why Should You Care?</vt:lpstr>
      <vt:lpstr>Useful Resources </vt:lpstr>
      <vt:lpstr>Security Policy Summary</vt:lpstr>
      <vt:lpstr>Cryptography Is Used For ?</vt:lpstr>
      <vt:lpstr>Public Key Encryption</vt:lpstr>
      <vt:lpstr>Data Origin Authentication</vt:lpstr>
      <vt:lpstr>Secret Key Encryption</vt:lpstr>
      <vt:lpstr>Scalability with Secret Key Crypto</vt:lpstr>
      <vt:lpstr>Deriving Secret Keys Using Public Key Technology (e.g., Diffie-Hellman)</vt:lpstr>
      <vt:lpstr>DH Man-in-the-Middle Attack</vt:lpstr>
      <vt:lpstr>Hash Functions</vt:lpstr>
      <vt:lpstr>Exclusive –OR Function (X-OR)</vt:lpstr>
      <vt:lpstr>Computing a Keyed-MAC</vt:lpstr>
      <vt:lpstr>Digital Signatures</vt:lpstr>
      <vt:lpstr>Digital Signatures</vt:lpstr>
      <vt:lpstr>Crypto 101 Summary</vt:lpstr>
      <vt:lpstr>Technology Fundamentals</vt:lpstr>
      <vt:lpstr>Methods of Authentication</vt:lpstr>
      <vt:lpstr>One Time Passwords</vt:lpstr>
      <vt:lpstr>Initial S/Key Exchange</vt:lpstr>
      <vt:lpstr>S/Key Password Computation</vt:lpstr>
      <vt:lpstr>Verifying The S/Key Password</vt:lpstr>
      <vt:lpstr>S/Key Resources</vt:lpstr>
      <vt:lpstr>Why Is PPP Important?</vt:lpstr>
      <vt:lpstr>Do You Use PPPoE?</vt:lpstr>
      <vt:lpstr>PPP Authentication</vt:lpstr>
      <vt:lpstr>PPP PAP Authentication</vt:lpstr>
      <vt:lpstr>PPP CHAP Authentication</vt:lpstr>
      <vt:lpstr>PPP CHAP Authentication</vt:lpstr>
      <vt:lpstr>PPP MS-CHAP /MS-CHAP2</vt:lpstr>
      <vt:lpstr>PPP EAP Authentication</vt:lpstr>
      <vt:lpstr>PPP EAP Authentication</vt:lpstr>
      <vt:lpstr>PPP Authentication Summary</vt:lpstr>
      <vt:lpstr>Scalable Authentication</vt:lpstr>
      <vt:lpstr>TACACS+ Transactions</vt:lpstr>
      <vt:lpstr>TACACS+ Header</vt:lpstr>
      <vt:lpstr>A TACACS+ Exchange</vt:lpstr>
      <vt:lpstr>RADIUS Transactions</vt:lpstr>
      <vt:lpstr>RADIUS Packet Format</vt:lpstr>
      <vt:lpstr>RADIUS Login and Authentication</vt:lpstr>
      <vt:lpstr>TACACS+ vs RADIUS</vt:lpstr>
      <vt:lpstr>Keberos</vt:lpstr>
      <vt:lpstr>Kerberos Keys</vt:lpstr>
      <vt:lpstr>Kerberos Authentication Request and Reply</vt:lpstr>
      <vt:lpstr>Kerberos Application Request and Reply</vt:lpstr>
      <vt:lpstr>Kerberos Timestamps</vt:lpstr>
      <vt:lpstr>Adding Access Control</vt:lpstr>
      <vt:lpstr>IEEE 802.1x </vt:lpstr>
      <vt:lpstr>802.1x Transaction Example</vt:lpstr>
      <vt:lpstr>Authentication Technology Summary</vt:lpstr>
      <vt:lpstr>Technology Fundamentals</vt:lpstr>
      <vt:lpstr>Application Layer Security</vt:lpstr>
      <vt:lpstr>S/MIME Security Services</vt:lpstr>
      <vt:lpstr>Technology Fundamentals</vt:lpstr>
      <vt:lpstr>Transport Layer Security (SSL/TLS)</vt:lpstr>
      <vt:lpstr>SSL/TLS Record Format</vt:lpstr>
      <vt:lpstr>The SSL Handshake Process</vt:lpstr>
      <vt:lpstr>SSL Client Authentication</vt:lpstr>
      <vt:lpstr>SSL/TLS IANA Assigned Port Numbers</vt:lpstr>
      <vt:lpstr>Secure Shell (SSH)</vt:lpstr>
      <vt:lpstr>Technology Fundamentals</vt:lpstr>
      <vt:lpstr>IPsec </vt:lpstr>
      <vt:lpstr>What Does IPsec Provide?</vt:lpstr>
      <vt:lpstr>What Does IPsec Provide?</vt:lpstr>
      <vt:lpstr>What is an SA?</vt:lpstr>
      <vt:lpstr>A Security Association Maps:</vt:lpstr>
      <vt:lpstr>A SPI Represents an SA</vt:lpstr>
      <vt:lpstr>IPsec Traffic Selectors</vt:lpstr>
      <vt:lpstr>IPsec Components</vt:lpstr>
      <vt:lpstr>Authentication Header (AH)</vt:lpstr>
      <vt:lpstr>AH Header Format</vt:lpstr>
      <vt:lpstr>Encapsulating Security Payload (ESP)</vt:lpstr>
      <vt:lpstr>ESP Header Format</vt:lpstr>
      <vt:lpstr>Packet Format Alteration for AH Transport Mode</vt:lpstr>
      <vt:lpstr>Packet Format Alteration for ESP Transport Mode</vt:lpstr>
      <vt:lpstr>Packet Format Alteration for AH Tunnel Mode</vt:lpstr>
      <vt:lpstr>Packet Format Alteration for ESP Tunnel Mode</vt:lpstr>
      <vt:lpstr>Internet Key Exchange (IKE)</vt:lpstr>
      <vt:lpstr>Overview of IKE</vt:lpstr>
      <vt:lpstr>ISAKMP Header Format</vt:lpstr>
      <vt:lpstr>ISAKMP Message Format</vt:lpstr>
      <vt:lpstr>IKE Phase 1 Main Mode</vt:lpstr>
      <vt:lpstr>IKE Phase 1 Main Mode </vt:lpstr>
      <vt:lpstr>What Is Diffie-Hellman?</vt:lpstr>
      <vt:lpstr>IKE Phase 1 Aggressive Mode</vt:lpstr>
      <vt:lpstr>IKE Phase 2 Quick Mode</vt:lpstr>
      <vt:lpstr>IKE Phase 2 Quick Mode</vt:lpstr>
      <vt:lpstr>IKE Summary</vt:lpstr>
      <vt:lpstr>IPsec Issues</vt:lpstr>
      <vt:lpstr>NAT/PAT Problems</vt:lpstr>
      <vt:lpstr>UDP Encapsulation of Transport Mode ESP Packets</vt:lpstr>
      <vt:lpstr>UDP Encapsulation of Tunnel Mode ESP Packets</vt:lpstr>
      <vt:lpstr>Technology Fundamentals</vt:lpstr>
      <vt:lpstr>Dial-Up VPNs</vt:lpstr>
      <vt:lpstr>Layer 2 Tunneling Protocol</vt:lpstr>
      <vt:lpstr>L2TP Features</vt:lpstr>
      <vt:lpstr>L2TP and IPsec</vt:lpstr>
      <vt:lpstr>MPLS VPNs</vt:lpstr>
      <vt:lpstr>Security……</vt:lpstr>
      <vt:lpstr>Definitions</vt:lpstr>
      <vt:lpstr>Types of Network Threats</vt:lpstr>
      <vt:lpstr>Example Reconnaissance Attempt</vt:lpstr>
      <vt:lpstr>War Dialing</vt:lpstr>
      <vt:lpstr>DoS and DDoS Attacks</vt:lpstr>
      <vt:lpstr>TCP Packet Format</vt:lpstr>
      <vt:lpstr>Basics of a DDoS Attack</vt:lpstr>
      <vt:lpstr>Automated DDoS Attack</vt:lpstr>
      <vt:lpstr>DDoS Vulnerabilities</vt:lpstr>
      <vt:lpstr>What If Router Becomes Attack Target?</vt:lpstr>
      <vt:lpstr>Router CPU Vulnerabilities</vt:lpstr>
      <vt:lpstr>Router Security Considerations</vt:lpstr>
      <vt:lpstr>What Is Wrong Here?</vt:lpstr>
      <vt:lpstr>How Do You Secure Infrastructure ?</vt:lpstr>
      <vt:lpstr>Infrastructure Device Integrity</vt:lpstr>
      <vt:lpstr>Device Access Security</vt:lpstr>
      <vt:lpstr>Secure Configurations</vt:lpstr>
      <vt:lpstr>Do NOT Even Think of Using Telnet</vt:lpstr>
      <vt:lpstr>SSH</vt:lpstr>
      <vt:lpstr>Example – NOT Very Secure</vt:lpstr>
      <vt:lpstr>Banner….what’s wrong?</vt:lpstr>
      <vt:lpstr>Better Device Banner</vt:lpstr>
      <vt:lpstr>Device Integrity Checklist</vt:lpstr>
      <vt:lpstr>How Do You Secure Infrastructure ?</vt:lpstr>
      <vt:lpstr>Securing Router-to-Router Communication</vt:lpstr>
      <vt:lpstr>Route Authentication</vt:lpstr>
      <vt:lpstr>Plaintext Neighbor Authentication</vt:lpstr>
      <vt:lpstr>MD-5 Neighbor Authentication: Originating Router</vt:lpstr>
      <vt:lpstr> MD-5 Neighbor Authentication: Receiving Router</vt:lpstr>
      <vt:lpstr>Routing Security Summary</vt:lpstr>
      <vt:lpstr>How Do You Secure Infrastructure ?</vt:lpstr>
      <vt:lpstr>Role of the Router</vt:lpstr>
      <vt:lpstr>RFC2827 – Ingress Filtering</vt:lpstr>
      <vt:lpstr>RFC2827 – Ingress Filtering</vt:lpstr>
      <vt:lpstr>IP Header Format</vt:lpstr>
      <vt:lpstr>TCP Header Format</vt:lpstr>
      <vt:lpstr>UDP Header Format</vt:lpstr>
      <vt:lpstr>Filtering Recommendations</vt:lpstr>
      <vt:lpstr>Filtering Recommendations</vt:lpstr>
      <vt:lpstr>Filtering Issues</vt:lpstr>
      <vt:lpstr>How Do You Secure Infrastructure?</vt:lpstr>
      <vt:lpstr>Access VPN</vt:lpstr>
      <vt:lpstr>Intranet VPN</vt:lpstr>
      <vt:lpstr>How Do You Secure Infrastructure ?</vt:lpstr>
      <vt:lpstr>Today’s DoS Prevention</vt:lpstr>
      <vt:lpstr>DoS Filtering</vt:lpstr>
      <vt:lpstr>Reverse Path Forwarding</vt:lpstr>
      <vt:lpstr>DoS/DDoS Tools</vt:lpstr>
      <vt:lpstr>Audit Tools and Incident Handling</vt:lpstr>
      <vt:lpstr>Data Collection/Correlation</vt:lpstr>
      <vt:lpstr>Intrusion Detection Systems</vt:lpstr>
      <vt:lpstr>Signature vs Anomaly Detection</vt:lpstr>
      <vt:lpstr>Bypassing IDS Systems</vt:lpstr>
      <vt:lpstr>IDS Limitations</vt:lpstr>
      <vt:lpstr>Hub vs Switch with IDS</vt:lpstr>
      <vt:lpstr>Using NIDS with Cable Taps</vt:lpstr>
      <vt:lpstr>Collecting Incident Data</vt:lpstr>
      <vt:lpstr>Bare Minimum Device Security</vt:lpstr>
      <vt:lpstr>Not To Be Forgotten</vt:lpstr>
      <vt:lpstr>What Do I Configure </vt:lpstr>
      <vt:lpstr>Generic Device Security Checklist</vt:lpstr>
      <vt:lpstr>Device Security Checklist (Layer 3)</vt:lpstr>
      <vt:lpstr>Device Security Checklist (Layer 2)</vt:lpstr>
      <vt:lpstr>What Do I Configure </vt:lpstr>
      <vt:lpstr> Making IPsec Configuration Understandable</vt:lpstr>
      <vt:lpstr>Pretty Good IPsec Policy</vt:lpstr>
      <vt:lpstr>PFS- what is it?</vt:lpstr>
      <vt:lpstr>Advanced Filtering Example</vt:lpstr>
      <vt:lpstr>Branch Router Configuration</vt:lpstr>
      <vt:lpstr>NAS Router Policy</vt:lpstr>
      <vt:lpstr>NAS Router Configuration </vt:lpstr>
      <vt:lpstr>Internet Router Policy</vt:lpstr>
      <vt:lpstr>Internet Router Configuration</vt:lpstr>
      <vt:lpstr>Session Summary</vt:lpstr>
      <vt:lpstr>Configuring IPsec</vt:lpstr>
      <vt:lpstr>Configuring IPsec</vt:lpstr>
      <vt:lpstr>Configuring IPsec</vt:lpstr>
      <vt:lpstr>Configuring IPsec</vt:lpstr>
      <vt:lpstr>Configuring IPsec</vt:lpstr>
      <vt:lpstr>Additional IPsec Considerations</vt:lpstr>
      <vt:lpstr>Detecting An Incident</vt:lpstr>
      <vt:lpstr>Incident Response</vt:lpstr>
      <vt:lpstr>Incident Response Evidence</vt:lpstr>
      <vt:lpstr>Assessing Damage</vt:lpstr>
      <vt:lpstr>Reporting Guidelines</vt:lpstr>
      <vt:lpstr>RFC 3013 (Recommended ISP Security Services &amp; Procedures)</vt:lpstr>
      <vt:lpstr>RFC 3013 Notifying Customers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and Implementing a Secure Network Infrastructure</dc:title>
  <dc:creator>Harfebi Fryonanda</dc:creator>
  <cp:lastModifiedBy>Harfebi Fryonanda</cp:lastModifiedBy>
  <cp:revision>1</cp:revision>
  <dcterms:created xsi:type="dcterms:W3CDTF">2018-12-17T03:48:36Z</dcterms:created>
  <dcterms:modified xsi:type="dcterms:W3CDTF">2018-12-17T03:51:27Z</dcterms:modified>
</cp:coreProperties>
</file>