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9F69E-A552-4094-80AA-DE1C3C90DB0E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3D210-EA60-44CE-AA4A-CB398266256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1535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3A9A9-D1ED-4060-9221-E1E0C198505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1400175" y="930275"/>
            <a:ext cx="4056063" cy="3187700"/>
          </a:xfrm>
          <a:prstGeom prst="roundRect">
            <a:avLst>
              <a:gd name="adj" fmla="val 42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D"/>
          </a:p>
        </p:txBody>
      </p:sp>
      <p:sp>
        <p:nvSpPr>
          <p:cNvPr id="5427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46163" y="4425950"/>
            <a:ext cx="4767262" cy="35306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057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334D4-CA06-4443-B725-0FD32E06B29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1400175" y="930275"/>
            <a:ext cx="4056063" cy="3187700"/>
          </a:xfrm>
          <a:prstGeom prst="roundRect">
            <a:avLst>
              <a:gd name="adj" fmla="val 42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D"/>
          </a:p>
        </p:txBody>
      </p:sp>
      <p:sp>
        <p:nvSpPr>
          <p:cNvPr id="5939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46163" y="4425950"/>
            <a:ext cx="4767262" cy="35306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717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295400"/>
            <a:ext cx="6934200" cy="2116138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429000"/>
            <a:ext cx="6400800" cy="1752600"/>
          </a:xfrm>
        </p:spPr>
        <p:txBody>
          <a:bodyPr/>
          <a:lstStyle>
            <a:lvl1pPr marL="0" indent="0" algn="ctr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CPSC 449/Fall 2005</a:t>
            </a:r>
            <a:endParaRPr lang="en-ID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ID" smtClean="0"/>
              <a:t>Security Information Management </a:t>
            </a:r>
            <a:endParaRPr lang="en-ID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65B4E4E9-6120-4F82-9BC5-FAB6F2E80030}" type="slidenum">
              <a:rPr lang="en-ID" smtClean="0"/>
              <a:t>‹#›</a:t>
            </a:fld>
            <a:endParaRPr lang="en-ID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76400" y="0"/>
            <a:ext cx="76200" cy="6858000"/>
          </a:xfrm>
          <a:prstGeom prst="rect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71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CPSC 449/Fall 2005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Security Information Management 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4E4E9-6120-4F82-9BC5-FAB6F2E800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700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CPSC 449/Fall 2005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Security Information Management 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4E4E9-6120-4F82-9BC5-FAB6F2E800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59639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CPSC 449/Fall 2005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8674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ID" smtClean="0"/>
              <a:t>Security Information Management 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fld id="{65B4E4E9-6120-4F82-9BC5-FAB6F2E800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7968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CPSC 449/Fall 2005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Security Information Management 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4E4E9-6120-4F82-9BC5-FAB6F2E800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253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CPSC 449/Fall 2005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Security Information Management 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4E4E9-6120-4F82-9BC5-FAB6F2E800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323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CPSC 449/Fall 2005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Security Information Management 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4E4E9-6120-4F82-9BC5-FAB6F2E800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7878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CPSC 449/Fall 2005</a:t>
            </a:r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Security Information Management </a:t>
            </a:r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4E4E9-6120-4F82-9BC5-FAB6F2E800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0680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CPSC 449/Fall 2005</a:t>
            </a:r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Security Information Management </a:t>
            </a:r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4E4E9-6120-4F82-9BC5-FAB6F2E800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3299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CPSC 449/Fall 2005</a:t>
            </a:r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Security Information Management 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4E4E9-6120-4F82-9BC5-FAB6F2E800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6973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CPSC 449/Fall 2005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Security Information Management 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4E4E9-6120-4F82-9BC5-FAB6F2E800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504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CPSC 449/Fall 2005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Security Information Management 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4E4E9-6120-4F82-9BC5-FAB6F2E800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02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CPSC 449/Fall 2005</a:t>
            </a:r>
            <a:endParaRPr lang="en-ID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ID" smtClean="0"/>
              <a:t>Security Information Management </a:t>
            </a:r>
            <a:endParaRPr lang="en-ID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65B4E4E9-6120-4F82-9BC5-FAB6F2E800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534495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Blip>
          <a:blip r:embed="rId14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4"/>
        </a:buBlip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Security Policy and Standards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D" smtClean="0"/>
              <a:t>Security Information Management 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B4E4E9-6120-4F82-9BC5-FAB6F2E80030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1938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872F-DF05-44CA-885A-65B72844F0BD}" type="slidenum">
              <a:rPr lang="en-US" altLang="en-US"/>
              <a:pPr/>
              <a:t>10</a:t>
            </a:fld>
            <a:endParaRPr lang="en-US" altLang="en-US"/>
          </a:p>
        </p:txBody>
      </p:sp>
      <p:pic>
        <p:nvPicPr>
          <p:cNvPr id="58370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7126288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0090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9859-B853-4F24-A9B8-0B24E91872C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7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altLang="en-US"/>
              <a:t>Policy: plan or course of action that influences &amp; determines decisions</a:t>
            </a:r>
          </a:p>
          <a:p>
            <a:endParaRPr lang="en-GB" altLang="en-US"/>
          </a:p>
          <a:p>
            <a:r>
              <a:rPr lang="en-GB" altLang="en-US"/>
              <a:t>Standards: more detailed statement of what must be done to comply with policy</a:t>
            </a:r>
          </a:p>
          <a:p>
            <a:endParaRPr lang="en-GB" altLang="en-US"/>
          </a:p>
          <a:p>
            <a:r>
              <a:rPr lang="en-GB" altLang="en-US"/>
              <a:t>Practices, procedures &amp; guidelines:explain how employees will comply with policy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435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CC82-EB8E-4350-BC95-D33ACD45CEE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0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altLang="en-US"/>
              <a:t>For policies to be effective, they must be:</a:t>
            </a:r>
          </a:p>
          <a:p>
            <a:pPr lvl="1"/>
            <a:r>
              <a:rPr lang="en-GB" altLang="en-US"/>
              <a:t>Properly disseminated</a:t>
            </a:r>
          </a:p>
          <a:p>
            <a:pPr lvl="1"/>
            <a:r>
              <a:rPr lang="en-GB" altLang="en-US"/>
              <a:t>Read</a:t>
            </a:r>
          </a:p>
          <a:p>
            <a:pPr lvl="1"/>
            <a:r>
              <a:rPr lang="en-GB" altLang="en-US"/>
              <a:t>Understood</a:t>
            </a:r>
          </a:p>
          <a:p>
            <a:pPr lvl="1"/>
            <a:r>
              <a:rPr lang="en-GB" altLang="en-US"/>
              <a:t>Agreed-to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781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E752-CF07-40A5-84F2-4FB6890E487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altLang="en-US"/>
              <a:t>Policies require constant modification &amp; maintenance</a:t>
            </a:r>
          </a:p>
          <a:p>
            <a:r>
              <a:rPr lang="en-GB" altLang="en-US"/>
              <a:t>In order to produce a complete infosec policy, management must define 3 types of infosec policy:</a:t>
            </a:r>
          </a:p>
          <a:p>
            <a:pPr lvl="1"/>
            <a:r>
              <a:rPr lang="en-GB" altLang="en-US"/>
              <a:t>Enterprise infosec program policy</a:t>
            </a:r>
          </a:p>
          <a:p>
            <a:pPr lvl="1"/>
            <a:r>
              <a:rPr lang="en-GB" altLang="en-US"/>
              <a:t>Issue-specific infosec policies</a:t>
            </a:r>
          </a:p>
          <a:p>
            <a:pPr lvl="1"/>
            <a:r>
              <a:rPr lang="en-GB" altLang="en-US"/>
              <a:t>Systems-specific infosec policies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653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62ED5-7F85-4544-AA21-EC9507DAB64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Part I</a:t>
            </a:r>
          </a:p>
        </p:txBody>
      </p:sp>
      <p:sp>
        <p:nvSpPr>
          <p:cNvPr id="634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1. Introduction</a:t>
            </a:r>
          </a:p>
          <a:p>
            <a:r>
              <a:rPr lang="en-US" altLang="en-US"/>
              <a:t>2. Policy</a:t>
            </a:r>
          </a:p>
          <a:p>
            <a:r>
              <a:rPr lang="en-US" altLang="en-US">
                <a:solidFill>
                  <a:srgbClr val="FF3300"/>
                </a:solidFill>
              </a:rPr>
              <a:t>3. Enterprise Information Security Policy</a:t>
            </a:r>
          </a:p>
          <a:p>
            <a:r>
              <a:rPr lang="en-US" altLang="en-US"/>
              <a:t>4. Issue-Specific Security Policy (ISSP)</a:t>
            </a:r>
          </a:p>
          <a:p>
            <a:r>
              <a:rPr lang="en-US" altLang="en-US"/>
              <a:t>5. System-Specific Policy</a:t>
            </a:r>
          </a:p>
          <a:p>
            <a:r>
              <a:rPr lang="en-US" altLang="en-US"/>
              <a:t>6. Guidelines for Policy Management</a:t>
            </a:r>
          </a:p>
          <a:p>
            <a:r>
              <a:rPr lang="en-US" altLang="en-US"/>
              <a:t>7. Another Approach to Policy Development</a:t>
            </a:r>
          </a:p>
          <a:p>
            <a:r>
              <a:rPr lang="en-US" altLang="en-US"/>
              <a:t>8. SP 800-18 Guide for Developing</a:t>
            </a:r>
          </a:p>
        </p:txBody>
      </p:sp>
    </p:spTree>
    <p:extLst>
      <p:ext uri="{BB962C8B-B14F-4D97-AF65-F5344CB8AC3E}">
        <p14:creationId xmlns:p14="http://schemas.microsoft.com/office/powerpoint/2010/main" val="3283347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2669-0EC9-4506-BAA8-257FA6A4382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altLang="en-US"/>
              <a:t>Enterprise InfoSec Policy (EISP)</a:t>
            </a:r>
            <a:endParaRPr lang="en-US" altLang="en-US"/>
          </a:p>
        </p:txBody>
      </p:sp>
      <p:sp>
        <p:nvSpPr>
          <p:cNvPr id="624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Sets strategic direction, scope, &amp; tone for organization’s security efforts</a:t>
            </a:r>
          </a:p>
          <a:p>
            <a:pPr>
              <a:lnSpc>
                <a:spcPct val="90000"/>
              </a:lnSpc>
            </a:pP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/>
              <a:t>Assigns responsibilities for various areas of infosec</a:t>
            </a:r>
          </a:p>
          <a:p>
            <a:pPr>
              <a:lnSpc>
                <a:spcPct val="90000"/>
              </a:lnSpc>
            </a:pP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/>
              <a:t>Guides development, implementation,&amp; management requirements of infosec program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537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7974-9540-4939-8395-5D6CE1ADCBF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altLang="en-US"/>
              <a:t>EISP documents should provide:</a:t>
            </a:r>
            <a:endParaRPr lang="en-US" altLang="en-US"/>
          </a:p>
        </p:txBody>
      </p:sp>
      <p:sp>
        <p:nvSpPr>
          <p:cNvPr id="808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altLang="en-US"/>
              <a:t>An overview of corporate philosophy on security</a:t>
            </a:r>
          </a:p>
          <a:p>
            <a:r>
              <a:rPr lang="en-GB" altLang="en-US"/>
              <a:t>Information about infosec organization &amp; infosec roles:</a:t>
            </a:r>
          </a:p>
          <a:p>
            <a:pPr lvl="1"/>
            <a:r>
              <a:rPr lang="en-GB" altLang="en-US"/>
              <a:t>Responsibilities for security shared by all organization members</a:t>
            </a:r>
          </a:p>
          <a:p>
            <a:pPr lvl="1"/>
            <a:r>
              <a:rPr lang="en-GB" altLang="en-US"/>
              <a:t>Responsibilities for security unique to each organizational role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068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5A70-99BA-4BDD-8679-E35AC99B69E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Components of the EISP</a:t>
            </a:r>
          </a:p>
        </p:txBody>
      </p:sp>
      <p:sp>
        <p:nvSpPr>
          <p:cNvPr id="819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400"/>
              <a:t>Statement of Purpose: What the policy is for</a:t>
            </a:r>
          </a:p>
          <a:p>
            <a:r>
              <a:rPr lang="en-US" altLang="en-US" sz="2400"/>
              <a:t>Information Technology Security Elements: Defines infosec</a:t>
            </a:r>
          </a:p>
          <a:p>
            <a:r>
              <a:rPr lang="en-US" altLang="en-US" sz="2400"/>
              <a:t>Need for Information Technology Security: justifies importance of infosec in the organization</a:t>
            </a:r>
          </a:p>
          <a:p>
            <a:r>
              <a:rPr lang="en-US" altLang="en-US" sz="2400"/>
              <a:t>Information Technology Security Responsibilities &amp; Roles: Defines organizational structure </a:t>
            </a:r>
          </a:p>
          <a:p>
            <a:r>
              <a:rPr lang="en-US" altLang="en-US" sz="2400"/>
              <a:t>References Information Technology standards &amp; guidelines</a:t>
            </a:r>
          </a:p>
        </p:txBody>
      </p:sp>
    </p:spTree>
    <p:extLst>
      <p:ext uri="{BB962C8B-B14F-4D97-AF65-F5344CB8AC3E}">
        <p14:creationId xmlns:p14="http://schemas.microsoft.com/office/powerpoint/2010/main" val="2778888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027E-5E4F-49CE-ABC9-1B14FD1245D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Sample EISP</a:t>
            </a:r>
          </a:p>
        </p:txBody>
      </p:sp>
      <p:sp>
        <p:nvSpPr>
          <p:cNvPr id="829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400"/>
              <a:t>Protection Of Information: Information must be protected in a manner commensurate with its sensitivity, value, &amp; criticality</a:t>
            </a:r>
          </a:p>
          <a:p>
            <a:r>
              <a:rPr lang="en-US" altLang="en-US" sz="2400"/>
              <a:t>Use Of Information: Company X information must be used only for business purposes expressly authorized by management</a:t>
            </a:r>
          </a:p>
          <a:p>
            <a:r>
              <a:rPr lang="en-US" altLang="en-US" sz="2400"/>
              <a:t>Information Handling, Access, &amp; Usage: Information is a vital asset &amp; all accesses to, uses of, &amp; processing of Company X information must be consistent with policies &amp; standards</a:t>
            </a:r>
          </a:p>
        </p:txBody>
      </p:sp>
    </p:spTree>
    <p:extLst>
      <p:ext uri="{BB962C8B-B14F-4D97-AF65-F5344CB8AC3E}">
        <p14:creationId xmlns:p14="http://schemas.microsoft.com/office/powerpoint/2010/main" val="1067542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0ED7-E9EA-4A63-939B-835D7F309BD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3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Data &amp; Program Damage Disclaimers: Company X disclaims any responsibility for loss or damage to data or software that results from its efforts to protect the confidentiality, integrity, &amp; availability of the information handled by computers &amp; communications systems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Legal Conflicts: Company X infosec policies were drafted to meet or exceed the protections found in existing laws &amp; regulations, &amp; any Company X infosec policy believed to be in conflict with existing laws or regulations must be promptly reported to infosec management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20899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777F-D6A1-426F-B2BC-4D0E4BC5E19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Part I</a:t>
            </a:r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1. Introduction</a:t>
            </a:r>
          </a:p>
          <a:p>
            <a:r>
              <a:rPr lang="en-US" altLang="en-US"/>
              <a:t>2. Policy</a:t>
            </a:r>
          </a:p>
          <a:p>
            <a:r>
              <a:rPr lang="en-US" altLang="en-US"/>
              <a:t>3. Enterprise Information Security Policy</a:t>
            </a:r>
          </a:p>
          <a:p>
            <a:r>
              <a:rPr lang="en-US" altLang="en-US"/>
              <a:t>4. Issue-Specific Security Policy (ISSP)</a:t>
            </a:r>
          </a:p>
          <a:p>
            <a:r>
              <a:rPr lang="en-US" altLang="en-US"/>
              <a:t>5. System-Specific Policy</a:t>
            </a:r>
          </a:p>
          <a:p>
            <a:r>
              <a:rPr lang="en-US" altLang="en-US"/>
              <a:t>6. Guidelines for Policy Management</a:t>
            </a:r>
          </a:p>
          <a:p>
            <a:r>
              <a:rPr lang="en-US" altLang="en-US"/>
              <a:t>7. Another Approach to Policy Development</a:t>
            </a:r>
          </a:p>
          <a:p>
            <a:r>
              <a:rPr lang="en-US" altLang="en-US"/>
              <a:t>8. SP 800-18 Guide for Developing</a:t>
            </a:r>
          </a:p>
        </p:txBody>
      </p:sp>
    </p:spTree>
    <p:extLst>
      <p:ext uri="{BB962C8B-B14F-4D97-AF65-F5344CB8AC3E}">
        <p14:creationId xmlns:p14="http://schemas.microsoft.com/office/powerpoint/2010/main" val="687685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8852-FF9A-4BFC-A6A4-E3E32C30C446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49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Exceptions To Policies: Exceptions to infosec policies exist in rare instances where a risk assessment examining the implications of being out of compliance has been performed, where a standard risk acceptance form has been prepared by the data owner or management, &amp; where this form has been approved by both InfoSec management &amp; Internal Audit management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Policy Non-Enforcement: Management's non-enforcement of any policy requirement does not constitute its consent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822702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FC04-C466-41BC-B101-371A0220432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6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Violation Of Law: Company X management must seriously consider prosecution for all known violations of the law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Revocation Of Access Privileges: Company X reserves the right to revoke a user’s information technology privileges at any time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Industry-Specific InfoSec Standards: Company X information systems must employ industry-specific infosec standards</a:t>
            </a:r>
          </a:p>
        </p:txBody>
      </p:sp>
    </p:spTree>
    <p:extLst>
      <p:ext uri="{BB962C8B-B14F-4D97-AF65-F5344CB8AC3E}">
        <p14:creationId xmlns:p14="http://schemas.microsoft.com/office/powerpoint/2010/main" val="2954451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8CD13-F8BC-44F4-AD20-EB9DA0E126DE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400"/>
              <a:t>Use Of infosec Policies &amp; Procedures: All Company X infosec documentation including, but not limited to, policies, standards, &amp; procedures, must be classified as “Internal Use Only,” unless expressly created for external business processes or partners</a:t>
            </a:r>
          </a:p>
          <a:p>
            <a:endParaRPr lang="en-US" altLang="en-US" sz="2400"/>
          </a:p>
          <a:p>
            <a:r>
              <a:rPr lang="en-US" altLang="en-US" sz="2400"/>
              <a:t>Security Controls Enforceability: All information systems security controls must be enforceable prior to being adopted as a part of standard operating procedure</a:t>
            </a:r>
          </a:p>
        </p:txBody>
      </p:sp>
    </p:spTree>
    <p:extLst>
      <p:ext uri="{BB962C8B-B14F-4D97-AF65-F5344CB8AC3E}">
        <p14:creationId xmlns:p14="http://schemas.microsoft.com/office/powerpoint/2010/main" val="568320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4F5C-1A33-4DA1-A5CE-8F3656A88B6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4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Thinking about the EISP (10 min):</a:t>
            </a:r>
          </a:p>
          <a:p>
            <a:pPr lvl="1"/>
            <a:r>
              <a:rPr lang="en-US" altLang="en-US"/>
              <a:t>Information Security Policy Documents</a:t>
            </a:r>
          </a:p>
          <a:p>
            <a:pPr lvl="1"/>
            <a:r>
              <a:rPr lang="en-US" altLang="en-US"/>
              <a:t>Review and Evaluation</a:t>
            </a:r>
          </a:p>
          <a:p>
            <a:pPr lvl="1"/>
            <a:r>
              <a:rPr lang="en-US" altLang="en-US"/>
              <a:t>Appropriate Use of Information Technology Resources</a:t>
            </a:r>
          </a:p>
          <a:p>
            <a:pPr lvl="1"/>
            <a:r>
              <a:rPr lang="en-US" altLang="en-US"/>
              <a:t>Identification of Risks from Third Party Access</a:t>
            </a:r>
          </a:p>
          <a:p>
            <a:pPr lvl="1"/>
            <a:r>
              <a:rPr lang="en-US" altLang="en-US"/>
              <a:t>Physical Security Area</a:t>
            </a:r>
          </a:p>
          <a:p>
            <a:pPr lvl="1"/>
            <a:r>
              <a:rPr lang="en-US" altLang="en-US"/>
              <a:t>Personnel Security Screening</a:t>
            </a:r>
          </a:p>
          <a:p>
            <a:pPr lvl="1"/>
            <a:r>
              <a:rPr lang="en-US" altLang="en-US"/>
              <a:t>Information Security Education and Training</a:t>
            </a:r>
          </a:p>
        </p:txBody>
      </p:sp>
    </p:spTree>
    <p:extLst>
      <p:ext uri="{BB962C8B-B14F-4D97-AF65-F5344CB8AC3E}">
        <p14:creationId xmlns:p14="http://schemas.microsoft.com/office/powerpoint/2010/main" val="2462963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878A-6EE7-436C-A986-30691B569174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Part I</a:t>
            </a:r>
          </a:p>
        </p:txBody>
      </p:sp>
      <p:sp>
        <p:nvSpPr>
          <p:cNvPr id="1218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1. Introduction</a:t>
            </a:r>
          </a:p>
          <a:p>
            <a:r>
              <a:rPr lang="en-US" altLang="en-US"/>
              <a:t>2. Policy</a:t>
            </a:r>
          </a:p>
          <a:p>
            <a:r>
              <a:rPr lang="en-US" altLang="en-US"/>
              <a:t>3. Enterprise Information Security Policy</a:t>
            </a:r>
          </a:p>
          <a:p>
            <a:r>
              <a:rPr lang="en-US" altLang="en-US">
                <a:solidFill>
                  <a:srgbClr val="FF3300"/>
                </a:solidFill>
              </a:rPr>
              <a:t>4. Issue-Specific Security Policy (ISSP)</a:t>
            </a:r>
          </a:p>
          <a:p>
            <a:r>
              <a:rPr lang="en-US" altLang="en-US"/>
              <a:t>5. System-Specific Policy</a:t>
            </a:r>
          </a:p>
          <a:p>
            <a:r>
              <a:rPr lang="en-US" altLang="en-US"/>
              <a:t>6. Guidelines for Policy Management</a:t>
            </a:r>
          </a:p>
          <a:p>
            <a:r>
              <a:rPr lang="en-US" altLang="en-US"/>
              <a:t>7. Another Approach to Policy Development</a:t>
            </a:r>
          </a:p>
          <a:p>
            <a:r>
              <a:rPr lang="en-US" altLang="en-US"/>
              <a:t>8. SP 800-18 Guide for Developing</a:t>
            </a:r>
          </a:p>
        </p:txBody>
      </p:sp>
    </p:spTree>
    <p:extLst>
      <p:ext uri="{BB962C8B-B14F-4D97-AF65-F5344CB8AC3E}">
        <p14:creationId xmlns:p14="http://schemas.microsoft.com/office/powerpoint/2010/main" val="2746823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E005-FAA8-4903-9B36-E1047E870592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981200" y="381000"/>
            <a:ext cx="6400800" cy="762000"/>
          </a:xfrm>
        </p:spPr>
        <p:txBody>
          <a:bodyPr/>
          <a:lstStyle/>
          <a:p>
            <a:r>
              <a:rPr lang="en-GB" altLang="en-US" sz="2800"/>
              <a:t>Issue-Specific Security Policy (ISSP)</a:t>
            </a:r>
            <a:endParaRPr lang="en-US" altLang="en-US" sz="2800"/>
          </a:p>
        </p:txBody>
      </p:sp>
      <p:sp>
        <p:nvSpPr>
          <p:cNvPr id="89092" name="Text Box 4"/>
          <p:cNvSpPr txBox="1"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524000"/>
            <a:ext cx="77724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GB" altLang="en-US" sz="2000"/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2000"/>
              <a:t>Provides detailed, targeted guidance to instruct organization in secure use of tech systems </a:t>
            </a:r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GB" altLang="en-US" sz="2000"/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2000"/>
              <a:t>Begins with intro to fundamental technological philosophy of organization</a:t>
            </a:r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GB" altLang="en-US" sz="2000"/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2000"/>
              <a:t>Serves to protect employee &amp; organization from inefficiency/ambiguity</a:t>
            </a:r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GB" altLang="en-US" sz="2000"/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2000"/>
              <a:t>Documents how technology-based system is controlled Identifies Processes &amp; authorities that provide this control</a:t>
            </a:r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GB" altLang="en-US" sz="2000"/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2000"/>
              <a:t>Serves to indemnify organization against liability for inappropriate or illegal system use</a:t>
            </a:r>
          </a:p>
        </p:txBody>
      </p:sp>
    </p:spTree>
    <p:extLst>
      <p:ext uri="{BB962C8B-B14F-4D97-AF65-F5344CB8AC3E}">
        <p14:creationId xmlns:p14="http://schemas.microsoft.com/office/powerpoint/2010/main" val="18958057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DCA1-ADE8-425C-8D8F-538E5A2DA40A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altLang="en-US"/>
              <a:t>ISSP should</a:t>
            </a:r>
            <a:endParaRPr lang="en-US" altLang="en-US"/>
          </a:p>
        </p:txBody>
      </p:sp>
      <p:sp>
        <p:nvSpPr>
          <p:cNvPr id="90116" name="Text Box 4"/>
          <p:cNvSpPr txBox="1"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/>
              <a:t>Address specific technology-based systems</a:t>
            </a:r>
          </a:p>
          <a:p>
            <a:pPr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GB" altLang="en-US"/>
          </a:p>
          <a:p>
            <a:pPr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/>
              <a:t>Require frequent updates</a:t>
            </a:r>
          </a:p>
          <a:p>
            <a:pPr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GB" altLang="en-US"/>
          </a:p>
          <a:p>
            <a:pPr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/>
              <a:t>Contain an issue statement on the organization’s position on an issue</a:t>
            </a:r>
          </a:p>
        </p:txBody>
      </p:sp>
    </p:spTree>
    <p:extLst>
      <p:ext uri="{BB962C8B-B14F-4D97-AF65-F5344CB8AC3E}">
        <p14:creationId xmlns:p14="http://schemas.microsoft.com/office/powerpoint/2010/main" val="259367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E9F6-9093-4F6D-BAE5-944E1CEFBC0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altLang="en-US"/>
              <a:t>ISSP topics could include</a:t>
            </a:r>
            <a:endParaRPr lang="en-US" altLang="en-US"/>
          </a:p>
        </p:txBody>
      </p:sp>
      <p:sp>
        <p:nvSpPr>
          <p:cNvPr id="91140" name="Text Box 4"/>
          <p:cNvSpPr txBox="1"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1447800"/>
            <a:ext cx="7772400" cy="472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1800"/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800"/>
              <a:t>email</a:t>
            </a:r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1800"/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800"/>
              <a:t>use of Internet &amp; World Wide Web</a:t>
            </a:r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1800"/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800"/>
              <a:t>specific minimum configurations of computers to defend against malware</a:t>
            </a:r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1800"/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800"/>
              <a:t>prohibitions against hacking or testing organization security controls</a:t>
            </a:r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1800"/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800"/>
              <a:t>home use of company-owned computer equipment</a:t>
            </a:r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1800"/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800"/>
              <a:t>use of personal equipment on company networks</a:t>
            </a:r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1800"/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800"/>
              <a:t>use of telecommunications technologies</a:t>
            </a:r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1800"/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800"/>
              <a:t>use of photocopy equipment</a:t>
            </a:r>
          </a:p>
        </p:txBody>
      </p:sp>
    </p:spTree>
    <p:extLst>
      <p:ext uri="{BB962C8B-B14F-4D97-AF65-F5344CB8AC3E}">
        <p14:creationId xmlns:p14="http://schemas.microsoft.com/office/powerpoint/2010/main" val="3291209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3025-110B-4053-94B4-F85022F17AD0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941696" y="304800"/>
            <a:ext cx="7364104" cy="762000"/>
          </a:xfrm>
        </p:spPr>
        <p:txBody>
          <a:bodyPr/>
          <a:lstStyle/>
          <a:p>
            <a:r>
              <a:rPr lang="en-GB" altLang="en-US" dirty="0"/>
              <a:t>Components of the ISSP</a:t>
            </a:r>
            <a:endParaRPr lang="en-US" altLang="en-US" dirty="0"/>
          </a:p>
        </p:txBody>
      </p:sp>
      <p:sp>
        <p:nvSpPr>
          <p:cNvPr id="92164" name="Text Box 4"/>
          <p:cNvSpPr txBox="1"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400"/>
              <a:t>Statement of Purpose:</a:t>
            </a:r>
          </a:p>
          <a:p>
            <a:pPr lvl="1">
              <a:lnSpc>
                <a:spcPct val="9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/>
              <a:t>Scope &amp; Applicability</a:t>
            </a:r>
          </a:p>
          <a:p>
            <a:pPr lvl="1">
              <a:lnSpc>
                <a:spcPct val="9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/>
              <a:t>Definition of Technology Addressed</a:t>
            </a:r>
          </a:p>
          <a:p>
            <a:pPr lvl="1">
              <a:lnSpc>
                <a:spcPct val="9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/>
              <a:t>Responsibilities</a:t>
            </a:r>
          </a:p>
          <a:p>
            <a:pPr>
              <a:lnSpc>
                <a:spcPct val="9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2400"/>
          </a:p>
          <a:p>
            <a:pPr>
              <a:lnSpc>
                <a:spcPct val="9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400"/>
              <a:t>Authorized Access &amp; Usage of Equipment:</a:t>
            </a:r>
          </a:p>
          <a:p>
            <a:pPr lvl="1">
              <a:lnSpc>
                <a:spcPct val="9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/>
              <a:t>User Access</a:t>
            </a:r>
          </a:p>
          <a:p>
            <a:pPr lvl="1">
              <a:lnSpc>
                <a:spcPct val="9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/>
              <a:t>Fair &amp; Responsible Use</a:t>
            </a:r>
          </a:p>
          <a:p>
            <a:pPr lvl="1">
              <a:lnSpc>
                <a:spcPct val="9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/>
              <a:t>Protection of Privacy</a:t>
            </a:r>
          </a:p>
          <a:p>
            <a:pPr>
              <a:lnSpc>
                <a:spcPct val="9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2400"/>
          </a:p>
          <a:p>
            <a:pPr>
              <a:lnSpc>
                <a:spcPct val="9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400"/>
              <a:t>more ... </a:t>
            </a:r>
          </a:p>
        </p:txBody>
      </p:sp>
    </p:spTree>
    <p:extLst>
      <p:ext uri="{BB962C8B-B14F-4D97-AF65-F5344CB8AC3E}">
        <p14:creationId xmlns:p14="http://schemas.microsoft.com/office/powerpoint/2010/main" val="2009641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5D46-B358-47D0-930C-491EBFAB42D5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3188" name="Text Box 4"/>
          <p:cNvSpPr txBox="1"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752600"/>
            <a:ext cx="777240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2000"/>
              <a:t>Prohibited Usage of Equipment:</a:t>
            </a:r>
          </a:p>
          <a:p>
            <a:pPr lvl="1"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1800"/>
              <a:t>Disruptive Use or Misuse</a:t>
            </a:r>
          </a:p>
          <a:p>
            <a:pPr lvl="1"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1800"/>
              <a:t>Criminal Use</a:t>
            </a:r>
          </a:p>
          <a:p>
            <a:pPr lvl="1"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1800"/>
              <a:t>Offensive or Harassing Materials</a:t>
            </a:r>
          </a:p>
          <a:p>
            <a:pPr lvl="1"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1800"/>
              <a:t>Copyrighted, Licensed, or other Intellectual Property</a:t>
            </a:r>
          </a:p>
          <a:p>
            <a:pPr lvl="1"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1800"/>
              <a:t>Other Restrictions</a:t>
            </a:r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GB" altLang="en-US" sz="2000"/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2000"/>
              <a:t>Systems Management:</a:t>
            </a:r>
          </a:p>
          <a:p>
            <a:pPr lvl="1"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1800"/>
              <a:t>Management of Stored Materials</a:t>
            </a:r>
          </a:p>
          <a:p>
            <a:pPr lvl="1"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1800"/>
              <a:t>Employer Monitoring</a:t>
            </a:r>
          </a:p>
          <a:p>
            <a:pPr lvl="1"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1800"/>
              <a:t>Virus Protection </a:t>
            </a:r>
          </a:p>
          <a:p>
            <a:pPr lvl="1"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1800"/>
              <a:t>Physical Security</a:t>
            </a:r>
          </a:p>
          <a:p>
            <a:pPr lvl="1"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1800"/>
              <a:t>Encryption</a:t>
            </a:r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GB" altLang="en-US" sz="2000"/>
          </a:p>
          <a:p>
            <a:pPr>
              <a:lnSpc>
                <a:spcPct val="80000"/>
              </a:lnSpc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altLang="en-US" sz="2000"/>
              <a:t>more ... </a:t>
            </a:r>
          </a:p>
        </p:txBody>
      </p:sp>
    </p:spTree>
    <p:extLst>
      <p:ext uri="{BB962C8B-B14F-4D97-AF65-F5344CB8AC3E}">
        <p14:creationId xmlns:p14="http://schemas.microsoft.com/office/powerpoint/2010/main" val="414660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4641-85EA-4C79-BBCB-42037FBF333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  <a:ln/>
        </p:spPr>
        <p:txBody>
          <a:bodyPr/>
          <a:lstStyle/>
          <a:p>
            <a:r>
              <a:rPr lang="en-US" altLang="en-US" sz="3200"/>
              <a:t>This chapter focuses on information security policy: </a:t>
            </a:r>
          </a:p>
          <a:p>
            <a:pPr lvl="1"/>
            <a:r>
              <a:rPr lang="en-US" altLang="en-US" sz="2800"/>
              <a:t>What it is</a:t>
            </a:r>
          </a:p>
          <a:p>
            <a:pPr lvl="1"/>
            <a:r>
              <a:rPr lang="en-US" altLang="en-US" sz="2800"/>
              <a:t>How to write it</a:t>
            </a:r>
          </a:p>
          <a:p>
            <a:pPr lvl="1"/>
            <a:r>
              <a:rPr lang="en-US" altLang="en-US" sz="2800"/>
              <a:t>How to implement it</a:t>
            </a:r>
          </a:p>
          <a:p>
            <a:pPr lvl="1"/>
            <a:r>
              <a:rPr lang="en-US" altLang="en-US" sz="2800"/>
              <a:t>How to maintain it</a:t>
            </a:r>
          </a:p>
        </p:txBody>
      </p:sp>
    </p:spTree>
    <p:extLst>
      <p:ext uri="{BB962C8B-B14F-4D97-AF65-F5344CB8AC3E}">
        <p14:creationId xmlns:p14="http://schemas.microsoft.com/office/powerpoint/2010/main" val="30384840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F750-C44E-4608-B2D4-EFBC6EB0494F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4212" name="Text Box 4"/>
          <p:cNvSpPr txBox="1"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400"/>
              <a:t>Violations of Policy:</a:t>
            </a:r>
          </a:p>
          <a:p>
            <a:pPr lvl="1"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/>
              <a:t>Procedures for Reporting Violations</a:t>
            </a:r>
          </a:p>
          <a:p>
            <a:pPr lvl="1"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/>
              <a:t>Penalties for Violations</a:t>
            </a:r>
          </a:p>
          <a:p>
            <a:pPr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2400"/>
          </a:p>
          <a:p>
            <a:pPr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400"/>
              <a:t>Policy Review &amp; Modification:</a:t>
            </a:r>
          </a:p>
          <a:p>
            <a:pPr lvl="1"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/>
              <a:t>Scheduled Review of Policy &amp; Procedures for Modification</a:t>
            </a:r>
          </a:p>
          <a:p>
            <a:pPr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2400"/>
          </a:p>
          <a:p>
            <a:pPr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400"/>
              <a:t>Limitations of Liability:</a:t>
            </a:r>
          </a:p>
          <a:p>
            <a:pPr lvl="1"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/>
              <a:t>Statements of Liability or Disclaimers</a:t>
            </a:r>
          </a:p>
        </p:txBody>
      </p:sp>
    </p:spTree>
    <p:extLst>
      <p:ext uri="{BB962C8B-B14F-4D97-AF65-F5344CB8AC3E}">
        <p14:creationId xmlns:p14="http://schemas.microsoft.com/office/powerpoint/2010/main" val="4625938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6480-5170-429C-8938-4F0D6D17287A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altLang="en-US" sz="2800"/>
              <a:t>Common approaches to implementing ISSP</a:t>
            </a:r>
            <a:endParaRPr lang="en-US" altLang="en-US" sz="2800"/>
          </a:p>
        </p:txBody>
      </p:sp>
      <p:sp>
        <p:nvSpPr>
          <p:cNvPr id="95237" name="Text Box 5"/>
          <p:cNvSpPr txBox="1"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/>
              <a:t>Number of independent ISSP documents</a:t>
            </a:r>
          </a:p>
          <a:p>
            <a:pPr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/>
              <a:t>Single comprehensive ISSP document</a:t>
            </a:r>
          </a:p>
          <a:p>
            <a:pPr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/>
              <a:t>Modular ISSP document that unifies policy creation &amp; administration</a:t>
            </a:r>
          </a:p>
          <a:p>
            <a:pPr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/>
              <a:t>Recommended approach is modular policy, which provides a balance between issue orientation &amp; policy management</a:t>
            </a:r>
          </a:p>
        </p:txBody>
      </p:sp>
    </p:spTree>
    <p:extLst>
      <p:ext uri="{BB962C8B-B14F-4D97-AF65-F5344CB8AC3E}">
        <p14:creationId xmlns:p14="http://schemas.microsoft.com/office/powerpoint/2010/main" val="523571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EEA32-08D4-4214-B22A-904CA429B4C4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5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Discussion (10 min)</a:t>
            </a:r>
          </a:p>
          <a:p>
            <a:pPr lvl="1"/>
            <a:r>
              <a:rPr lang="en-US" altLang="en-US"/>
              <a:t>Guidelines on anti-virus process</a:t>
            </a:r>
          </a:p>
          <a:p>
            <a:pPr lvl="1"/>
            <a:r>
              <a:rPr lang="en-US" altLang="en-US"/>
              <a:t>Email-policy</a:t>
            </a:r>
          </a:p>
          <a:p>
            <a:pPr lvl="1"/>
            <a:r>
              <a:rPr lang="en-US" altLang="en-US"/>
              <a:t>Password </a:t>
            </a:r>
          </a:p>
          <a:p>
            <a:pPr lvl="1"/>
            <a:r>
              <a:rPr lang="en-US" altLang="en-US"/>
              <a:t>Third party connection agreement</a:t>
            </a:r>
          </a:p>
          <a:p>
            <a:pPr lvl="1"/>
            <a:r>
              <a:rPr lang="en-US" altLang="en-US"/>
              <a:t>Acceptable use policy</a:t>
            </a:r>
          </a:p>
        </p:txBody>
      </p:sp>
    </p:spTree>
    <p:extLst>
      <p:ext uri="{BB962C8B-B14F-4D97-AF65-F5344CB8AC3E}">
        <p14:creationId xmlns:p14="http://schemas.microsoft.com/office/powerpoint/2010/main" val="1240017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774D-4A7D-4B1D-AF7D-E01C05A7233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Policy</a:t>
            </a:r>
          </a:p>
        </p:txBody>
      </p:sp>
      <p:sp>
        <p:nvSpPr>
          <p:cNvPr id="50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altLang="en-US"/>
              <a:t>Policy is an essential foundation of effective infosec program</a:t>
            </a:r>
          </a:p>
          <a:p>
            <a:endParaRPr lang="en-GB" altLang="en-US"/>
          </a:p>
          <a:p>
            <a:r>
              <a:rPr lang="en-GB" altLang="en-US"/>
              <a:t>The success of an information resources protection program depends on the policy generated, &amp; on the attitude of management toward securing information on automated systems.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85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0A9E-0CE6-44C0-A3AB-541068BE263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1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You, the policy maker, set the tone &amp; the emphasis on how important a role infosec will have within your agency.</a:t>
            </a:r>
          </a:p>
          <a:p>
            <a:pPr>
              <a:lnSpc>
                <a:spcPct val="90000"/>
              </a:lnSpc>
            </a:pP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/>
              <a:t>Your primary responsibility is to set the information resource security policy for the organization with the objectives of reduced risk, compliance with laws &amp; regulations, &amp; assurance of operational continuity, information integrity, &amp; confidentiality.”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64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1FAD-D26F-48A0-B128-76D4F65805F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2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altLang="en-US" sz="2400"/>
              <a:t>A quality infosec program begins &amp; ends with policy</a:t>
            </a:r>
          </a:p>
          <a:p>
            <a:r>
              <a:rPr lang="en-GB" altLang="en-US" sz="2400"/>
              <a:t>Policies are least expensive means of control &amp; often the most difficult to implement</a:t>
            </a:r>
          </a:p>
          <a:p>
            <a:r>
              <a:rPr lang="en-GB" altLang="en-US" sz="2400"/>
              <a:t>Basic rules to follow when shaping policy:</a:t>
            </a:r>
          </a:p>
          <a:p>
            <a:pPr lvl="1"/>
            <a:r>
              <a:rPr lang="en-GB" altLang="en-US" sz="2000"/>
              <a:t>Never conflict with law</a:t>
            </a:r>
          </a:p>
          <a:p>
            <a:pPr lvl="1"/>
            <a:r>
              <a:rPr lang="en-GB" altLang="en-US" sz="2000"/>
              <a:t>Stand up in court</a:t>
            </a:r>
          </a:p>
          <a:p>
            <a:pPr lvl="1"/>
            <a:r>
              <a:rPr lang="en-GB" altLang="en-US" sz="2000"/>
              <a:t>Properly supported and administered</a:t>
            </a:r>
          </a:p>
          <a:p>
            <a:pPr lvl="1"/>
            <a:r>
              <a:rPr lang="en-GB" altLang="en-US" sz="2000"/>
              <a:t>Contribute to the success of the organization</a:t>
            </a:r>
          </a:p>
          <a:p>
            <a:pPr lvl="1"/>
            <a:r>
              <a:rPr lang="en-GB" altLang="en-US" sz="2000"/>
              <a:t>Involve end users of information systems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426170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3FDC-F189-4246-8D57-65A98E34B40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3250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71513" y="323850"/>
            <a:ext cx="78105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830263">
              <a:tabLst>
                <a:tab pos="0" algn="l"/>
                <a:tab pos="207963" algn="l"/>
                <a:tab pos="414338" algn="l"/>
                <a:tab pos="622300" algn="l"/>
                <a:tab pos="830263" algn="l"/>
                <a:tab pos="1036638" algn="l"/>
                <a:tab pos="1244600" algn="l"/>
                <a:tab pos="1450975" algn="l"/>
                <a:tab pos="1658938" algn="l"/>
                <a:tab pos="1866900" algn="l"/>
                <a:tab pos="2073275" algn="l"/>
                <a:tab pos="2281238" algn="l"/>
                <a:tab pos="2489200" algn="l"/>
                <a:tab pos="2695575" algn="l"/>
                <a:tab pos="2903538" algn="l"/>
                <a:tab pos="3111500" algn="l"/>
                <a:tab pos="3317875" algn="l"/>
                <a:tab pos="3525838" algn="l"/>
                <a:tab pos="3732213" algn="l"/>
                <a:tab pos="3940175" algn="l"/>
                <a:tab pos="4148138" algn="l"/>
                <a:tab pos="4597400" algn="l"/>
                <a:tab pos="5253038" algn="l"/>
                <a:tab pos="5910263" algn="l"/>
                <a:tab pos="6567488" algn="l"/>
                <a:tab pos="7224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14338" defTabSz="830263">
              <a:tabLst>
                <a:tab pos="0" algn="l"/>
                <a:tab pos="207963" algn="l"/>
                <a:tab pos="414338" algn="l"/>
                <a:tab pos="622300" algn="l"/>
                <a:tab pos="830263" algn="l"/>
                <a:tab pos="1036638" algn="l"/>
                <a:tab pos="1244600" algn="l"/>
                <a:tab pos="1450975" algn="l"/>
                <a:tab pos="1658938" algn="l"/>
                <a:tab pos="1866900" algn="l"/>
                <a:tab pos="2073275" algn="l"/>
                <a:tab pos="2281238" algn="l"/>
                <a:tab pos="2489200" algn="l"/>
                <a:tab pos="2695575" algn="l"/>
                <a:tab pos="2903538" algn="l"/>
                <a:tab pos="3111500" algn="l"/>
                <a:tab pos="3317875" algn="l"/>
                <a:tab pos="3525838" algn="l"/>
                <a:tab pos="3732213" algn="l"/>
                <a:tab pos="3940175" algn="l"/>
                <a:tab pos="4148138" algn="l"/>
                <a:tab pos="4597400" algn="l"/>
                <a:tab pos="5253038" algn="l"/>
                <a:tab pos="5910263" algn="l"/>
                <a:tab pos="6567488" algn="l"/>
                <a:tab pos="7224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30263" defTabSz="830263">
              <a:tabLst>
                <a:tab pos="0" algn="l"/>
                <a:tab pos="207963" algn="l"/>
                <a:tab pos="414338" algn="l"/>
                <a:tab pos="622300" algn="l"/>
                <a:tab pos="830263" algn="l"/>
                <a:tab pos="1036638" algn="l"/>
                <a:tab pos="1244600" algn="l"/>
                <a:tab pos="1450975" algn="l"/>
                <a:tab pos="1658938" algn="l"/>
                <a:tab pos="1866900" algn="l"/>
                <a:tab pos="2073275" algn="l"/>
                <a:tab pos="2281238" algn="l"/>
                <a:tab pos="2489200" algn="l"/>
                <a:tab pos="2695575" algn="l"/>
                <a:tab pos="2903538" algn="l"/>
                <a:tab pos="3111500" algn="l"/>
                <a:tab pos="3317875" algn="l"/>
                <a:tab pos="3525838" algn="l"/>
                <a:tab pos="3732213" algn="l"/>
                <a:tab pos="3940175" algn="l"/>
                <a:tab pos="4148138" algn="l"/>
                <a:tab pos="4597400" algn="l"/>
                <a:tab pos="5253038" algn="l"/>
                <a:tab pos="5910263" algn="l"/>
                <a:tab pos="6567488" algn="l"/>
                <a:tab pos="7224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44600" defTabSz="830263">
              <a:tabLst>
                <a:tab pos="0" algn="l"/>
                <a:tab pos="207963" algn="l"/>
                <a:tab pos="414338" algn="l"/>
                <a:tab pos="622300" algn="l"/>
                <a:tab pos="830263" algn="l"/>
                <a:tab pos="1036638" algn="l"/>
                <a:tab pos="1244600" algn="l"/>
                <a:tab pos="1450975" algn="l"/>
                <a:tab pos="1658938" algn="l"/>
                <a:tab pos="1866900" algn="l"/>
                <a:tab pos="2073275" algn="l"/>
                <a:tab pos="2281238" algn="l"/>
                <a:tab pos="2489200" algn="l"/>
                <a:tab pos="2695575" algn="l"/>
                <a:tab pos="2903538" algn="l"/>
                <a:tab pos="3111500" algn="l"/>
                <a:tab pos="3317875" algn="l"/>
                <a:tab pos="3525838" algn="l"/>
                <a:tab pos="3732213" algn="l"/>
                <a:tab pos="3940175" algn="l"/>
                <a:tab pos="4148138" algn="l"/>
                <a:tab pos="4597400" algn="l"/>
                <a:tab pos="5253038" algn="l"/>
                <a:tab pos="5910263" algn="l"/>
                <a:tab pos="6567488" algn="l"/>
                <a:tab pos="7224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58938" defTabSz="830263">
              <a:tabLst>
                <a:tab pos="0" algn="l"/>
                <a:tab pos="207963" algn="l"/>
                <a:tab pos="414338" algn="l"/>
                <a:tab pos="622300" algn="l"/>
                <a:tab pos="830263" algn="l"/>
                <a:tab pos="1036638" algn="l"/>
                <a:tab pos="1244600" algn="l"/>
                <a:tab pos="1450975" algn="l"/>
                <a:tab pos="1658938" algn="l"/>
                <a:tab pos="1866900" algn="l"/>
                <a:tab pos="2073275" algn="l"/>
                <a:tab pos="2281238" algn="l"/>
                <a:tab pos="2489200" algn="l"/>
                <a:tab pos="2695575" algn="l"/>
                <a:tab pos="2903538" algn="l"/>
                <a:tab pos="3111500" algn="l"/>
                <a:tab pos="3317875" algn="l"/>
                <a:tab pos="3525838" algn="l"/>
                <a:tab pos="3732213" algn="l"/>
                <a:tab pos="3940175" algn="l"/>
                <a:tab pos="4148138" algn="l"/>
                <a:tab pos="4597400" algn="l"/>
                <a:tab pos="5253038" algn="l"/>
                <a:tab pos="5910263" algn="l"/>
                <a:tab pos="6567488" algn="l"/>
                <a:tab pos="7224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16138" defTabSz="830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07963" algn="l"/>
                <a:tab pos="414338" algn="l"/>
                <a:tab pos="622300" algn="l"/>
                <a:tab pos="830263" algn="l"/>
                <a:tab pos="1036638" algn="l"/>
                <a:tab pos="1244600" algn="l"/>
                <a:tab pos="1450975" algn="l"/>
                <a:tab pos="1658938" algn="l"/>
                <a:tab pos="1866900" algn="l"/>
                <a:tab pos="2073275" algn="l"/>
                <a:tab pos="2281238" algn="l"/>
                <a:tab pos="2489200" algn="l"/>
                <a:tab pos="2695575" algn="l"/>
                <a:tab pos="2903538" algn="l"/>
                <a:tab pos="3111500" algn="l"/>
                <a:tab pos="3317875" algn="l"/>
                <a:tab pos="3525838" algn="l"/>
                <a:tab pos="3732213" algn="l"/>
                <a:tab pos="3940175" algn="l"/>
                <a:tab pos="4148138" algn="l"/>
                <a:tab pos="4597400" algn="l"/>
                <a:tab pos="5253038" algn="l"/>
                <a:tab pos="5910263" algn="l"/>
                <a:tab pos="6567488" algn="l"/>
                <a:tab pos="7224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73338" defTabSz="830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07963" algn="l"/>
                <a:tab pos="414338" algn="l"/>
                <a:tab pos="622300" algn="l"/>
                <a:tab pos="830263" algn="l"/>
                <a:tab pos="1036638" algn="l"/>
                <a:tab pos="1244600" algn="l"/>
                <a:tab pos="1450975" algn="l"/>
                <a:tab pos="1658938" algn="l"/>
                <a:tab pos="1866900" algn="l"/>
                <a:tab pos="2073275" algn="l"/>
                <a:tab pos="2281238" algn="l"/>
                <a:tab pos="2489200" algn="l"/>
                <a:tab pos="2695575" algn="l"/>
                <a:tab pos="2903538" algn="l"/>
                <a:tab pos="3111500" algn="l"/>
                <a:tab pos="3317875" algn="l"/>
                <a:tab pos="3525838" algn="l"/>
                <a:tab pos="3732213" algn="l"/>
                <a:tab pos="3940175" algn="l"/>
                <a:tab pos="4148138" algn="l"/>
                <a:tab pos="4597400" algn="l"/>
                <a:tab pos="5253038" algn="l"/>
                <a:tab pos="5910263" algn="l"/>
                <a:tab pos="6567488" algn="l"/>
                <a:tab pos="7224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30538" defTabSz="830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07963" algn="l"/>
                <a:tab pos="414338" algn="l"/>
                <a:tab pos="622300" algn="l"/>
                <a:tab pos="830263" algn="l"/>
                <a:tab pos="1036638" algn="l"/>
                <a:tab pos="1244600" algn="l"/>
                <a:tab pos="1450975" algn="l"/>
                <a:tab pos="1658938" algn="l"/>
                <a:tab pos="1866900" algn="l"/>
                <a:tab pos="2073275" algn="l"/>
                <a:tab pos="2281238" algn="l"/>
                <a:tab pos="2489200" algn="l"/>
                <a:tab pos="2695575" algn="l"/>
                <a:tab pos="2903538" algn="l"/>
                <a:tab pos="3111500" algn="l"/>
                <a:tab pos="3317875" algn="l"/>
                <a:tab pos="3525838" algn="l"/>
                <a:tab pos="3732213" algn="l"/>
                <a:tab pos="3940175" algn="l"/>
                <a:tab pos="4148138" algn="l"/>
                <a:tab pos="4597400" algn="l"/>
                <a:tab pos="5253038" algn="l"/>
                <a:tab pos="5910263" algn="l"/>
                <a:tab pos="6567488" algn="l"/>
                <a:tab pos="7224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87738" defTabSz="830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07963" algn="l"/>
                <a:tab pos="414338" algn="l"/>
                <a:tab pos="622300" algn="l"/>
                <a:tab pos="830263" algn="l"/>
                <a:tab pos="1036638" algn="l"/>
                <a:tab pos="1244600" algn="l"/>
                <a:tab pos="1450975" algn="l"/>
                <a:tab pos="1658938" algn="l"/>
                <a:tab pos="1866900" algn="l"/>
                <a:tab pos="2073275" algn="l"/>
                <a:tab pos="2281238" algn="l"/>
                <a:tab pos="2489200" algn="l"/>
                <a:tab pos="2695575" algn="l"/>
                <a:tab pos="2903538" algn="l"/>
                <a:tab pos="3111500" algn="l"/>
                <a:tab pos="3317875" algn="l"/>
                <a:tab pos="3525838" algn="l"/>
                <a:tab pos="3732213" algn="l"/>
                <a:tab pos="3940175" algn="l"/>
                <a:tab pos="4148138" algn="l"/>
                <a:tab pos="4597400" algn="l"/>
                <a:tab pos="5253038" algn="l"/>
                <a:tab pos="5910263" algn="l"/>
                <a:tab pos="6567488" algn="l"/>
                <a:tab pos="7224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hangingPunct="0">
              <a:lnSpc>
                <a:spcPct val="98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500">
                <a:solidFill>
                  <a:srgbClr val="FFFFFF"/>
                </a:solidFill>
                <a:latin typeface="Bitstream Vera Serif" pitchFamily="16" charset="0"/>
              </a:rPr>
              <a:t>Focus on the systemic solutions, not specifics</a:t>
            </a:r>
          </a:p>
        </p:txBody>
      </p:sp>
      <p:pic>
        <p:nvPicPr>
          <p:cNvPr id="53251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295400"/>
            <a:ext cx="8878887" cy="53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01469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6C2F-126C-4D92-9442-5F75A2764B5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altLang="en-US"/>
              <a:t>Bulls-eye model layers</a:t>
            </a:r>
            <a:endParaRPr lang="en-US" altLang="en-US"/>
          </a:p>
        </p:txBody>
      </p:sp>
      <p:sp>
        <p:nvSpPr>
          <p:cNvPr id="55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/>
              <a:t>1. Policies: first layer of defense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2. Networks: threats first meet organization’s network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3. Systems: computers &amp; manufacturing systems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4. Applications: all applications systems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638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Security Information Management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05A7-729F-452C-AB1B-3826B7EA6BF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6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altLang="en-US"/>
              <a:t>Policies are important reference documents for internal audits &amp; for resolution of legal disputes about management’s due diligence </a:t>
            </a:r>
          </a:p>
          <a:p>
            <a:r>
              <a:rPr lang="en-GB" altLang="en-US"/>
              <a:t>Policy documents can act as a clear statement of management’s intent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5074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MPS319">
  <a:themeElements>
    <a:clrScheme name="CMPS319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CMPS3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MPS319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Pert 1</Template>
  <TotalTime>4</TotalTime>
  <Words>1419</Words>
  <Application>Microsoft Office PowerPoint</Application>
  <PresentationFormat>On-screen Show (4:3)</PresentationFormat>
  <Paragraphs>262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Bitstream Vera Serif</vt:lpstr>
      <vt:lpstr>Calibri</vt:lpstr>
      <vt:lpstr>StarSymbol</vt:lpstr>
      <vt:lpstr>Symbol</vt:lpstr>
      <vt:lpstr>Times New Roman</vt:lpstr>
      <vt:lpstr>Wingdings</vt:lpstr>
      <vt:lpstr>CMPS319</vt:lpstr>
      <vt:lpstr>Security Policy and Standards</vt:lpstr>
      <vt:lpstr>Part I</vt:lpstr>
      <vt:lpstr>Introduction</vt:lpstr>
      <vt:lpstr>Policy</vt:lpstr>
      <vt:lpstr>PowerPoint Presentation</vt:lpstr>
      <vt:lpstr>PowerPoint Presentation</vt:lpstr>
      <vt:lpstr>PowerPoint Presentation</vt:lpstr>
      <vt:lpstr>Bulls-eye model layers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 I</vt:lpstr>
      <vt:lpstr>Enterprise InfoSec Policy (EISP)</vt:lpstr>
      <vt:lpstr>EISP documents should provide:</vt:lpstr>
      <vt:lpstr>Components of the EISP</vt:lpstr>
      <vt:lpstr>Sample EISP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 I</vt:lpstr>
      <vt:lpstr>Issue-Specific Security Policy (ISSP)</vt:lpstr>
      <vt:lpstr>ISSP should</vt:lpstr>
      <vt:lpstr>ISSP topics could include</vt:lpstr>
      <vt:lpstr>Components of the ISSP</vt:lpstr>
      <vt:lpstr>PowerPoint Presentation</vt:lpstr>
      <vt:lpstr>PowerPoint Presentation</vt:lpstr>
      <vt:lpstr>Common approaches to implementing ISSP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Policy and Standards</dc:title>
  <dc:creator>Harfebi Fryonanda</dc:creator>
  <cp:lastModifiedBy>Harfebi Fryonanda</cp:lastModifiedBy>
  <cp:revision>3</cp:revision>
  <dcterms:created xsi:type="dcterms:W3CDTF">2018-12-17T02:44:40Z</dcterms:created>
  <dcterms:modified xsi:type="dcterms:W3CDTF">2018-12-17T03:06:05Z</dcterms:modified>
</cp:coreProperties>
</file>