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34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43F1D-7F6B-413E-9F7A-239ADFD11972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07360-FB04-4043-A3F9-E24B8443A69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550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47F27E-D282-4326-A8A4-FD5C955056F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87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spcBef>
                <a:spcPct val="0"/>
              </a:spcBef>
            </a:pPr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1550385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797196-C1B2-4E33-8100-AEBD348DD44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23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6270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11FF15-FFD6-4020-883D-BC051420AF2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15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0041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63F0E-AA75-45E2-BA7A-7B2F51E54FE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17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5013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960D7-3DB9-49C6-8BC9-A6D1C9904AC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19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637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51445B-3E23-4B8D-BA85-A08D469976A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21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1573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80A3A-5352-451F-A921-4DE27619716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25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0783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C1D35A-35F2-466D-B477-75F58CFF9C3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27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3054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80A29C-FAFC-4E4A-85B7-CA3C23BCC6E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29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60255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AEA4C1-F731-4894-862E-4CF3E45DCAC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38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7325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13E01B-F837-45C4-9CD5-74F6008C5C2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744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89000" y="733425"/>
            <a:ext cx="4886325" cy="3665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4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7413" y="4643438"/>
            <a:ext cx="4887912" cy="4397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-Process approach for information security mgt</a:t>
            </a:r>
          </a:p>
          <a:p>
            <a:pPr eaLnBrk="0" hangingPunct="0"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-The Standard adopts the PDCA model to structure all the processes</a:t>
            </a:r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084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FD55BB-356F-402B-B23E-06B92823ADB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662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89000" y="733425"/>
            <a:ext cx="4886325" cy="3665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7413" y="4643438"/>
            <a:ext cx="4887912" cy="4397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: Agreement on Technical Barriers to Trade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ensures that technical standards as well as testing and certification procedures do not create unnecessary obstacles to trade. 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WTO members should use international standards when available to meet their national regulations, except when it is impossible, then national standards apply</a:t>
            </a:r>
          </a:p>
        </p:txBody>
      </p:sp>
    </p:spTree>
    <p:extLst>
      <p:ext uri="{BB962C8B-B14F-4D97-AF65-F5344CB8AC3E}">
        <p14:creationId xmlns:p14="http://schemas.microsoft.com/office/powerpoint/2010/main" val="9700773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698F35-C053-4B17-897E-518C30B8B68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949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89000" y="733425"/>
            <a:ext cx="4886325" cy="3665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49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7413" y="4643438"/>
            <a:ext cx="4887912" cy="4397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: Agreement on Technical Barriers to Trade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ensures that technical standards as well as testing and certification procedures do not create unnecessary obstacles to trade. 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WTO members should use international standards when available to meet their national regulations, except when it is impossible, then national standards apply</a:t>
            </a:r>
          </a:p>
        </p:txBody>
      </p:sp>
    </p:spTree>
    <p:extLst>
      <p:ext uri="{BB962C8B-B14F-4D97-AF65-F5344CB8AC3E}">
        <p14:creationId xmlns:p14="http://schemas.microsoft.com/office/powerpoint/2010/main" val="10585994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27FA46-AED5-438B-8723-5D535B764697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969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89000" y="733425"/>
            <a:ext cx="4886325" cy="3665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7413" y="4643438"/>
            <a:ext cx="4887912" cy="4397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: Agreement on Technical Barriers to Trade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ensures that technical standards as well as testing and certification procedures do not create unnecessary obstacles to trade. 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WTO members should use international standards when available to meet their national regulations, except when it is impossible, then national standards apply</a:t>
            </a:r>
          </a:p>
        </p:txBody>
      </p:sp>
    </p:spTree>
    <p:extLst>
      <p:ext uri="{BB962C8B-B14F-4D97-AF65-F5344CB8AC3E}">
        <p14:creationId xmlns:p14="http://schemas.microsoft.com/office/powerpoint/2010/main" val="21590134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BBCE9-E545-4524-99C6-8D0AD3000AE3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990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89000" y="733425"/>
            <a:ext cx="4886325" cy="3665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90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7413" y="4643438"/>
            <a:ext cx="4887912" cy="4397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: Agreement on Technical Barriers to Trade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ensures that technical standards as well as testing and certification procedures do not create unnecessary obstacles to trade. 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WTO members should use international standards when available to meet their national regulations, except when it is impossible, then national standards apply</a:t>
            </a:r>
          </a:p>
        </p:txBody>
      </p:sp>
    </p:spTree>
    <p:extLst>
      <p:ext uri="{BB962C8B-B14F-4D97-AF65-F5344CB8AC3E}">
        <p14:creationId xmlns:p14="http://schemas.microsoft.com/office/powerpoint/2010/main" val="39258645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8D96C-0AD4-4F0D-8C87-545BA293737B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041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89000" y="733425"/>
            <a:ext cx="4886325" cy="3665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41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7413" y="4643438"/>
            <a:ext cx="4887912" cy="4397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: Agreement on Technical Barriers to Trade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ensures that technical standards as well as testing and certification procedures do not create unnecessary obstacles to trade. 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WTO members should use international standards when available to meet their national regulations, except when it is impossible, then national standards apply</a:t>
            </a:r>
          </a:p>
        </p:txBody>
      </p:sp>
    </p:spTree>
    <p:extLst>
      <p:ext uri="{BB962C8B-B14F-4D97-AF65-F5344CB8AC3E}">
        <p14:creationId xmlns:p14="http://schemas.microsoft.com/office/powerpoint/2010/main" val="36108286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710A47-6CF0-4A77-8623-FACABDF248EA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082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89000" y="733425"/>
            <a:ext cx="4886325" cy="3665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7413" y="4643438"/>
            <a:ext cx="4887912" cy="4397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: Agreement on Technical Barriers to Trade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ensures that technical standards as well as testing and certification procedures do not create unnecessary obstacles to trade. 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WTO members should use international standards when available to meet their national regulations, except when it is impossible, then national standards apply</a:t>
            </a:r>
          </a:p>
        </p:txBody>
      </p:sp>
    </p:spTree>
    <p:extLst>
      <p:ext uri="{BB962C8B-B14F-4D97-AF65-F5344CB8AC3E}">
        <p14:creationId xmlns:p14="http://schemas.microsoft.com/office/powerpoint/2010/main" val="34996032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D04E3E-CCCB-4FA9-B931-237C6A6FECEE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061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89000" y="733425"/>
            <a:ext cx="4886325" cy="3665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7413" y="4643438"/>
            <a:ext cx="4887912" cy="4397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: Agreement on Technical Barriers to Trade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ensures that technical standards as well as testing and certification procedures do not create unnecessary obstacles to trade. 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WTO members should use international standards when available to meet their national regulations, except when it is impossible, then national standards apply</a:t>
            </a:r>
          </a:p>
        </p:txBody>
      </p:sp>
    </p:spTree>
    <p:extLst>
      <p:ext uri="{BB962C8B-B14F-4D97-AF65-F5344CB8AC3E}">
        <p14:creationId xmlns:p14="http://schemas.microsoft.com/office/powerpoint/2010/main" val="42246611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A7F987-D30D-4D0E-BC20-12352987F8F9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112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89000" y="733425"/>
            <a:ext cx="4886325" cy="3665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2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7413" y="4643438"/>
            <a:ext cx="4887912" cy="4397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: Agreement on Technical Barriers to Trade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ensures that technical standards as well as testing and certification procedures do not create unnecessary obstacles to trade. 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WTO members should use international standards when available to meet their national regulations, except when it is impossible, then national standards apply</a:t>
            </a:r>
          </a:p>
        </p:txBody>
      </p:sp>
    </p:spTree>
    <p:extLst>
      <p:ext uri="{BB962C8B-B14F-4D97-AF65-F5344CB8AC3E}">
        <p14:creationId xmlns:p14="http://schemas.microsoft.com/office/powerpoint/2010/main" val="11617107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2AE2FC-ECC3-429C-A06C-5CDBD6C0A1A2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856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89000" y="733425"/>
            <a:ext cx="4886325" cy="3665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56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7413" y="4643438"/>
            <a:ext cx="4887912" cy="4397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: Agreement on Technical Barriers to Trade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ensures that technical standards as well as testing and certification procedures do not create unnecessary obstacles to trade. 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WTO members should use international standards when available to meet their national regulations, except when it is impossible, then national standards apply</a:t>
            </a:r>
          </a:p>
        </p:txBody>
      </p:sp>
    </p:spTree>
    <p:extLst>
      <p:ext uri="{BB962C8B-B14F-4D97-AF65-F5344CB8AC3E}">
        <p14:creationId xmlns:p14="http://schemas.microsoft.com/office/powerpoint/2010/main" val="10457001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305AF2-BE2C-4DDC-B0F9-47D3BEEB973E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2764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89000" y="733425"/>
            <a:ext cx="4886325" cy="3665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7413" y="4643438"/>
            <a:ext cx="4887912" cy="4397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: Agreement on Technical Barriers to Trade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ensures that technical standards as well as testing and certification procedures do not create unnecessary obstacles to trade. 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WTO members should use international standards when available to meet their national regulations, except when it is impossible, then national standards apply</a:t>
            </a:r>
          </a:p>
        </p:txBody>
      </p:sp>
    </p:spTree>
    <p:extLst>
      <p:ext uri="{BB962C8B-B14F-4D97-AF65-F5344CB8AC3E}">
        <p14:creationId xmlns:p14="http://schemas.microsoft.com/office/powerpoint/2010/main" val="13371522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6A0704-9BBE-4F75-AC7A-E70040F394D8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2918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89000" y="733425"/>
            <a:ext cx="4886325" cy="3665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7413" y="4643438"/>
            <a:ext cx="4887912" cy="4397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: Agreement on Technical Barriers to Trade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ensures that technical standards as well as testing and certification procedures do not create unnecessary obstacles to trade. 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WTO members should use international standards when available to meet their national regulations, except when it is impossible, then national standards apply</a:t>
            </a:r>
          </a:p>
        </p:txBody>
      </p:sp>
    </p:spTree>
    <p:extLst>
      <p:ext uri="{BB962C8B-B14F-4D97-AF65-F5344CB8AC3E}">
        <p14:creationId xmlns:p14="http://schemas.microsoft.com/office/powerpoint/2010/main" val="3737673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EC382B-AC27-4590-9FC8-1C57D40E03E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836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89000" y="733425"/>
            <a:ext cx="4886325" cy="3665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36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7413" y="4643438"/>
            <a:ext cx="4887912" cy="4397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: Agreement on Technical Barriers to Trade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ensures that technical standards as well as testing and certification procedures do not create unnecessary obstacles to trade. 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WTO members should use international standards when available to meet their national regulations, except when it is impossible, then national standards apply</a:t>
            </a:r>
          </a:p>
        </p:txBody>
      </p:sp>
    </p:spTree>
    <p:extLst>
      <p:ext uri="{BB962C8B-B14F-4D97-AF65-F5344CB8AC3E}">
        <p14:creationId xmlns:p14="http://schemas.microsoft.com/office/powerpoint/2010/main" val="23985457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3CC475-1C36-43D0-8474-5B93E072955D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12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spcBef>
                <a:spcPct val="0"/>
              </a:spcBef>
            </a:pPr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3743333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2D201D-B3F6-4582-949F-4882E6DCA3E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682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89000" y="733425"/>
            <a:ext cx="4886325" cy="3665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7413" y="4643438"/>
            <a:ext cx="4887912" cy="4397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: Agreement on Technical Barriers to Trade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ensures that technical standards as well as testing and certification procedures do not create unnecessary obstacles to trade. 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WTO members should use international standards when available to meet their national regulations, except when it is impossible, then national standards apply</a:t>
            </a:r>
          </a:p>
        </p:txBody>
      </p:sp>
    </p:spTree>
    <p:extLst>
      <p:ext uri="{BB962C8B-B14F-4D97-AF65-F5344CB8AC3E}">
        <p14:creationId xmlns:p14="http://schemas.microsoft.com/office/powerpoint/2010/main" val="1943175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3C6F48-BF2D-431C-8AA3-613ADA6DB49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816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89000" y="733425"/>
            <a:ext cx="4886325" cy="3665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7413" y="4643438"/>
            <a:ext cx="4887912" cy="4397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: Agreement on Technical Barriers to Trade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ensures that technical standards as well as testing and certification procedures do not create unnecessary obstacles to trade. 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WTO members should use international standards when available to meet their national regulations, except when it is impossible, then national standards apply</a:t>
            </a:r>
          </a:p>
        </p:txBody>
      </p:sp>
    </p:spTree>
    <p:extLst>
      <p:ext uri="{BB962C8B-B14F-4D97-AF65-F5344CB8AC3E}">
        <p14:creationId xmlns:p14="http://schemas.microsoft.com/office/powerpoint/2010/main" val="2940487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B0587-83AE-4EDC-AB75-7DAD44DA33B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703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89000" y="733425"/>
            <a:ext cx="4886325" cy="3665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7413" y="4643438"/>
            <a:ext cx="4887912" cy="4397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: Agreement on Technical Barriers to Trade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ensures that technical standards as well as testing and certification procedures do not create unnecessary obstacles to trade. 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WTO members should use international standards when available to meet their national regulations, except when it is impossible, then national standards apply</a:t>
            </a:r>
          </a:p>
        </p:txBody>
      </p:sp>
    </p:spTree>
    <p:extLst>
      <p:ext uri="{BB962C8B-B14F-4D97-AF65-F5344CB8AC3E}">
        <p14:creationId xmlns:p14="http://schemas.microsoft.com/office/powerpoint/2010/main" val="3810588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3B47FE-8D3B-4A1D-A1E8-7A5E3A63915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897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89000" y="733425"/>
            <a:ext cx="4886325" cy="3665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7413" y="4643438"/>
            <a:ext cx="4887912" cy="4397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: Agreement on Technical Barriers to Trade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TBT Agreement ensures that technical standards as well as testing and certification procedures do not create unnecessary obstacles to trade. </a:t>
            </a:r>
          </a:p>
          <a:p>
            <a:pPr eaLnBrk="0" hangingPunct="0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WTO members should use international standards when available to meet their national regulations, except when it is impossible, then national standards apply</a:t>
            </a:r>
          </a:p>
        </p:txBody>
      </p:sp>
    </p:spTree>
    <p:extLst>
      <p:ext uri="{BB962C8B-B14F-4D97-AF65-F5344CB8AC3E}">
        <p14:creationId xmlns:p14="http://schemas.microsoft.com/office/powerpoint/2010/main" val="1132446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671395-4197-4120-B916-4235339D237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13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538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D8706-42E7-45CF-8C14-6866445D8BB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31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838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1295400"/>
            <a:ext cx="6934200" cy="2116138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33600" y="3429000"/>
            <a:ext cx="6400800" cy="1752600"/>
          </a:xfrm>
        </p:spPr>
        <p:txBody>
          <a:bodyPr/>
          <a:lstStyle>
            <a:lvl1pPr marL="0" indent="0" algn="ctr">
              <a:buFont typeface="Symbol" panose="05050102010706020507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0"/>
            <a:ext cx="1752600" cy="68580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24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1676400" y="0"/>
            <a:ext cx="76200" cy="6858000"/>
          </a:xfrm>
          <a:prstGeom prst="rect">
            <a:avLst/>
          </a:prstGeom>
          <a:solidFill>
            <a:srgbClr val="FF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24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531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6831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19446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4008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58674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286000" cy="533400"/>
          </a:xfrm>
        </p:spPr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18835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1295400"/>
            <a:ext cx="6934200" cy="2116138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33600" y="3429000"/>
            <a:ext cx="6400800" cy="1752600"/>
          </a:xfrm>
        </p:spPr>
        <p:txBody>
          <a:bodyPr/>
          <a:lstStyle>
            <a:lvl1pPr marL="0" indent="0" algn="ctr">
              <a:buFont typeface="Symbol" panose="05050102010706020507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0"/>
            <a:ext cx="1752600" cy="68580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1676400" y="0"/>
            <a:ext cx="76200" cy="6858000"/>
          </a:xfrm>
          <a:prstGeom prst="rect">
            <a:avLst/>
          </a:prstGeom>
          <a:solidFill>
            <a:srgbClr val="FF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118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07120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37198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47696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64909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328398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7830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335882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91873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251944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26949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222226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4008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58674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286000" cy="533400"/>
          </a:xfrm>
        </p:spPr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764712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1295400"/>
            <a:ext cx="6934200" cy="2116138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33600" y="3429000"/>
            <a:ext cx="6400800" cy="1752600"/>
          </a:xfrm>
        </p:spPr>
        <p:txBody>
          <a:bodyPr/>
          <a:lstStyle>
            <a:lvl1pPr marL="0" indent="0" algn="ctr">
              <a:buFont typeface="Symbol" panose="05050102010706020507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0"/>
            <a:ext cx="1752600" cy="68580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1676400" y="0"/>
            <a:ext cx="76200" cy="6858000"/>
          </a:xfrm>
          <a:prstGeom prst="rect">
            <a:avLst/>
          </a:prstGeom>
          <a:solidFill>
            <a:srgbClr val="FF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624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95903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215119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6663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678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556943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009727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103698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28141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94255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719477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235398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4008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58674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286000" cy="533400"/>
          </a:xfrm>
        </p:spPr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75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453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6671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8188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7655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8476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8559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24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63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400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586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28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570845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Blip>
          <a:blip r:embed="rId14"/>
        </a:buBlip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5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6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4"/>
        </a:buBlip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63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400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586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28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309556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Blip>
          <a:blip r:embed="rId14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5"/>
        </a:buBlip>
        <a:defRPr sz="21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6"/>
        </a:buBlip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4"/>
        </a:buBlip>
        <a:defRPr sz="150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63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400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586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28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376766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Blip>
          <a:blip r:embed="rId14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5"/>
        </a:buBlip>
        <a:defRPr sz="21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6"/>
        </a:buBlip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4"/>
        </a:buBlip>
        <a:defRPr sz="150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003849" y="1694196"/>
            <a:ext cx="8303924" cy="2755145"/>
          </a:xfrm>
        </p:spPr>
        <p:txBody>
          <a:bodyPr/>
          <a:lstStyle/>
          <a:p>
            <a:r>
              <a:rPr lang="en-US" altLang="en-US" dirty="0"/>
              <a:t>ISO/IEC 27001:2005 </a:t>
            </a:r>
            <a:br>
              <a:rPr lang="en-US" altLang="en-US" dirty="0"/>
            </a:br>
            <a:r>
              <a:rPr lang="en-US" altLang="en-US" dirty="0"/>
              <a:t>Information Security Management System</a:t>
            </a:r>
            <a:br>
              <a:rPr lang="en-US" altLang="en-US" dirty="0"/>
            </a:br>
            <a:r>
              <a:rPr lang="en-US" altLang="en-US" i="1" dirty="0"/>
              <a:t>Certification  Scheme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D" dirty="0" smtClean="0"/>
              <a:t>Information Security</a:t>
            </a:r>
            <a:endParaRPr lang="en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3BD831-E53D-45A7-9AEE-9BDB442B13B7}" type="slidenum">
              <a:rPr lang="en-ID" smtClean="0"/>
              <a:t>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7010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788E-2A73-4633-A729-3DFBB4B84B09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Challenge…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110"/>
              <a:t>Protection of information and information systems to meet business and legal requirements by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110"/>
              <a:t>Provision and demonstration of secure environment to clients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110"/>
              <a:t>Preventing loss of product knowledge to external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110"/>
              <a:t>Preventing leak of confidential information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110"/>
              <a:t>Ease of access to large mobile work force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110"/>
              <a:t>Introduction of new technologies and tools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110"/>
              <a:t>Disaster recovery &amp; Business continuity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110"/>
              <a:t>Managing legal compliance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110"/>
              <a:t>Managing costs v/s risk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en-US" altLang="en-US" sz="2110"/>
          </a:p>
        </p:txBody>
      </p:sp>
    </p:spTree>
    <p:extLst>
      <p:ext uri="{BB962C8B-B14F-4D97-AF65-F5344CB8AC3E}">
        <p14:creationId xmlns:p14="http://schemas.microsoft.com/office/powerpoint/2010/main" val="1314341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9FE9-9A9D-4ADD-B6C9-F28363001E8B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Information Security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Information Security is the protection of information from a wide range of threats in order to ensure business continuity, minimize business risk, maximize return on investments and business opportunities.</a:t>
            </a:r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Information security is achieved by implementing a suitable set of controls, policies, processes, procedures, organizational structures and software and hardware functions – to ensure that the specific security and business objectives are met.</a:t>
            </a:r>
          </a:p>
        </p:txBody>
      </p:sp>
    </p:spTree>
    <p:extLst>
      <p:ext uri="{BB962C8B-B14F-4D97-AF65-F5344CB8AC3E}">
        <p14:creationId xmlns:p14="http://schemas.microsoft.com/office/powerpoint/2010/main" val="3400972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A6F8-24E9-4CB3-BEED-C152B2ABE592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Information Security is needed?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Organizations and their information systems and networks are faced with security threats from a wide range of sources, including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Computer-assisted fraud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Sabotage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Vandalism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Fire or flood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Hacking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Denial of service attacks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415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F162-2F1A-45B7-ACC8-32291D262006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Information security is needed?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Important to both public and private sector businesses</a:t>
            </a:r>
          </a:p>
          <a:p>
            <a:r>
              <a:rPr lang="en-US" altLang="en-US"/>
              <a:t>IS functions as an enabler e.g. to achieve e-government or e-business</a:t>
            </a:r>
          </a:p>
          <a:p>
            <a:r>
              <a:rPr lang="en-US" altLang="en-US"/>
              <a:t>IS that can be achieved through technical  means is limited, and should be supported by appropriate management and procedures</a:t>
            </a:r>
          </a:p>
        </p:txBody>
      </p:sp>
    </p:spTree>
    <p:extLst>
      <p:ext uri="{BB962C8B-B14F-4D97-AF65-F5344CB8AC3E}">
        <p14:creationId xmlns:p14="http://schemas.microsoft.com/office/powerpoint/2010/main" val="4205149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12B3-0F49-4A46-B5F0-C835C34A0B20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Objectives of Information Security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Preservation of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Confidentiality: ensuring that information is available to only those authorised to have access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Integrity: Safeguarding the accuracy and completeness of information &amp; processing methods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Availability: ensuring that information and vital services are available to authorised users when required.</a:t>
            </a:r>
          </a:p>
        </p:txBody>
      </p:sp>
    </p:spTree>
    <p:extLst>
      <p:ext uri="{BB962C8B-B14F-4D97-AF65-F5344CB8AC3E}">
        <p14:creationId xmlns:p14="http://schemas.microsoft.com/office/powerpoint/2010/main" val="2573290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1630-6712-4DCE-95BF-0EA17A1726BA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24618" name="Rectangle 1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ISMS provides a framework to establish, implement, operate,monitor, review,maintain and improve the information security within an organization</a:t>
            </a:r>
          </a:p>
          <a:p>
            <a:r>
              <a:rPr lang="en-US" altLang="en-US"/>
              <a:t>ISMS provides means to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Manage risks to suit the business activity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Manage incident handling activities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Build a security culture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Conform to the requirements of the Standard</a:t>
            </a:r>
            <a:endParaRPr lang="en-GB" altLang="en-US"/>
          </a:p>
        </p:txBody>
      </p:sp>
      <p:sp>
        <p:nvSpPr>
          <p:cNvPr id="324619" name="Rectangle 11"/>
          <p:cNvSpPr>
            <a:spLocks noChangeArrowheads="1"/>
          </p:cNvSpPr>
          <p:nvPr/>
        </p:nvSpPr>
        <p:spPr bwMode="auto">
          <a:xfrm>
            <a:off x="1506315" y="0"/>
            <a:ext cx="7019591" cy="1388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7" tIns="45709" rIns="91417" bIns="45709" anchor="ctr"/>
          <a:lstStyle>
            <a:lvl1pPr defTabSz="13001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defTabSz="13001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defTabSz="13001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defTabSz="13001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defTabSz="13001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altLang="en-US" sz="2672" dirty="0">
                <a:solidFill>
                  <a:schemeClr val="tx2"/>
                </a:solidFill>
                <a:latin typeface="Arial Black" panose="020B0A04020102020204" pitchFamily="34" charset="0"/>
              </a:rPr>
              <a:t>What is an ISMS</a:t>
            </a:r>
            <a:endParaRPr lang="en-GB" altLang="en-US" sz="2672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pic>
        <p:nvPicPr>
          <p:cNvPr id="324620" name="Picture 12" descr="CB1015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612" y="4270726"/>
            <a:ext cx="1518232" cy="1009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753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1178-677F-4188-B985-4CB5EF4FEC54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 ISMS ?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Information security that can be achieved through technical means is limited</a:t>
            </a:r>
          </a:p>
          <a:p>
            <a:r>
              <a:rPr lang="en-US" altLang="en-US"/>
              <a:t>Security also depends on people, policies, processes and procedures</a:t>
            </a:r>
          </a:p>
          <a:p>
            <a:r>
              <a:rPr lang="en-US" altLang="en-US"/>
              <a:t>Resources are limited</a:t>
            </a:r>
          </a:p>
          <a:p>
            <a:r>
              <a:rPr lang="en-US" altLang="en-US"/>
              <a:t>It is not a once off exercise, but an ongoing activity</a:t>
            </a:r>
          </a:p>
          <a:p>
            <a:pPr>
              <a:buFont typeface="Webdings" panose="05030102010509060703" pitchFamily="18" charset="2"/>
              <a:buNone/>
            </a:pPr>
            <a:r>
              <a:rPr lang="en-US" altLang="en-US"/>
              <a:t>All these can be addressed effectively and efficiently only through a proper ISMS</a:t>
            </a:r>
          </a:p>
        </p:txBody>
      </p:sp>
    </p:spTree>
    <p:extLst>
      <p:ext uri="{BB962C8B-B14F-4D97-AF65-F5344CB8AC3E}">
        <p14:creationId xmlns:p14="http://schemas.microsoft.com/office/powerpoint/2010/main" val="4020878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BB55-C04F-484E-A05E-EA7AE5F09027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Who needs ISMS?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Every organisation which values information needs to protect it e.g.</a:t>
            </a:r>
          </a:p>
          <a:p>
            <a:pPr>
              <a:lnSpc>
                <a:spcPct val="80000"/>
              </a:lnSpc>
            </a:pPr>
            <a:r>
              <a:rPr lang="en-US" altLang="en-US"/>
              <a:t>Banks</a:t>
            </a:r>
          </a:p>
          <a:p>
            <a:pPr>
              <a:lnSpc>
                <a:spcPct val="80000"/>
              </a:lnSpc>
            </a:pPr>
            <a:r>
              <a:rPr lang="en-US" altLang="en-US"/>
              <a:t>Call centers</a:t>
            </a:r>
          </a:p>
          <a:p>
            <a:pPr>
              <a:lnSpc>
                <a:spcPct val="80000"/>
              </a:lnSpc>
            </a:pPr>
            <a:r>
              <a:rPr lang="en-US" altLang="en-US"/>
              <a:t>IT companies</a:t>
            </a:r>
          </a:p>
          <a:p>
            <a:pPr>
              <a:lnSpc>
                <a:spcPct val="80000"/>
              </a:lnSpc>
            </a:pPr>
            <a:r>
              <a:rPr lang="en-US" altLang="en-US"/>
              <a:t>Government &amp; parastatal bodies</a:t>
            </a:r>
          </a:p>
          <a:p>
            <a:pPr>
              <a:lnSpc>
                <a:spcPct val="80000"/>
              </a:lnSpc>
            </a:pPr>
            <a:r>
              <a:rPr lang="en-US" altLang="en-US"/>
              <a:t>Manufacturing concerns</a:t>
            </a:r>
          </a:p>
          <a:p>
            <a:pPr>
              <a:lnSpc>
                <a:spcPct val="80000"/>
              </a:lnSpc>
            </a:pPr>
            <a:r>
              <a:rPr lang="en-US" altLang="en-US"/>
              <a:t>Hospitals</a:t>
            </a:r>
          </a:p>
          <a:p>
            <a:pPr>
              <a:lnSpc>
                <a:spcPct val="80000"/>
              </a:lnSpc>
            </a:pPr>
            <a:r>
              <a:rPr lang="en-US" altLang="en-US"/>
              <a:t>Insurance companies</a:t>
            </a:r>
          </a:p>
        </p:txBody>
      </p:sp>
    </p:spTree>
    <p:extLst>
      <p:ext uri="{BB962C8B-B14F-4D97-AF65-F5344CB8AC3E}">
        <p14:creationId xmlns:p14="http://schemas.microsoft.com/office/powerpoint/2010/main" val="1526629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1D0A-38BC-46B0-9E69-F0F80357B1C4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Benefits of ISMS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Assurance through discipline of compliance</a:t>
            </a:r>
          </a:p>
          <a:p>
            <a:r>
              <a:rPr lang="en-US" altLang="en-US"/>
              <a:t>Risk management</a:t>
            </a:r>
          </a:p>
          <a:p>
            <a:r>
              <a:rPr lang="en-US" altLang="en-US"/>
              <a:t>Secure environment (protection of IPRs)</a:t>
            </a:r>
          </a:p>
          <a:p>
            <a:r>
              <a:rPr lang="en-US" altLang="en-US"/>
              <a:t>Minimize security breaches (continuity of business)</a:t>
            </a:r>
          </a:p>
          <a:p>
            <a:r>
              <a:rPr lang="en-US" altLang="en-US"/>
              <a:t>Increase trust &amp; customer confidence &amp; business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296593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69F0-CA31-4A08-89EC-BA8F4F3B549E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Major components of the ISMS</a:t>
            </a:r>
          </a:p>
        </p:txBody>
      </p:sp>
      <p:sp>
        <p:nvSpPr>
          <p:cNvPr id="273435" name="Rectangle 27"/>
          <p:cNvSpPr>
            <a:spLocks noChangeArrowheads="1"/>
          </p:cNvSpPr>
          <p:nvPr/>
        </p:nvSpPr>
        <p:spPr bwMode="auto">
          <a:xfrm>
            <a:off x="1116347" y="4260679"/>
            <a:ext cx="2183575" cy="1600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 sz="1266"/>
          </a:p>
        </p:txBody>
      </p:sp>
      <p:pic>
        <p:nvPicPr>
          <p:cNvPr id="273440" name="Picture 32" descr="UnderstandingISO17799_Page_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001" y="1793552"/>
            <a:ext cx="7770893" cy="447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3441" name="Text Box 33"/>
          <p:cNvSpPr txBox="1">
            <a:spLocks noChangeArrowheads="1"/>
          </p:cNvSpPr>
          <p:nvPr/>
        </p:nvSpPr>
        <p:spPr bwMode="auto">
          <a:xfrm>
            <a:off x="2385635" y="1315755"/>
            <a:ext cx="6474849" cy="352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88" i="1">
                <a:solidFill>
                  <a:srgbClr val="1160AD"/>
                </a:solidFill>
              </a:rPr>
              <a:t>…the major steps towards achieving ISO 27001:2005 compliance</a:t>
            </a:r>
            <a:endParaRPr lang="en-GB" altLang="en-US" sz="1688" i="1">
              <a:solidFill>
                <a:srgbClr val="1160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664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6AC7-F182-46BB-B4A2-BB39EB56A47F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82698" y="270449"/>
            <a:ext cx="7019591" cy="986851"/>
          </a:xfrm>
        </p:spPr>
        <p:txBody>
          <a:bodyPr/>
          <a:lstStyle/>
          <a:p>
            <a:r>
              <a:rPr lang="en-US" altLang="en-US" dirty="0"/>
              <a:t>Presentation Outline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</a:rPr>
              <a:t>MSB in brief</a:t>
            </a:r>
          </a:p>
          <a:p>
            <a:pPr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</a:rPr>
              <a:t>Protecting Information</a:t>
            </a:r>
          </a:p>
          <a:p>
            <a:pPr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</a:rPr>
              <a:t>Information Security Management System – ISO/IEC 27001</a:t>
            </a:r>
          </a:p>
          <a:p>
            <a:pPr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</a:rPr>
              <a:t>How ISO/IEC 27000 works</a:t>
            </a:r>
          </a:p>
          <a:p>
            <a:pPr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</a:rPr>
              <a:t>The Certification Process</a:t>
            </a:r>
          </a:p>
          <a:p>
            <a:pPr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</a:rPr>
              <a:t>Major components of the ISMS</a:t>
            </a:r>
          </a:p>
          <a:p>
            <a:pPr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</a:rPr>
              <a:t>Benefits of Certification</a:t>
            </a:r>
          </a:p>
          <a:p>
            <a:pPr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</a:rPr>
              <a:t>MSB as your Certification Body</a:t>
            </a:r>
          </a:p>
        </p:txBody>
      </p:sp>
      <p:pic>
        <p:nvPicPr>
          <p:cNvPr id="265220" name="Picture 4" descr="Sony computer 1a cop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006" y="5033192"/>
            <a:ext cx="1073926" cy="107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586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C97E-3808-4FD8-9FF2-52110B537F79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4524" y="162363"/>
            <a:ext cx="7769777" cy="1150954"/>
          </a:xfrm>
        </p:spPr>
        <p:txBody>
          <a:bodyPr/>
          <a:lstStyle/>
          <a:p>
            <a:r>
              <a:rPr lang="en-US" altLang="en-US" dirty="0"/>
              <a:t>Overview of MS ISO/IEC 27001:2005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4524" y="1590377"/>
            <a:ext cx="7769777" cy="4520090"/>
          </a:xfrm>
        </p:spPr>
        <p:txBody>
          <a:bodyPr/>
          <a:lstStyle/>
          <a:p>
            <a:pPr>
              <a:lnSpc>
                <a:spcPct val="80000"/>
              </a:lnSpc>
              <a:buFont typeface="Webdings" panose="05030102010509060703" pitchFamily="18" charset="2"/>
              <a:buNone/>
            </a:pPr>
            <a:r>
              <a:rPr lang="en-US" altLang="en-US" sz="1828" u="sng">
                <a:latin typeface="Times New Roman" panose="02020603050405020304" pitchFamily="18" charset="0"/>
              </a:rPr>
              <a:t>Clause 1 : Scope</a:t>
            </a:r>
          </a:p>
          <a:p>
            <a:pPr>
              <a:lnSpc>
                <a:spcPct val="80000"/>
              </a:lnSpc>
            </a:pPr>
            <a:r>
              <a:rPr lang="en-US" altLang="en-US" sz="1828">
                <a:latin typeface="Times New Roman" panose="02020603050405020304" pitchFamily="18" charset="0"/>
              </a:rPr>
              <a:t>Specifies requirements for establishing, implementing,operating,monitoring,reviewing,maintaining and improving a documented ISMS within an organization.</a:t>
            </a:r>
          </a:p>
          <a:p>
            <a:pPr>
              <a:lnSpc>
                <a:spcPct val="80000"/>
              </a:lnSpc>
            </a:pPr>
            <a:r>
              <a:rPr lang="en-US" altLang="en-US" sz="1828">
                <a:latin typeface="Times New Roman" panose="02020603050405020304" pitchFamily="18" charset="0"/>
              </a:rPr>
              <a:t>Specifies requirements for the implementation of security controls that will protect information assets and give confidence to interested parties</a:t>
            </a:r>
          </a:p>
          <a:p>
            <a:pPr>
              <a:lnSpc>
                <a:spcPct val="80000"/>
              </a:lnSpc>
            </a:pPr>
            <a:r>
              <a:rPr lang="en-US" altLang="en-US" sz="1828">
                <a:latin typeface="Times New Roman" panose="02020603050405020304" pitchFamily="18" charset="0"/>
              </a:rPr>
              <a:t>Exclusions of controls are permitted only if they are found necessary to satisfy the risk acceptance criteria and should be justified.</a:t>
            </a:r>
          </a:p>
          <a:p>
            <a:pPr>
              <a:lnSpc>
                <a:spcPct val="80000"/>
              </a:lnSpc>
              <a:buFont typeface="Webdings" panose="05030102010509060703" pitchFamily="18" charset="2"/>
              <a:buNone/>
            </a:pPr>
            <a:r>
              <a:rPr lang="en-US" altLang="en-US" sz="1828" u="sng">
                <a:latin typeface="Times New Roman" panose="02020603050405020304" pitchFamily="18" charset="0"/>
              </a:rPr>
              <a:t>Clause 2 : Normative references</a:t>
            </a:r>
          </a:p>
          <a:p>
            <a:pPr>
              <a:lnSpc>
                <a:spcPct val="80000"/>
              </a:lnSpc>
            </a:pPr>
            <a:r>
              <a:rPr lang="en-US" altLang="en-US" sz="1828" b="1"/>
              <a:t>ISO/IEC 27002:2007</a:t>
            </a:r>
            <a:r>
              <a:rPr lang="en-US" altLang="en-US" sz="1828">
                <a:latin typeface="Times New Roman" panose="02020603050405020304" pitchFamily="18" charset="0"/>
              </a:rPr>
              <a:t> – Code of practice for information security management : Provides control objectives and controls identified by a risk assessment</a:t>
            </a:r>
          </a:p>
          <a:p>
            <a:pPr>
              <a:lnSpc>
                <a:spcPct val="80000"/>
              </a:lnSpc>
              <a:buFont typeface="Webdings" panose="05030102010509060703" pitchFamily="18" charset="2"/>
              <a:buNone/>
            </a:pPr>
            <a:r>
              <a:rPr lang="en-US" altLang="en-US" sz="1828" u="sng">
                <a:latin typeface="Times New Roman" panose="02020603050405020304" pitchFamily="18" charset="0"/>
              </a:rPr>
              <a:t>Clause 3 : Terms and conditions</a:t>
            </a:r>
          </a:p>
          <a:p>
            <a:pPr>
              <a:lnSpc>
                <a:spcPct val="80000"/>
              </a:lnSpc>
            </a:pPr>
            <a:r>
              <a:rPr lang="en-US" altLang="en-US" sz="1828">
                <a:latin typeface="Times New Roman" panose="02020603050405020304" pitchFamily="18" charset="0"/>
              </a:rPr>
              <a:t>A list of terms and definitions that apply to the purpose of the Standard</a:t>
            </a:r>
          </a:p>
          <a:p>
            <a:pPr>
              <a:lnSpc>
                <a:spcPct val="80000"/>
              </a:lnSpc>
              <a:buFont typeface="Webdings" panose="05030102010509060703" pitchFamily="18" charset="2"/>
              <a:buNone/>
            </a:pPr>
            <a:endParaRPr lang="en-US" altLang="en-US" sz="1828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ebdings" panose="05030102010509060703" pitchFamily="18" charset="2"/>
              <a:buNone/>
            </a:pPr>
            <a:endParaRPr lang="en-GB" altLang="en-US" sz="1828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171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514A-5156-48FB-973F-41248B9E95A9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7230" y="220646"/>
            <a:ext cx="7697071" cy="1150954"/>
          </a:xfrm>
        </p:spPr>
        <p:txBody>
          <a:bodyPr/>
          <a:lstStyle/>
          <a:p>
            <a:r>
              <a:rPr lang="en-US" altLang="en-US" dirty="0"/>
              <a:t>Overview of MS ISO/IEC 27001:2005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5463" indent="-455463">
              <a:buNone/>
            </a:pPr>
            <a:r>
              <a:rPr lang="en-US" altLang="en-US" sz="1828" u="sng">
                <a:latin typeface="Times New Roman" panose="02020603050405020304" pitchFamily="18" charset="0"/>
              </a:rPr>
              <a:t>Clause 4 : Information security management system</a:t>
            </a:r>
          </a:p>
          <a:p>
            <a:pPr marL="455463" indent="-455463"/>
            <a:r>
              <a:rPr lang="en-US" altLang="en-US" sz="1828">
                <a:latin typeface="Times New Roman" panose="02020603050405020304" pitchFamily="18" charset="0"/>
              </a:rPr>
              <a:t>4.1 General Requirements</a:t>
            </a:r>
          </a:p>
          <a:p>
            <a:pPr marL="1197822" lvl="2" indent="-321503"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rgbClr val="1160AD"/>
                </a:solidFill>
                <a:latin typeface="Times New Roman" panose="02020603050405020304" pitchFamily="18" charset="0"/>
              </a:rPr>
              <a:t>Processes based on the PDCA model</a:t>
            </a:r>
          </a:p>
          <a:p>
            <a:pPr marL="455463" indent="-455463"/>
            <a:r>
              <a:rPr lang="en-US" altLang="en-US" sz="1828">
                <a:latin typeface="Times New Roman" panose="02020603050405020304" pitchFamily="18" charset="0"/>
              </a:rPr>
              <a:t>4.2 Establishing and managing the ISMS</a:t>
            </a:r>
          </a:p>
          <a:p>
            <a:pPr marL="1197822" lvl="2" indent="-321503">
              <a:buClr>
                <a:srgbClr val="1160AD"/>
              </a:buClr>
              <a:buFont typeface="Wingdings" panose="05000000000000000000" pitchFamily="2" charset="2"/>
              <a:buChar char="§"/>
            </a:pPr>
            <a:r>
              <a:rPr lang="en-US" altLang="en-US" sz="1828">
                <a:solidFill>
                  <a:srgbClr val="1160AD"/>
                </a:solidFill>
                <a:latin typeface="Times New Roman" panose="02020603050405020304" pitchFamily="18" charset="0"/>
              </a:rPr>
              <a:t>4.2.1 Establish the ISMS</a:t>
            </a:r>
          </a:p>
          <a:p>
            <a:pPr marL="1197822" lvl="2" indent="-321503">
              <a:buClr>
                <a:srgbClr val="1160AD"/>
              </a:buClr>
              <a:buBlip>
                <a:blip r:embed="rId3"/>
              </a:buBlip>
            </a:pPr>
            <a:r>
              <a:rPr lang="en-US" altLang="en-US" sz="1406">
                <a:solidFill>
                  <a:srgbClr val="1160AD"/>
                </a:solidFill>
                <a:latin typeface="Times New Roman" panose="02020603050405020304" pitchFamily="18" charset="0"/>
              </a:rPr>
              <a:t>Define the ISMS policy as per characteristics of the business</a:t>
            </a:r>
          </a:p>
          <a:p>
            <a:pPr marL="1197822" lvl="2" indent="-321503">
              <a:buClr>
                <a:srgbClr val="1160AD"/>
              </a:buClr>
              <a:buBlip>
                <a:blip r:embed="rId3"/>
              </a:buBlip>
            </a:pPr>
            <a:r>
              <a:rPr lang="en-US" altLang="en-US" sz="1406">
                <a:solidFill>
                  <a:srgbClr val="1160AD"/>
                </a:solidFill>
                <a:latin typeface="Times New Roman" panose="02020603050405020304" pitchFamily="18" charset="0"/>
              </a:rPr>
              <a:t>Define the risk assessment approach</a:t>
            </a:r>
          </a:p>
          <a:p>
            <a:pPr marL="1197822" lvl="2" indent="-321503">
              <a:buClr>
                <a:srgbClr val="1160AD"/>
              </a:buClr>
              <a:buBlip>
                <a:blip r:embed="rId3"/>
              </a:buBlip>
            </a:pPr>
            <a:r>
              <a:rPr lang="en-US" altLang="en-US" sz="1406">
                <a:solidFill>
                  <a:srgbClr val="1160AD"/>
                </a:solidFill>
                <a:latin typeface="Times New Roman" panose="02020603050405020304" pitchFamily="18" charset="0"/>
              </a:rPr>
              <a:t>Define scope &amp; boundaries of the ISMS</a:t>
            </a:r>
          </a:p>
          <a:p>
            <a:pPr marL="1197822" lvl="2" indent="-321503">
              <a:buClr>
                <a:srgbClr val="1160AD"/>
              </a:buClr>
              <a:buBlip>
                <a:blip r:embed="rId3"/>
              </a:buBlip>
            </a:pPr>
            <a:r>
              <a:rPr lang="en-US" altLang="en-US" sz="1406">
                <a:solidFill>
                  <a:srgbClr val="1160AD"/>
                </a:solidFill>
                <a:latin typeface="Times New Roman" panose="02020603050405020304" pitchFamily="18" charset="0"/>
              </a:rPr>
              <a:t>Identify the risks</a:t>
            </a:r>
          </a:p>
          <a:p>
            <a:pPr marL="1197822" lvl="2" indent="-321503">
              <a:buClr>
                <a:srgbClr val="1160AD"/>
              </a:buClr>
              <a:buBlip>
                <a:blip r:embed="rId3"/>
              </a:buBlip>
            </a:pPr>
            <a:r>
              <a:rPr lang="en-US" altLang="en-US" sz="1406">
                <a:solidFill>
                  <a:srgbClr val="1160AD"/>
                </a:solidFill>
                <a:latin typeface="Times New Roman" panose="02020603050405020304" pitchFamily="18" charset="0"/>
              </a:rPr>
              <a:t>Analyse and evaluate the risks</a:t>
            </a:r>
          </a:p>
          <a:p>
            <a:pPr marL="1197822" lvl="2" indent="-321503">
              <a:buClr>
                <a:srgbClr val="1160AD"/>
              </a:buClr>
              <a:buBlip>
                <a:blip r:embed="rId3"/>
              </a:buBlip>
            </a:pPr>
            <a:r>
              <a:rPr lang="en-US" altLang="en-US" sz="1406">
                <a:solidFill>
                  <a:srgbClr val="1160AD"/>
                </a:solidFill>
                <a:latin typeface="Times New Roman" panose="02020603050405020304" pitchFamily="18" charset="0"/>
              </a:rPr>
              <a:t>Identify and evaluate options for the treatment of risks</a:t>
            </a:r>
          </a:p>
          <a:p>
            <a:pPr marL="1197822" lvl="2" indent="-321503">
              <a:buClr>
                <a:srgbClr val="1160AD"/>
              </a:buClr>
              <a:buBlip>
                <a:blip r:embed="rId3"/>
              </a:buBlip>
            </a:pPr>
            <a:r>
              <a:rPr lang="en-US" altLang="en-US" sz="1406">
                <a:solidFill>
                  <a:srgbClr val="1160AD"/>
                </a:solidFill>
                <a:latin typeface="Times New Roman" panose="02020603050405020304" pitchFamily="18" charset="0"/>
              </a:rPr>
              <a:t>Select control objectives and controls for the treatment of risks</a:t>
            </a:r>
          </a:p>
          <a:p>
            <a:pPr marL="1197822" lvl="2" indent="-321503">
              <a:buClr>
                <a:srgbClr val="1160AD"/>
              </a:buClr>
              <a:buBlip>
                <a:blip r:embed="rId3"/>
              </a:buBlip>
            </a:pPr>
            <a:r>
              <a:rPr lang="en-US" altLang="en-US" sz="1406">
                <a:solidFill>
                  <a:srgbClr val="1160AD"/>
                </a:solidFill>
                <a:latin typeface="Times New Roman" panose="02020603050405020304" pitchFamily="18" charset="0"/>
              </a:rPr>
              <a:t>Obtain management approval of the proposed residual risks</a:t>
            </a:r>
          </a:p>
          <a:p>
            <a:pPr marL="1197822" lvl="2" indent="-321503">
              <a:buClr>
                <a:srgbClr val="1160AD"/>
              </a:buClr>
              <a:buBlip>
                <a:blip r:embed="rId3"/>
              </a:buBlip>
            </a:pPr>
            <a:r>
              <a:rPr lang="en-US" altLang="en-US" sz="1406">
                <a:solidFill>
                  <a:srgbClr val="1160AD"/>
                </a:solidFill>
                <a:latin typeface="Times New Roman" panose="02020603050405020304" pitchFamily="18" charset="0"/>
              </a:rPr>
              <a:t>Obtain management authorization to implement and operate the ISMS</a:t>
            </a:r>
          </a:p>
          <a:p>
            <a:pPr marL="1197822" lvl="2" indent="-321503">
              <a:buClr>
                <a:srgbClr val="1160AD"/>
              </a:buClr>
              <a:buBlip>
                <a:blip r:embed="rId3"/>
              </a:buBlip>
            </a:pPr>
            <a:r>
              <a:rPr lang="en-US" altLang="en-US" sz="1406">
                <a:solidFill>
                  <a:srgbClr val="1160AD"/>
                </a:solidFill>
                <a:latin typeface="Times New Roman" panose="02020603050405020304" pitchFamily="18" charset="0"/>
              </a:rPr>
              <a:t>Prepare a Statement of Applicability(SOA)	</a:t>
            </a:r>
            <a:r>
              <a:rPr lang="en-US" altLang="en-US" sz="1266">
                <a:latin typeface="Times New Roman" panose="02020603050405020304" pitchFamily="18" charset="0"/>
              </a:rPr>
              <a:t>	  </a:t>
            </a:r>
            <a:r>
              <a:rPr lang="en-US" altLang="en-US" sz="1266" u="sng">
                <a:latin typeface="Times New Roman" panose="02020603050405020304" pitchFamily="18" charset="0"/>
              </a:rPr>
              <a:t> </a:t>
            </a:r>
          </a:p>
          <a:p>
            <a:pPr marL="455463" indent="-455463">
              <a:buNone/>
            </a:pPr>
            <a:endParaRPr lang="en-US" altLang="en-US" sz="1828" u="sng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903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B9C1-5F81-49EA-BDC8-9A90275B9096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46162" y="220646"/>
            <a:ext cx="7901788" cy="1150954"/>
          </a:xfrm>
        </p:spPr>
        <p:txBody>
          <a:bodyPr/>
          <a:lstStyle/>
          <a:p>
            <a:r>
              <a:rPr lang="en-US" altLang="en-US" dirty="0"/>
              <a:t>Overview of MS ISO/IEC 27001:2005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110" u="sng">
                <a:latin typeface="Times New Roman" panose="02020603050405020304" pitchFamily="18" charset="0"/>
              </a:rPr>
              <a:t>Clause 4 : Information security management system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Blip>
                <a:blip r:embed="rId3"/>
              </a:buBlip>
            </a:pPr>
            <a:r>
              <a:rPr lang="en-US" altLang="en-US" sz="2110">
                <a:latin typeface="Times New Roman" panose="02020603050405020304" pitchFamily="18" charset="0"/>
              </a:rPr>
              <a:t>4.2 Establishing and managing the ISMS</a:t>
            </a: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110">
                <a:solidFill>
                  <a:srgbClr val="1160AD"/>
                </a:solidFill>
                <a:latin typeface="Times New Roman" panose="02020603050405020304" pitchFamily="18" charset="0"/>
              </a:rPr>
              <a:t>4.2.2 Implement and operate the ISMS</a:t>
            </a: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110">
                <a:solidFill>
                  <a:srgbClr val="1160AD"/>
                </a:solidFill>
                <a:latin typeface="Times New Roman" panose="02020603050405020304" pitchFamily="18" charset="0"/>
              </a:rPr>
              <a:t>Formulate &amp; Implement the RTP</a:t>
            </a: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110">
                <a:solidFill>
                  <a:srgbClr val="1160AD"/>
                </a:solidFill>
                <a:latin typeface="Times New Roman" panose="02020603050405020304" pitchFamily="18" charset="0"/>
              </a:rPr>
              <a:t>Implement controls</a:t>
            </a: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110">
                <a:solidFill>
                  <a:srgbClr val="1160AD"/>
                </a:solidFill>
                <a:latin typeface="Times New Roman" panose="02020603050405020304" pitchFamily="18" charset="0"/>
              </a:rPr>
              <a:t>How to measure effectiveness of controls</a:t>
            </a: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110">
                <a:solidFill>
                  <a:srgbClr val="1160AD"/>
                </a:solidFill>
                <a:latin typeface="Times New Roman" panose="02020603050405020304" pitchFamily="18" charset="0"/>
              </a:rPr>
              <a:t> Implement training and awareness</a:t>
            </a: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110">
                <a:solidFill>
                  <a:srgbClr val="1160AD"/>
                </a:solidFill>
                <a:latin typeface="Times New Roman" panose="02020603050405020304" pitchFamily="18" charset="0"/>
              </a:rPr>
              <a:t> Manage resources</a:t>
            </a: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110">
                <a:solidFill>
                  <a:srgbClr val="1160AD"/>
                </a:solidFill>
                <a:latin typeface="Times New Roman" panose="02020603050405020304" pitchFamily="18" charset="0"/>
              </a:rPr>
              <a:t> Implement procedures and controls capable of enabling          prompt detection of security incidents</a:t>
            </a: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110">
              <a:solidFill>
                <a:srgbClr val="1160AD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110">
                <a:latin typeface="Times New Roman" panose="02020603050405020304" pitchFamily="18" charset="0"/>
              </a:rPr>
              <a:t>	</a:t>
            </a:r>
            <a:endParaRPr lang="en-GB" altLang="en-US" sz="211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780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EC80-DA5F-48D3-AAD2-92B67DD1C628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4276" y="220646"/>
            <a:ext cx="8106504" cy="1150954"/>
          </a:xfrm>
        </p:spPr>
        <p:txBody>
          <a:bodyPr/>
          <a:lstStyle/>
          <a:p>
            <a:r>
              <a:rPr lang="en-US" altLang="en-US" dirty="0"/>
              <a:t>Overview of MS ISO/IEC 27001:2005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110" u="sng">
                <a:latin typeface="Times New Roman" panose="02020603050405020304" pitchFamily="18" charset="0"/>
              </a:rPr>
              <a:t>Clause 4 : Information security management system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Blip>
                <a:blip r:embed="rId3"/>
              </a:buBlip>
            </a:pPr>
            <a:r>
              <a:rPr lang="en-US" altLang="en-US" sz="2110">
                <a:latin typeface="Times New Roman" panose="02020603050405020304" pitchFamily="18" charset="0"/>
              </a:rPr>
              <a:t>4.2 Establishing and managing the ISMS</a:t>
            </a: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110">
                <a:solidFill>
                  <a:srgbClr val="1160AD"/>
                </a:solidFill>
                <a:latin typeface="Times New Roman" panose="02020603050405020304" pitchFamily="18" charset="0"/>
              </a:rPr>
              <a:t>4.2.3 Monitor and review the ISMS</a:t>
            </a: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Tx/>
              <a:buBlip>
                <a:blip r:embed="rId4"/>
              </a:buBlip>
            </a:pPr>
            <a:r>
              <a:rPr lang="en-US" altLang="en-US" sz="2110">
                <a:solidFill>
                  <a:srgbClr val="1160AD"/>
                </a:solidFill>
                <a:latin typeface="Times New Roman" panose="02020603050405020304" pitchFamily="18" charset="0"/>
              </a:rPr>
              <a:t>Execute monitoring and reviewing procedures to detect    security incidents</a:t>
            </a: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Tx/>
              <a:buBlip>
                <a:blip r:embed="rId4"/>
              </a:buBlip>
            </a:pPr>
            <a:r>
              <a:rPr lang="en-US" altLang="en-US" sz="2110">
                <a:solidFill>
                  <a:srgbClr val="1160AD"/>
                </a:solidFill>
                <a:latin typeface="Times New Roman" panose="02020603050405020304" pitchFamily="18" charset="0"/>
              </a:rPr>
              <a:t>Undertake regular reviews of effectiveness of the controls</a:t>
            </a: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Tx/>
              <a:buBlip>
                <a:blip r:embed="rId4"/>
              </a:buBlip>
            </a:pPr>
            <a:r>
              <a:rPr lang="en-US" altLang="en-US" sz="2110">
                <a:solidFill>
                  <a:srgbClr val="1160AD"/>
                </a:solidFill>
                <a:latin typeface="Times New Roman" panose="02020603050405020304" pitchFamily="18" charset="0"/>
              </a:rPr>
              <a:t> Conduct internal audits</a:t>
            </a: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Tx/>
              <a:buBlip>
                <a:blip r:embed="rId4"/>
              </a:buBlip>
            </a:pPr>
            <a:r>
              <a:rPr lang="en-US" altLang="en-US" sz="2110">
                <a:solidFill>
                  <a:srgbClr val="1160AD"/>
                </a:solidFill>
                <a:latin typeface="Times New Roman" panose="02020603050405020304" pitchFamily="18" charset="0"/>
              </a:rPr>
              <a:t>Review risk assessments regularly</a:t>
            </a: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110">
              <a:solidFill>
                <a:srgbClr val="1160AD"/>
              </a:solidFill>
              <a:latin typeface="Times New Roman" panose="02020603050405020304" pitchFamily="18" charset="0"/>
            </a:endParaRP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110">
                <a:solidFill>
                  <a:srgbClr val="1160AD"/>
                </a:solidFill>
                <a:latin typeface="Times New Roman" panose="02020603050405020304" pitchFamily="18" charset="0"/>
              </a:rPr>
              <a:t>4.2.4 Maintain and improve the ISMS</a:t>
            </a: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110">
                <a:solidFill>
                  <a:srgbClr val="1160AD"/>
                </a:solidFill>
                <a:latin typeface="Times New Roman" panose="02020603050405020304" pitchFamily="18" charset="0"/>
              </a:rPr>
              <a:t>Apply lessons learnt from security experiences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110">
                <a:latin typeface="Times New Roman" panose="02020603050405020304" pitchFamily="18" charset="0"/>
              </a:rPr>
              <a:t>	</a:t>
            </a:r>
            <a:endParaRPr lang="en-GB" altLang="en-US" sz="211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707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A181-A35D-475D-B281-A07BF27FBCA1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07675" y="144446"/>
            <a:ext cx="8283925" cy="1150954"/>
          </a:xfrm>
        </p:spPr>
        <p:txBody>
          <a:bodyPr/>
          <a:lstStyle/>
          <a:p>
            <a:r>
              <a:rPr lang="en-US" altLang="en-US" dirty="0"/>
              <a:t>Overview of MS ISO/IEC 27001:2005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28" u="sng">
                <a:latin typeface="Times New Roman" panose="02020603050405020304" pitchFamily="18" charset="0"/>
              </a:rPr>
              <a:t>Clause 4 : Information security management system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Blip>
                <a:blip r:embed="rId3"/>
              </a:buBlip>
            </a:pPr>
            <a:r>
              <a:rPr lang="en-US" altLang="en-US" sz="1828">
                <a:latin typeface="Times New Roman" panose="02020603050405020304" pitchFamily="18" charset="0"/>
              </a:rPr>
              <a:t>4.3 Documentation requirements</a:t>
            </a: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828">
                <a:solidFill>
                  <a:srgbClr val="1160AD"/>
                </a:solidFill>
                <a:latin typeface="Times New Roman" panose="02020603050405020304" pitchFamily="18" charset="0"/>
              </a:rPr>
              <a:t> 4.3.1 General</a:t>
            </a: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1899">
                <a:solidFill>
                  <a:srgbClr val="1160AD"/>
                </a:solidFill>
                <a:latin typeface="Times New Roman" panose="02020603050405020304" pitchFamily="18" charset="0"/>
              </a:rPr>
              <a:t>ISMS Scope, policy and objectives</a:t>
            </a: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1899">
                <a:solidFill>
                  <a:srgbClr val="1160AD"/>
                </a:solidFill>
                <a:latin typeface="Times New Roman" panose="02020603050405020304" pitchFamily="18" charset="0"/>
              </a:rPr>
              <a:t>Procedures and controls</a:t>
            </a: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1899">
                <a:solidFill>
                  <a:srgbClr val="1160AD"/>
                </a:solidFill>
                <a:latin typeface="Times New Roman" panose="02020603050405020304" pitchFamily="18" charset="0"/>
              </a:rPr>
              <a:t>Risk assessment methodology &amp; report</a:t>
            </a: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1899">
                <a:solidFill>
                  <a:srgbClr val="1160AD"/>
                </a:solidFill>
                <a:latin typeface="Times New Roman" panose="02020603050405020304" pitchFamily="18" charset="0"/>
              </a:rPr>
              <a:t>Risk Treatment Plan</a:t>
            </a: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1899">
                <a:solidFill>
                  <a:srgbClr val="1160AD"/>
                </a:solidFill>
                <a:latin typeface="Times New Roman" panose="02020603050405020304" pitchFamily="18" charset="0"/>
              </a:rPr>
              <a:t>Statement of Applicability</a:t>
            </a: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899">
                <a:solidFill>
                  <a:srgbClr val="1160AD"/>
                </a:solidFill>
                <a:latin typeface="Times New Roman" panose="02020603050405020304" pitchFamily="18" charset="0"/>
              </a:rPr>
              <a:t> 4.3.2  Control of documents</a:t>
            </a:r>
          </a:p>
          <a:p>
            <a:pPr lvl="4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99">
                <a:solidFill>
                  <a:srgbClr val="1160AD"/>
                </a:solidFill>
              </a:rPr>
              <a:t> </a:t>
            </a: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899">
                <a:solidFill>
                  <a:srgbClr val="1160AD"/>
                </a:solidFill>
                <a:latin typeface="Times New Roman" panose="02020603050405020304" pitchFamily="18" charset="0"/>
              </a:rPr>
              <a:t>4.3.3   Control of Records</a:t>
            </a:r>
          </a:p>
          <a:p>
            <a:pPr lvl="4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99">
              <a:solidFill>
                <a:srgbClr val="1160AD"/>
              </a:solidFill>
            </a:endParaRPr>
          </a:p>
          <a:p>
            <a:pPr lvl="2" eaLnBrk="0" hangingPunct="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99">
                <a:solidFill>
                  <a:srgbClr val="1160AD"/>
                </a:solidFill>
                <a:latin typeface="Times New Roman" panose="02020603050405020304" pitchFamily="18" charset="0"/>
              </a:rPr>
              <a:t>                                 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28">
                <a:latin typeface="Times New Roman" panose="02020603050405020304" pitchFamily="18" charset="0"/>
              </a:rPr>
              <a:t>	</a:t>
            </a:r>
            <a:endParaRPr lang="en-GB" altLang="en-US" sz="1828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263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14B1-7BE7-497D-91E6-197ED77BC039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82036" y="206998"/>
            <a:ext cx="7656128" cy="1150954"/>
          </a:xfrm>
        </p:spPr>
        <p:txBody>
          <a:bodyPr/>
          <a:lstStyle/>
          <a:p>
            <a:r>
              <a:rPr lang="en-US" altLang="en-US" dirty="0"/>
              <a:t>Overview of MS ISO/IEC 27001:2005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110" u="sng">
                <a:latin typeface="Times New Roman" panose="02020603050405020304" pitchFamily="18" charset="0"/>
              </a:rPr>
              <a:t>Clause 5 : Management Responsibility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Blip>
                <a:blip r:embed="rId3"/>
              </a:buBlip>
            </a:pPr>
            <a:r>
              <a:rPr lang="en-US" altLang="en-US" sz="2110">
                <a:latin typeface="Times New Roman" panose="02020603050405020304" pitchFamily="18" charset="0"/>
              </a:rPr>
              <a:t>5.1 Management commitment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Blip>
                <a:blip r:embed="rId3"/>
              </a:buBlip>
            </a:pPr>
            <a:endParaRPr lang="en-US" altLang="en-US" sz="211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Blip>
                <a:blip r:embed="rId3"/>
              </a:buBlip>
            </a:pPr>
            <a:r>
              <a:rPr lang="en-US" altLang="en-US" sz="2110">
                <a:latin typeface="Times New Roman" panose="02020603050405020304" pitchFamily="18" charset="0"/>
              </a:rPr>
              <a:t>5.2 Resource Management </a:t>
            </a:r>
          </a:p>
          <a:p>
            <a:pPr lvl="1" eaLnBrk="0" hangingPunct="0">
              <a:lnSpc>
                <a:spcPct val="100000"/>
              </a:lnSpc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endParaRPr lang="en-US" altLang="en-US" sz="1828">
              <a:solidFill>
                <a:srgbClr val="1160AD"/>
              </a:solidFill>
              <a:latin typeface="Times New Roman" panose="02020603050405020304" pitchFamily="18" charset="0"/>
            </a:endParaRPr>
          </a:p>
          <a:p>
            <a:pPr lvl="1" eaLnBrk="0" hangingPunct="0">
              <a:lnSpc>
                <a:spcPct val="100000"/>
              </a:lnSpc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endParaRPr lang="en-US" altLang="en-US" sz="1828">
              <a:solidFill>
                <a:srgbClr val="1160AD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 sz="2110" u="sng">
                <a:latin typeface="Times New Roman" panose="02020603050405020304" pitchFamily="18" charset="0"/>
              </a:rPr>
              <a:t>Clause 6 : Internal ISMS Audits</a:t>
            </a:r>
            <a:r>
              <a:rPr lang="en-US" altLang="en-US" sz="2110">
                <a:latin typeface="Times New Roman" panose="02020603050405020304" pitchFamily="18" charset="0"/>
              </a:rPr>
              <a:t>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110">
                <a:latin typeface="Times New Roman" panose="02020603050405020304" pitchFamily="18" charset="0"/>
              </a:rPr>
              <a:t>      Organization  shall conduct regular interval audits to determine if the control objectives, processes and procedures :</a:t>
            </a:r>
          </a:p>
          <a:p>
            <a:pPr lvl="1" eaLnBrk="0" hangingPunct="0">
              <a:lnSpc>
                <a:spcPct val="100000"/>
              </a:lnSpc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en-US" altLang="en-US" sz="1828">
                <a:latin typeface="Times New Roman" panose="02020603050405020304" pitchFamily="18" charset="0"/>
              </a:rPr>
              <a:t>conform to the requirements of the standard</a:t>
            </a:r>
          </a:p>
          <a:p>
            <a:pPr lvl="1" eaLnBrk="0" hangingPunct="0">
              <a:lnSpc>
                <a:spcPct val="100000"/>
              </a:lnSpc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en-US" altLang="en-US" sz="1828">
                <a:latin typeface="Times New Roman" panose="02020603050405020304" pitchFamily="18" charset="0"/>
              </a:rPr>
              <a:t>conform to the identified security requirements</a:t>
            </a:r>
          </a:p>
          <a:p>
            <a:pPr lvl="1" eaLnBrk="0" hangingPunct="0">
              <a:lnSpc>
                <a:spcPct val="100000"/>
              </a:lnSpc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en-US" altLang="en-US" sz="1828">
                <a:latin typeface="Times New Roman" panose="02020603050405020304" pitchFamily="18" charset="0"/>
              </a:rPr>
              <a:t>are effectively  implemented and maintained</a:t>
            </a:r>
          </a:p>
          <a:p>
            <a:pPr lvl="1" eaLnBrk="0" hangingPunct="0">
              <a:lnSpc>
                <a:spcPct val="100000"/>
              </a:lnSpc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en-US" altLang="en-US" sz="1828">
                <a:latin typeface="Times New Roman" panose="02020603050405020304" pitchFamily="18" charset="0"/>
              </a:rPr>
              <a:t>perform as expected</a:t>
            </a:r>
          </a:p>
          <a:p>
            <a:pPr lvl="1" eaLnBrk="0" hangingPunct="0">
              <a:lnSpc>
                <a:spcPct val="100000"/>
              </a:lnSpc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endParaRPr lang="en-US" altLang="en-US" sz="1828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Blip>
                <a:blip r:embed="rId3"/>
              </a:buBlip>
            </a:pPr>
            <a:endParaRPr lang="en-US" altLang="en-US" sz="211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192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934E-1C0C-41C2-8063-382E94D6426B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34018" y="220646"/>
            <a:ext cx="8352164" cy="1150954"/>
          </a:xfrm>
        </p:spPr>
        <p:txBody>
          <a:bodyPr/>
          <a:lstStyle/>
          <a:p>
            <a:r>
              <a:rPr lang="en-US" altLang="en-US" dirty="0"/>
              <a:t>Overview of MS ISO/IEC 27001:2005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 sz="2110" u="sng">
                <a:latin typeface="Times New Roman" panose="02020603050405020304" pitchFamily="18" charset="0"/>
              </a:rPr>
              <a:t>Clause 7 : Management Review of the ISMS</a:t>
            </a:r>
            <a:endParaRPr lang="en-US" altLang="en-US" sz="2110">
              <a:latin typeface="Times New Roman" panose="02020603050405020304" pitchFamily="18" charset="0"/>
            </a:endParaRPr>
          </a:p>
          <a:p>
            <a:pPr lvl="1" eaLnBrk="0" hangingPunct="0">
              <a:lnSpc>
                <a:spcPct val="100000"/>
              </a:lnSpc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endParaRPr lang="en-US" altLang="en-US" sz="1828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 sz="2110" u="sng">
                <a:latin typeface="Times New Roman" panose="02020603050405020304" pitchFamily="18" charset="0"/>
              </a:rPr>
              <a:t>Clause 8 : ISMS Improvement</a:t>
            </a:r>
          </a:p>
          <a:p>
            <a:pPr lvl="1" eaLnBrk="0" hangingPunct="0">
              <a:lnSpc>
                <a:spcPct val="100000"/>
              </a:lnSpc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en-US" altLang="en-US" sz="1828">
                <a:solidFill>
                  <a:srgbClr val="1160AD"/>
                </a:solidFill>
                <a:latin typeface="Times New Roman" panose="02020603050405020304" pitchFamily="18" charset="0"/>
              </a:rPr>
              <a:t>8.1 Continual improvement</a:t>
            </a:r>
          </a:p>
          <a:p>
            <a:pPr lvl="1" eaLnBrk="0" hangingPunct="0">
              <a:lnSpc>
                <a:spcPct val="100000"/>
              </a:lnSpc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en-US" altLang="en-US" sz="1828">
                <a:solidFill>
                  <a:srgbClr val="1160AD"/>
                </a:solidFill>
                <a:latin typeface="Times New Roman" panose="02020603050405020304" pitchFamily="18" charset="0"/>
              </a:rPr>
              <a:t>8.2 Corrective action</a:t>
            </a:r>
          </a:p>
          <a:p>
            <a:pPr lvl="1" eaLnBrk="0" hangingPunct="0">
              <a:lnSpc>
                <a:spcPct val="100000"/>
              </a:lnSpc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en-US" altLang="en-US" sz="1828">
                <a:solidFill>
                  <a:srgbClr val="1160AD"/>
                </a:solidFill>
                <a:latin typeface="Times New Roman" panose="02020603050405020304" pitchFamily="18" charset="0"/>
              </a:rPr>
              <a:t>8.3 Preventive action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Blip>
                <a:blip r:embed="rId3"/>
              </a:buBlip>
            </a:pPr>
            <a:endParaRPr lang="en-US" altLang="en-US" sz="211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358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AE8F-8BDE-4F43-9AC4-2216BA27B106}" type="slidenum">
              <a:rPr lang="en-GB" altLang="en-US"/>
              <a:pPr/>
              <a:t>27</a:t>
            </a:fld>
            <a:endParaRPr lang="en-GB" alt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Benefits of Certification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GB" altLang="en-US" sz="2110">
                <a:latin typeface="Times New Roman" panose="02020603050405020304" pitchFamily="18" charset="0"/>
              </a:rPr>
              <a:t>A valuable framework for resolving security issues </a:t>
            </a:r>
          </a:p>
          <a:p>
            <a:pPr>
              <a:lnSpc>
                <a:spcPct val="70000"/>
              </a:lnSpc>
            </a:pPr>
            <a:r>
              <a:rPr lang="en-GB" altLang="en-US" sz="2110">
                <a:latin typeface="Times New Roman" panose="02020603050405020304" pitchFamily="18" charset="0"/>
              </a:rPr>
              <a:t>Enhancement of client confidence &amp; perception of your organisation </a:t>
            </a:r>
          </a:p>
          <a:p>
            <a:pPr>
              <a:lnSpc>
                <a:spcPct val="70000"/>
              </a:lnSpc>
            </a:pPr>
            <a:r>
              <a:rPr lang="en-GB" altLang="en-US" sz="2110">
                <a:latin typeface="Times New Roman" panose="02020603050405020304" pitchFamily="18" charset="0"/>
              </a:rPr>
              <a:t>Enhancement of business partners’ confidence &amp; perception of your organisation </a:t>
            </a:r>
          </a:p>
          <a:p>
            <a:pPr>
              <a:lnSpc>
                <a:spcPct val="70000"/>
              </a:lnSpc>
            </a:pPr>
            <a:r>
              <a:rPr lang="en-GB" altLang="en-US" sz="2110">
                <a:latin typeface="Times New Roman" panose="02020603050405020304" pitchFamily="18" charset="0"/>
              </a:rPr>
              <a:t>Provides confidence that you have managed risk in your own security implementation </a:t>
            </a:r>
          </a:p>
          <a:p>
            <a:pPr>
              <a:lnSpc>
                <a:spcPct val="70000"/>
              </a:lnSpc>
            </a:pPr>
            <a:r>
              <a:rPr lang="en-GB" altLang="en-US" sz="2110">
                <a:latin typeface="Times New Roman" panose="02020603050405020304" pitchFamily="18" charset="0"/>
              </a:rPr>
              <a:t>Enhancement of security awareness within an organisation </a:t>
            </a:r>
          </a:p>
          <a:p>
            <a:pPr>
              <a:lnSpc>
                <a:spcPct val="70000"/>
              </a:lnSpc>
            </a:pPr>
            <a:r>
              <a:rPr lang="en-GB" altLang="en-US" sz="2110">
                <a:latin typeface="Times New Roman" panose="02020603050405020304" pitchFamily="18" charset="0"/>
              </a:rPr>
              <a:t>Assists in the development of best practice </a:t>
            </a:r>
          </a:p>
          <a:p>
            <a:pPr>
              <a:lnSpc>
                <a:spcPct val="70000"/>
              </a:lnSpc>
            </a:pPr>
            <a:r>
              <a:rPr lang="en-GB" altLang="en-US" sz="2110">
                <a:latin typeface="Times New Roman" panose="02020603050405020304" pitchFamily="18" charset="0"/>
              </a:rPr>
              <a:t>Can often be a deciding differentiator between competing organisations </a:t>
            </a:r>
          </a:p>
          <a:p>
            <a:pPr>
              <a:lnSpc>
                <a:spcPct val="70000"/>
              </a:lnSpc>
              <a:buFont typeface="Webdings" panose="05030102010509060703" pitchFamily="18" charset="2"/>
              <a:buNone/>
            </a:pPr>
            <a:endParaRPr lang="en-GB" altLang="en-US" sz="2110">
              <a:latin typeface="Times New Roman" panose="02020603050405020304" pitchFamily="18" charset="0"/>
            </a:endParaRPr>
          </a:p>
        </p:txBody>
      </p:sp>
      <p:pic>
        <p:nvPicPr>
          <p:cNvPr id="284676" name="Picture 4" descr="42-176789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960" y="5152640"/>
            <a:ext cx="1518232" cy="116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907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33B2-D681-48DC-ABCF-D9CD0BD67BF8}" type="slidenum">
              <a:rPr lang="en-GB" altLang="en-US"/>
              <a:pPr/>
              <a:t>28</a:t>
            </a:fld>
            <a:endParaRPr lang="en-GB" altLang="en-US"/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title"/>
          </p:nvPr>
        </p:nvSpPr>
        <p:spPr>
          <a:xfrm>
            <a:off x="832512" y="237103"/>
            <a:ext cx="8311488" cy="1058297"/>
          </a:xfrm>
        </p:spPr>
        <p:txBody>
          <a:bodyPr/>
          <a:lstStyle/>
          <a:p>
            <a:r>
              <a:rPr lang="en-US" altLang="en-US" dirty="0"/>
              <a:t>MSB as your </a:t>
            </a:r>
            <a:r>
              <a:rPr lang="en-GB" altLang="en-US" dirty="0"/>
              <a:t>National </a:t>
            </a:r>
            <a:r>
              <a:rPr lang="en-US" altLang="en-US" dirty="0"/>
              <a:t>Certification Body</a:t>
            </a:r>
          </a:p>
        </p:txBody>
      </p:sp>
      <p:sp>
        <p:nvSpPr>
          <p:cNvPr id="27546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>
                <a:latin typeface="Times New Roman" panose="02020603050405020304" pitchFamily="18" charset="0"/>
              </a:rPr>
              <a:t>National responsibility to promote best practices and enhance competitiveness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MSB charges for its services at </a:t>
            </a:r>
            <a:r>
              <a:rPr lang="en-US" altLang="en-US" u="sng">
                <a:latin typeface="Times New Roman" panose="02020603050405020304" pitchFamily="18" charset="0"/>
              </a:rPr>
              <a:t>cost basis</a:t>
            </a:r>
            <a:endParaRPr lang="en-GB" altLang="en-US" u="sng">
              <a:latin typeface="Times New Roman" panose="02020603050405020304" pitchFamily="18" charset="0"/>
            </a:endParaRPr>
          </a:p>
          <a:p>
            <a:r>
              <a:rPr lang="en-GB" altLang="en-US">
                <a:latin typeface="Times New Roman" panose="02020603050405020304" pitchFamily="18" charset="0"/>
              </a:rPr>
              <a:t>Qualified and IRCA Registered auditors</a:t>
            </a:r>
          </a:p>
          <a:p>
            <a:r>
              <a:rPr lang="en-GB" altLang="en-US">
                <a:latin typeface="Times New Roman" panose="02020603050405020304" pitchFamily="18" charset="0"/>
              </a:rPr>
              <a:t>Issuance of worldwide accredited certificates</a:t>
            </a:r>
            <a:endParaRPr lang="en-US" altLang="en-US">
              <a:latin typeface="Times New Roman" panose="02020603050405020304" pitchFamily="18" charset="0"/>
            </a:endParaRPr>
          </a:p>
          <a:p>
            <a:pPr>
              <a:buFont typeface="Webdings" panose="05030102010509060703" pitchFamily="18" charset="2"/>
              <a:buNone/>
            </a:pPr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840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2DE99-7795-4930-82A4-C22FAA041132}" type="slidenum">
              <a:rPr lang="en-GB" altLang="en-US"/>
              <a:pPr/>
              <a:t>29</a:t>
            </a:fld>
            <a:endParaRPr lang="en-GB" altLang="en-US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53" y="89382"/>
            <a:ext cx="7159714" cy="1144828"/>
          </a:xfrm>
        </p:spPr>
        <p:txBody>
          <a:bodyPr/>
          <a:lstStyle/>
          <a:p>
            <a:r>
              <a:rPr lang="en-US" altLang="en-US" dirty="0"/>
              <a:t>Schedule of Fees for NISMS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4524" y="1782388"/>
            <a:ext cx="6761715" cy="2773006"/>
          </a:xfrm>
        </p:spPr>
        <p:txBody>
          <a:bodyPr/>
          <a:lstStyle/>
          <a:p>
            <a:pPr>
              <a:lnSpc>
                <a:spcPct val="80000"/>
              </a:lnSpc>
              <a:buFont typeface="Webdings" panose="05030102010509060703" pitchFamily="18" charset="2"/>
              <a:buNone/>
            </a:pPr>
            <a:r>
              <a:rPr lang="en-US" altLang="en-US" sz="1969">
                <a:latin typeface="Times New Roman" panose="02020603050405020304" pitchFamily="18" charset="0"/>
              </a:rPr>
              <a:t>Preliminary visit				Free of charge</a:t>
            </a:r>
          </a:p>
          <a:p>
            <a:pPr>
              <a:lnSpc>
                <a:spcPct val="80000"/>
              </a:lnSpc>
              <a:buFont typeface="Webdings" panose="05030102010509060703" pitchFamily="18" charset="2"/>
              <a:buNone/>
            </a:pPr>
            <a:r>
              <a:rPr lang="en-US" altLang="en-US" sz="1969">
                <a:latin typeface="Times New Roman" panose="02020603050405020304" pitchFamily="18" charset="0"/>
              </a:rPr>
              <a:t>Application fee for certification		Rs 8000</a:t>
            </a:r>
          </a:p>
          <a:p>
            <a:pPr>
              <a:lnSpc>
                <a:spcPct val="80000"/>
              </a:lnSpc>
              <a:buFont typeface="Webdings" panose="05030102010509060703" pitchFamily="18" charset="2"/>
              <a:buNone/>
            </a:pPr>
            <a:r>
              <a:rPr lang="en-US" altLang="en-US" sz="1969">
                <a:latin typeface="Times New Roman" panose="02020603050405020304" pitchFamily="18" charset="0"/>
              </a:rPr>
              <a:t>Assessment of Quality Manual	Covered by application fee</a:t>
            </a:r>
          </a:p>
          <a:p>
            <a:pPr>
              <a:lnSpc>
                <a:spcPct val="80000"/>
              </a:lnSpc>
              <a:buFont typeface="Webdings" panose="05030102010509060703" pitchFamily="18" charset="2"/>
              <a:buNone/>
            </a:pPr>
            <a:r>
              <a:rPr lang="en-US" altLang="en-US" sz="1969">
                <a:latin typeface="Times New Roman" panose="02020603050405020304" pitchFamily="18" charset="0"/>
              </a:rPr>
              <a:t>Pre-assessment,if requested(per man-day)	Rs 8000</a:t>
            </a:r>
          </a:p>
          <a:p>
            <a:pPr>
              <a:lnSpc>
                <a:spcPct val="80000"/>
              </a:lnSpc>
              <a:buFont typeface="Webdings" panose="05030102010509060703" pitchFamily="18" charset="2"/>
              <a:buNone/>
            </a:pPr>
            <a:r>
              <a:rPr lang="en-US" altLang="en-US" sz="1969">
                <a:latin typeface="Times New Roman" panose="02020603050405020304" pitchFamily="18" charset="0"/>
              </a:rPr>
              <a:t>Initial assessment	(per man-day)		Rs 8000</a:t>
            </a:r>
          </a:p>
          <a:p>
            <a:pPr>
              <a:lnSpc>
                <a:spcPct val="80000"/>
              </a:lnSpc>
              <a:buFont typeface="Webdings" panose="05030102010509060703" pitchFamily="18" charset="2"/>
              <a:buNone/>
            </a:pPr>
            <a:r>
              <a:rPr lang="en-US" altLang="en-US" sz="1969">
                <a:latin typeface="Times New Roman" panose="02020603050405020304" pitchFamily="18" charset="0"/>
              </a:rPr>
              <a:t>Continuing assessment(per man-day)	Rs 8000</a:t>
            </a:r>
          </a:p>
          <a:p>
            <a:pPr>
              <a:lnSpc>
                <a:spcPct val="80000"/>
              </a:lnSpc>
              <a:buFont typeface="Webdings" panose="05030102010509060703" pitchFamily="18" charset="2"/>
              <a:buNone/>
            </a:pPr>
            <a:r>
              <a:rPr lang="en-US" altLang="en-US" sz="1969">
                <a:latin typeface="Times New Roman" panose="02020603050405020304" pitchFamily="18" charset="0"/>
              </a:rPr>
              <a:t>Certificate of Registration(3 years)		Rs 16000			</a:t>
            </a:r>
          </a:p>
          <a:p>
            <a:pPr>
              <a:lnSpc>
                <a:spcPct val="80000"/>
              </a:lnSpc>
              <a:buFont typeface="Webdings" panose="05030102010509060703" pitchFamily="18" charset="2"/>
              <a:buNone/>
            </a:pPr>
            <a:endParaRPr lang="en-US" altLang="en-US" sz="1969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ebdings" panose="05030102010509060703" pitchFamily="18" charset="2"/>
              <a:buNone/>
            </a:pPr>
            <a:r>
              <a:rPr lang="en-US" altLang="en-US" sz="2532">
                <a:latin typeface="Arial Black" panose="020B0A04020102020204" pitchFamily="34" charset="0"/>
              </a:rPr>
              <a:t>Cost of the standards</a:t>
            </a:r>
          </a:p>
          <a:p>
            <a:pPr>
              <a:lnSpc>
                <a:spcPct val="80000"/>
              </a:lnSpc>
              <a:buFont typeface="Webdings" panose="05030102010509060703" pitchFamily="18" charset="2"/>
              <a:buNone/>
            </a:pPr>
            <a:endParaRPr lang="en-GB" altLang="en-US" sz="1969">
              <a:latin typeface="Times New Roman" panose="02020603050405020304" pitchFamily="18" charset="0"/>
            </a:endParaRPr>
          </a:p>
        </p:txBody>
      </p:sp>
      <p:sp>
        <p:nvSpPr>
          <p:cNvPr id="290821" name="Text Box 5"/>
          <p:cNvSpPr txBox="1">
            <a:spLocks noChangeArrowheads="1"/>
          </p:cNvSpPr>
          <p:nvPr/>
        </p:nvSpPr>
        <p:spPr bwMode="auto">
          <a:xfrm>
            <a:off x="1006946" y="5625971"/>
            <a:ext cx="5520337" cy="698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969">
                <a:solidFill>
                  <a:srgbClr val="1160AD"/>
                </a:solidFill>
                <a:latin typeface="Times New Roman" panose="02020603050405020304" pitchFamily="18" charset="0"/>
              </a:rPr>
              <a:t>MS ISO/IEC 27001 : 2005  - Rs 1280</a:t>
            </a:r>
          </a:p>
          <a:p>
            <a:r>
              <a:rPr lang="en-US" altLang="en-US" sz="1969">
                <a:solidFill>
                  <a:srgbClr val="1160AD"/>
                </a:solidFill>
                <a:latin typeface="Times New Roman" panose="02020603050405020304" pitchFamily="18" charset="0"/>
              </a:rPr>
              <a:t>ISO/IEC 27002:2007           - Rs 2035</a:t>
            </a:r>
            <a:endParaRPr lang="en-GB" altLang="en-US" sz="1969">
              <a:solidFill>
                <a:srgbClr val="1160AD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426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3B88-F174-476C-AFA6-59C61A64DE06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81409" y="152045"/>
            <a:ext cx="7019591" cy="1192259"/>
          </a:xfrm>
        </p:spPr>
        <p:txBody>
          <a:bodyPr/>
          <a:lstStyle/>
          <a:p>
            <a:r>
              <a:rPr lang="en-US" altLang="en-US" dirty="0"/>
              <a:t>The Mauritius Standards Bureau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532">
                <a:latin typeface="Times New Roman" panose="02020603050405020304" pitchFamily="18" charset="0"/>
              </a:rPr>
              <a:t>Parastatal body under aegis of the Ministry of Industry, Science &amp; Research</a:t>
            </a:r>
          </a:p>
          <a:p>
            <a:pPr>
              <a:lnSpc>
                <a:spcPct val="80000"/>
              </a:lnSpc>
            </a:pPr>
            <a:r>
              <a:rPr lang="en-GB" altLang="en-US" sz="2532">
                <a:latin typeface="Times New Roman" panose="02020603050405020304" pitchFamily="18" charset="0"/>
              </a:rPr>
              <a:t>We provide</a:t>
            </a:r>
          </a:p>
          <a:p>
            <a:pPr lvl="1">
              <a:lnSpc>
                <a:spcPct val="80000"/>
              </a:lnSpc>
            </a:pPr>
            <a:r>
              <a:rPr lang="en-US" altLang="en-US" sz="2532">
                <a:solidFill>
                  <a:srgbClr val="3366CC"/>
                </a:solidFill>
                <a:latin typeface="Times New Roman" panose="02020603050405020304" pitchFamily="18" charset="0"/>
              </a:rPr>
              <a:t>Demand driven s</a:t>
            </a:r>
            <a:r>
              <a:rPr lang="en-GB" altLang="en-US" sz="2532">
                <a:solidFill>
                  <a:srgbClr val="3366CC"/>
                </a:solidFill>
                <a:latin typeface="Times New Roman" panose="02020603050405020304" pitchFamily="18" charset="0"/>
              </a:rPr>
              <a:t>tandardi</a:t>
            </a:r>
            <a:r>
              <a:rPr lang="en-US" altLang="en-US" sz="2532">
                <a:solidFill>
                  <a:srgbClr val="3366CC"/>
                </a:solidFill>
                <a:latin typeface="Times New Roman" panose="02020603050405020304" pitchFamily="18" charset="0"/>
              </a:rPr>
              <a:t>z</a:t>
            </a:r>
            <a:r>
              <a:rPr lang="en-GB" altLang="en-US" sz="2532">
                <a:solidFill>
                  <a:srgbClr val="3366CC"/>
                </a:solidFill>
                <a:latin typeface="Times New Roman" panose="02020603050405020304" pitchFamily="18" charset="0"/>
              </a:rPr>
              <a:t>ation services</a:t>
            </a:r>
          </a:p>
          <a:p>
            <a:pPr lvl="1">
              <a:lnSpc>
                <a:spcPct val="80000"/>
              </a:lnSpc>
            </a:pPr>
            <a:r>
              <a:rPr lang="en-US" altLang="en-US" sz="2532">
                <a:solidFill>
                  <a:srgbClr val="3366CC"/>
                </a:solidFill>
                <a:latin typeface="Times New Roman" panose="02020603050405020304" pitchFamily="18" charset="0"/>
              </a:rPr>
              <a:t>Product &amp; Management Systems Certifications </a:t>
            </a:r>
            <a:endParaRPr lang="en-GB" altLang="en-US" sz="2532">
              <a:solidFill>
                <a:srgbClr val="3366CC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2532">
                <a:solidFill>
                  <a:srgbClr val="3366CC"/>
                </a:solidFill>
                <a:latin typeface="Times New Roman" panose="02020603050405020304" pitchFamily="18" charset="0"/>
              </a:rPr>
              <a:t>C</a:t>
            </a:r>
            <a:r>
              <a:rPr lang="en-GB" altLang="en-US" sz="2532">
                <a:solidFill>
                  <a:srgbClr val="3366CC"/>
                </a:solidFill>
                <a:latin typeface="Times New Roman" panose="02020603050405020304" pitchFamily="18" charset="0"/>
              </a:rPr>
              <a:t>onformity assessment services</a:t>
            </a:r>
            <a:r>
              <a:rPr lang="en-US" altLang="en-US" sz="2532">
                <a:solidFill>
                  <a:srgbClr val="3366CC"/>
                </a:solidFill>
                <a:latin typeface="Times New Roman" panose="02020603050405020304" pitchFamily="18" charset="0"/>
              </a:rPr>
              <a:t> in: 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2532">
                <a:solidFill>
                  <a:srgbClr val="3366CC"/>
                </a:solidFill>
                <a:latin typeface="Times New Roman" panose="02020603050405020304" pitchFamily="18" charset="0"/>
              </a:rPr>
              <a:t>Engineering (Mechanical, Civil, Electrical, NDT)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2532">
                <a:solidFill>
                  <a:srgbClr val="3366CC"/>
                </a:solidFill>
                <a:latin typeface="Times New Roman" panose="02020603050405020304" pitchFamily="18" charset="0"/>
              </a:rPr>
              <a:t>Chemical Technology, Food &amp; Agriculture, Fibre Technology, Microbiology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2532">
                <a:solidFill>
                  <a:srgbClr val="3366CC"/>
                </a:solidFill>
                <a:latin typeface="Times New Roman" panose="02020603050405020304" pitchFamily="18" charset="0"/>
              </a:rPr>
              <a:t>Metrology (Mass,force,pressure, electrical measurements,Temperature)</a:t>
            </a:r>
          </a:p>
          <a:p>
            <a:pPr lvl="1">
              <a:lnSpc>
                <a:spcPct val="80000"/>
              </a:lnSpc>
              <a:buFont typeface="Webdings" panose="05030102010509060703" pitchFamily="18" charset="2"/>
              <a:buNone/>
            </a:pPr>
            <a:r>
              <a:rPr lang="en-US" altLang="en-US" sz="1828"/>
              <a:t>	</a:t>
            </a:r>
            <a:endParaRPr lang="en-GB" altLang="en-US" sz="1828"/>
          </a:p>
          <a:p>
            <a:pPr>
              <a:lnSpc>
                <a:spcPct val="80000"/>
              </a:lnSpc>
              <a:buFont typeface="Webdings" panose="05030102010509060703" pitchFamily="18" charset="2"/>
              <a:buNone/>
            </a:pPr>
            <a:r>
              <a:rPr lang="en-US" altLang="en-US" sz="211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85014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4524" y="1984447"/>
            <a:ext cx="7811082" cy="3112376"/>
          </a:xfrm>
        </p:spPr>
        <p:txBody>
          <a:bodyPr/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2813" dirty="0">
                <a:latin typeface="Verdana" panose="020B0604030504040204" pitchFamily="34" charset="0"/>
              </a:rPr>
              <a:t>Thank you for your attention.</a:t>
            </a:r>
            <a:br>
              <a:rPr lang="en-US" altLang="en-US" sz="2813" dirty="0">
                <a:latin typeface="Verdana" panose="020B0604030504040204" pitchFamily="34" charset="0"/>
              </a:rPr>
            </a:br>
            <a:endParaRPr lang="en-US" altLang="en-US" sz="2813" dirty="0">
              <a:latin typeface="Verdana" panose="020B06040305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3BD831-E53D-45A7-9AEE-9BDB442B13B7}" type="slidenum">
              <a:rPr lang="en-ID" smtClean="0"/>
              <a:t>30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055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8E5-A0DD-41EF-8818-C4EB02DEF2E0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4524" y="1885092"/>
            <a:ext cx="7769777" cy="306995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110">
                <a:solidFill>
                  <a:srgbClr val="33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dependency on Information &amp; Communications Technology</a:t>
            </a:r>
          </a:p>
          <a:p>
            <a:pPr>
              <a:lnSpc>
                <a:spcPct val="80000"/>
              </a:lnSpc>
            </a:pPr>
            <a:r>
              <a:rPr lang="en-US" altLang="en-US" sz="2110">
                <a:solidFill>
                  <a:srgbClr val="33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successful business must have the right information at the right time in order to make well-informed decisions</a:t>
            </a:r>
            <a:r>
              <a:rPr lang="en-GB" altLang="en-US" sz="2110">
                <a:solidFill>
                  <a:srgbClr val="3366CC"/>
                </a:solidFill>
                <a:latin typeface="Times New Roman" panose="02020603050405020304" pitchFamily="18" charset="0"/>
              </a:rPr>
              <a:t> </a:t>
            </a:r>
            <a:endParaRPr lang="en-US" altLang="en-US" sz="2110">
              <a:solidFill>
                <a:srgbClr val="3366CC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110">
                <a:solidFill>
                  <a:srgbClr val="33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types of information, whether paper-based or on a computer disk, is at risk </a:t>
            </a:r>
          </a:p>
          <a:p>
            <a:pPr>
              <a:lnSpc>
                <a:spcPct val="80000"/>
              </a:lnSpc>
            </a:pPr>
            <a:r>
              <a:rPr lang="en-US" altLang="en-US" sz="2110">
                <a:solidFill>
                  <a:srgbClr val="3366CC"/>
                </a:solidFill>
                <a:latin typeface="Times New Roman" panose="02020603050405020304" pitchFamily="18" charset="0"/>
              </a:rPr>
              <a:t>Protection of information is a major challenge</a:t>
            </a:r>
          </a:p>
          <a:p>
            <a:pPr lvl="1">
              <a:lnSpc>
                <a:spcPct val="80000"/>
              </a:lnSpc>
              <a:buFontTx/>
              <a:buChar char="o"/>
            </a:pPr>
            <a:r>
              <a:rPr lang="en-US" altLang="en-US" sz="1828" b="1" i="1">
                <a:solidFill>
                  <a:srgbClr val="3366CC"/>
                </a:solidFill>
                <a:latin typeface="Times New Roman" panose="02020603050405020304" pitchFamily="18" charset="0"/>
              </a:rPr>
              <a:t>PC/Network Failure,Hackers, Viruses/Spyware, Fraud, Unknown/Unsolicited contacts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altLang="en-US" sz="2110">
                <a:solidFill>
                  <a:srgbClr val="3366CC"/>
                </a:solidFill>
                <a:latin typeface="Times New Roman" panose="02020603050405020304" pitchFamily="18" charset="0"/>
              </a:rPr>
              <a:t>What to do?What not to do?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28">
                <a:latin typeface="Times New Roman" panose="02020603050405020304" pitchFamily="18" charset="0"/>
              </a:rPr>
              <a:t>	</a:t>
            </a:r>
          </a:p>
          <a:p>
            <a:pPr lvl="1">
              <a:lnSpc>
                <a:spcPct val="80000"/>
              </a:lnSpc>
              <a:buFont typeface="Webdings" panose="05030102010509060703" pitchFamily="18" charset="2"/>
              <a:buNone/>
            </a:pPr>
            <a:endParaRPr lang="en-US" altLang="en-US" sz="1828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en-GB" altLang="en-US" sz="2110">
              <a:latin typeface="Times New Roman" panose="02020603050405020304" pitchFamily="18" charset="0"/>
            </a:endParaRPr>
          </a:p>
        </p:txBody>
      </p:sp>
      <p:sp>
        <p:nvSpPr>
          <p:cNvPr id="267275" name="Rectangle 11"/>
          <p:cNvSpPr>
            <a:spLocks noChangeArrowheads="1"/>
          </p:cNvSpPr>
          <p:nvPr/>
        </p:nvSpPr>
        <p:spPr bwMode="auto">
          <a:xfrm>
            <a:off x="1333476" y="289833"/>
            <a:ext cx="7031871" cy="103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7" tIns="45709" rIns="91417" bIns="45709" anchor="ctr"/>
          <a:lstStyle>
            <a:lvl1pPr defTabSz="13001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defTabSz="13001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defTabSz="13001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defTabSz="13001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defTabSz="13001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altLang="en-US" sz="2672" dirty="0">
                <a:solidFill>
                  <a:schemeClr val="tx2"/>
                </a:solidFill>
                <a:latin typeface="Arial Black" panose="020B0A04020102020204" pitchFamily="34" charset="0"/>
              </a:rPr>
              <a:t>Protecting Information – a critical and essential business asset</a:t>
            </a:r>
            <a:endParaRPr lang="en-GB" altLang="en-US" sz="2672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pic>
        <p:nvPicPr>
          <p:cNvPr id="267277" name="Picture 13" descr="42-162805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403" y="4878019"/>
            <a:ext cx="1518232" cy="151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7278" name="Text Box 14"/>
          <p:cNvSpPr txBox="1">
            <a:spLocks noChangeArrowheads="1"/>
          </p:cNvSpPr>
          <p:nvPr/>
        </p:nvSpPr>
        <p:spPr bwMode="auto">
          <a:xfrm>
            <a:off x="963409" y="5054402"/>
            <a:ext cx="5816849" cy="51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 eaLnBrk="1" hangingPunct="1">
              <a:lnSpc>
                <a:spcPct val="80000"/>
              </a:lnSpc>
              <a:spcBef>
                <a:spcPct val="30000"/>
              </a:spcBef>
              <a:buSzPct val="90000"/>
              <a:buFont typeface="Wingdings" panose="05000000000000000000" pitchFamily="2" charset="2"/>
              <a:buChar char="Ø"/>
            </a:pPr>
            <a:r>
              <a:rPr lang="en-US" altLang="en-US" sz="1828">
                <a:solidFill>
                  <a:srgbClr val="3366CC"/>
                </a:solidFill>
                <a:latin typeface="Times New Roman" panose="02020603050405020304" pitchFamily="18" charset="0"/>
              </a:rPr>
              <a:t>Information Security Management System is the key.</a:t>
            </a:r>
          </a:p>
          <a:p>
            <a:endParaRPr lang="en-GB" altLang="en-US" sz="1266"/>
          </a:p>
        </p:txBody>
      </p:sp>
    </p:spTree>
    <p:extLst>
      <p:ext uri="{BB962C8B-B14F-4D97-AF65-F5344CB8AC3E}">
        <p14:creationId xmlns:p14="http://schemas.microsoft.com/office/powerpoint/2010/main" val="1174131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7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7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7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E9B3-7C79-4BCF-997C-7B4DB5663AF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ISMS </a:t>
            </a:r>
            <a:r>
              <a:rPr lang="en-US" altLang="en-US">
                <a:cs typeface="Times New Roman" panose="02020603050405020304" pitchFamily="18" charset="0"/>
              </a:rPr>
              <a:t>provides a framework to establish, implement, operate,monitor, review,maintain and improve the information security </a:t>
            </a:r>
            <a:r>
              <a:rPr lang="en-US" altLang="en-US"/>
              <a:t>within an organization</a:t>
            </a:r>
          </a:p>
          <a:p>
            <a:pPr>
              <a:lnSpc>
                <a:spcPct val="80000"/>
              </a:lnSpc>
            </a:pPr>
            <a:r>
              <a:rPr lang="en-US" altLang="en-US"/>
              <a:t>Implement effective information security that really meets business requirements</a:t>
            </a:r>
          </a:p>
          <a:p>
            <a:pPr>
              <a:lnSpc>
                <a:spcPct val="80000"/>
              </a:lnSpc>
            </a:pPr>
            <a:r>
              <a:rPr lang="en-US" altLang="en-US"/>
              <a:t>Manage risks to suit the business activity</a:t>
            </a:r>
          </a:p>
          <a:p>
            <a:pPr>
              <a:lnSpc>
                <a:spcPct val="80000"/>
              </a:lnSpc>
            </a:pPr>
            <a:r>
              <a:rPr lang="en-US" altLang="en-US"/>
              <a:t>Manage incident handling activities</a:t>
            </a:r>
          </a:p>
          <a:p>
            <a:pPr>
              <a:lnSpc>
                <a:spcPct val="80000"/>
              </a:lnSpc>
            </a:pPr>
            <a:r>
              <a:rPr lang="en-US" altLang="en-US"/>
              <a:t>Build a security culture</a:t>
            </a:r>
          </a:p>
          <a:p>
            <a:pPr>
              <a:lnSpc>
                <a:spcPct val="80000"/>
              </a:lnSpc>
            </a:pPr>
            <a:r>
              <a:rPr lang="en-US" altLang="en-US"/>
              <a:t>Conform to the requirements of the Standard</a:t>
            </a:r>
            <a:endParaRPr lang="en-GB" altLang="en-US"/>
          </a:p>
        </p:txBody>
      </p:sp>
      <p:sp>
        <p:nvSpPr>
          <p:cNvPr id="280580" name="Rectangle 4"/>
          <p:cNvSpPr>
            <a:spLocks noChangeArrowheads="1"/>
          </p:cNvSpPr>
          <p:nvPr/>
        </p:nvSpPr>
        <p:spPr bwMode="auto">
          <a:xfrm>
            <a:off x="1588202" y="0"/>
            <a:ext cx="7019591" cy="1388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7" tIns="45709" rIns="91417" bIns="45709" anchor="ctr"/>
          <a:lstStyle>
            <a:lvl1pPr defTabSz="13001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defTabSz="13001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defTabSz="13001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defTabSz="13001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defTabSz="13001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altLang="en-US" sz="2672" dirty="0">
                <a:solidFill>
                  <a:schemeClr val="tx2"/>
                </a:solidFill>
                <a:latin typeface="Arial Black" panose="020B0A04020102020204" pitchFamily="34" charset="0"/>
              </a:rPr>
              <a:t>Information Security Management System – ISO/IEC 27001</a:t>
            </a:r>
            <a:endParaRPr lang="en-GB" altLang="en-US" sz="2672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pic>
        <p:nvPicPr>
          <p:cNvPr id="280582" name="Picture 6" descr="CB1015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612" y="4270726"/>
            <a:ext cx="1518232" cy="1009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300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C3548-5FEF-418F-8821-3DA281565F2E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27000 works</a:t>
            </a:r>
          </a:p>
        </p:txBody>
      </p:sp>
      <p:sp>
        <p:nvSpPr>
          <p:cNvPr id="269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64524" y="1868347"/>
            <a:ext cx="4919743" cy="446539"/>
          </a:xfrm>
        </p:spPr>
        <p:txBody>
          <a:bodyPr/>
          <a:lstStyle/>
          <a:p>
            <a:pPr>
              <a:lnSpc>
                <a:spcPct val="80000"/>
              </a:lnSpc>
              <a:buFont typeface="Webdings" panose="05030102010509060703" pitchFamily="18" charset="2"/>
              <a:buNone/>
            </a:pPr>
            <a:r>
              <a:rPr lang="en-US" altLang="en-US" sz="2110"/>
              <a:t>The standard comes in two parts : </a:t>
            </a:r>
          </a:p>
          <a:p>
            <a:pPr>
              <a:lnSpc>
                <a:spcPct val="80000"/>
              </a:lnSpc>
              <a:buFont typeface="Webdings" panose="05030102010509060703" pitchFamily="18" charset="2"/>
              <a:buNone/>
            </a:pPr>
            <a:r>
              <a:rPr lang="en-US" altLang="en-US" sz="2110"/>
              <a:t>	</a:t>
            </a:r>
            <a:endParaRPr lang="en-GB" altLang="en-US" sz="211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  <a:buFont typeface="Webdings" panose="05030102010509060703" pitchFamily="18" charset="2"/>
              <a:buNone/>
            </a:pPr>
            <a:endParaRPr lang="en-GB" altLang="en-US" sz="2110">
              <a:solidFill>
                <a:srgbClr val="008080"/>
              </a:solidFill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  <a:buFont typeface="Webdings" panose="05030102010509060703" pitchFamily="18" charset="2"/>
              <a:buNone/>
            </a:pPr>
            <a:endParaRPr lang="en-GB" altLang="en-US" sz="2110"/>
          </a:p>
        </p:txBody>
      </p:sp>
      <p:pic>
        <p:nvPicPr>
          <p:cNvPr id="269319" name="Picture 7" descr="42-184195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7008"/>
            <a:ext cx="1518232" cy="1009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9320" name="Picture 8" descr="42-185947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403" y="5521035"/>
            <a:ext cx="1518232" cy="1009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9322" name="Text Box 10"/>
          <p:cNvSpPr txBox="1">
            <a:spLocks noChangeArrowheads="1"/>
          </p:cNvSpPr>
          <p:nvPr/>
        </p:nvSpPr>
        <p:spPr bwMode="auto">
          <a:xfrm>
            <a:off x="1139791" y="3768370"/>
            <a:ext cx="6991682" cy="1066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110">
                <a:solidFill>
                  <a:srgbClr val="1160AD"/>
                </a:solidFill>
                <a:latin typeface="Verdana" panose="020B0604030504040204" pitchFamily="34" charset="0"/>
              </a:rPr>
              <a:t>ISO/IEC 27002:2007 - </a:t>
            </a:r>
            <a:r>
              <a:rPr lang="en-GB" altLang="en-US" sz="2110">
                <a:solidFill>
                  <a:srgbClr val="1160AD"/>
                </a:solidFill>
                <a:latin typeface="Georgia" panose="02040502050405020303" pitchFamily="18" charset="0"/>
              </a:rPr>
              <a:t>is a standard code of practice and can be regarded as a comprehensive catalogue of good security things to do</a:t>
            </a:r>
          </a:p>
        </p:txBody>
      </p:sp>
      <p:sp>
        <p:nvSpPr>
          <p:cNvPr id="269323" name="Text Box 11"/>
          <p:cNvSpPr txBox="1">
            <a:spLocks noChangeArrowheads="1"/>
          </p:cNvSpPr>
          <p:nvPr/>
        </p:nvSpPr>
        <p:spPr bwMode="auto">
          <a:xfrm>
            <a:off x="1172165" y="2355074"/>
            <a:ext cx="6989450" cy="1326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ebdings" panose="05030102010509060703" pitchFamily="18" charset="2"/>
              <a:buNone/>
            </a:pPr>
            <a:r>
              <a:rPr lang="en-US" altLang="en-US" sz="2110">
                <a:solidFill>
                  <a:srgbClr val="1160AD"/>
                </a:solidFill>
                <a:latin typeface="Verdana" panose="020B0604030504040204" pitchFamily="34" charset="0"/>
              </a:rPr>
              <a:t>ISO/IEC 27001:2005 – is </a:t>
            </a:r>
            <a:r>
              <a:rPr lang="en-GB" altLang="en-US" sz="2110">
                <a:solidFill>
                  <a:srgbClr val="1160AD"/>
                </a:solidFill>
                <a:latin typeface="Georgia" panose="02040502050405020303" pitchFamily="18" charset="0"/>
              </a:rPr>
              <a:t>a standard specification for an Information Security Management Systems (ISMS)</a:t>
            </a:r>
            <a:r>
              <a:rPr lang="en-US" altLang="en-US" sz="2110">
                <a:solidFill>
                  <a:srgbClr val="1160AD"/>
                </a:solidFill>
                <a:latin typeface="Georgia" panose="02040502050405020303" pitchFamily="18" charset="0"/>
              </a:rPr>
              <a:t> which</a:t>
            </a:r>
            <a:r>
              <a:rPr lang="en-GB" altLang="en-US" sz="2110">
                <a:solidFill>
                  <a:srgbClr val="1160AD"/>
                </a:solidFill>
                <a:latin typeface="Georgia" panose="02040502050405020303" pitchFamily="18" charset="0"/>
              </a:rPr>
              <a:t> instructs you how to apply ISO/IEC 27002 and how to build, operate, maintain and improve an ISMS.</a:t>
            </a:r>
          </a:p>
          <a:p>
            <a:endParaRPr lang="en-GB" altLang="en-US" sz="1266"/>
          </a:p>
        </p:txBody>
      </p:sp>
    </p:spTree>
    <p:extLst>
      <p:ext uri="{BB962C8B-B14F-4D97-AF65-F5344CB8AC3E}">
        <p14:creationId xmlns:p14="http://schemas.microsoft.com/office/powerpoint/2010/main" val="3769654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9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9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22" grpId="0" autoUpdateAnimBg="0"/>
      <p:bldP spid="26932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B345-5321-4997-BB0F-92F7FD295DC9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47084" y="-12757"/>
            <a:ext cx="7019591" cy="1145372"/>
          </a:xfrm>
        </p:spPr>
        <p:txBody>
          <a:bodyPr/>
          <a:lstStyle/>
          <a:p>
            <a:r>
              <a:rPr lang="en-US" altLang="en-US" dirty="0"/>
              <a:t>The certification Process</a:t>
            </a:r>
          </a:p>
        </p:txBody>
      </p:sp>
      <p:sp>
        <p:nvSpPr>
          <p:cNvPr id="288771" name="Rectangle 3"/>
          <p:cNvSpPr>
            <a:spLocks noChangeArrowheads="1"/>
          </p:cNvSpPr>
          <p:nvPr/>
        </p:nvSpPr>
        <p:spPr bwMode="auto">
          <a:xfrm>
            <a:off x="1116347" y="4260679"/>
            <a:ext cx="2183575" cy="1600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 sz="1266"/>
          </a:p>
        </p:txBody>
      </p:sp>
      <p:sp>
        <p:nvSpPr>
          <p:cNvPr id="288774" name="Rectangle 6"/>
          <p:cNvSpPr>
            <a:spLocks noChangeArrowheads="1"/>
          </p:cNvSpPr>
          <p:nvPr/>
        </p:nvSpPr>
        <p:spPr bwMode="auto">
          <a:xfrm>
            <a:off x="1747084" y="1978865"/>
            <a:ext cx="6345318" cy="319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 sz="1266"/>
          </a:p>
        </p:txBody>
      </p:sp>
      <p:sp>
        <p:nvSpPr>
          <p:cNvPr id="2887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222401" y="1885092"/>
            <a:ext cx="6616590" cy="384358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110" b="1">
                <a:solidFill>
                  <a:srgbClr val="33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Guidelines </a:t>
            </a:r>
            <a:r>
              <a:rPr lang="en-US" altLang="en-US" sz="2110">
                <a:solidFill>
                  <a:srgbClr val="33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ISO/IEC 27002:2007</a:t>
            </a:r>
          </a:p>
          <a:p>
            <a:pPr>
              <a:lnSpc>
                <a:spcPct val="80000"/>
              </a:lnSpc>
            </a:pPr>
            <a:r>
              <a:rPr lang="en-US" altLang="en-US" sz="2110" b="1">
                <a:solidFill>
                  <a:srgbClr val="33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Certification </a:t>
            </a:r>
            <a:r>
              <a:rPr lang="en-US" altLang="en-US" sz="2110">
                <a:solidFill>
                  <a:srgbClr val="33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ISO/IEC 27001:2005</a:t>
            </a:r>
          </a:p>
          <a:p>
            <a:pPr lvl="1">
              <a:lnSpc>
                <a:spcPct val="80000"/>
              </a:lnSpc>
              <a:buFontTx/>
              <a:buChar char="o"/>
            </a:pPr>
            <a:r>
              <a:rPr lang="en-US" altLang="en-US" sz="1828">
                <a:solidFill>
                  <a:srgbClr val="3366CC"/>
                </a:solidFill>
                <a:latin typeface="Times New Roman" panose="02020603050405020304" pitchFamily="18" charset="0"/>
              </a:rPr>
              <a:t>     Stage 1 : Documentation Review &amp; evaluate client’s     			  readiness </a:t>
            </a:r>
          </a:p>
          <a:p>
            <a:pPr lvl="1">
              <a:lnSpc>
                <a:spcPct val="80000"/>
              </a:lnSpc>
              <a:buFontTx/>
              <a:buChar char="o"/>
            </a:pPr>
            <a:r>
              <a:rPr lang="en-US" altLang="en-US" sz="1828">
                <a:solidFill>
                  <a:srgbClr val="3366CC"/>
                </a:solidFill>
                <a:latin typeface="Times New Roman" panose="02020603050405020304" pitchFamily="18" charset="0"/>
              </a:rPr>
              <a:t>     Stage 2 : Implementation audit &amp; evaluate effectiveness 			 of client’s systems</a:t>
            </a:r>
          </a:p>
          <a:p>
            <a:pPr lvl="1">
              <a:lnSpc>
                <a:spcPct val="80000"/>
              </a:lnSpc>
              <a:buFontTx/>
              <a:buChar char="o"/>
            </a:pPr>
            <a:r>
              <a:rPr lang="en-US" altLang="en-US" sz="1828">
                <a:solidFill>
                  <a:srgbClr val="3366CC"/>
                </a:solidFill>
                <a:latin typeface="Times New Roman" panose="02020603050405020304" pitchFamily="18" charset="0"/>
              </a:rPr>
              <a:t>     Lead Auditor’s recommendation to certify</a:t>
            </a:r>
          </a:p>
          <a:p>
            <a:pPr lvl="1">
              <a:lnSpc>
                <a:spcPct val="80000"/>
              </a:lnSpc>
              <a:buFontTx/>
              <a:buChar char="o"/>
            </a:pPr>
            <a:r>
              <a:rPr lang="en-US" altLang="en-US" sz="1828">
                <a:solidFill>
                  <a:srgbClr val="3366CC"/>
                </a:solidFill>
                <a:latin typeface="Times New Roman" panose="02020603050405020304" pitchFamily="18" charset="0"/>
              </a:rPr>
              <a:t>     Certificate issued by certification/registration body</a:t>
            </a:r>
          </a:p>
          <a:p>
            <a:pPr>
              <a:lnSpc>
                <a:spcPct val="80000"/>
              </a:lnSpc>
            </a:pPr>
            <a:r>
              <a:rPr lang="en-US" altLang="en-US" sz="2110" b="1">
                <a:solidFill>
                  <a:srgbClr val="3366CC"/>
                </a:solidFill>
                <a:latin typeface="Times New Roman" panose="02020603050405020304" pitchFamily="18" charset="0"/>
              </a:rPr>
              <a:t>Surveillance</a:t>
            </a:r>
          </a:p>
          <a:p>
            <a:pPr lvl="1">
              <a:lnSpc>
                <a:spcPct val="80000"/>
              </a:lnSpc>
              <a:buFontTx/>
              <a:buChar char="o"/>
            </a:pPr>
            <a:r>
              <a:rPr lang="en-US" altLang="en-US" sz="1828">
                <a:solidFill>
                  <a:srgbClr val="3366CC"/>
                </a:solidFill>
                <a:latin typeface="Times New Roman" panose="02020603050405020304" pitchFamily="18" charset="0"/>
              </a:rPr>
              <a:t>	Periodic review audits(6 monthly interval)</a:t>
            </a:r>
          </a:p>
          <a:p>
            <a:pPr lvl="1">
              <a:lnSpc>
                <a:spcPct val="80000"/>
              </a:lnSpc>
              <a:buFontTx/>
              <a:buChar char="o"/>
            </a:pPr>
            <a:r>
              <a:rPr lang="en-US" altLang="en-US" sz="1828">
                <a:solidFill>
                  <a:srgbClr val="3366CC"/>
                </a:solidFill>
                <a:latin typeface="Times New Roman" panose="02020603050405020304" pitchFamily="18" charset="0"/>
              </a:rPr>
              <a:t>   Triennial re-certification(after 3 years)</a:t>
            </a:r>
          </a:p>
          <a:p>
            <a:pPr>
              <a:lnSpc>
                <a:spcPct val="80000"/>
              </a:lnSpc>
              <a:buFont typeface="Webdings" panose="05030102010509060703" pitchFamily="18" charset="2"/>
              <a:buNone/>
            </a:pPr>
            <a:r>
              <a:rPr lang="en-GB" altLang="en-US" sz="2110">
                <a:solidFill>
                  <a:srgbClr val="3366CC"/>
                </a:solidFill>
                <a:latin typeface="Times New Roman" panose="02020603050405020304" pitchFamily="18" charset="0"/>
              </a:rPr>
              <a:t> </a:t>
            </a:r>
            <a:endParaRPr lang="en-US" altLang="en-US" sz="2110">
              <a:solidFill>
                <a:srgbClr val="3366CC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28">
                <a:latin typeface="Times New Roman" panose="02020603050405020304" pitchFamily="18" charset="0"/>
              </a:rPr>
              <a:t>	</a:t>
            </a:r>
          </a:p>
          <a:p>
            <a:pPr lvl="1">
              <a:lnSpc>
                <a:spcPct val="80000"/>
              </a:lnSpc>
            </a:pPr>
            <a:endParaRPr lang="en-US" altLang="en-US" sz="1828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en-GB" altLang="en-US" sz="2110">
              <a:latin typeface="Times New Roman" panose="02020603050405020304" pitchFamily="18" charset="0"/>
            </a:endParaRPr>
          </a:p>
        </p:txBody>
      </p:sp>
      <p:pic>
        <p:nvPicPr>
          <p:cNvPr id="288777" name="Picture 9" descr="42-170734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138" y="4611212"/>
            <a:ext cx="1303894" cy="151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553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836D-4EB2-41C8-BE65-0C3C1D1D4C7C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information?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 asset – essential to an organization’s business and needs to be protected.</a:t>
            </a:r>
          </a:p>
          <a:p>
            <a:r>
              <a:rPr lang="en-US" altLang="en-US"/>
              <a:t>Protection is vital in the increasingly interconnected business environment.</a:t>
            </a:r>
          </a:p>
          <a:p>
            <a:r>
              <a:rPr lang="en-US" altLang="en-US"/>
              <a:t>Interconnectivity leads to information being exposed to growing number and wider variety of threats and vulnerabilities.</a:t>
            </a:r>
          </a:p>
          <a:p>
            <a:r>
              <a:rPr lang="en-US" altLang="en-US"/>
              <a:t>Forms of information- printed, written, stored electronically, transmitted by post, email.</a:t>
            </a:r>
          </a:p>
        </p:txBody>
      </p:sp>
    </p:spTree>
    <p:extLst>
      <p:ext uri="{BB962C8B-B14F-4D97-AF65-F5344CB8AC3E}">
        <p14:creationId xmlns:p14="http://schemas.microsoft.com/office/powerpoint/2010/main" val="88510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Information Security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5EE4-6661-4541-A8DD-9FD305FF2C66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32212" y="283686"/>
            <a:ext cx="7019591" cy="1012527"/>
          </a:xfrm>
        </p:spPr>
        <p:txBody>
          <a:bodyPr/>
          <a:lstStyle/>
          <a:p>
            <a:r>
              <a:rPr lang="en-US" altLang="en-US" dirty="0"/>
              <a:t>ISMS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4524" y="1879510"/>
            <a:ext cx="7769777" cy="4242119"/>
          </a:xfrm>
        </p:spPr>
        <p:txBody>
          <a:bodyPr/>
          <a:lstStyle/>
          <a:p>
            <a:pPr>
              <a:buFont typeface="Webdings" panose="05030102010509060703" pitchFamily="18" charset="2"/>
              <a:buNone/>
            </a:pPr>
            <a:r>
              <a:rPr lang="en-US" altLang="en-US"/>
              <a:t>   With an ISMS we are not intending to make the system ‘hacker proof’ but develop a mechanism which can, to a large extent: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Anticipate potential problems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Prepare through proactive measures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Protect against considerable damages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Ensure recovery and restoration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‘Failure is not when you fall down, but when you fail to get up’</a:t>
            </a:r>
          </a:p>
          <a:p>
            <a:pPr>
              <a:buFont typeface="Webdings" panose="05030102010509060703" pitchFamily="18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5450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CMPS319">
  <a:themeElements>
    <a:clrScheme name="CMPS319 4">
      <a:dk1>
        <a:srgbClr val="330000"/>
      </a:dk1>
      <a:lt1>
        <a:srgbClr val="FFFFCC"/>
      </a:lt1>
      <a:dk2>
        <a:srgbClr val="000000"/>
      </a:dk2>
      <a:lt2>
        <a:srgbClr val="FFCC00"/>
      </a:lt2>
      <a:accent1>
        <a:srgbClr val="FF9900"/>
      </a:accent1>
      <a:accent2>
        <a:srgbClr val="330099"/>
      </a:accent2>
      <a:accent3>
        <a:srgbClr val="AAAAAA"/>
      </a:accent3>
      <a:accent4>
        <a:srgbClr val="DADAAE"/>
      </a:accent4>
      <a:accent5>
        <a:srgbClr val="FFCAAA"/>
      </a:accent5>
      <a:accent6>
        <a:srgbClr val="2D008A"/>
      </a:accent6>
      <a:hlink>
        <a:srgbClr val="FF6633"/>
      </a:hlink>
      <a:folHlink>
        <a:srgbClr val="669900"/>
      </a:folHlink>
    </a:clrScheme>
    <a:fontScheme name="CMPS3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MPS319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IK">
  <a:themeElements>
    <a:clrScheme name="CMPS319 4">
      <a:dk1>
        <a:srgbClr val="330000"/>
      </a:dk1>
      <a:lt1>
        <a:srgbClr val="FFFFCC"/>
      </a:lt1>
      <a:dk2>
        <a:srgbClr val="000000"/>
      </a:dk2>
      <a:lt2>
        <a:srgbClr val="FFCC00"/>
      </a:lt2>
      <a:accent1>
        <a:srgbClr val="FF9900"/>
      </a:accent1>
      <a:accent2>
        <a:srgbClr val="330099"/>
      </a:accent2>
      <a:accent3>
        <a:srgbClr val="AAAAAA"/>
      </a:accent3>
      <a:accent4>
        <a:srgbClr val="DADAAE"/>
      </a:accent4>
      <a:accent5>
        <a:srgbClr val="FFCAAA"/>
      </a:accent5>
      <a:accent6>
        <a:srgbClr val="2D008A"/>
      </a:accent6>
      <a:hlink>
        <a:srgbClr val="FF6633"/>
      </a:hlink>
      <a:folHlink>
        <a:srgbClr val="669900"/>
      </a:folHlink>
    </a:clrScheme>
    <a:fontScheme name="CMPS3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MPS319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IK" id="{CBAE901A-13DB-41D6-8E0F-E100C87A1DF1}" vid="{373E7A5F-14F2-4ABC-B239-B1B6656D68C5}"/>
    </a:ext>
  </a:extLst>
</a:theme>
</file>

<file path=ppt/theme/theme3.xml><?xml version="1.0" encoding="utf-8"?>
<a:theme xmlns:a="http://schemas.openxmlformats.org/drawingml/2006/main" name="1_MIK">
  <a:themeElements>
    <a:clrScheme name="CMPS319 4">
      <a:dk1>
        <a:srgbClr val="330000"/>
      </a:dk1>
      <a:lt1>
        <a:srgbClr val="FFFFCC"/>
      </a:lt1>
      <a:dk2>
        <a:srgbClr val="000000"/>
      </a:dk2>
      <a:lt2>
        <a:srgbClr val="FFCC00"/>
      </a:lt2>
      <a:accent1>
        <a:srgbClr val="FF9900"/>
      </a:accent1>
      <a:accent2>
        <a:srgbClr val="330099"/>
      </a:accent2>
      <a:accent3>
        <a:srgbClr val="AAAAAA"/>
      </a:accent3>
      <a:accent4>
        <a:srgbClr val="DADAAE"/>
      </a:accent4>
      <a:accent5>
        <a:srgbClr val="FFCAAA"/>
      </a:accent5>
      <a:accent6>
        <a:srgbClr val="2D008A"/>
      </a:accent6>
      <a:hlink>
        <a:srgbClr val="FF6633"/>
      </a:hlink>
      <a:folHlink>
        <a:srgbClr val="669900"/>
      </a:folHlink>
    </a:clrScheme>
    <a:fontScheme name="CMPS3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MPS319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IK" id="{CBAE901A-13DB-41D6-8E0F-E100C87A1DF1}" vid="{373E7A5F-14F2-4ABC-B239-B1B6656D68C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2488</Words>
  <Application>Microsoft Office PowerPoint</Application>
  <PresentationFormat>On-screen Show (4:3)</PresentationFormat>
  <Paragraphs>409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42" baseType="lpstr">
      <vt:lpstr>Arial</vt:lpstr>
      <vt:lpstr>Arial Black</vt:lpstr>
      <vt:lpstr>Calibri</vt:lpstr>
      <vt:lpstr>Georgia</vt:lpstr>
      <vt:lpstr>Symbol</vt:lpstr>
      <vt:lpstr>Times New Roman</vt:lpstr>
      <vt:lpstr>Verdana</vt:lpstr>
      <vt:lpstr>Webdings</vt:lpstr>
      <vt:lpstr>Wingdings</vt:lpstr>
      <vt:lpstr>CMPS319</vt:lpstr>
      <vt:lpstr>MIK</vt:lpstr>
      <vt:lpstr>1_MIK</vt:lpstr>
      <vt:lpstr>ISO/IEC 27001:2005  Information Security Management System Certification  Scheme</vt:lpstr>
      <vt:lpstr>Presentation Outline</vt:lpstr>
      <vt:lpstr>The Mauritius Standards Bureau</vt:lpstr>
      <vt:lpstr>PowerPoint Presentation</vt:lpstr>
      <vt:lpstr>PowerPoint Presentation</vt:lpstr>
      <vt:lpstr>How 27000 works</vt:lpstr>
      <vt:lpstr>The certification Process</vt:lpstr>
      <vt:lpstr>What is information?</vt:lpstr>
      <vt:lpstr>ISMS</vt:lpstr>
      <vt:lpstr>The Challenge…</vt:lpstr>
      <vt:lpstr>Information Security</vt:lpstr>
      <vt:lpstr>Why Information Security is needed?</vt:lpstr>
      <vt:lpstr>Why Information security is needed?</vt:lpstr>
      <vt:lpstr>Objectives of Information Security</vt:lpstr>
      <vt:lpstr>PowerPoint Presentation</vt:lpstr>
      <vt:lpstr>Why  ISMS ?</vt:lpstr>
      <vt:lpstr>Who needs ISMS?</vt:lpstr>
      <vt:lpstr>Benefits of ISMS</vt:lpstr>
      <vt:lpstr>Major components of the ISMS</vt:lpstr>
      <vt:lpstr>Overview of MS ISO/IEC 27001:2005</vt:lpstr>
      <vt:lpstr>Overview of MS ISO/IEC 27001:2005</vt:lpstr>
      <vt:lpstr>Overview of MS ISO/IEC 27001:2005</vt:lpstr>
      <vt:lpstr>Overview of MS ISO/IEC 27001:2005</vt:lpstr>
      <vt:lpstr>Overview of MS ISO/IEC 27001:2005</vt:lpstr>
      <vt:lpstr>Overview of MS ISO/IEC 27001:2005</vt:lpstr>
      <vt:lpstr>Overview of MS ISO/IEC 27001:2005</vt:lpstr>
      <vt:lpstr>Benefits of Certification</vt:lpstr>
      <vt:lpstr>MSB as your National Certification Body</vt:lpstr>
      <vt:lpstr>Schedule of Fees for NISMS</vt:lpstr>
      <vt:lpstr> Thank you for your attention.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ISO/IEC 27001:2005  Information Security Management System Certification  Scheme</dc:title>
  <dc:creator>Harfebi Fryonanda</dc:creator>
  <cp:lastModifiedBy>Harfebi Fryonanda</cp:lastModifiedBy>
  <cp:revision>1</cp:revision>
  <dcterms:created xsi:type="dcterms:W3CDTF">2018-12-17T02:50:04Z</dcterms:created>
  <dcterms:modified xsi:type="dcterms:W3CDTF">2018-12-17T02:56:05Z</dcterms:modified>
</cp:coreProperties>
</file>