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295400"/>
            <a:ext cx="6934200" cy="2116138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3429000"/>
            <a:ext cx="6400800" cy="1752600"/>
          </a:xfrm>
        </p:spPr>
        <p:txBody>
          <a:bodyPr/>
          <a:lstStyle>
            <a:lvl1pPr marL="0" indent="0" algn="ctr">
              <a:buFont typeface="Symbol" panose="05050102010706020507" pitchFamily="18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1676400" y="0"/>
            <a:ext cx="76200" cy="6858000"/>
          </a:xfrm>
          <a:prstGeom prst="rect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3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3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878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5867400" cy="533400"/>
          </a:xfrm>
        </p:spPr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286000" cy="533400"/>
          </a:xfrm>
        </p:spPr>
        <p:txBody>
          <a:bodyPr/>
          <a:lstStyle>
            <a:lvl1pPr>
              <a:defRPr/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035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295400"/>
            <a:ext cx="6934200" cy="2116138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3429000"/>
            <a:ext cx="6400800" cy="1752600"/>
          </a:xfrm>
        </p:spPr>
        <p:txBody>
          <a:bodyPr/>
          <a:lstStyle>
            <a:lvl1pPr marL="0" indent="0" algn="ctr">
              <a:buFont typeface="Symbol" panose="05050102010706020507" pitchFamily="18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1676400" y="0"/>
            <a:ext cx="76200" cy="6858000"/>
          </a:xfrm>
          <a:prstGeom prst="rect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3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308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469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504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8652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1308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54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9047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6952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1445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7315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1831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5867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286000" cy="533400"/>
          </a:xfrm>
        </p:spPr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9918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295400"/>
            <a:ext cx="6934200" cy="2116138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3429000"/>
            <a:ext cx="6400800" cy="1752600"/>
          </a:xfrm>
        </p:spPr>
        <p:txBody>
          <a:bodyPr/>
          <a:lstStyle>
            <a:lvl1pPr marL="0" indent="0" algn="ctr">
              <a:buFont typeface="Symbol" panose="05050102010706020507" pitchFamily="18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0"/>
            <a:ext cx="1752600" cy="68580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1676400" y="0"/>
            <a:ext cx="76200" cy="6858000"/>
          </a:xfrm>
          <a:prstGeom prst="rect">
            <a:avLst/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09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193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2937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8235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110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2361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0439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1400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8817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8987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5747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8021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5867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286000" cy="533400"/>
          </a:xfrm>
        </p:spPr>
        <p:txBody>
          <a:bodyPr/>
          <a:lstStyle>
            <a:lvl1pPr>
              <a:defRPr/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611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65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233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637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444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011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380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63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400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FB61A2-8DB8-45E2-9ADB-8A5033793122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617444CB-661B-4E52-990A-D68D2772DE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21627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Symbol" panose="05050102010706020507" pitchFamily="18" charset="2"/>
        <a:buBlip>
          <a:blip r:embed="rId1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5"/>
        </a:buBlip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6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4"/>
        </a:buBlip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63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400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23517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Symbol" panose="05050102010706020507" pitchFamily="18" charset="2"/>
        <a:buBlip>
          <a:blip r:embed="rId14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5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63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400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msb.intnet.mu</a:t>
            </a:r>
            <a:endParaRPr lang="en-ID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ID" smtClean="0"/>
              <a:t>Information Security</a:t>
            </a:r>
            <a:endParaRPr lang="en-ID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B3BD831-E53D-45A7-9AEE-9BDB442B13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5588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Symbol" panose="05050102010706020507" pitchFamily="18" charset="2"/>
        <a:buBlip>
          <a:blip r:embed="rId1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5"/>
        </a:buBlip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6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Blip>
          <a:blip r:embed="rId14"/>
        </a:buBlip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869" y="3984009"/>
            <a:ext cx="6934200" cy="2116138"/>
          </a:xfrm>
        </p:spPr>
        <p:txBody>
          <a:bodyPr>
            <a:normAutofit/>
          </a:bodyPr>
          <a:lstStyle/>
          <a:p>
            <a:r>
              <a:rPr lang="en-US" dirty="0" smtClean="0"/>
              <a:t>Risk Management: Controlling Risk In information Security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94" y="1285586"/>
            <a:ext cx="3956828" cy="25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</a:t>
            </a:r>
            <a:r>
              <a:rPr lang="en-US" dirty="0" smtClean="0"/>
              <a:t>Strategy: defense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Defense: Prevent the exploitation of the system via application of policy, training/education, and technology. Preferably layered security (defense in depth)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Counter threats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Remove vulnerabilities from assess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Limit access to assets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Add protective safeguards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6597" y="2420874"/>
            <a:ext cx="3450953" cy="30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</a:t>
            </a:r>
            <a:r>
              <a:rPr lang="en-US" dirty="0" smtClean="0"/>
              <a:t>Strategy: transferal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Transferal: Shift risks to other areas or outside entities to handle</a:t>
            </a:r>
          </a:p>
          <a:p>
            <a:r>
              <a:rPr lang="en-US" dirty="0" smtClean="0"/>
              <a:t>Can include: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Purchasing insurance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Outsourcing to other organizations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Implementing service contracts with providers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Revising deployment models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1898" y="2571750"/>
            <a:ext cx="300037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Strategy</a:t>
            </a:r>
            <a:r>
              <a:rPr lang="en-US" dirty="0" smtClean="0"/>
              <a:t>: Mitigation</a:t>
            </a:r>
            <a:r>
              <a:rPr lang="en-US" dirty="0"/>
              <a:t>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Mitigation: Creating plans and preparations to reduce the damage of threat actualization</a:t>
            </a:r>
          </a:p>
          <a:p>
            <a:pPr marL="0" indent="0">
              <a:buNone/>
            </a:pPr>
            <a:r>
              <a:rPr lang="en-US" dirty="0" smtClean="0"/>
              <a:t>Preparation should include 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Incidence Response Plan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Disaster Recovery Plan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Business Continuity Plan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2228" y="2571751"/>
            <a:ext cx="4024288" cy="30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Strategy</a:t>
            </a:r>
            <a:r>
              <a:rPr lang="en-US" dirty="0" smtClean="0"/>
              <a:t>: Acceptance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Acceptance: Properly identifying and acknowledging risks, and choosing to not control them</a:t>
            </a:r>
          </a:p>
          <a:p>
            <a:pPr marL="0" indent="0">
              <a:buNone/>
            </a:pPr>
            <a:r>
              <a:rPr lang="en-US" dirty="0" smtClean="0"/>
              <a:t>Appropriate when: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cost to protect an asset or assets exceeds the cost to replace it/them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When the probability of risk is very low and the asset is of low priority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Otherwise acceptance = negligence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3100" y="2571751"/>
            <a:ext cx="3565922" cy="270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Strategy</a:t>
            </a:r>
            <a:r>
              <a:rPr lang="en-US" dirty="0" smtClean="0"/>
              <a:t>: Termination	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Termination: Removing or discontinuing the information asset from the organization </a:t>
            </a:r>
          </a:p>
          <a:p>
            <a:r>
              <a:rPr lang="en-US" dirty="0" smtClean="0"/>
              <a:t>Examples include: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Equipment disposal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Discontinuing a provided service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Firing an employee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2228" y="2420875"/>
            <a:ext cx="3565922" cy="28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each strategy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30238" y="1094309"/>
            <a:ext cx="3868737" cy="823912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0238" y="1918221"/>
            <a:ext cx="3868737" cy="3684588"/>
          </a:xfrm>
        </p:spPr>
        <p:txBody>
          <a:bodyPr/>
          <a:lstStyle/>
          <a:p>
            <a:r>
              <a:rPr lang="en-US" dirty="0" smtClean="0"/>
              <a:t>Defense: Preferred all round approach</a:t>
            </a:r>
          </a:p>
          <a:p>
            <a:r>
              <a:rPr lang="en-US" dirty="0" smtClean="0"/>
              <a:t>Transferal: Easy and effective</a:t>
            </a:r>
          </a:p>
          <a:p>
            <a:r>
              <a:rPr lang="en-US" dirty="0" smtClean="0"/>
              <a:t>Mitigation: Effective when all else fails</a:t>
            </a:r>
          </a:p>
          <a:p>
            <a:r>
              <a:rPr lang="en-US" dirty="0" smtClean="0"/>
              <a:t>Acceptance: Cheap and easy</a:t>
            </a:r>
          </a:p>
          <a:p>
            <a:r>
              <a:rPr lang="en-US" dirty="0" smtClean="0"/>
              <a:t>Termination: Relatively cheap and safe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29149" y="1094309"/>
            <a:ext cx="3887788" cy="823912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29149" y="1918221"/>
            <a:ext cx="3887788" cy="3684588"/>
          </a:xfrm>
        </p:spPr>
        <p:txBody>
          <a:bodyPr/>
          <a:lstStyle/>
          <a:p>
            <a:r>
              <a:rPr lang="en-US" dirty="0" smtClean="0"/>
              <a:t>Defense: Expensive and laborious</a:t>
            </a:r>
          </a:p>
          <a:p>
            <a:r>
              <a:rPr lang="en-US" dirty="0" smtClean="0"/>
              <a:t>Transferal: Dependence on external entities</a:t>
            </a:r>
          </a:p>
          <a:p>
            <a:r>
              <a:rPr lang="en-US" dirty="0" smtClean="0"/>
              <a:t>Mitigation: Guarantees company loss</a:t>
            </a:r>
          </a:p>
          <a:p>
            <a:r>
              <a:rPr lang="en-US" dirty="0" smtClean="0"/>
              <a:t>Acceptance: Rarely appropriate, unsafe</a:t>
            </a:r>
          </a:p>
          <a:p>
            <a:r>
              <a:rPr lang="en-US" dirty="0" smtClean="0"/>
              <a:t>Termination: Rarely appropriate, requires company loss</a:t>
            </a:r>
          </a:p>
        </p:txBody>
      </p:sp>
    </p:spTree>
    <p:extLst>
      <p:ext uri="{BB962C8B-B14F-4D97-AF65-F5344CB8AC3E}">
        <p14:creationId xmlns:p14="http://schemas.microsoft.com/office/powerpoint/2010/main" val="985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approaches to risk management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 CERT’s Operationally Critical Threat Assessment Vulnerability Evaluation (OCTAVE) Methods (Original, OCTAVE-S, OCTAVE-Allegro)</a:t>
            </a:r>
          </a:p>
          <a:p>
            <a:r>
              <a:rPr lang="en-US" dirty="0" smtClean="0"/>
              <a:t>ISO 27005 Standard for InfoSec Risk Management</a:t>
            </a:r>
          </a:p>
          <a:p>
            <a:r>
              <a:rPr lang="en-US" dirty="0" smtClean="0"/>
              <a:t>NIST Risk Management Model </a:t>
            </a:r>
          </a:p>
          <a:p>
            <a:r>
              <a:rPr lang="en-US" dirty="0"/>
              <a:t>Microsoft Risk Management Approach</a:t>
            </a:r>
          </a:p>
          <a:p>
            <a:r>
              <a:rPr lang="en-US" dirty="0" smtClean="0"/>
              <a:t>Jack </a:t>
            </a:r>
            <a:r>
              <a:rPr lang="en-US" dirty="0"/>
              <a:t>A. Jones’ Factor Analysis of Information Risk (FAIR)</a:t>
            </a:r>
          </a:p>
          <a:p>
            <a:r>
              <a:rPr lang="en-US" dirty="0" smtClean="0"/>
              <a:t>Delphi </a:t>
            </a:r>
            <a:r>
              <a:rPr lang="en-US" dirty="0"/>
              <a:t>Technique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4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risk management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Ensure overall business and business assets are safe </a:t>
            </a:r>
          </a:p>
          <a:p>
            <a:pPr marL="0" indent="0">
              <a:buNone/>
            </a:pPr>
            <a:r>
              <a:rPr lang="en-US" dirty="0" smtClean="0"/>
              <a:t>Protect against competitive disadvantage</a:t>
            </a:r>
          </a:p>
          <a:p>
            <a:pPr marL="0" indent="0">
              <a:buNone/>
            </a:pPr>
            <a:r>
              <a:rPr lang="en-US" dirty="0" smtClean="0"/>
              <a:t>Compliance with laws and best business practices</a:t>
            </a:r>
          </a:p>
          <a:p>
            <a:pPr marL="0" indent="0">
              <a:buNone/>
            </a:pPr>
            <a:r>
              <a:rPr lang="en-US" dirty="0" smtClean="0"/>
              <a:t>Maintain a good public reputation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a risk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Identify Risk</a:t>
            </a:r>
          </a:p>
          <a:p>
            <a:r>
              <a:rPr lang="en-US" dirty="0" smtClean="0"/>
              <a:t>Step 2: Assess Risk</a:t>
            </a:r>
          </a:p>
          <a:p>
            <a:r>
              <a:rPr lang="en-US" dirty="0" smtClean="0"/>
              <a:t>Step 3: Control Risk</a:t>
            </a:r>
          </a:p>
          <a:p>
            <a:r>
              <a:rPr lang="en-US" dirty="0" smtClean="0"/>
              <a:t>Steps are similar regardless of context (InfoSec, Physical Security, Financial, etc.)</a:t>
            </a:r>
          </a:p>
          <a:p>
            <a:r>
              <a:rPr lang="en-US" dirty="0" smtClean="0"/>
              <a:t>This presentation will focus on controlling risk within an InfoSec context</a:t>
            </a:r>
          </a:p>
        </p:txBody>
      </p:sp>
    </p:spTree>
    <p:extLst>
      <p:ext uri="{BB962C8B-B14F-4D97-AF65-F5344CB8AC3E}">
        <p14:creationId xmlns:p14="http://schemas.microsoft.com/office/powerpoint/2010/main" val="23541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Identification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steps to risk identification are:</a:t>
            </a:r>
          </a:p>
          <a:p>
            <a:pPr lvl="1"/>
            <a:r>
              <a:rPr lang="en-US" sz="1800" dirty="0"/>
              <a:t>Identify your organization’s information assets</a:t>
            </a:r>
          </a:p>
          <a:p>
            <a:pPr lvl="1"/>
            <a:r>
              <a:rPr lang="en-US" sz="1800" dirty="0"/>
              <a:t>Classify and categorize said assets into useful groups</a:t>
            </a:r>
          </a:p>
          <a:p>
            <a:pPr lvl="1"/>
            <a:r>
              <a:rPr lang="en-US" sz="1800" dirty="0"/>
              <a:t>Rank assets necessity to the organization </a:t>
            </a:r>
          </a:p>
          <a:p>
            <a:pPr marL="96012" lvl="1" indent="0">
              <a:buNone/>
            </a:pPr>
            <a:r>
              <a:rPr lang="en-US" sz="1800" dirty="0"/>
              <a:t>To the right is a simplified example of how a company may identify risks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424267" y="1319055"/>
          <a:ext cx="446024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Asset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Asset Type and Subcategory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Asset</a:t>
                      </a:r>
                      <a:r>
                        <a:rPr lang="en-US" sz="1200" baseline="0" dirty="0" smtClean="0"/>
                        <a:t> Function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Priority Level (Low, Medium, High, Critical)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Bob</a:t>
                      </a:r>
                      <a:r>
                        <a:rPr lang="en-US" sz="1200" baseline="0" dirty="0" smtClean="0"/>
                        <a:t> Worker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Personnel: InfoSec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Secure Networks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Penetration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Make coffee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Cisco UCS</a:t>
                      </a:r>
                      <a:r>
                        <a:rPr lang="en-US" sz="1200" baseline="0" dirty="0" smtClean="0"/>
                        <a:t> B460 M4 Blade Server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Hardware: Networking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Database Server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Customer</a:t>
                      </a:r>
                      <a:r>
                        <a:rPr lang="en-US" sz="1200" baseline="0" dirty="0" smtClean="0"/>
                        <a:t> Personally Identifiable Information (PII)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Data: Confidential Information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Provide</a:t>
                      </a:r>
                      <a:r>
                        <a:rPr lang="en-US" sz="1200" baseline="0" dirty="0" smtClean="0"/>
                        <a:t> information for all business transactions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Critical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Windows</a:t>
                      </a:r>
                      <a:r>
                        <a:rPr lang="en-US" sz="1200" baseline="0" dirty="0" smtClean="0"/>
                        <a:t> 7 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Software: Operating System 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Employee</a:t>
                      </a:r>
                      <a:r>
                        <a:rPr lang="en-US" sz="1200" baseline="0" dirty="0" smtClean="0"/>
                        <a:t> access to enterprise software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Medium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7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steps to risk assessment are:</a:t>
            </a:r>
          </a:p>
          <a:p>
            <a:pPr lvl="1"/>
            <a:r>
              <a:rPr lang="en-US" sz="1650" dirty="0"/>
              <a:t>Identify threats and threat agents</a:t>
            </a:r>
          </a:p>
          <a:p>
            <a:pPr lvl="1"/>
            <a:r>
              <a:rPr lang="en-US" sz="1650" dirty="0"/>
              <a:t>Prioritize threats and threat agents </a:t>
            </a:r>
          </a:p>
          <a:p>
            <a:pPr lvl="1"/>
            <a:r>
              <a:rPr lang="en-US" sz="1650" dirty="0"/>
              <a:t>Assess vulnerabilities in current InfoSec plan</a:t>
            </a:r>
          </a:p>
          <a:p>
            <a:pPr lvl="1"/>
            <a:r>
              <a:rPr lang="en-US" sz="1650" dirty="0"/>
              <a:t>Determine risk of each threat </a:t>
            </a:r>
          </a:p>
          <a:p>
            <a:pPr marL="96012" lvl="1" indent="0">
              <a:buNone/>
            </a:pPr>
            <a:r>
              <a:rPr lang="en-US" sz="1650" dirty="0"/>
              <a:t>R = P * V – M + U</a:t>
            </a:r>
          </a:p>
          <a:p>
            <a:pPr marL="96012" lvl="1" indent="0">
              <a:buNone/>
            </a:pPr>
            <a:r>
              <a:rPr lang="en-US" sz="1650" dirty="0"/>
              <a:t>	</a:t>
            </a:r>
            <a:r>
              <a:rPr lang="en-US" sz="1650" dirty="0"/>
              <a:t>R = Risk</a:t>
            </a:r>
          </a:p>
          <a:p>
            <a:pPr marL="96012" lvl="1" indent="0">
              <a:buNone/>
            </a:pPr>
            <a:r>
              <a:rPr lang="en-US" sz="1650" dirty="0"/>
              <a:t>	</a:t>
            </a:r>
            <a:r>
              <a:rPr lang="en-US" sz="1650" dirty="0"/>
              <a:t>P = Probability of threat attack</a:t>
            </a:r>
          </a:p>
          <a:p>
            <a:pPr marL="96012" lvl="1" indent="0">
              <a:buNone/>
            </a:pPr>
            <a:r>
              <a:rPr lang="en-US" sz="1650" dirty="0"/>
              <a:t>	</a:t>
            </a:r>
            <a:r>
              <a:rPr lang="en-US" sz="1650" dirty="0"/>
              <a:t>V = Value of Information Asset</a:t>
            </a:r>
          </a:p>
          <a:p>
            <a:pPr marL="96012" lvl="1" indent="0">
              <a:buNone/>
            </a:pPr>
            <a:r>
              <a:rPr lang="en-US" sz="1650" dirty="0"/>
              <a:t>	</a:t>
            </a:r>
            <a:r>
              <a:rPr lang="en-US" sz="1650" dirty="0"/>
              <a:t>M = Mitigation by current controls</a:t>
            </a:r>
          </a:p>
          <a:p>
            <a:pPr marL="96012" lvl="1" indent="0">
              <a:buNone/>
            </a:pPr>
            <a:r>
              <a:rPr lang="en-US" sz="1650" dirty="0"/>
              <a:t>	</a:t>
            </a:r>
            <a:r>
              <a:rPr lang="en-US" sz="1650" dirty="0"/>
              <a:t>U = Uncertainty of vulnerability</a:t>
            </a:r>
          </a:p>
          <a:p>
            <a:pPr marL="96012" lvl="1" indent="0">
              <a:buNone/>
            </a:pPr>
            <a:r>
              <a:rPr lang="en-US" sz="1650" dirty="0"/>
              <a:t>The table to the right combines elements of all of these in a highly simplified format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74636" y="1200151"/>
          <a:ext cx="4387720" cy="487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50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Threat Agent</a:t>
                      </a:r>
                      <a:r>
                        <a:rPr lang="en-US" sz="1200" baseline="0" dirty="0" smtClean="0"/>
                        <a:t> and Threat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Target</a:t>
                      </a:r>
                      <a:r>
                        <a:rPr lang="en-US" sz="1200" baseline="0" dirty="0" smtClean="0"/>
                        <a:t>ed Asset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Threat Level 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Possible</a:t>
                      </a:r>
                      <a:r>
                        <a:rPr lang="en-US" sz="1200" baseline="0" dirty="0" smtClean="0"/>
                        <a:t> Exploits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Risk (Scale of 1-5)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Disgruntled</a:t>
                      </a:r>
                      <a:r>
                        <a:rPr lang="en-US" sz="1200" baseline="0" dirty="0" smtClean="0"/>
                        <a:t> Insider: Steal company information</a:t>
                      </a:r>
                    </a:p>
                    <a:p>
                      <a:r>
                        <a:rPr lang="en-US" sz="1200" baseline="0" dirty="0" smtClean="0"/>
                        <a:t>to sell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Company</a:t>
                      </a:r>
                      <a:r>
                        <a:rPr lang="en-US" sz="1200" baseline="0" dirty="0" smtClean="0"/>
                        <a:t> data (i.e. Customer PII)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Access</a:t>
                      </a:r>
                      <a:r>
                        <a:rPr lang="en-US" sz="1200" baseline="0" dirty="0" smtClean="0"/>
                        <a:t> control credentials, knowledge of InfoSec policies, etc. 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4.16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Fire:</a:t>
                      </a:r>
                      <a:r>
                        <a:rPr lang="en-US" sz="1200" baseline="0" dirty="0" smtClean="0"/>
                        <a:t> Burn the facility down or cause major damage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Company</a:t>
                      </a:r>
                      <a:r>
                        <a:rPr lang="en-US" sz="1200" baseline="0" dirty="0" smtClean="0"/>
                        <a:t> Facility, Personnel, Equipment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Critical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Mishandled</a:t>
                      </a:r>
                      <a:r>
                        <a:rPr lang="en-US" sz="1200" baseline="0" dirty="0" smtClean="0"/>
                        <a:t> equipment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2.78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07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Hacktivists:</a:t>
                      </a:r>
                      <a:r>
                        <a:rPr lang="en-US" sz="1200" baseline="0" dirty="0" smtClean="0"/>
                        <a:t> Quality of service deviation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Company</a:t>
                      </a:r>
                      <a:r>
                        <a:rPr lang="en-US" sz="1200" baseline="0" dirty="0" smtClean="0"/>
                        <a:t> Hardware/Software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Lack of effective</a:t>
                      </a:r>
                      <a:r>
                        <a:rPr lang="en-US" sz="1200" baseline="0" dirty="0" smtClean="0"/>
                        <a:t> filtering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1.39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1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420874"/>
            <a:ext cx="7290055" cy="3168396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The steps to risk control are: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Cost-Benefit Analysis (CBA)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Single Loss Expectancy (SLE)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Annualized Rate of Occurrence (ARO)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Annual Loss Expectancy (ALE)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Annual Cost of the Safeguard (ASG)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Feasibility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Organizational Feasibility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Operational Feasibility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Technical Feasibility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Political Feasibility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Risk Control Strategy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Cost-Benefit analysis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what risk control strategies are cost effective </a:t>
            </a:r>
          </a:p>
          <a:p>
            <a:r>
              <a:rPr lang="en-US" dirty="0" smtClean="0"/>
              <a:t>Below are some common formulas used to calculate cost-benefit analysis </a:t>
            </a:r>
          </a:p>
          <a:p>
            <a:r>
              <a:rPr lang="en-US" dirty="0" smtClean="0"/>
              <a:t>SLE </a:t>
            </a:r>
            <a:r>
              <a:rPr lang="en-US" dirty="0"/>
              <a:t>= AV * EF</a:t>
            </a:r>
          </a:p>
          <a:p>
            <a:pPr lvl="1"/>
            <a:r>
              <a:rPr lang="en-US" dirty="0"/>
              <a:t>AV = Asset Value, EF = Exposure factor (% of asset affected)</a:t>
            </a:r>
          </a:p>
          <a:p>
            <a:r>
              <a:rPr lang="en-US" dirty="0"/>
              <a:t>ALE = SLE * ARO</a:t>
            </a:r>
          </a:p>
          <a:p>
            <a:r>
              <a:rPr lang="en-US" dirty="0"/>
              <a:t>CBA = ALE (pre-control) – ALE (post-control) – ACE</a:t>
            </a:r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78233" y="2420874"/>
            <a:ext cx="4059278" cy="28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Organizational</a:t>
            </a:r>
            <a:r>
              <a:rPr lang="en-US" dirty="0"/>
              <a:t>: Does the plan correspond to the organization’s objectives? What is in it for the organization? </a:t>
            </a:r>
            <a:r>
              <a:rPr lang="en-US" dirty="0" smtClean="0"/>
              <a:t>Does it limit the organization’s capabilities in any way? </a:t>
            </a:r>
            <a:endParaRPr lang="en-US" dirty="0"/>
          </a:p>
          <a:p>
            <a:r>
              <a:rPr lang="en-US" dirty="0"/>
              <a:t>Operational: Will shareholders (users, managers, etc.) be able/willing to accept the plan? Is the system </a:t>
            </a:r>
            <a:r>
              <a:rPr lang="en-US" dirty="0" smtClean="0"/>
              <a:t>compatible</a:t>
            </a:r>
            <a:r>
              <a:rPr lang="en-US" dirty="0"/>
              <a:t> </a:t>
            </a:r>
            <a:r>
              <a:rPr lang="en-US" dirty="0" smtClean="0"/>
              <a:t>with the new changes? Have the possible changes been communicated to the employees? </a:t>
            </a:r>
            <a:endParaRPr lang="en-US" dirty="0"/>
          </a:p>
          <a:p>
            <a:r>
              <a:rPr lang="en-US" dirty="0"/>
              <a:t>Technical: Is the necessary technology owned or obtainable? Are our employees trained </a:t>
            </a:r>
            <a:r>
              <a:rPr lang="en-US" dirty="0" smtClean="0"/>
              <a:t>and if not can we afford to train them? Should we hire new employees? </a:t>
            </a:r>
            <a:endParaRPr lang="en-US" dirty="0"/>
          </a:p>
          <a:p>
            <a:r>
              <a:rPr lang="en-US" dirty="0"/>
              <a:t>Political: </a:t>
            </a:r>
            <a:r>
              <a:rPr lang="en-US" dirty="0" smtClean="0"/>
              <a:t>Can InfoSec acquire the necessary budget and approval to implement the plan? Is the budget required justifiable? Does InfoSec have to compete with other departments to acquire the desired budget?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control Strategies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Defense </a:t>
            </a:r>
          </a:p>
          <a:p>
            <a:r>
              <a:rPr lang="en-US" sz="3000" b="1" dirty="0">
                <a:solidFill>
                  <a:srgbClr val="00B050"/>
                </a:solidFill>
              </a:rPr>
              <a:t>Transferal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Mitigation</a:t>
            </a:r>
          </a:p>
          <a:p>
            <a:r>
              <a:rPr lang="en-US" sz="3000" b="1" dirty="0">
                <a:solidFill>
                  <a:srgbClr val="FFFF00"/>
                </a:solidFill>
              </a:rPr>
              <a:t>Acceptance (Abandonment) </a:t>
            </a:r>
          </a:p>
          <a:p>
            <a:r>
              <a:rPr lang="en-US" sz="3000" b="1" dirty="0">
                <a:solidFill>
                  <a:srgbClr val="7030A0"/>
                </a:solidFill>
              </a:rPr>
              <a:t>Termination </a:t>
            </a:r>
          </a:p>
        </p:txBody>
      </p:sp>
    </p:spTree>
    <p:extLst>
      <p:ext uri="{BB962C8B-B14F-4D97-AF65-F5344CB8AC3E}">
        <p14:creationId xmlns:p14="http://schemas.microsoft.com/office/powerpoint/2010/main" val="26968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K">
  <a:themeElements>
    <a:clrScheme name="CMPS319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CMPS3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MPS319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K" id="{CBAE901A-13DB-41D6-8E0F-E100C87A1DF1}" vid="{373E7A5F-14F2-4ABC-B239-B1B6656D68C5}"/>
    </a:ext>
  </a:extLst>
</a:theme>
</file>

<file path=ppt/theme/theme2.xml><?xml version="1.0" encoding="utf-8"?>
<a:theme xmlns:a="http://schemas.openxmlformats.org/drawingml/2006/main" name="CMPS319">
  <a:themeElements>
    <a:clrScheme name="CMPS319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CMPS3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MPS319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IK">
  <a:themeElements>
    <a:clrScheme name="CMPS319 4">
      <a:dk1>
        <a:srgbClr val="330000"/>
      </a:dk1>
      <a:lt1>
        <a:srgbClr val="FFFFCC"/>
      </a:lt1>
      <a:dk2>
        <a:srgbClr val="000000"/>
      </a:dk2>
      <a:lt2>
        <a:srgbClr val="FFCC00"/>
      </a:lt2>
      <a:accent1>
        <a:srgbClr val="FF9900"/>
      </a:accent1>
      <a:accent2>
        <a:srgbClr val="330099"/>
      </a:accent2>
      <a:accent3>
        <a:srgbClr val="AAAAAA"/>
      </a:accent3>
      <a:accent4>
        <a:srgbClr val="DADAAE"/>
      </a:accent4>
      <a:accent5>
        <a:srgbClr val="FFCAAA"/>
      </a:accent5>
      <a:accent6>
        <a:srgbClr val="2D008A"/>
      </a:accent6>
      <a:hlink>
        <a:srgbClr val="FF6633"/>
      </a:hlink>
      <a:folHlink>
        <a:srgbClr val="669900"/>
      </a:folHlink>
    </a:clrScheme>
    <a:fontScheme name="CMPS3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MPS319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PS319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PS319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K" id="{CBAE901A-13DB-41D6-8E0F-E100C87A1DF1}" vid="{373E7A5F-14F2-4ABC-B239-B1B6656D68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Pert 3</Template>
  <TotalTime>1</TotalTime>
  <Words>887</Words>
  <Application>Microsoft Office PowerPoint</Application>
  <PresentationFormat>On-screen Show (4:3)</PresentationFormat>
  <Paragraphs>156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Symbol</vt:lpstr>
      <vt:lpstr>Times New Roman</vt:lpstr>
      <vt:lpstr>Wingdings</vt:lpstr>
      <vt:lpstr>MIK</vt:lpstr>
      <vt:lpstr>CMPS319</vt:lpstr>
      <vt:lpstr>1_MIK</vt:lpstr>
      <vt:lpstr>Risk Management: Controlling Risk In information Security</vt:lpstr>
      <vt:lpstr>The purpose of risk management  </vt:lpstr>
      <vt:lpstr>Steps of a risk management plan</vt:lpstr>
      <vt:lpstr>Risk Identification  </vt:lpstr>
      <vt:lpstr>Risk Assessment </vt:lpstr>
      <vt:lpstr>Risk control </vt:lpstr>
      <vt:lpstr>Cost-Benefit analysis</vt:lpstr>
      <vt:lpstr>Feasibility analysis</vt:lpstr>
      <vt:lpstr>Risk control Strategies </vt:lpstr>
      <vt:lpstr>Risk control Strategy: defense</vt:lpstr>
      <vt:lpstr>Risk control Strategy: transferal</vt:lpstr>
      <vt:lpstr>Risk control Strategy: Mitigation  </vt:lpstr>
      <vt:lpstr>Risk control Strategy: Acceptance</vt:lpstr>
      <vt:lpstr>Risk control Strategy: Termination  </vt:lpstr>
      <vt:lpstr>Pros and cons of each strategy </vt:lpstr>
      <vt:lpstr>standard approaches to risk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Management: Controlling Risk In information Security</dc:title>
  <dc:creator>Harfebi Fryonanda</dc:creator>
  <cp:lastModifiedBy>Harfebi Fryonanda</cp:lastModifiedBy>
  <cp:revision>1</cp:revision>
  <dcterms:created xsi:type="dcterms:W3CDTF">2018-12-17T02:58:46Z</dcterms:created>
  <dcterms:modified xsi:type="dcterms:W3CDTF">2018-12-17T03:00:13Z</dcterms:modified>
</cp:coreProperties>
</file>