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95400"/>
            <a:ext cx="6934200" cy="21161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676400" y="0"/>
            <a:ext cx="76200" cy="68580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975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611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867400" cy="5334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617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95400"/>
            <a:ext cx="6934200" cy="21161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676400" y="0"/>
            <a:ext cx="76200" cy="68580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3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059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728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518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801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222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864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6876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3751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58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5714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0793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867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0032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95400"/>
            <a:ext cx="6934200" cy="21161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676400" y="0"/>
            <a:ext cx="76200" cy="68580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5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5836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841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8108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879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5668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9921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63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871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5155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807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2051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867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65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431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69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092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11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237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339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40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1AB118D9-8327-4443-A481-C80512C70A29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81479A6-1673-4ABE-87DB-A1C17B3A2E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8023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Symbol" panose="05050102010706020507" pitchFamily="18" charset="2"/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6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4"/>
        </a:buBlip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40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8889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Symbol" panose="05050102010706020507" pitchFamily="18" charset="2"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40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4995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Symbol" panose="05050102010706020507" pitchFamily="18" charset="2"/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6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4"/>
        </a:buBlip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radium.ncsc.mil/tpep/library/ccitse/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hyperlink" Target="http://www.radium.ncsc.mil/tpep/library/rainbow/NCSC-TG-005.html" TargetMode="External"/><Relationship Id="rId5" Type="http://schemas.openxmlformats.org/officeDocument/2006/relationships/hyperlink" Target="http://www.radium.ncsc.mil/tpep/library/non-US/ITSEC-1.2.html" TargetMode="External"/><Relationship Id="rId4" Type="http://schemas.openxmlformats.org/officeDocument/2006/relationships/hyperlink" Target="http://hightop.nrl.navy.mil/rainbow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radium.ncsc.mil/tpep/library/ccitse/" TargetMode="Externa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hyperlink" Target="http://www.radium.ncsc.mil/tpep/library/rainbow/NCSC-TG-005.html" TargetMode="External"/><Relationship Id="rId5" Type="http://schemas.openxmlformats.org/officeDocument/2006/relationships/hyperlink" Target="http://www.radium.ncsc.mil/tpep/library/tpep/ITCSEC.ps" TargetMode="External"/><Relationship Id="rId4" Type="http://schemas.openxmlformats.org/officeDocument/2006/relationships/hyperlink" Target="http://hightop.nrl.navy.mil/rainbow.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Security </a:t>
            </a:r>
            <a:r>
              <a:rPr lang="en-US" altLang="en-US" dirty="0" smtClean="0"/>
              <a:t>Policy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655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55CB-E2E3-4E73-86C3-BC218281B9C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3428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ACL Administrators set user privileges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Read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Write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Create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Modify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Delete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Compare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83097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0A4E-CBCF-4496-9152-E42743D82C1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452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Configuration rules are specific configuration codes entered into security systems to guide execution of system when information is passing through it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Rule policies are more specific to system operation than ACLs &amp; may or may not deal with users directly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Many security systems require specific configuration scripts telling systems what actions to perform on each set of information processed</a:t>
            </a:r>
          </a:p>
        </p:txBody>
      </p:sp>
    </p:spTree>
    <p:extLst>
      <p:ext uri="{BB962C8B-B14F-4D97-AF65-F5344CB8AC3E}">
        <p14:creationId xmlns:p14="http://schemas.microsoft.com/office/powerpoint/2010/main" val="63020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1C0E-2675-4446-8C95-86012F036C2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54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6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43E-9C21-4F6C-8D83-7C224870816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772400" cy="4141788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89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B0A-D201-4F3C-82A5-4E2FE56DD04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85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6934200" cy="5141913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6F7F-B8EA-4268-AD3A-92C7EBC5890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381000"/>
            <a:ext cx="6400800" cy="762000"/>
          </a:xfrm>
        </p:spPr>
        <p:txBody>
          <a:bodyPr/>
          <a:lstStyle/>
          <a:p>
            <a:r>
              <a:rPr lang="en-GB" altLang="en-US"/>
              <a:t>Combination SysSPs</a:t>
            </a:r>
            <a:endParaRPr lang="en-US" altLang="en-US"/>
          </a:p>
        </p:txBody>
      </p:sp>
      <p:sp>
        <p:nvSpPr>
          <p:cNvPr id="106500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Often organizations create a single document combining elements of both Management Guidance &amp; Technical Specifications SysSPs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While this can be confusing, it is very practical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Care should be taken to articulate required actions carefully as procedures are presented</a:t>
            </a:r>
          </a:p>
        </p:txBody>
      </p:sp>
    </p:spTree>
    <p:extLst>
      <p:ext uri="{BB962C8B-B14F-4D97-AF65-F5344CB8AC3E}">
        <p14:creationId xmlns:p14="http://schemas.microsoft.com/office/powerpoint/2010/main" val="363158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8E15-D3F8-44A2-A2FB-0D892E1E090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Part I</a:t>
            </a:r>
          </a:p>
        </p:txBody>
      </p:sp>
      <p:sp>
        <p:nvSpPr>
          <p:cNvPr id="123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1. Introduction</a:t>
            </a:r>
          </a:p>
          <a:p>
            <a:r>
              <a:rPr lang="en-US" altLang="en-US"/>
              <a:t>2. Policy</a:t>
            </a:r>
          </a:p>
          <a:p>
            <a:r>
              <a:rPr lang="en-US" altLang="en-US"/>
              <a:t>3. Enterprise Information Security Policy</a:t>
            </a:r>
          </a:p>
          <a:p>
            <a:r>
              <a:rPr lang="en-US" altLang="en-US"/>
              <a:t>4. Issue-Specific Security Policy (ISSP)</a:t>
            </a:r>
          </a:p>
          <a:p>
            <a:r>
              <a:rPr lang="en-US" altLang="en-US"/>
              <a:t>5. System-Specific Policy</a:t>
            </a:r>
          </a:p>
          <a:p>
            <a:r>
              <a:rPr lang="en-US" altLang="en-US">
                <a:solidFill>
                  <a:srgbClr val="FF3300"/>
                </a:solidFill>
              </a:rPr>
              <a:t>6. Guidelines for Policy Management</a:t>
            </a:r>
          </a:p>
          <a:p>
            <a:r>
              <a:rPr lang="en-US" altLang="en-US"/>
              <a:t>7. Another Approach to Policy Development</a:t>
            </a:r>
          </a:p>
          <a:p>
            <a:r>
              <a:rPr lang="en-US" altLang="en-US"/>
              <a:t>8. SP 800-18 Guide for Developing</a:t>
            </a:r>
          </a:p>
        </p:txBody>
      </p:sp>
    </p:spTree>
    <p:extLst>
      <p:ext uri="{BB962C8B-B14F-4D97-AF65-F5344CB8AC3E}">
        <p14:creationId xmlns:p14="http://schemas.microsoft.com/office/powerpoint/2010/main" val="189951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5A5B-A99A-43B6-AACF-F2116E250A9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304800"/>
            <a:ext cx="6400800" cy="762000"/>
          </a:xfrm>
        </p:spPr>
        <p:txBody>
          <a:bodyPr/>
          <a:lstStyle/>
          <a:p>
            <a:r>
              <a:rPr lang="en-GB" altLang="en-US"/>
              <a:t>Guidelines for Policy Development</a:t>
            </a:r>
            <a:endParaRPr lang="en-US" altLang="en-US"/>
          </a:p>
        </p:txBody>
      </p:sp>
      <p:sp>
        <p:nvSpPr>
          <p:cNvPr id="109572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Often useful to view policy development as a two-part project: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				1. Design &amp; develop policy (or redesign &amp; rewrite outdated policy)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				2. Establish management processes to perpetuate policy within organization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 former is an exercise in project management, while the latter requires adherence to good business practices</a:t>
            </a:r>
          </a:p>
        </p:txBody>
      </p:sp>
    </p:spTree>
    <p:extLst>
      <p:ext uri="{BB962C8B-B14F-4D97-AF65-F5344CB8AC3E}">
        <p14:creationId xmlns:p14="http://schemas.microsoft.com/office/powerpoint/2010/main" val="337419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7234-FA5B-4CAD-9365-0BC0460BB8B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0596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676400"/>
            <a:ext cx="777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Policy development or re-development projects should be well planned, properly funded,  &amp; aggressively managed to ensure completion on time &amp; within budget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en-US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When a policy development project is undertaken, the project can be guided by the SecSDLC process</a:t>
            </a:r>
          </a:p>
        </p:txBody>
      </p:sp>
    </p:spTree>
    <p:extLst>
      <p:ext uri="{BB962C8B-B14F-4D97-AF65-F5344CB8AC3E}">
        <p14:creationId xmlns:p14="http://schemas.microsoft.com/office/powerpoint/2010/main" val="97675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79E0-0F7D-4D86-A668-BC9FFC88E8C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1. Investigation Phase</a:t>
            </a:r>
            <a:endParaRPr lang="en-US" altLang="en-US"/>
          </a:p>
        </p:txBody>
      </p:sp>
      <p:sp>
        <p:nvSpPr>
          <p:cNvPr id="111620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The policy development team should: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Obtain support from senior management, &amp; active involvement of IT management, specifically CIO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Clearly articulate goals of policy project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Gain participation of correct individuals affected by recommended policies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more ... </a:t>
            </a:r>
          </a:p>
          <a:p>
            <a:pPr algn="ctr" hangingPunct="0">
              <a:lnSpc>
                <a:spcPct val="9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en-US" sz="2600">
              <a:solidFill>
                <a:srgbClr val="FFFFFF"/>
              </a:solidFill>
              <a:latin typeface="Bitstream Vera Serif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7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B096-E597-4CB7-95BC-B638A4BE83F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Part I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1. Introduction</a:t>
            </a:r>
          </a:p>
          <a:p>
            <a:r>
              <a:rPr lang="en-US" altLang="en-US"/>
              <a:t>2. Policy</a:t>
            </a:r>
          </a:p>
          <a:p>
            <a:r>
              <a:rPr lang="en-US" altLang="en-US"/>
              <a:t>3. Enterprise Information Security Policy</a:t>
            </a:r>
          </a:p>
          <a:p>
            <a:r>
              <a:rPr lang="en-US" altLang="en-US"/>
              <a:t>4. Issue-Specific Security Policy (ISSP)</a:t>
            </a:r>
          </a:p>
          <a:p>
            <a:r>
              <a:rPr lang="en-US" altLang="en-US">
                <a:solidFill>
                  <a:srgbClr val="FF3300"/>
                </a:solidFill>
              </a:rPr>
              <a:t>5. System-Specific Policy</a:t>
            </a:r>
          </a:p>
          <a:p>
            <a:r>
              <a:rPr lang="en-US" altLang="en-US"/>
              <a:t>6. Guidelines for Policy Management</a:t>
            </a:r>
          </a:p>
          <a:p>
            <a:r>
              <a:rPr lang="en-US" altLang="en-US"/>
              <a:t>7. Another Approach to Policy Development</a:t>
            </a:r>
          </a:p>
          <a:p>
            <a:r>
              <a:rPr lang="en-US" altLang="en-US"/>
              <a:t>8. SP 800-18 Guide for Developing</a:t>
            </a:r>
          </a:p>
        </p:txBody>
      </p:sp>
    </p:spTree>
    <p:extLst>
      <p:ext uri="{BB962C8B-B14F-4D97-AF65-F5344CB8AC3E}">
        <p14:creationId xmlns:p14="http://schemas.microsoft.com/office/powerpoint/2010/main" val="30116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74B9-B6DB-4C74-A8C2-77835059AB9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44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Be composed from Legal, Human Resources &amp; end-users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Assign project champion with sufficient stature &amp; prestige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Acquire a capable project manager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Develop detailed outline of &amp; sound estimates for, the cost &amp; scheduling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27223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24BC-1508-4019-BF5E-7BD002B97D7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05000" y="381000"/>
            <a:ext cx="6400800" cy="762000"/>
          </a:xfrm>
        </p:spPr>
        <p:txBody>
          <a:bodyPr/>
          <a:lstStyle/>
          <a:p>
            <a:r>
              <a:rPr lang="en-GB" altLang="en-US"/>
              <a:t>2. Analysis Phase</a:t>
            </a:r>
            <a:endParaRPr lang="en-US" altLang="en-US"/>
          </a:p>
        </p:txBody>
      </p:sp>
      <p:sp>
        <p:nvSpPr>
          <p:cNvPr id="113668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Should include the following activities:</a:t>
            </a:r>
          </a:p>
          <a:p>
            <a:pPr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New or recent risk assessment or IT audit documenting the current infosec needs of the organization</a:t>
            </a:r>
          </a:p>
          <a:p>
            <a:pPr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Key reference materials, including any existing policies</a:t>
            </a:r>
          </a:p>
        </p:txBody>
      </p:sp>
    </p:spTree>
    <p:extLst>
      <p:ext uri="{BB962C8B-B14F-4D97-AF65-F5344CB8AC3E}">
        <p14:creationId xmlns:p14="http://schemas.microsoft.com/office/powerpoint/2010/main" val="250021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C32-EE1A-46F8-BA53-AF2664F458C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381000"/>
            <a:ext cx="6400800" cy="762000"/>
          </a:xfrm>
        </p:spPr>
        <p:txBody>
          <a:bodyPr/>
          <a:lstStyle/>
          <a:p>
            <a:r>
              <a:rPr lang="en-GB" altLang="en-US"/>
              <a:t>3 &amp; 4. Design phase</a:t>
            </a:r>
            <a:endParaRPr lang="en-US" altLang="en-US"/>
          </a:p>
        </p:txBody>
      </p:sp>
      <p:sp>
        <p:nvSpPr>
          <p:cNvPr id="114692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Should include: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How policies will be distributed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How verification of distribution will be accomplished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Specifications for any automated tools 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Revisions to feasibility analysis reports based on improved costs &amp; benefits as design is clarified</a:t>
            </a:r>
          </a:p>
        </p:txBody>
      </p:sp>
    </p:spTree>
    <p:extLst>
      <p:ext uri="{BB962C8B-B14F-4D97-AF65-F5344CB8AC3E}">
        <p14:creationId xmlns:p14="http://schemas.microsoft.com/office/powerpoint/2010/main" val="3472798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6D3C-AD3B-41C7-87A6-A39C1DF37B0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05000" y="381000"/>
            <a:ext cx="6400800" cy="762000"/>
          </a:xfrm>
        </p:spPr>
        <p:txBody>
          <a:bodyPr/>
          <a:lstStyle/>
          <a:p>
            <a:r>
              <a:rPr lang="en-GB" altLang="en-US"/>
              <a:t>5. Implementation Phase</a:t>
            </a:r>
            <a:endParaRPr lang="en-US" altLang="en-US"/>
          </a:p>
        </p:txBody>
      </p:sp>
      <p:sp>
        <p:nvSpPr>
          <p:cNvPr id="115716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Write the policies!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Make certain policies are enforceable as written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Policy distribution is not always as straightforward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Effective policy:</a:t>
            </a:r>
          </a:p>
          <a:p>
            <a:pPr lvl="1"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Is written at a reasonable reading level</a:t>
            </a:r>
          </a:p>
          <a:p>
            <a:pPr lvl="1"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Attempts to minimize technical jargon &amp; management terminology</a:t>
            </a:r>
          </a:p>
        </p:txBody>
      </p:sp>
    </p:spTree>
    <p:extLst>
      <p:ext uri="{BB962C8B-B14F-4D97-AF65-F5344CB8AC3E}">
        <p14:creationId xmlns:p14="http://schemas.microsoft.com/office/powerpoint/2010/main" val="78728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E94B-5324-4F88-95CD-9A1FFD82D91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0" y="304800"/>
            <a:ext cx="6400800" cy="762000"/>
          </a:xfrm>
        </p:spPr>
        <p:txBody>
          <a:bodyPr/>
          <a:lstStyle/>
          <a:p>
            <a:r>
              <a:rPr lang="en-GB" altLang="en-US"/>
              <a:t>One way to measure readability</a:t>
            </a:r>
            <a:endParaRPr lang="en-US" altLang="en-US"/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7924800" cy="4152900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34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E25F-069C-4931-AF72-701CA3DC4D3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6. Maintenance Phase</a:t>
            </a:r>
            <a:endParaRPr lang="en-US" altLang="en-US"/>
          </a:p>
        </p:txBody>
      </p:sp>
      <p:sp>
        <p:nvSpPr>
          <p:cNvPr id="117764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Maintain &amp; modify policy as needed to ensure that it remains effective as a tool to meet changing threats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Policy should have a built-in mechanism via which users can report problems with the policy, preferably anonymously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Periodic review should be built into the process</a:t>
            </a:r>
          </a:p>
        </p:txBody>
      </p:sp>
    </p:spTree>
    <p:extLst>
      <p:ext uri="{BB962C8B-B14F-4D97-AF65-F5344CB8AC3E}">
        <p14:creationId xmlns:p14="http://schemas.microsoft.com/office/powerpoint/2010/main" val="2596302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FBB7-2A2F-44BA-8AAC-FE558DEAB65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57200"/>
            <a:ext cx="7010400" cy="5465763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3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10AC-FFC7-4A3E-9E0C-A3BE2464517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Part I</a:t>
            </a:r>
          </a:p>
        </p:txBody>
      </p:sp>
      <p:sp>
        <p:nvSpPr>
          <p:cNvPr id="124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1. Introduction</a:t>
            </a:r>
          </a:p>
          <a:p>
            <a:r>
              <a:rPr lang="en-US" altLang="en-US"/>
              <a:t>2. Policy</a:t>
            </a:r>
          </a:p>
          <a:p>
            <a:r>
              <a:rPr lang="en-US" altLang="en-US"/>
              <a:t>3. Enterprise Information Security Policy</a:t>
            </a:r>
          </a:p>
          <a:p>
            <a:r>
              <a:rPr lang="en-US" altLang="en-US"/>
              <a:t>4. Issue-Specific Security Policy (ISSP)</a:t>
            </a:r>
          </a:p>
          <a:p>
            <a:r>
              <a:rPr lang="en-US" altLang="en-US"/>
              <a:t>5. System-Specific Policy</a:t>
            </a:r>
          </a:p>
          <a:p>
            <a:r>
              <a:rPr lang="en-US" altLang="en-US"/>
              <a:t>6. Guidelines for Policy Management</a:t>
            </a:r>
          </a:p>
          <a:p>
            <a:r>
              <a:rPr lang="en-US" altLang="en-US"/>
              <a:t>7. </a:t>
            </a:r>
            <a:r>
              <a:rPr lang="en-US" altLang="en-US">
                <a:solidFill>
                  <a:srgbClr val="FF3300"/>
                </a:solidFill>
              </a:rPr>
              <a:t>Another Approach to Policy Development</a:t>
            </a:r>
          </a:p>
          <a:p>
            <a:r>
              <a:rPr lang="en-US" altLang="en-US"/>
              <a:t>8. SP 800-18 Guide for Developing</a:t>
            </a:r>
          </a:p>
        </p:txBody>
      </p:sp>
    </p:spTree>
    <p:extLst>
      <p:ext uri="{BB962C8B-B14F-4D97-AF65-F5344CB8AC3E}">
        <p14:creationId xmlns:p14="http://schemas.microsoft.com/office/powerpoint/2010/main" val="167301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985-7A52-42C4-AE39-FFE4FF077D1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 sz="2800"/>
              <a:t>The InfoSec Policy Made Easy Approach (ISPME)</a:t>
            </a:r>
            <a:endParaRPr lang="en-US" altLang="en-US" sz="2800"/>
          </a:p>
        </p:txBody>
      </p:sp>
      <p:sp>
        <p:nvSpPr>
          <p:cNvPr id="120836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Gathering Key Reference Materials 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Defining A Framework For Policies 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Preparing A Coverage Matrix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Making Critical Systems Design Decisions 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Structuring Review, Approval, &amp; Enforcement Processes </a:t>
            </a:r>
          </a:p>
        </p:txBody>
      </p:sp>
    </p:spTree>
    <p:extLst>
      <p:ext uri="{BB962C8B-B14F-4D97-AF65-F5344CB8AC3E}">
        <p14:creationId xmlns:p14="http://schemas.microsoft.com/office/powerpoint/2010/main" val="570757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079F-FBCE-4CAC-84B5-6FA4F61970E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59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6934200" cy="4795838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0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4398-CA10-4795-8BE0-4C70F6ED6B4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25188"/>
            <a:ext cx="9144000" cy="762000"/>
          </a:xfrm>
        </p:spPr>
        <p:txBody>
          <a:bodyPr/>
          <a:lstStyle/>
          <a:p>
            <a:r>
              <a:rPr lang="en-GB" altLang="en-US" sz="4000" dirty="0"/>
              <a:t>Systems-Specific Policies (</a:t>
            </a:r>
            <a:r>
              <a:rPr lang="en-GB" altLang="en-US" sz="4000" dirty="0" err="1"/>
              <a:t>SysSPs</a:t>
            </a:r>
            <a:r>
              <a:rPr lang="en-GB" altLang="en-US" sz="4000" dirty="0"/>
              <a:t>)</a:t>
            </a:r>
            <a:endParaRPr lang="en-US" altLang="en-US" sz="4000" dirty="0"/>
          </a:p>
        </p:txBody>
      </p:sp>
      <p:sp>
        <p:nvSpPr>
          <p:cNvPr id="96260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905000"/>
            <a:ext cx="77724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They may often be created to function as standards or procedures to be used when configuring or maintaining systems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SysSPs can be separated into: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Management guidance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Technical specifications</a:t>
            </a:r>
          </a:p>
          <a:p>
            <a:pPr lvl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Combined in a single policy document</a:t>
            </a:r>
          </a:p>
        </p:txBody>
      </p:sp>
    </p:spTree>
    <p:extLst>
      <p:ext uri="{BB962C8B-B14F-4D97-AF65-F5344CB8AC3E}">
        <p14:creationId xmlns:p14="http://schemas.microsoft.com/office/powerpoint/2010/main" val="313393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A9C0-D1DB-4D12-B455-06EF610F0DF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ISPME Checklist</a:t>
            </a:r>
            <a:endParaRPr lang="en-US" altLang="en-US"/>
          </a:p>
        </p:txBody>
      </p:sp>
      <p:sp>
        <p:nvSpPr>
          <p:cNvPr id="149508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Perform risk assessment or information technology audit to determine your </a:t>
            </a:r>
            <a:r>
              <a:rPr lang="en-GB" altLang="en-US" sz="2400">
                <a:solidFill>
                  <a:srgbClr val="FF3300"/>
                </a:solidFill>
              </a:rPr>
              <a:t>org’s unique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infosec needs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Clarify what “policy” means </a:t>
            </a:r>
            <a:r>
              <a:rPr lang="en-GB" altLang="en-US" sz="2400">
                <a:solidFill>
                  <a:srgbClr val="FF3300"/>
                </a:solidFill>
              </a:rPr>
              <a:t>within your org</a:t>
            </a:r>
            <a:r>
              <a:rPr lang="en-GB" altLang="en-US" sz="2400"/>
              <a:t> so that you are not preparing a “standard,” “procedure,” or some other related material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Ensure that </a:t>
            </a:r>
            <a:r>
              <a:rPr lang="en-GB" altLang="en-US" sz="2400">
                <a:solidFill>
                  <a:srgbClr val="FF3300"/>
                </a:solidFill>
              </a:rPr>
              <a:t>roles &amp; responsibilities</a:t>
            </a:r>
            <a:r>
              <a:rPr lang="en-GB" altLang="en-US" sz="2400"/>
              <a:t> related to infosec are clarified, including responsibility for issuing &amp; maintaining policies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2602251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39CA-84B5-43C4-8A4C-DE11E081CE1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0532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Convince management that it is advisable to have </a:t>
            </a:r>
            <a:r>
              <a:rPr lang="en-GB" altLang="en-US" sz="2000">
                <a:solidFill>
                  <a:srgbClr val="FF3300"/>
                </a:solidFill>
              </a:rPr>
              <a:t>documented infosec policies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Identify </a:t>
            </a:r>
            <a:r>
              <a:rPr lang="en-GB" altLang="en-US" sz="2000">
                <a:solidFill>
                  <a:srgbClr val="FF3300"/>
                </a:solidFill>
              </a:rPr>
              <a:t>top management staff</a:t>
            </a:r>
            <a:r>
              <a:rPr lang="en-GB" altLang="en-US" sz="2000"/>
              <a:t> who will be approving final infosec document &amp; all influential reviewers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Collect &amp; read all existing internal infosec awareness material &amp; </a:t>
            </a:r>
            <a:r>
              <a:rPr lang="en-GB" altLang="en-US" sz="2000">
                <a:solidFill>
                  <a:srgbClr val="FF3300"/>
                </a:solidFill>
              </a:rPr>
              <a:t>make a list</a:t>
            </a:r>
            <a:r>
              <a:rPr lang="en-GB" altLang="en-US" sz="2000"/>
              <a:t> of the included bottom-line messages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Conduct a brief internal survey to gather ideas that </a:t>
            </a:r>
            <a:r>
              <a:rPr lang="en-GB" altLang="en-US" sz="2000">
                <a:solidFill>
                  <a:srgbClr val="FF3300"/>
                </a:solidFill>
              </a:rPr>
              <a:t>stakeholders  believe</a:t>
            </a:r>
            <a:r>
              <a:rPr lang="en-GB" altLang="en-US" sz="2000"/>
              <a:t> should be included in a new or updated infosec policy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1003766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6421-C23F-4207-B1A4-21BE8E08970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51556" name="Text Box 4"/>
          <p:cNvSpPr txBox="1"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>
                <a:solidFill>
                  <a:srgbClr val="FF3300"/>
                </a:solidFill>
              </a:rPr>
              <a:t>Examine other policies</a:t>
            </a:r>
            <a:r>
              <a:rPr lang="en-GB" altLang="en-US" sz="2000"/>
              <a:t> issued by your organization, such as those from HR management, to identify prevailing format, style, tone, length, &amp; cross-references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>
                <a:solidFill>
                  <a:srgbClr val="FF3300"/>
                </a:solidFill>
              </a:rPr>
              <a:t>Identify audience to receive infosec policy materials</a:t>
            </a:r>
            <a:r>
              <a:rPr lang="en-GB" altLang="en-US" sz="2000"/>
              <a:t> &amp; determine whether they will each get a separate document or a separate page on an intranet site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>
                <a:solidFill>
                  <a:srgbClr val="FF3300"/>
                </a:solidFill>
              </a:rPr>
              <a:t>Determine extent</a:t>
            </a:r>
            <a:r>
              <a:rPr lang="en-GB" altLang="en-US" sz="2000"/>
              <a:t> to which audience is literate, computer knowledgeable, &amp; receptive to security messages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204475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95F-29B8-43BC-97D6-C58D4C4EEFC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2580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Decide whether some </a:t>
            </a:r>
            <a:r>
              <a:rPr lang="en-GB" altLang="en-US" sz="2400">
                <a:solidFill>
                  <a:srgbClr val="FF3300"/>
                </a:solidFill>
              </a:rPr>
              <a:t>other awareness efforts</a:t>
            </a:r>
            <a:r>
              <a:rPr lang="en-GB" altLang="en-US" sz="2400"/>
              <a:t> must take place before infosec policies are issued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4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Using ideas from the risk assessment, prepare </a:t>
            </a:r>
            <a:r>
              <a:rPr lang="en-GB" altLang="en-US" sz="2400">
                <a:solidFill>
                  <a:srgbClr val="FF3300"/>
                </a:solidFill>
              </a:rPr>
              <a:t>a list of absolutely essential policy messages</a:t>
            </a:r>
            <a:r>
              <a:rPr lang="en-GB" altLang="en-US" sz="2400"/>
              <a:t> that must be communicated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4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If there is more than one audience, match the audiences with the bottom-line messages to be communicated through a </a:t>
            </a:r>
            <a:r>
              <a:rPr lang="en-GB" altLang="en-US" sz="2400">
                <a:solidFill>
                  <a:srgbClr val="FF3300"/>
                </a:solidFill>
              </a:rPr>
              <a:t>coverage matrix</a:t>
            </a:r>
            <a:r>
              <a:rPr lang="en-GB" altLang="en-US" sz="2400"/>
              <a:t>.</a:t>
            </a:r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400"/>
          </a:p>
          <a:p>
            <a:pPr>
              <a:lnSpc>
                <a:spcPct val="8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415921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542-D9C9-4DDA-920A-02F24279679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04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/>
              <a:t>Determine how the policy material will be </a:t>
            </a:r>
            <a:r>
              <a:rPr lang="en-GB" altLang="en-US" sz="2000">
                <a:solidFill>
                  <a:srgbClr val="FF3300"/>
                </a:solidFill>
              </a:rPr>
              <a:t>disseminated</a:t>
            </a:r>
            <a:r>
              <a:rPr lang="en-GB" altLang="en-US" sz="2000"/>
              <a:t>, noting the constraints &amp; implications of each medium of communication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/>
              <a:t>Review compliance checking, disciplinary, &amp; enforcement processes to ensure they all can work smoothly with new policy document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/>
              <a:t>Determine whether </a:t>
            </a:r>
            <a:r>
              <a:rPr lang="en-GB" altLang="en-US" sz="2000">
                <a:solidFill>
                  <a:srgbClr val="FF3300"/>
                </a:solidFill>
              </a:rPr>
              <a:t>number of messages</a:t>
            </a:r>
            <a:r>
              <a:rPr lang="en-GB" altLang="en-US" sz="2000"/>
              <a:t> is too large to be handled all at one time, &amp; if so, identify different categories of material that will be issued at different times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0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1321921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0360-DD30-4232-B2C4-05D6DA458FF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4628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Have an </a:t>
            </a:r>
            <a:r>
              <a:rPr lang="en-GB" altLang="en-US" sz="2000">
                <a:solidFill>
                  <a:srgbClr val="FF3300"/>
                </a:solidFill>
              </a:rPr>
              <a:t>outline of topics</a:t>
            </a:r>
            <a:r>
              <a:rPr lang="en-GB" altLang="en-US" sz="2000"/>
              <a:t> to be included in the first document reviewed by several stakeholders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Based on </a:t>
            </a:r>
            <a:r>
              <a:rPr lang="en-GB" altLang="en-US" sz="2000">
                <a:solidFill>
                  <a:srgbClr val="FF3300"/>
                </a:solidFill>
              </a:rPr>
              <a:t>comments from stakeholders</a:t>
            </a:r>
            <a:r>
              <a:rPr lang="en-GB" altLang="en-US" sz="2000"/>
              <a:t>, revise initial outline &amp; prepare a first </a:t>
            </a:r>
            <a:r>
              <a:rPr lang="en-GB" altLang="en-US" sz="2000">
                <a:solidFill>
                  <a:srgbClr val="FF3300"/>
                </a:solidFill>
              </a:rPr>
              <a:t>draft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Have first draft document </a:t>
            </a:r>
            <a:r>
              <a:rPr lang="en-GB" altLang="en-US" sz="2000">
                <a:solidFill>
                  <a:srgbClr val="FF3300"/>
                </a:solidFill>
              </a:rPr>
              <a:t>reviewed by stakeholders</a:t>
            </a:r>
            <a:r>
              <a:rPr lang="en-GB" altLang="en-US" sz="2000"/>
              <a:t> for initial reactions, presentation suggestions, &amp; implementation ideas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Revise draft in </a:t>
            </a:r>
            <a:r>
              <a:rPr lang="en-GB" altLang="en-US" sz="2000">
                <a:solidFill>
                  <a:srgbClr val="FF3300"/>
                </a:solidFill>
              </a:rPr>
              <a:t>response to comments</a:t>
            </a:r>
            <a:r>
              <a:rPr lang="en-GB" altLang="en-US" sz="2000"/>
              <a:t> from stakeholders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390715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B8DF-89BD-4ECC-BA93-08C32474BB4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5652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Request top management approval on policy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Prepare extracts of policy document for selected purposes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Develop awareness plan that uses policy document as a source of ideas &amp; requirements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 Create working papers memo indicating disposition of all comments received from reviewers, even if no changes were made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661462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1C13-0B68-48E9-9D35-BB14200F924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6676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Write memo about project, what you learned, &amp; what needs to be fixed so that next version of policy document can be prepared more efficiently, better received by readers, &amp; more responsive to unique circumstances facing your organization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Prepare list of next steps that will be required to implement requirements specified in policy document</a:t>
            </a:r>
          </a:p>
        </p:txBody>
      </p:sp>
    </p:spTree>
    <p:extLst>
      <p:ext uri="{BB962C8B-B14F-4D97-AF65-F5344CB8AC3E}">
        <p14:creationId xmlns:p14="http://schemas.microsoft.com/office/powerpoint/2010/main" val="2571632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27F-9B64-4CFD-A0E5-818EBAB2457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ISPME Next Steps</a:t>
            </a:r>
            <a:endParaRPr lang="en-US" altLang="en-US"/>
          </a:p>
        </p:txBody>
      </p:sp>
      <p:sp>
        <p:nvSpPr>
          <p:cNvPr id="157700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Post Polices To Intranet Or Equivalent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Develop A Self-Assessment Questionnaire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Develop Revised User ID Issuance Form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Develop Agreement To Comply With InfoSec Policies Form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Develop Tests To Determine If Workers Understand Policies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Assign InfoSec Coordinators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Train InfoSec Coordinators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more ...</a:t>
            </a:r>
          </a:p>
        </p:txBody>
      </p:sp>
    </p:spTree>
    <p:extLst>
      <p:ext uri="{BB962C8B-B14F-4D97-AF65-F5344CB8AC3E}">
        <p14:creationId xmlns:p14="http://schemas.microsoft.com/office/powerpoint/2010/main" val="228122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BEE9-A24D-4F4F-9B5E-83B67DF300E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58724" name="Text Box 4"/>
          <p:cNvSpPr txBox="1"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Prepare &amp; Deliver A Basic InfoSec Training Course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Develop Application Specific InfoSec Policies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Develop A Conceptual Hierarchy Of InfoSec Requirements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Assign Information Ownership &amp; Custodianship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Establish An infosec Management Committee</a:t>
            </a:r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000"/>
          </a:p>
          <a:p>
            <a:pPr>
              <a:lnSpc>
                <a:spcPct val="90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000"/>
              <a:t>Develop An infosec Architecture Document </a:t>
            </a:r>
          </a:p>
        </p:txBody>
      </p:sp>
    </p:spTree>
    <p:extLst>
      <p:ext uri="{BB962C8B-B14F-4D97-AF65-F5344CB8AC3E}">
        <p14:creationId xmlns:p14="http://schemas.microsoft.com/office/powerpoint/2010/main" val="1253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F5B7-5FC0-40C3-A85F-76D8287FAB4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8308" name="Text Box 4"/>
          <p:cNvSpPr txBox="1"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38200" y="1828800"/>
            <a:ext cx="777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Created by management to guide the implementation &amp; configuration of technology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Applies to any technology that affects the confidentiality, integrity or availability of information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Informs technologists of management intent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Management Guidance SysSPs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09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91B9-4F31-4E13-B9A4-69E67D58FCD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A Final Note on Policy</a:t>
            </a:r>
            <a:endParaRPr lang="en-US" altLang="en-US"/>
          </a:p>
        </p:txBody>
      </p:sp>
      <p:sp>
        <p:nvSpPr>
          <p:cNvPr id="159748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752600"/>
            <a:ext cx="777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Lest you believe that the only reason to have policies is to avoid litigation, it is important to emphasize the </a:t>
            </a:r>
            <a:r>
              <a:rPr lang="en-GB" altLang="en-US" sz="2400">
                <a:solidFill>
                  <a:srgbClr val="FF3300"/>
                </a:solidFill>
              </a:rPr>
              <a:t>preventative nature</a:t>
            </a:r>
            <a:r>
              <a:rPr lang="en-GB" altLang="en-US" sz="2400"/>
              <a:t> of policy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Policies exist first &amp; foremost to inform employees of </a:t>
            </a:r>
            <a:r>
              <a:rPr lang="en-GB" altLang="en-US" sz="2400">
                <a:solidFill>
                  <a:srgbClr val="FF3300"/>
                </a:solidFill>
              </a:rPr>
              <a:t>what is &amp; is not acceptable</a:t>
            </a:r>
            <a:r>
              <a:rPr lang="en-GB" altLang="en-US" sz="2400"/>
              <a:t> behaviour in the organization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altLang="en-US" sz="2400"/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2400"/>
              <a:t>Policy </a:t>
            </a:r>
            <a:r>
              <a:rPr lang="en-GB" altLang="en-US" sz="2400">
                <a:solidFill>
                  <a:srgbClr val="FF3300"/>
                </a:solidFill>
              </a:rPr>
              <a:t>seeks to</a:t>
            </a:r>
            <a:r>
              <a:rPr lang="en-GB" altLang="en-US" sz="2400"/>
              <a:t> improve employee productivity, &amp; prevent potentially embarrassing situations</a:t>
            </a:r>
          </a:p>
        </p:txBody>
      </p:sp>
    </p:spTree>
    <p:extLst>
      <p:ext uri="{BB962C8B-B14F-4D97-AF65-F5344CB8AC3E}">
        <p14:creationId xmlns:p14="http://schemas.microsoft.com/office/powerpoint/2010/main" val="415691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12B-1E5B-41ED-9E02-2809FE0F87F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Summary</a:t>
            </a:r>
            <a:endParaRPr lang="en-US" altLang="en-US"/>
          </a:p>
        </p:txBody>
      </p:sp>
      <p:sp>
        <p:nvSpPr>
          <p:cNvPr id="118788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905000"/>
            <a:ext cx="77724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Why Policy?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Enterprise InfoSec Policy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Issue-Specific Security Policy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System-Specific Policy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Guidelines for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0481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7A37-5487-476A-A604-8BE7FB7D704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Part II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905000"/>
            <a:ext cx="7772400" cy="32004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/>
              <a:t>Introduction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/>
              <a:t>Security Standard Criteria and Product Security Evaluation Process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/>
              <a:t>Computer Products Evaluation Standards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/>
              <a:t>Major Evaluation Criteria</a:t>
            </a:r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597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84-9A4C-4A98-B21E-C4F7B5D5DEA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381000"/>
            <a:ext cx="6400800" cy="762000"/>
          </a:xfrm>
        </p:spPr>
        <p:txBody>
          <a:bodyPr/>
          <a:lstStyle/>
          <a:p>
            <a:r>
              <a:rPr lang="en-US" altLang="en-US"/>
              <a:t>1 Introduction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Security Evaluation Process</a:t>
            </a:r>
          </a:p>
          <a:p>
            <a:r>
              <a:rPr lang="en-US" altLang="en-US"/>
              <a:t>Security Standards and Criteria</a:t>
            </a:r>
          </a:p>
          <a:p>
            <a:pPr lvl="1"/>
            <a:r>
              <a:rPr lang="en-US" altLang="en-US"/>
              <a:t>The Orange Book</a:t>
            </a:r>
          </a:p>
          <a:p>
            <a:pPr lvl="1"/>
            <a:r>
              <a:rPr lang="en-US" altLang="en-US">
                <a:hlinkClick r:id="rId4"/>
              </a:rPr>
              <a:t>U.S. Federal Criteria</a:t>
            </a:r>
            <a:endParaRPr lang="en-US" altLang="en-US"/>
          </a:p>
          <a:p>
            <a:pPr lvl="1"/>
            <a:r>
              <a:rPr lang="en-US" altLang="en-US">
                <a:hlinkClick r:id="rId5"/>
              </a:rPr>
              <a:t>Information Technology Security Evaluation Criteria (ITSEC)</a:t>
            </a:r>
            <a:endParaRPr lang="en-US" altLang="en-US"/>
          </a:p>
          <a:p>
            <a:pPr lvl="1"/>
            <a:r>
              <a:rPr lang="en-US" altLang="en-US">
                <a:hlinkClick r:id="rId6"/>
              </a:rPr>
              <a:t>The Trusted Network Interpretation (TNI): </a:t>
            </a:r>
            <a:r>
              <a:rPr lang="en-US" altLang="en-US"/>
              <a:t>The Red Book</a:t>
            </a:r>
          </a:p>
          <a:p>
            <a:pPr lvl="1"/>
            <a:r>
              <a:rPr lang="en-US" altLang="en-US">
                <a:hlinkClick r:id="rId7"/>
              </a:rPr>
              <a:t>Common Criteria (CC)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32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4718-BC7A-4042-BB83-2B4E9CB6833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533400"/>
            <a:ext cx="7086600" cy="762000"/>
          </a:xfrm>
        </p:spPr>
        <p:txBody>
          <a:bodyPr/>
          <a:lstStyle/>
          <a:p>
            <a:r>
              <a:rPr lang="en-US" altLang="en-US"/>
              <a:t>2 Security Standards, Criteria</a:t>
            </a:r>
            <a:br>
              <a:rPr lang="en-US" altLang="en-US"/>
            </a:br>
            <a:r>
              <a:rPr lang="en-US" altLang="en-US"/>
              <a:t>and Evaluation Process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Purpose</a:t>
            </a:r>
          </a:p>
          <a:p>
            <a:r>
              <a:rPr lang="en-US" altLang="en-US"/>
              <a:t>Criteria</a:t>
            </a:r>
          </a:p>
          <a:p>
            <a:r>
              <a:rPr lang="en-US" altLang="en-US"/>
              <a:t>Process</a:t>
            </a:r>
          </a:p>
          <a:p>
            <a:r>
              <a:rPr lang="en-US" altLang="en-US"/>
              <a:t>Structure</a:t>
            </a:r>
          </a:p>
          <a:p>
            <a:r>
              <a:rPr lang="en-US" altLang="en-US"/>
              <a:t>Outcome/benefit</a:t>
            </a:r>
          </a:p>
        </p:txBody>
      </p:sp>
    </p:spTree>
    <p:extLst>
      <p:ext uri="{BB962C8B-B14F-4D97-AF65-F5344CB8AC3E}">
        <p14:creationId xmlns:p14="http://schemas.microsoft.com/office/powerpoint/2010/main" val="623730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09F3-B26C-4A81-81D6-EA6F7A088DC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57400" y="228600"/>
            <a:ext cx="6400800" cy="762000"/>
          </a:xfrm>
        </p:spPr>
        <p:txBody>
          <a:bodyPr/>
          <a:lstStyle/>
          <a:p>
            <a:r>
              <a:rPr lang="en-US" altLang="en-US"/>
              <a:t>2.1 Purpose of Evaluation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Certification</a:t>
            </a:r>
          </a:p>
          <a:p>
            <a:r>
              <a:rPr lang="en-US" altLang="en-US"/>
              <a:t>Accreditation</a:t>
            </a:r>
          </a:p>
          <a:p>
            <a:r>
              <a:rPr lang="en-US" altLang="en-US"/>
              <a:t>Evaluation</a:t>
            </a:r>
          </a:p>
          <a:p>
            <a:r>
              <a:rPr lang="en-US" altLang="en-US"/>
              <a:t>Potential market benefit</a:t>
            </a:r>
          </a:p>
        </p:txBody>
      </p:sp>
    </p:spTree>
    <p:extLst>
      <p:ext uri="{BB962C8B-B14F-4D97-AF65-F5344CB8AC3E}">
        <p14:creationId xmlns:p14="http://schemas.microsoft.com/office/powerpoint/2010/main" val="2574878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7C64-2EDB-41FF-A9D8-462731842E3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2.2 Criteria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Defines several degrees of rigor acceptable at each testing level of security</a:t>
            </a:r>
          </a:p>
          <a:p>
            <a:r>
              <a:rPr lang="en-US" altLang="en-US"/>
              <a:t>Defines the formal requirements the product need to meet at each Assurance level</a:t>
            </a:r>
          </a:p>
          <a:p>
            <a:r>
              <a:rPr lang="en-US" altLang="en-US"/>
              <a:t>Assurance levels are based on Trusted Computer System Evaluation (TCSEC)</a:t>
            </a:r>
          </a:p>
        </p:txBody>
      </p:sp>
    </p:spTree>
    <p:extLst>
      <p:ext uri="{BB962C8B-B14F-4D97-AF65-F5344CB8AC3E}">
        <p14:creationId xmlns:p14="http://schemas.microsoft.com/office/powerpoint/2010/main" val="3468783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554D-00FF-47F4-A89E-44DF7917E23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57400" y="228600"/>
            <a:ext cx="6400800" cy="762000"/>
          </a:xfrm>
        </p:spPr>
        <p:txBody>
          <a:bodyPr/>
          <a:lstStyle/>
          <a:p>
            <a:r>
              <a:rPr lang="en-US" altLang="en-US"/>
              <a:t>2.3 Process of Evaluation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400"/>
              <a:t>Two evaluation directions:</a:t>
            </a:r>
          </a:p>
          <a:p>
            <a:pPr lvl="1"/>
            <a:r>
              <a:rPr lang="en-US" altLang="en-US" sz="2000"/>
              <a:t>Product-oriented</a:t>
            </a:r>
          </a:p>
          <a:p>
            <a:pPr lvl="1"/>
            <a:r>
              <a:rPr lang="en-US" altLang="en-US" sz="2000"/>
              <a:t>Process-oriented</a:t>
            </a:r>
          </a:p>
          <a:p>
            <a:r>
              <a:rPr lang="en-US" altLang="en-US" sz="2400"/>
              <a:t>6-steps</a:t>
            </a:r>
          </a:p>
          <a:p>
            <a:pPr lvl="1"/>
            <a:r>
              <a:rPr lang="en-US" altLang="en-US" sz="2000"/>
              <a:t>Proposal review</a:t>
            </a:r>
          </a:p>
          <a:p>
            <a:pPr lvl="1"/>
            <a:r>
              <a:rPr lang="en-US" altLang="en-US" sz="2000"/>
              <a:t>Technical assessment</a:t>
            </a:r>
          </a:p>
          <a:p>
            <a:pPr lvl="1"/>
            <a:r>
              <a:rPr lang="en-US" altLang="en-US" sz="2000"/>
              <a:t>Advice</a:t>
            </a:r>
          </a:p>
          <a:p>
            <a:pPr lvl="1"/>
            <a:r>
              <a:rPr lang="en-US" altLang="en-US" sz="2000"/>
              <a:t>Intensive preliminary technical review</a:t>
            </a:r>
          </a:p>
          <a:p>
            <a:pPr lvl="1"/>
            <a:r>
              <a:rPr lang="en-US" altLang="en-US" sz="2000"/>
              <a:t>Evaluation</a:t>
            </a:r>
          </a:p>
          <a:p>
            <a:pPr lvl="1"/>
            <a:r>
              <a:rPr lang="en-US" altLang="en-US" sz="2000"/>
              <a:t>Rating maintenance phase</a:t>
            </a:r>
          </a:p>
          <a:p>
            <a:pPr lvl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335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2297-6533-4921-AA3C-CA4EE5ECA3A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304800"/>
            <a:ext cx="6400800" cy="762000"/>
          </a:xfrm>
        </p:spPr>
        <p:txBody>
          <a:bodyPr/>
          <a:lstStyle/>
          <a:p>
            <a:r>
              <a:rPr lang="en-US" altLang="en-US"/>
              <a:t>2.4 Structure of Evaluation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Functionality – what and how much the product can do</a:t>
            </a:r>
          </a:p>
          <a:p>
            <a:r>
              <a:rPr lang="en-US" altLang="en-US"/>
              <a:t>Effectiveness – whether the product meets the effectiveness threshold </a:t>
            </a:r>
          </a:p>
          <a:p>
            <a:r>
              <a:rPr lang="en-US" altLang="en-US"/>
              <a:t>Assurance – give buyer assurance and guarantee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24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50A-F4F3-45FE-B3C3-CD0EE7DFBCD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2.5 Outcome/Benefits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A great product</a:t>
            </a:r>
          </a:p>
          <a:p>
            <a:pPr lvl="1"/>
            <a:r>
              <a:rPr lang="en-US" altLang="en-US"/>
              <a:t>For evaluator, cut down the evaluation cost without cutting the value of evaluation</a:t>
            </a:r>
          </a:p>
          <a:p>
            <a:pPr lvl="1"/>
            <a:r>
              <a:rPr lang="en-US" altLang="en-US"/>
              <a:t>For buyer, result in good product to enhance the security</a:t>
            </a:r>
          </a:p>
          <a:p>
            <a:r>
              <a:rPr lang="en-US" altLang="en-US"/>
              <a:t>Evaluation of a computer product can be done using either a standard or a criteria</a:t>
            </a:r>
          </a:p>
        </p:txBody>
      </p:sp>
    </p:spTree>
    <p:extLst>
      <p:ext uri="{BB962C8B-B14F-4D97-AF65-F5344CB8AC3E}">
        <p14:creationId xmlns:p14="http://schemas.microsoft.com/office/powerpoint/2010/main" val="46836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F71-4C7D-4D44-920C-B32BE272280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785" y="381000"/>
            <a:ext cx="8595815" cy="762000"/>
          </a:xfrm>
        </p:spPr>
        <p:txBody>
          <a:bodyPr/>
          <a:lstStyle/>
          <a:p>
            <a:r>
              <a:rPr lang="en-GB" altLang="en-US" sz="4000" dirty="0"/>
              <a:t>Technical Specifications </a:t>
            </a:r>
            <a:r>
              <a:rPr lang="en-GB" altLang="en-US" sz="4000" dirty="0" err="1"/>
              <a:t>SysSPs</a:t>
            </a:r>
            <a:endParaRPr lang="en-US" altLang="en-US" sz="4000" dirty="0"/>
          </a:p>
        </p:txBody>
      </p:sp>
      <p:sp>
        <p:nvSpPr>
          <p:cNvPr id="99332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System administrators’ directions on implementing managerial policy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Each type of equipment has its own type of policies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Two general methods of implementing such technical controls:</a:t>
            </a:r>
          </a:p>
          <a:p>
            <a:pPr lvl="1"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1. Access control lists</a:t>
            </a:r>
          </a:p>
          <a:p>
            <a:pPr lvl="1">
              <a:buFont typeface="Wingdings" panose="05000000000000000000" pitchFamily="2" charset="2"/>
              <a:buNone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2. Configuration rules</a:t>
            </a:r>
          </a:p>
        </p:txBody>
      </p:sp>
    </p:spTree>
    <p:extLst>
      <p:ext uri="{BB962C8B-B14F-4D97-AF65-F5344CB8AC3E}">
        <p14:creationId xmlns:p14="http://schemas.microsoft.com/office/powerpoint/2010/main" val="2654913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06B3-A605-4225-AFC7-AC6E5B2B8BF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533400"/>
            <a:ext cx="6858000" cy="762000"/>
          </a:xfrm>
        </p:spPr>
        <p:txBody>
          <a:bodyPr/>
          <a:lstStyle/>
          <a:p>
            <a:r>
              <a:rPr lang="en-US" altLang="en-US"/>
              <a:t>3 Computer Products Evaluation Standards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American National Standards Institute (ANSI)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British Standards Institute (BSI)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Institute of Electrical and Electronic Engineers Standards Association (IEEE-SA)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International Information System Security Certification Consortium (ISC)2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International Organization for Standardization (ISO)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Institute of Standards and Technology (NIST)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Security Agency (NSA)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International Architecture Board (IAB)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Organization for the Advancement of Structured Information Standards (OASIS)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Underwriters Laboratories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Worldwide Web Consortium (W3C)</a:t>
            </a:r>
          </a:p>
        </p:txBody>
      </p:sp>
    </p:spTree>
    <p:extLst>
      <p:ext uri="{BB962C8B-B14F-4D97-AF65-F5344CB8AC3E}">
        <p14:creationId xmlns:p14="http://schemas.microsoft.com/office/powerpoint/2010/main" val="2606158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9FF1-B532-4CE7-9B52-11EE6597C807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381000"/>
            <a:ext cx="6781800" cy="762000"/>
          </a:xfrm>
        </p:spPr>
        <p:txBody>
          <a:bodyPr/>
          <a:lstStyle/>
          <a:p>
            <a:r>
              <a:rPr lang="en-US" altLang="en-US"/>
              <a:t>4 Major Evaluation Criteria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The Orange Book</a:t>
            </a:r>
          </a:p>
          <a:p>
            <a:r>
              <a:rPr lang="en-US" altLang="en-US">
                <a:hlinkClick r:id="rId4"/>
              </a:rPr>
              <a:t>U.S. Federal Criteria</a:t>
            </a:r>
            <a:endParaRPr lang="en-US" altLang="en-US"/>
          </a:p>
          <a:p>
            <a:r>
              <a:rPr lang="en-US" altLang="en-US">
                <a:hlinkClick r:id="rId5"/>
              </a:rPr>
              <a:t>Information Technology Security Evaluation Criteria (ITSEC)</a:t>
            </a:r>
            <a:endParaRPr lang="en-US" altLang="en-US"/>
          </a:p>
          <a:p>
            <a:r>
              <a:rPr lang="en-US" altLang="en-US">
                <a:hlinkClick r:id="rId6"/>
              </a:rPr>
              <a:t>The Trusted Network Interpretation (TNI): </a:t>
            </a:r>
            <a:r>
              <a:rPr lang="en-US" altLang="en-US"/>
              <a:t>The Red Book</a:t>
            </a:r>
          </a:p>
          <a:p>
            <a:r>
              <a:rPr lang="en-US" altLang="en-US">
                <a:hlinkClick r:id="rId7"/>
              </a:rPr>
              <a:t>Common Criteria (CC)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8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E23-C64E-4C68-B404-11C7E9EC941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The Orange Book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Three Objectives</a:t>
            </a:r>
          </a:p>
          <a:p>
            <a:pPr lvl="1"/>
            <a:r>
              <a:rPr lang="en-US" altLang="en-US"/>
              <a:t>A yardstick for user</a:t>
            </a:r>
          </a:p>
          <a:p>
            <a:pPr lvl="1"/>
            <a:r>
              <a:rPr lang="en-US" altLang="en-US"/>
              <a:t>Guidance for manufacturer</a:t>
            </a:r>
          </a:p>
          <a:p>
            <a:pPr lvl="1"/>
            <a:r>
              <a:rPr lang="en-US" altLang="en-US"/>
              <a:t>Basis for security requirements</a:t>
            </a:r>
          </a:p>
          <a:p>
            <a:r>
              <a:rPr lang="en-US" altLang="en-US"/>
              <a:t>Two requirements</a:t>
            </a:r>
          </a:p>
          <a:p>
            <a:pPr lvl="1"/>
            <a:r>
              <a:rPr lang="en-US" altLang="en-US"/>
              <a:t>Specific security feature requirements</a:t>
            </a:r>
          </a:p>
          <a:p>
            <a:pPr lvl="1"/>
            <a:r>
              <a:rPr lang="en-US" altLang="en-US"/>
              <a:t>Assurance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023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D9E4-2879-449F-9AAD-FE9A40C3D2F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The Orange Book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Four Assurance Levels</a:t>
            </a:r>
          </a:p>
          <a:p>
            <a:pPr lvl="1"/>
            <a:r>
              <a:rPr lang="en-US" altLang="en-US"/>
              <a:t>Class D – Minimal Protection</a:t>
            </a:r>
          </a:p>
          <a:p>
            <a:pPr lvl="1"/>
            <a:r>
              <a:rPr lang="en-US" altLang="en-US"/>
              <a:t>Class C </a:t>
            </a:r>
          </a:p>
          <a:p>
            <a:pPr lvl="2"/>
            <a:r>
              <a:rPr lang="en-US" altLang="en-US"/>
              <a:t>C1: Discretionary Security Protection (DSP)</a:t>
            </a:r>
          </a:p>
          <a:p>
            <a:pPr lvl="2"/>
            <a:r>
              <a:rPr lang="en-US" altLang="en-US"/>
              <a:t>C2: Controlled Access Protection (CAP)</a:t>
            </a:r>
          </a:p>
          <a:p>
            <a:pPr lvl="1"/>
            <a:r>
              <a:rPr lang="en-US" altLang="en-US"/>
              <a:t>Class B</a:t>
            </a:r>
          </a:p>
          <a:p>
            <a:pPr lvl="2"/>
            <a:r>
              <a:rPr lang="en-US" altLang="en-US"/>
              <a:t>B1: Labeled Security Protection</a:t>
            </a:r>
          </a:p>
          <a:p>
            <a:pPr lvl="2"/>
            <a:r>
              <a:rPr lang="en-US" altLang="en-US"/>
              <a:t>B2: Structured Protection</a:t>
            </a:r>
          </a:p>
          <a:p>
            <a:pPr lvl="2"/>
            <a:r>
              <a:rPr lang="en-US" altLang="en-US"/>
              <a:t>B3: Security Domain</a:t>
            </a:r>
          </a:p>
          <a:p>
            <a:pPr lvl="1"/>
            <a:r>
              <a:rPr lang="en-US" altLang="en-US"/>
              <a:t>Class A1: Verified Protection</a:t>
            </a:r>
          </a:p>
        </p:txBody>
      </p:sp>
    </p:spTree>
    <p:extLst>
      <p:ext uri="{BB962C8B-B14F-4D97-AF65-F5344CB8AC3E}">
        <p14:creationId xmlns:p14="http://schemas.microsoft.com/office/powerpoint/2010/main" val="1071035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1518-D40D-453C-A065-377AB8791E6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Questions</a:t>
            </a:r>
          </a:p>
        </p:txBody>
      </p:sp>
      <p:sp>
        <p:nvSpPr>
          <p:cNvPr id="163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Does evaluation mean security?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advantage of process-oriented security evaluation is that it is cheap. Find other reasons why it is popular. Why, despite its popularity, is it reliable?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Why is the product rated as B2/B3/A1 better than that rated C2/B1, or is it?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do I know if a product is evaluated? 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do I get my product evaluated?</a:t>
            </a:r>
          </a:p>
        </p:txBody>
      </p:sp>
    </p:spTree>
    <p:extLst>
      <p:ext uri="{BB962C8B-B14F-4D97-AF65-F5344CB8AC3E}">
        <p14:creationId xmlns:p14="http://schemas.microsoft.com/office/powerpoint/2010/main" val="160412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84D6-27BB-4F1B-A764-02461E5B014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696200" cy="4835525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5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F125-F2B1-4152-BE91-1666294157B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Access Control Lists</a:t>
            </a:r>
            <a:endParaRPr lang="en-US" altLang="en-US"/>
          </a:p>
        </p:txBody>
      </p:sp>
      <p:sp>
        <p:nvSpPr>
          <p:cNvPr id="100356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ACLs enable administrations to restrict access according to user, computer, time, duration, or even a particular file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/>
              <a:t>more ... </a:t>
            </a:r>
          </a:p>
        </p:txBody>
      </p:sp>
    </p:spTree>
    <p:extLst>
      <p:ext uri="{BB962C8B-B14F-4D97-AF65-F5344CB8AC3E}">
        <p14:creationId xmlns:p14="http://schemas.microsoft.com/office/powerpoint/2010/main" val="232263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22BC-0855-45A0-928F-03840622BB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1380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676400"/>
            <a:ext cx="77724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Include user access lists, matrices, &amp; capability tables that govern rights &amp; privileges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Can control access to file storage systems, object brokers, or other network communications devices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Capability Table: similar method that specifies which subjects &amp; objects users or groups can access  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Specifications are frequently complex matrices, rather than simple lists or tables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/>
              <a:t>Level of detail &amp; specificity (often called granularity) may vary from system to system</a:t>
            </a:r>
          </a:p>
        </p:txBody>
      </p:sp>
    </p:spTree>
    <p:extLst>
      <p:ext uri="{BB962C8B-B14F-4D97-AF65-F5344CB8AC3E}">
        <p14:creationId xmlns:p14="http://schemas.microsoft.com/office/powerpoint/2010/main" val="194976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Security Information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92A0-081A-498B-830E-323DE04359E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en-US"/>
              <a:t>ACLs regulate</a:t>
            </a:r>
            <a:endParaRPr lang="en-US" altLang="en-US"/>
          </a:p>
        </p:txBody>
      </p:sp>
      <p:sp>
        <p:nvSpPr>
          <p:cNvPr id="102404" name="Text Box 4"/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Who can use the system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What authorized users can access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When authorized users can access the system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Where authorized users can access the system from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How authorized users can access the system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Restricting what users can access, e.g. printers, files, communications, &amp;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08642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IK">
  <a:themeElements>
    <a:clrScheme name="CMPS319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CMPS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MPS319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K" id="{32F85123-83EF-45B9-B9CE-AB10546D1E67}" vid="{2F8BCABA-215B-4C93-A9A7-8B8C359A6B5B}"/>
    </a:ext>
  </a:extLst>
</a:theme>
</file>

<file path=ppt/theme/theme2.xml><?xml version="1.0" encoding="utf-8"?>
<a:theme xmlns:a="http://schemas.openxmlformats.org/drawingml/2006/main" name="CMPS319">
  <a:themeElements>
    <a:clrScheme name="CMPS319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CMPS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MPS319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IK">
  <a:themeElements>
    <a:clrScheme name="CMPS319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CMPS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MPS319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K" id="{CBAE901A-13DB-41D6-8E0F-E100C87A1DF1}" vid="{373E7A5F-14F2-4ABC-B239-B1B6656D68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MIK</Template>
  <TotalTime>0</TotalTime>
  <Words>2196</Words>
  <Application>Microsoft Office PowerPoint</Application>
  <PresentationFormat>On-screen Show (4:3)</PresentationFormat>
  <Paragraphs>410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Bitstream Vera Serif</vt:lpstr>
      <vt:lpstr>StarSymbol</vt:lpstr>
      <vt:lpstr>Symbol</vt:lpstr>
      <vt:lpstr>Times New Roman</vt:lpstr>
      <vt:lpstr>Wingdings</vt:lpstr>
      <vt:lpstr>MIK</vt:lpstr>
      <vt:lpstr>CMPS319</vt:lpstr>
      <vt:lpstr>1_MIK</vt:lpstr>
      <vt:lpstr>Security Policy</vt:lpstr>
      <vt:lpstr>Part I</vt:lpstr>
      <vt:lpstr>Systems-Specific Policies (SysSPs)</vt:lpstr>
      <vt:lpstr>Management Guidance SysSPs</vt:lpstr>
      <vt:lpstr>Technical Specifications SysSPs</vt:lpstr>
      <vt:lpstr>PowerPoint Presentation</vt:lpstr>
      <vt:lpstr>Access Control Lists</vt:lpstr>
      <vt:lpstr>PowerPoint Presentation</vt:lpstr>
      <vt:lpstr>ACLs regulate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Combination SysSPs</vt:lpstr>
      <vt:lpstr>Part I</vt:lpstr>
      <vt:lpstr>Guidelines for Policy Development</vt:lpstr>
      <vt:lpstr>PowerPoint Presentation</vt:lpstr>
      <vt:lpstr>1. Investigation Phase</vt:lpstr>
      <vt:lpstr>PowerPoint Presentation</vt:lpstr>
      <vt:lpstr>2. Analysis Phase</vt:lpstr>
      <vt:lpstr>3 &amp; 4. Design phase</vt:lpstr>
      <vt:lpstr>5. Implementation Phase</vt:lpstr>
      <vt:lpstr>One way to measure readability</vt:lpstr>
      <vt:lpstr>6. Maintenance Phase</vt:lpstr>
      <vt:lpstr>PowerPoint Presentation</vt:lpstr>
      <vt:lpstr>Part I</vt:lpstr>
      <vt:lpstr>The InfoSec Policy Made Easy Approach (ISPME)</vt:lpstr>
      <vt:lpstr>PowerPoint Presentation</vt:lpstr>
      <vt:lpstr>ISPME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ISPME Next Steps</vt:lpstr>
      <vt:lpstr>PowerPoint Presentation</vt:lpstr>
      <vt:lpstr>A Final Note on Policy</vt:lpstr>
      <vt:lpstr>Summary</vt:lpstr>
      <vt:lpstr>Part II</vt:lpstr>
      <vt:lpstr>1 Introduction</vt:lpstr>
      <vt:lpstr>2 Security Standards, Criteria and Evaluation Process</vt:lpstr>
      <vt:lpstr>2.1 Purpose of Evaluation</vt:lpstr>
      <vt:lpstr>2.2 Criteria</vt:lpstr>
      <vt:lpstr>2.3 Process of Evaluation</vt:lpstr>
      <vt:lpstr>2.4 Structure of Evaluation</vt:lpstr>
      <vt:lpstr>2.5 Outcome/Benefits</vt:lpstr>
      <vt:lpstr>3 Computer Products Evaluation Standards</vt:lpstr>
      <vt:lpstr>4 Major Evaluation Criteria</vt:lpstr>
      <vt:lpstr>The Orange Book</vt:lpstr>
      <vt:lpstr>The Orange Book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Policy</dc:title>
  <dc:creator>Harfebi Fryonanda</dc:creator>
  <cp:lastModifiedBy>Harfebi Fryonanda</cp:lastModifiedBy>
  <cp:revision>1</cp:revision>
  <dcterms:created xsi:type="dcterms:W3CDTF">2018-12-17T03:05:08Z</dcterms:created>
  <dcterms:modified xsi:type="dcterms:W3CDTF">2018-12-17T03:05:56Z</dcterms:modified>
</cp:coreProperties>
</file>