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3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302" name="Rectangle 6"/>
          <p:cNvSpPr>
            <a:spLocks noGrp="1" noChangeArrowheads="1"/>
          </p:cNvSpPr>
          <p:nvPr>
            <p:ph type="ctrTitle" sz="quarter"/>
          </p:nvPr>
        </p:nvSpPr>
        <p:spPr>
          <a:xfrm>
            <a:off x="1828800" y="1295400"/>
            <a:ext cx="6934200" cy="2116138"/>
          </a:xfrm>
        </p:spPr>
        <p:txBody>
          <a:bodyPr/>
          <a:lstStyle>
            <a:lvl1pPr algn="ctr">
              <a:defRPr b="0">
                <a:solidFill>
                  <a:schemeClr val="bg1"/>
                </a:solidFill>
              </a:defRPr>
            </a:lvl1pPr>
          </a:lstStyle>
          <a:p>
            <a:pPr lvl="0"/>
            <a:r>
              <a:rPr lang="en-US" altLang="en-US" noProof="0" smtClean="0"/>
              <a:t>Click to edit Master title style</a:t>
            </a:r>
            <a:endParaRPr lang="en-US" altLang="en-US" noProof="0" smtClean="0"/>
          </a:p>
        </p:txBody>
      </p:sp>
      <p:sp>
        <p:nvSpPr>
          <p:cNvPr id="55303" name="Rectangle 7"/>
          <p:cNvSpPr>
            <a:spLocks noGrp="1" noChangeArrowheads="1"/>
          </p:cNvSpPr>
          <p:nvPr>
            <p:ph type="subTitle" sz="quarter" idx="1"/>
          </p:nvPr>
        </p:nvSpPr>
        <p:spPr>
          <a:xfrm>
            <a:off x="2133600" y="3429000"/>
            <a:ext cx="6400800" cy="1752600"/>
          </a:xfrm>
        </p:spPr>
        <p:txBody>
          <a:bodyPr/>
          <a:lstStyle>
            <a:lvl1pPr marL="0" indent="0" algn="ctr">
              <a:buFont typeface="Symbol" panose="05050102010706020507" pitchFamily="18" charset="2"/>
              <a:buNone/>
              <a:defRPr/>
            </a:lvl1pPr>
          </a:lstStyle>
          <a:p>
            <a:pPr lvl="0"/>
            <a:r>
              <a:rPr lang="en-US" altLang="en-US" noProof="0" smtClean="0"/>
              <a:t>Click to edit Master subtitle style</a:t>
            </a:r>
            <a:endParaRPr lang="en-US" altLang="en-US" noProof="0" smtClean="0"/>
          </a:p>
        </p:txBody>
      </p:sp>
      <p:sp>
        <p:nvSpPr>
          <p:cNvPr id="55304" name="Rectangle 8"/>
          <p:cNvSpPr>
            <a:spLocks noGrp="1" noChangeArrowheads="1"/>
          </p:cNvSpPr>
          <p:nvPr>
            <p:ph type="dt" sz="quarter" idx="2"/>
          </p:nvPr>
        </p:nvSpPr>
        <p:spPr>
          <a:xfrm>
            <a:off x="1828800" y="6400800"/>
            <a:ext cx="1905000" cy="457200"/>
          </a:xfrm>
        </p:spPr>
        <p:txBody>
          <a:bodyPr/>
          <a:lstStyle>
            <a:lvl1pPr>
              <a:defRPr b="0">
                <a:solidFill>
                  <a:schemeClr val="bg1"/>
                </a:solidFill>
              </a:defRPr>
            </a:lvl1pPr>
          </a:lstStyle>
          <a:p>
            <a:fld id="{189396CE-D4E1-4E83-AF69-F6D352BE72A0}" type="datetimeFigureOut">
              <a:rPr lang="en-ID" smtClean="0"/>
              <a:t>17/12/2018</a:t>
            </a:fld>
            <a:endParaRPr lang="en-ID"/>
          </a:p>
        </p:txBody>
      </p:sp>
      <p:sp>
        <p:nvSpPr>
          <p:cNvPr id="55305" name="Rectangle 9"/>
          <p:cNvSpPr>
            <a:spLocks noGrp="1" noChangeArrowheads="1"/>
          </p:cNvSpPr>
          <p:nvPr>
            <p:ph type="ftr" sz="quarter" idx="3"/>
          </p:nvPr>
        </p:nvSpPr>
        <p:spPr>
          <a:xfrm>
            <a:off x="3962400" y="6400800"/>
            <a:ext cx="2895600" cy="457200"/>
          </a:xfrm>
        </p:spPr>
        <p:txBody>
          <a:bodyPr/>
          <a:lstStyle>
            <a:lvl1pPr algn="ctr">
              <a:defRPr b="0">
                <a:solidFill>
                  <a:schemeClr val="bg1"/>
                </a:solidFill>
              </a:defRPr>
            </a:lvl1pPr>
          </a:lstStyle>
          <a:p>
            <a:endParaRPr lang="en-ID"/>
          </a:p>
        </p:txBody>
      </p:sp>
      <p:sp>
        <p:nvSpPr>
          <p:cNvPr id="55306" name="Rectangle 10"/>
          <p:cNvSpPr>
            <a:spLocks noGrp="1" noChangeArrowheads="1"/>
          </p:cNvSpPr>
          <p:nvPr>
            <p:ph type="sldNum" sz="quarter" idx="4"/>
          </p:nvPr>
        </p:nvSpPr>
        <p:spPr>
          <a:xfrm>
            <a:off x="7239000" y="6400800"/>
            <a:ext cx="1905000" cy="457200"/>
          </a:xfrm>
        </p:spPr>
        <p:txBody>
          <a:bodyPr/>
          <a:lstStyle>
            <a:lvl1pPr>
              <a:defRPr b="0">
                <a:solidFill>
                  <a:schemeClr val="bg1"/>
                </a:solidFill>
              </a:defRPr>
            </a:lvl1pPr>
          </a:lstStyle>
          <a:p>
            <a:fld id="{DF6A9D82-402F-4445-A4E8-C95F57526F8E}" type="slidenum">
              <a:rPr lang="en-ID" smtClean="0"/>
              <a:t>‹#›</a:t>
            </a:fld>
            <a:endParaRPr lang="en-ID"/>
          </a:p>
        </p:txBody>
      </p:sp>
      <p:sp>
        <p:nvSpPr>
          <p:cNvPr id="55309" name="Rectangle 13"/>
          <p:cNvSpPr>
            <a:spLocks noChangeArrowheads="1"/>
          </p:cNvSpPr>
          <p:nvPr/>
        </p:nvSpPr>
        <p:spPr bwMode="auto">
          <a:xfrm>
            <a:off x="0" y="0"/>
            <a:ext cx="1752600" cy="68580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
        <p:nvSpPr>
          <p:cNvPr id="55310" name="Rectangle 14"/>
          <p:cNvSpPr>
            <a:spLocks noChangeArrowheads="1"/>
          </p:cNvSpPr>
          <p:nvPr/>
        </p:nvSpPr>
        <p:spPr bwMode="auto">
          <a:xfrm>
            <a:off x="1676400" y="0"/>
            <a:ext cx="76200" cy="6858000"/>
          </a:xfrm>
          <a:prstGeom prst="rect">
            <a:avLst/>
          </a:prstGeom>
          <a:solidFill>
            <a:srgbClr val="FFCC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8599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5" name="Footer Placeholder 4"/>
          <p:cNvSpPr>
            <a:spLocks noGrp="1"/>
          </p:cNvSpPr>
          <p:nvPr>
            <p:ph type="ftr" sz="quarter" idx="11"/>
          </p:nvPr>
        </p:nvSpPr>
        <p:spPr/>
        <p:txBody>
          <a:bodyPr/>
          <a:lstStyle>
            <a:lvl1pPr>
              <a:defRPr/>
            </a:lvl1pPr>
          </a:lstStyle>
          <a:p>
            <a:endParaRPr lang="en-ID"/>
          </a:p>
        </p:txBody>
      </p:sp>
      <p:sp>
        <p:nvSpPr>
          <p:cNvPr id="6" name="Slide Number Placeholder 5"/>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101868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ID"/>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5" name="Footer Placeholder 4"/>
          <p:cNvSpPr>
            <a:spLocks noGrp="1"/>
          </p:cNvSpPr>
          <p:nvPr>
            <p:ph type="ftr" sz="quarter" idx="11"/>
          </p:nvPr>
        </p:nvSpPr>
        <p:spPr/>
        <p:txBody>
          <a:bodyPr/>
          <a:lstStyle>
            <a:lvl1pPr>
              <a:defRPr/>
            </a:lvl1pPr>
          </a:lstStyle>
          <a:p>
            <a:endParaRPr lang="en-ID"/>
          </a:p>
        </p:txBody>
      </p:sp>
      <p:sp>
        <p:nvSpPr>
          <p:cNvPr id="6" name="Slide Number Placeholder 5"/>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168194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ID"/>
          </a:p>
        </p:txBody>
      </p:sp>
      <p:sp>
        <p:nvSpPr>
          <p:cNvPr id="3" name="Text Placeholder 2"/>
          <p:cNvSpPr>
            <a:spLocks noGrp="1"/>
          </p:cNvSpPr>
          <p:nvPr>
            <p:ph type="body" sz="half" idx="1"/>
          </p:nvPr>
        </p:nvSpPr>
        <p:spPr>
          <a:xfrm>
            <a:off x="2286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46863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a:xfrm>
            <a:off x="6096000" y="6400800"/>
            <a:ext cx="685800" cy="457200"/>
          </a:xfrm>
        </p:spPr>
        <p:txBody>
          <a:bodyPr/>
          <a:lstStyle>
            <a:lvl1pPr>
              <a:defRPr/>
            </a:lvl1pPr>
          </a:lstStyle>
          <a:p>
            <a:fld id="{189396CE-D4E1-4E83-AF69-F6D352BE72A0}" type="datetimeFigureOut">
              <a:rPr lang="en-ID" smtClean="0"/>
              <a:t>17/12/2018</a:t>
            </a:fld>
            <a:endParaRPr lang="en-ID"/>
          </a:p>
        </p:txBody>
      </p:sp>
      <p:sp>
        <p:nvSpPr>
          <p:cNvPr id="6" name="Footer Placeholder 5"/>
          <p:cNvSpPr>
            <a:spLocks noGrp="1"/>
          </p:cNvSpPr>
          <p:nvPr>
            <p:ph type="ftr" sz="quarter" idx="11"/>
          </p:nvPr>
        </p:nvSpPr>
        <p:spPr>
          <a:xfrm>
            <a:off x="228600" y="6248400"/>
            <a:ext cx="5867400" cy="533400"/>
          </a:xfrm>
        </p:spPr>
        <p:txBody>
          <a:bodyPr/>
          <a:lstStyle>
            <a:lvl1pPr>
              <a:defRPr/>
            </a:lvl1pPr>
          </a:lstStyle>
          <a:p>
            <a:endParaRPr lang="en-ID"/>
          </a:p>
        </p:txBody>
      </p:sp>
      <p:sp>
        <p:nvSpPr>
          <p:cNvPr id="7" name="Slide Number Placeholder 6"/>
          <p:cNvSpPr>
            <a:spLocks noGrp="1"/>
          </p:cNvSpPr>
          <p:nvPr>
            <p:ph type="sldNum" sz="quarter" idx="12"/>
          </p:nvPr>
        </p:nvSpPr>
        <p:spPr>
          <a:xfrm>
            <a:off x="6858000" y="6248400"/>
            <a:ext cx="2286000" cy="533400"/>
          </a:xfrm>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4224667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302" name="Rectangle 6"/>
          <p:cNvSpPr>
            <a:spLocks noGrp="1" noChangeArrowheads="1"/>
          </p:cNvSpPr>
          <p:nvPr>
            <p:ph type="ctrTitle" sz="quarter"/>
          </p:nvPr>
        </p:nvSpPr>
        <p:spPr>
          <a:xfrm>
            <a:off x="1828800" y="1295400"/>
            <a:ext cx="6934200" cy="2116138"/>
          </a:xfrm>
        </p:spPr>
        <p:txBody>
          <a:bodyPr/>
          <a:lstStyle>
            <a:lvl1pPr algn="ctr">
              <a:defRPr b="0">
                <a:solidFill>
                  <a:schemeClr val="bg1"/>
                </a:solidFill>
              </a:defRPr>
            </a:lvl1pPr>
          </a:lstStyle>
          <a:p>
            <a:pPr lvl="0"/>
            <a:r>
              <a:rPr lang="en-US" altLang="en-US" noProof="0" smtClean="0"/>
              <a:t>Click to edit Master title style</a:t>
            </a:r>
            <a:endParaRPr lang="en-US" altLang="en-US" noProof="0" smtClean="0"/>
          </a:p>
        </p:txBody>
      </p:sp>
      <p:sp>
        <p:nvSpPr>
          <p:cNvPr id="55303" name="Rectangle 7"/>
          <p:cNvSpPr>
            <a:spLocks noGrp="1" noChangeArrowheads="1"/>
          </p:cNvSpPr>
          <p:nvPr>
            <p:ph type="subTitle" sz="quarter" idx="1"/>
          </p:nvPr>
        </p:nvSpPr>
        <p:spPr>
          <a:xfrm>
            <a:off x="2133600" y="3429000"/>
            <a:ext cx="6400800" cy="1752600"/>
          </a:xfrm>
        </p:spPr>
        <p:txBody>
          <a:bodyPr/>
          <a:lstStyle>
            <a:lvl1pPr marL="0" indent="0" algn="ctr">
              <a:buFont typeface="Symbol" panose="05050102010706020507" pitchFamily="18" charset="2"/>
              <a:buNone/>
              <a:defRPr/>
            </a:lvl1pPr>
          </a:lstStyle>
          <a:p>
            <a:pPr lvl="0"/>
            <a:r>
              <a:rPr lang="en-US" altLang="en-US" noProof="0" smtClean="0"/>
              <a:t>Click to edit Master subtitle style</a:t>
            </a:r>
            <a:endParaRPr lang="en-US" altLang="en-US" noProof="0" smtClean="0"/>
          </a:p>
        </p:txBody>
      </p:sp>
      <p:sp>
        <p:nvSpPr>
          <p:cNvPr id="55304" name="Rectangle 8"/>
          <p:cNvSpPr>
            <a:spLocks noGrp="1" noChangeArrowheads="1"/>
          </p:cNvSpPr>
          <p:nvPr>
            <p:ph type="dt" sz="quarter" idx="2"/>
          </p:nvPr>
        </p:nvSpPr>
        <p:spPr>
          <a:xfrm>
            <a:off x="1828800" y="6400800"/>
            <a:ext cx="1905000" cy="457200"/>
          </a:xfrm>
        </p:spPr>
        <p:txBody>
          <a:bodyPr/>
          <a:lstStyle>
            <a:lvl1pPr>
              <a:defRPr b="0">
                <a:solidFill>
                  <a:schemeClr val="bg1"/>
                </a:solidFill>
              </a:defRPr>
            </a:lvl1pPr>
          </a:lstStyle>
          <a:p>
            <a:r>
              <a:rPr lang="en-US" smtClean="0"/>
              <a:t>msb.intnet.mu</a:t>
            </a:r>
            <a:endParaRPr lang="en-ID"/>
          </a:p>
        </p:txBody>
      </p:sp>
      <p:sp>
        <p:nvSpPr>
          <p:cNvPr id="55305" name="Rectangle 9"/>
          <p:cNvSpPr>
            <a:spLocks noGrp="1" noChangeArrowheads="1"/>
          </p:cNvSpPr>
          <p:nvPr>
            <p:ph type="ftr" sz="quarter" idx="3"/>
          </p:nvPr>
        </p:nvSpPr>
        <p:spPr>
          <a:xfrm>
            <a:off x="3962400" y="6400800"/>
            <a:ext cx="2895600" cy="457200"/>
          </a:xfrm>
        </p:spPr>
        <p:txBody>
          <a:bodyPr/>
          <a:lstStyle>
            <a:lvl1pPr algn="ctr">
              <a:defRPr b="0">
                <a:solidFill>
                  <a:schemeClr val="bg1"/>
                </a:solidFill>
              </a:defRPr>
            </a:lvl1pPr>
          </a:lstStyle>
          <a:p>
            <a:r>
              <a:rPr lang="en-ID" smtClean="0"/>
              <a:t>Information Security</a:t>
            </a:r>
            <a:endParaRPr lang="en-ID"/>
          </a:p>
        </p:txBody>
      </p:sp>
      <p:sp>
        <p:nvSpPr>
          <p:cNvPr id="55306" name="Rectangle 10"/>
          <p:cNvSpPr>
            <a:spLocks noGrp="1" noChangeArrowheads="1"/>
          </p:cNvSpPr>
          <p:nvPr>
            <p:ph type="sldNum" sz="quarter" idx="4"/>
          </p:nvPr>
        </p:nvSpPr>
        <p:spPr>
          <a:xfrm>
            <a:off x="7239000" y="6400800"/>
            <a:ext cx="1905000" cy="457200"/>
          </a:xfrm>
        </p:spPr>
        <p:txBody>
          <a:bodyPr/>
          <a:lstStyle>
            <a:lvl1pPr>
              <a:defRPr b="0">
                <a:solidFill>
                  <a:schemeClr val="bg1"/>
                </a:solidFill>
              </a:defRPr>
            </a:lvl1pPr>
          </a:lstStyle>
          <a:p>
            <a:fld id="{FB3BD831-E53D-45A7-9AEE-9BDB442B13B7}" type="slidenum">
              <a:rPr lang="en-ID" smtClean="0"/>
              <a:t>‹#›</a:t>
            </a:fld>
            <a:endParaRPr lang="en-ID"/>
          </a:p>
        </p:txBody>
      </p:sp>
      <p:sp>
        <p:nvSpPr>
          <p:cNvPr id="55309" name="Rectangle 13"/>
          <p:cNvSpPr>
            <a:spLocks noChangeArrowheads="1"/>
          </p:cNvSpPr>
          <p:nvPr/>
        </p:nvSpPr>
        <p:spPr bwMode="auto">
          <a:xfrm>
            <a:off x="0" y="0"/>
            <a:ext cx="1752600" cy="68580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24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
        <p:nvSpPr>
          <p:cNvPr id="55310" name="Rectangle 14"/>
          <p:cNvSpPr>
            <a:spLocks noChangeArrowheads="1"/>
          </p:cNvSpPr>
          <p:nvPr/>
        </p:nvSpPr>
        <p:spPr bwMode="auto">
          <a:xfrm>
            <a:off x="1676400" y="0"/>
            <a:ext cx="76200" cy="6858000"/>
          </a:xfrm>
          <a:prstGeom prst="rect">
            <a:avLst/>
          </a:prstGeom>
          <a:solidFill>
            <a:srgbClr val="FFCC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24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9875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r>
              <a:rPr lang="en-US" smtClean="0"/>
              <a:t>msb.intnet.mu</a:t>
            </a:r>
            <a:endParaRPr lang="en-ID"/>
          </a:p>
        </p:txBody>
      </p:sp>
      <p:sp>
        <p:nvSpPr>
          <p:cNvPr id="5" name="Footer Placeholder 4"/>
          <p:cNvSpPr>
            <a:spLocks noGrp="1"/>
          </p:cNvSpPr>
          <p:nvPr>
            <p:ph type="ftr" sz="quarter" idx="11"/>
          </p:nvPr>
        </p:nvSpPr>
        <p:spPr/>
        <p:txBody>
          <a:bodyPr/>
          <a:lstStyle>
            <a:lvl1pPr>
              <a:defRPr/>
            </a:lvl1pPr>
          </a:lstStyle>
          <a:p>
            <a:r>
              <a:rPr lang="en-ID" smtClean="0"/>
              <a:t>Information Security</a:t>
            </a:r>
            <a:endParaRPr lang="en-ID"/>
          </a:p>
        </p:txBody>
      </p:sp>
      <p:sp>
        <p:nvSpPr>
          <p:cNvPr id="6" name="Slide Number Placeholder 5"/>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2485740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ID"/>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en-US" smtClean="0"/>
              <a:t>msb.intnet.mu</a:t>
            </a:r>
            <a:endParaRPr lang="en-ID"/>
          </a:p>
        </p:txBody>
      </p:sp>
      <p:sp>
        <p:nvSpPr>
          <p:cNvPr id="5" name="Footer Placeholder 4"/>
          <p:cNvSpPr>
            <a:spLocks noGrp="1"/>
          </p:cNvSpPr>
          <p:nvPr>
            <p:ph type="ftr" sz="quarter" idx="11"/>
          </p:nvPr>
        </p:nvSpPr>
        <p:spPr/>
        <p:txBody>
          <a:bodyPr/>
          <a:lstStyle>
            <a:lvl1pPr>
              <a:defRPr/>
            </a:lvl1pPr>
          </a:lstStyle>
          <a:p>
            <a:r>
              <a:rPr lang="en-ID" smtClean="0"/>
              <a:t>Information Security</a:t>
            </a:r>
            <a:endParaRPr lang="en-ID"/>
          </a:p>
        </p:txBody>
      </p:sp>
      <p:sp>
        <p:nvSpPr>
          <p:cNvPr id="6" name="Slide Number Placeholder 5"/>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3321393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sz="half" idx="1"/>
          </p:nvPr>
        </p:nvSpPr>
        <p:spPr>
          <a:xfrm>
            <a:off x="2286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46863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p:txBody>
          <a:bodyPr/>
          <a:lstStyle>
            <a:lvl1pPr>
              <a:defRPr/>
            </a:lvl1pPr>
          </a:lstStyle>
          <a:p>
            <a:r>
              <a:rPr lang="en-US" smtClean="0"/>
              <a:t>msb.intnet.mu</a:t>
            </a:r>
            <a:endParaRPr lang="en-ID"/>
          </a:p>
        </p:txBody>
      </p:sp>
      <p:sp>
        <p:nvSpPr>
          <p:cNvPr id="6" name="Footer Placeholder 5"/>
          <p:cNvSpPr>
            <a:spLocks noGrp="1"/>
          </p:cNvSpPr>
          <p:nvPr>
            <p:ph type="ftr" sz="quarter" idx="11"/>
          </p:nvPr>
        </p:nvSpPr>
        <p:spPr/>
        <p:txBody>
          <a:bodyPr/>
          <a:lstStyle>
            <a:lvl1pPr>
              <a:defRPr/>
            </a:lvl1pPr>
          </a:lstStyle>
          <a:p>
            <a:r>
              <a:rPr lang="en-ID" smtClean="0"/>
              <a:t>Information Security</a:t>
            </a:r>
            <a:endParaRPr lang="en-ID"/>
          </a:p>
        </p:txBody>
      </p:sp>
      <p:sp>
        <p:nvSpPr>
          <p:cNvPr id="7" name="Slide Number Placeholder 6"/>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2085145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ID"/>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7" name="Date Placeholder 6"/>
          <p:cNvSpPr>
            <a:spLocks noGrp="1"/>
          </p:cNvSpPr>
          <p:nvPr>
            <p:ph type="dt" sz="half" idx="10"/>
          </p:nvPr>
        </p:nvSpPr>
        <p:spPr/>
        <p:txBody>
          <a:bodyPr/>
          <a:lstStyle>
            <a:lvl1pPr>
              <a:defRPr/>
            </a:lvl1pPr>
          </a:lstStyle>
          <a:p>
            <a:r>
              <a:rPr lang="en-US" smtClean="0"/>
              <a:t>msb.intnet.mu</a:t>
            </a:r>
            <a:endParaRPr lang="en-ID"/>
          </a:p>
        </p:txBody>
      </p:sp>
      <p:sp>
        <p:nvSpPr>
          <p:cNvPr id="8" name="Footer Placeholder 7"/>
          <p:cNvSpPr>
            <a:spLocks noGrp="1"/>
          </p:cNvSpPr>
          <p:nvPr>
            <p:ph type="ftr" sz="quarter" idx="11"/>
          </p:nvPr>
        </p:nvSpPr>
        <p:spPr/>
        <p:txBody>
          <a:bodyPr/>
          <a:lstStyle>
            <a:lvl1pPr>
              <a:defRPr/>
            </a:lvl1pPr>
          </a:lstStyle>
          <a:p>
            <a:r>
              <a:rPr lang="en-ID" smtClean="0"/>
              <a:t>Information Security</a:t>
            </a:r>
            <a:endParaRPr lang="en-ID"/>
          </a:p>
        </p:txBody>
      </p:sp>
      <p:sp>
        <p:nvSpPr>
          <p:cNvPr id="9" name="Slide Number Placeholder 8"/>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548889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Date Placeholder 2"/>
          <p:cNvSpPr>
            <a:spLocks noGrp="1"/>
          </p:cNvSpPr>
          <p:nvPr>
            <p:ph type="dt" sz="half" idx="10"/>
          </p:nvPr>
        </p:nvSpPr>
        <p:spPr/>
        <p:txBody>
          <a:bodyPr/>
          <a:lstStyle>
            <a:lvl1pPr>
              <a:defRPr/>
            </a:lvl1pPr>
          </a:lstStyle>
          <a:p>
            <a:r>
              <a:rPr lang="en-US" smtClean="0"/>
              <a:t>msb.intnet.mu</a:t>
            </a:r>
            <a:endParaRPr lang="en-ID"/>
          </a:p>
        </p:txBody>
      </p:sp>
      <p:sp>
        <p:nvSpPr>
          <p:cNvPr id="4" name="Footer Placeholder 3"/>
          <p:cNvSpPr>
            <a:spLocks noGrp="1"/>
          </p:cNvSpPr>
          <p:nvPr>
            <p:ph type="ftr" sz="quarter" idx="11"/>
          </p:nvPr>
        </p:nvSpPr>
        <p:spPr/>
        <p:txBody>
          <a:bodyPr/>
          <a:lstStyle>
            <a:lvl1pPr>
              <a:defRPr/>
            </a:lvl1pPr>
          </a:lstStyle>
          <a:p>
            <a:r>
              <a:rPr lang="en-ID" smtClean="0"/>
              <a:t>Information Security</a:t>
            </a:r>
            <a:endParaRPr lang="en-ID"/>
          </a:p>
        </p:txBody>
      </p:sp>
      <p:sp>
        <p:nvSpPr>
          <p:cNvPr id="5" name="Slide Number Placeholder 4"/>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263855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msb.intnet.mu</a:t>
            </a:r>
            <a:endParaRPr lang="en-ID"/>
          </a:p>
        </p:txBody>
      </p:sp>
      <p:sp>
        <p:nvSpPr>
          <p:cNvPr id="3" name="Footer Placeholder 2"/>
          <p:cNvSpPr>
            <a:spLocks noGrp="1"/>
          </p:cNvSpPr>
          <p:nvPr>
            <p:ph type="ftr" sz="quarter" idx="11"/>
          </p:nvPr>
        </p:nvSpPr>
        <p:spPr/>
        <p:txBody>
          <a:bodyPr/>
          <a:lstStyle>
            <a:lvl1pPr>
              <a:defRPr/>
            </a:lvl1pPr>
          </a:lstStyle>
          <a:p>
            <a:r>
              <a:rPr lang="en-ID" smtClean="0"/>
              <a:t>Information Security</a:t>
            </a:r>
            <a:endParaRPr lang="en-ID"/>
          </a:p>
        </p:txBody>
      </p:sp>
      <p:sp>
        <p:nvSpPr>
          <p:cNvPr id="4" name="Slide Number Placeholder 3"/>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303944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5" name="Footer Placeholder 4"/>
          <p:cNvSpPr>
            <a:spLocks noGrp="1"/>
          </p:cNvSpPr>
          <p:nvPr>
            <p:ph type="ftr" sz="quarter" idx="11"/>
          </p:nvPr>
        </p:nvSpPr>
        <p:spPr/>
        <p:txBody>
          <a:bodyPr/>
          <a:lstStyle>
            <a:lvl1pPr>
              <a:defRPr/>
            </a:lvl1pPr>
          </a:lstStyle>
          <a:p>
            <a:endParaRPr lang="en-ID"/>
          </a:p>
        </p:txBody>
      </p:sp>
      <p:sp>
        <p:nvSpPr>
          <p:cNvPr id="6" name="Slide Number Placeholder 5"/>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1386078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ID"/>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smtClean="0"/>
              <a:t>msb.intnet.mu</a:t>
            </a:r>
            <a:endParaRPr lang="en-ID"/>
          </a:p>
        </p:txBody>
      </p:sp>
      <p:sp>
        <p:nvSpPr>
          <p:cNvPr id="6" name="Footer Placeholder 5"/>
          <p:cNvSpPr>
            <a:spLocks noGrp="1"/>
          </p:cNvSpPr>
          <p:nvPr>
            <p:ph type="ftr" sz="quarter" idx="11"/>
          </p:nvPr>
        </p:nvSpPr>
        <p:spPr/>
        <p:txBody>
          <a:bodyPr/>
          <a:lstStyle>
            <a:lvl1pPr>
              <a:defRPr/>
            </a:lvl1pPr>
          </a:lstStyle>
          <a:p>
            <a:r>
              <a:rPr lang="en-ID" smtClean="0"/>
              <a:t>Information Security</a:t>
            </a:r>
            <a:endParaRPr lang="en-ID"/>
          </a:p>
        </p:txBody>
      </p:sp>
      <p:sp>
        <p:nvSpPr>
          <p:cNvPr id="7" name="Slide Number Placeholder 6"/>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1665909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ID"/>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D"/>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smtClean="0"/>
              <a:t>msb.intnet.mu</a:t>
            </a:r>
            <a:endParaRPr lang="en-ID"/>
          </a:p>
        </p:txBody>
      </p:sp>
      <p:sp>
        <p:nvSpPr>
          <p:cNvPr id="6" name="Footer Placeholder 5"/>
          <p:cNvSpPr>
            <a:spLocks noGrp="1"/>
          </p:cNvSpPr>
          <p:nvPr>
            <p:ph type="ftr" sz="quarter" idx="11"/>
          </p:nvPr>
        </p:nvSpPr>
        <p:spPr/>
        <p:txBody>
          <a:bodyPr/>
          <a:lstStyle>
            <a:lvl1pPr>
              <a:defRPr/>
            </a:lvl1pPr>
          </a:lstStyle>
          <a:p>
            <a:r>
              <a:rPr lang="en-ID" smtClean="0"/>
              <a:t>Information Security</a:t>
            </a:r>
            <a:endParaRPr lang="en-ID"/>
          </a:p>
        </p:txBody>
      </p:sp>
      <p:sp>
        <p:nvSpPr>
          <p:cNvPr id="7" name="Slide Number Placeholder 6"/>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4076430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r>
              <a:rPr lang="en-US" smtClean="0"/>
              <a:t>msb.intnet.mu</a:t>
            </a:r>
            <a:endParaRPr lang="en-ID"/>
          </a:p>
        </p:txBody>
      </p:sp>
      <p:sp>
        <p:nvSpPr>
          <p:cNvPr id="5" name="Footer Placeholder 4"/>
          <p:cNvSpPr>
            <a:spLocks noGrp="1"/>
          </p:cNvSpPr>
          <p:nvPr>
            <p:ph type="ftr" sz="quarter" idx="11"/>
          </p:nvPr>
        </p:nvSpPr>
        <p:spPr/>
        <p:txBody>
          <a:bodyPr/>
          <a:lstStyle>
            <a:lvl1pPr>
              <a:defRPr/>
            </a:lvl1pPr>
          </a:lstStyle>
          <a:p>
            <a:r>
              <a:rPr lang="en-ID" smtClean="0"/>
              <a:t>Information Security</a:t>
            </a:r>
            <a:endParaRPr lang="en-ID"/>
          </a:p>
        </p:txBody>
      </p:sp>
      <p:sp>
        <p:nvSpPr>
          <p:cNvPr id="6" name="Slide Number Placeholder 5"/>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108203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ID"/>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r>
              <a:rPr lang="en-US" smtClean="0"/>
              <a:t>msb.intnet.mu</a:t>
            </a:r>
            <a:endParaRPr lang="en-ID"/>
          </a:p>
        </p:txBody>
      </p:sp>
      <p:sp>
        <p:nvSpPr>
          <p:cNvPr id="5" name="Footer Placeholder 4"/>
          <p:cNvSpPr>
            <a:spLocks noGrp="1"/>
          </p:cNvSpPr>
          <p:nvPr>
            <p:ph type="ftr" sz="quarter" idx="11"/>
          </p:nvPr>
        </p:nvSpPr>
        <p:spPr/>
        <p:txBody>
          <a:bodyPr/>
          <a:lstStyle>
            <a:lvl1pPr>
              <a:defRPr/>
            </a:lvl1pPr>
          </a:lstStyle>
          <a:p>
            <a:r>
              <a:rPr lang="en-ID" smtClean="0"/>
              <a:t>Information Security</a:t>
            </a:r>
            <a:endParaRPr lang="en-ID"/>
          </a:p>
        </p:txBody>
      </p:sp>
      <p:sp>
        <p:nvSpPr>
          <p:cNvPr id="6" name="Slide Number Placeholder 5"/>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2410843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ID"/>
          </a:p>
        </p:txBody>
      </p:sp>
      <p:sp>
        <p:nvSpPr>
          <p:cNvPr id="3" name="Text Placeholder 2"/>
          <p:cNvSpPr>
            <a:spLocks noGrp="1"/>
          </p:cNvSpPr>
          <p:nvPr>
            <p:ph type="body" sz="half" idx="1"/>
          </p:nvPr>
        </p:nvSpPr>
        <p:spPr>
          <a:xfrm>
            <a:off x="2286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46863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a:xfrm>
            <a:off x="6096000" y="6400800"/>
            <a:ext cx="685800" cy="457200"/>
          </a:xfrm>
        </p:spPr>
        <p:txBody>
          <a:bodyPr/>
          <a:lstStyle>
            <a:lvl1pPr>
              <a:defRPr/>
            </a:lvl1pPr>
          </a:lstStyle>
          <a:p>
            <a:r>
              <a:rPr lang="en-US" smtClean="0"/>
              <a:t>msb.intnet.mu</a:t>
            </a:r>
            <a:endParaRPr lang="en-ID"/>
          </a:p>
        </p:txBody>
      </p:sp>
      <p:sp>
        <p:nvSpPr>
          <p:cNvPr id="6" name="Footer Placeholder 5"/>
          <p:cNvSpPr>
            <a:spLocks noGrp="1"/>
          </p:cNvSpPr>
          <p:nvPr>
            <p:ph type="ftr" sz="quarter" idx="11"/>
          </p:nvPr>
        </p:nvSpPr>
        <p:spPr>
          <a:xfrm>
            <a:off x="228600" y="6248400"/>
            <a:ext cx="5867400" cy="533400"/>
          </a:xfrm>
        </p:spPr>
        <p:txBody>
          <a:bodyPr/>
          <a:lstStyle>
            <a:lvl1pPr>
              <a:defRPr/>
            </a:lvl1pPr>
          </a:lstStyle>
          <a:p>
            <a:r>
              <a:rPr lang="en-ID" smtClean="0"/>
              <a:t>Information Security</a:t>
            </a:r>
            <a:endParaRPr lang="en-ID"/>
          </a:p>
        </p:txBody>
      </p:sp>
      <p:sp>
        <p:nvSpPr>
          <p:cNvPr id="7" name="Slide Number Placeholder 6"/>
          <p:cNvSpPr>
            <a:spLocks noGrp="1"/>
          </p:cNvSpPr>
          <p:nvPr>
            <p:ph type="sldNum" sz="quarter" idx="12"/>
          </p:nvPr>
        </p:nvSpPr>
        <p:spPr>
          <a:xfrm>
            <a:off x="6858000" y="6248400"/>
            <a:ext cx="2286000" cy="533400"/>
          </a:xfrm>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1746840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302" name="Rectangle 6"/>
          <p:cNvSpPr>
            <a:spLocks noGrp="1" noChangeArrowheads="1"/>
          </p:cNvSpPr>
          <p:nvPr>
            <p:ph type="ctrTitle" sz="quarter"/>
          </p:nvPr>
        </p:nvSpPr>
        <p:spPr>
          <a:xfrm>
            <a:off x="1828800" y="1295400"/>
            <a:ext cx="6934200" cy="2116138"/>
          </a:xfrm>
        </p:spPr>
        <p:txBody>
          <a:bodyPr/>
          <a:lstStyle>
            <a:lvl1pPr algn="ctr">
              <a:defRPr b="0">
                <a:solidFill>
                  <a:schemeClr val="bg1"/>
                </a:solidFill>
              </a:defRPr>
            </a:lvl1pPr>
          </a:lstStyle>
          <a:p>
            <a:pPr lvl="0"/>
            <a:r>
              <a:rPr lang="en-US" altLang="en-US" noProof="0" smtClean="0"/>
              <a:t>Click to edit Master title style</a:t>
            </a:r>
            <a:endParaRPr lang="en-US" altLang="en-US" noProof="0" smtClean="0"/>
          </a:p>
        </p:txBody>
      </p:sp>
      <p:sp>
        <p:nvSpPr>
          <p:cNvPr id="55303" name="Rectangle 7"/>
          <p:cNvSpPr>
            <a:spLocks noGrp="1" noChangeArrowheads="1"/>
          </p:cNvSpPr>
          <p:nvPr>
            <p:ph type="subTitle" sz="quarter" idx="1"/>
          </p:nvPr>
        </p:nvSpPr>
        <p:spPr>
          <a:xfrm>
            <a:off x="2133600" y="3429000"/>
            <a:ext cx="6400800" cy="1752600"/>
          </a:xfrm>
        </p:spPr>
        <p:txBody>
          <a:bodyPr/>
          <a:lstStyle>
            <a:lvl1pPr marL="0" indent="0" algn="ctr">
              <a:buFont typeface="Symbol" panose="05050102010706020507" pitchFamily="18" charset="2"/>
              <a:buNone/>
              <a:defRPr/>
            </a:lvl1pPr>
          </a:lstStyle>
          <a:p>
            <a:pPr lvl="0"/>
            <a:r>
              <a:rPr lang="en-US" altLang="en-US" noProof="0" smtClean="0"/>
              <a:t>Click to edit Master subtitle style</a:t>
            </a:r>
            <a:endParaRPr lang="en-US" altLang="en-US" noProof="0" smtClean="0"/>
          </a:p>
        </p:txBody>
      </p:sp>
      <p:sp>
        <p:nvSpPr>
          <p:cNvPr id="55304" name="Rectangle 8"/>
          <p:cNvSpPr>
            <a:spLocks noGrp="1" noChangeArrowheads="1"/>
          </p:cNvSpPr>
          <p:nvPr>
            <p:ph type="dt" sz="quarter" idx="2"/>
          </p:nvPr>
        </p:nvSpPr>
        <p:spPr>
          <a:xfrm>
            <a:off x="1828800" y="6400800"/>
            <a:ext cx="1905000" cy="457200"/>
          </a:xfrm>
        </p:spPr>
        <p:txBody>
          <a:bodyPr/>
          <a:lstStyle>
            <a:lvl1pPr>
              <a:defRPr b="0">
                <a:solidFill>
                  <a:schemeClr val="bg1"/>
                </a:solidFill>
              </a:defRPr>
            </a:lvl1pPr>
          </a:lstStyle>
          <a:p>
            <a:r>
              <a:rPr lang="en-US" smtClean="0"/>
              <a:t>msb.intnet.mu</a:t>
            </a:r>
            <a:endParaRPr lang="en-ID"/>
          </a:p>
        </p:txBody>
      </p:sp>
      <p:sp>
        <p:nvSpPr>
          <p:cNvPr id="55305" name="Rectangle 9"/>
          <p:cNvSpPr>
            <a:spLocks noGrp="1" noChangeArrowheads="1"/>
          </p:cNvSpPr>
          <p:nvPr>
            <p:ph type="ftr" sz="quarter" idx="3"/>
          </p:nvPr>
        </p:nvSpPr>
        <p:spPr>
          <a:xfrm>
            <a:off x="3962400" y="6400800"/>
            <a:ext cx="2895600" cy="457200"/>
          </a:xfrm>
        </p:spPr>
        <p:txBody>
          <a:bodyPr/>
          <a:lstStyle>
            <a:lvl1pPr algn="ctr">
              <a:defRPr b="0">
                <a:solidFill>
                  <a:schemeClr val="bg1"/>
                </a:solidFill>
              </a:defRPr>
            </a:lvl1pPr>
          </a:lstStyle>
          <a:p>
            <a:r>
              <a:rPr lang="en-ID" smtClean="0"/>
              <a:t>Information Security</a:t>
            </a:r>
            <a:endParaRPr lang="en-ID"/>
          </a:p>
        </p:txBody>
      </p:sp>
      <p:sp>
        <p:nvSpPr>
          <p:cNvPr id="55306" name="Rectangle 10"/>
          <p:cNvSpPr>
            <a:spLocks noGrp="1" noChangeArrowheads="1"/>
          </p:cNvSpPr>
          <p:nvPr>
            <p:ph type="sldNum" sz="quarter" idx="4"/>
          </p:nvPr>
        </p:nvSpPr>
        <p:spPr>
          <a:xfrm>
            <a:off x="7239000" y="6400800"/>
            <a:ext cx="1905000" cy="457200"/>
          </a:xfrm>
        </p:spPr>
        <p:txBody>
          <a:bodyPr/>
          <a:lstStyle>
            <a:lvl1pPr>
              <a:defRPr b="0">
                <a:solidFill>
                  <a:schemeClr val="bg1"/>
                </a:solidFill>
              </a:defRPr>
            </a:lvl1pPr>
          </a:lstStyle>
          <a:p>
            <a:fld id="{FB3BD831-E53D-45A7-9AEE-9BDB442B13B7}" type="slidenum">
              <a:rPr lang="en-ID" smtClean="0"/>
              <a:t>‹#›</a:t>
            </a:fld>
            <a:endParaRPr lang="en-ID"/>
          </a:p>
        </p:txBody>
      </p:sp>
      <p:sp>
        <p:nvSpPr>
          <p:cNvPr id="55309" name="Rectangle 13"/>
          <p:cNvSpPr>
            <a:spLocks noChangeArrowheads="1"/>
          </p:cNvSpPr>
          <p:nvPr/>
        </p:nvSpPr>
        <p:spPr bwMode="auto">
          <a:xfrm>
            <a:off x="0" y="0"/>
            <a:ext cx="1752600" cy="68580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
        <p:nvSpPr>
          <p:cNvPr id="55310" name="Rectangle 14"/>
          <p:cNvSpPr>
            <a:spLocks noChangeArrowheads="1"/>
          </p:cNvSpPr>
          <p:nvPr/>
        </p:nvSpPr>
        <p:spPr bwMode="auto">
          <a:xfrm>
            <a:off x="1676400" y="0"/>
            <a:ext cx="76200" cy="6858000"/>
          </a:xfrm>
          <a:prstGeom prst="rect">
            <a:avLst/>
          </a:prstGeom>
          <a:solidFill>
            <a:srgbClr val="FFCC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59843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r>
              <a:rPr lang="en-US" smtClean="0"/>
              <a:t>msb.intnet.mu</a:t>
            </a:r>
            <a:endParaRPr lang="en-ID"/>
          </a:p>
        </p:txBody>
      </p:sp>
      <p:sp>
        <p:nvSpPr>
          <p:cNvPr id="5" name="Footer Placeholder 4"/>
          <p:cNvSpPr>
            <a:spLocks noGrp="1"/>
          </p:cNvSpPr>
          <p:nvPr>
            <p:ph type="ftr" sz="quarter" idx="11"/>
          </p:nvPr>
        </p:nvSpPr>
        <p:spPr/>
        <p:txBody>
          <a:bodyPr/>
          <a:lstStyle>
            <a:lvl1pPr>
              <a:defRPr/>
            </a:lvl1pPr>
          </a:lstStyle>
          <a:p>
            <a:r>
              <a:rPr lang="en-ID" smtClean="0"/>
              <a:t>Information Security</a:t>
            </a:r>
            <a:endParaRPr lang="en-ID"/>
          </a:p>
        </p:txBody>
      </p:sp>
      <p:sp>
        <p:nvSpPr>
          <p:cNvPr id="6" name="Slide Number Placeholder 5"/>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3089305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ID"/>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en-US" smtClean="0"/>
              <a:t>msb.intnet.mu</a:t>
            </a:r>
            <a:endParaRPr lang="en-ID"/>
          </a:p>
        </p:txBody>
      </p:sp>
      <p:sp>
        <p:nvSpPr>
          <p:cNvPr id="5" name="Footer Placeholder 4"/>
          <p:cNvSpPr>
            <a:spLocks noGrp="1"/>
          </p:cNvSpPr>
          <p:nvPr>
            <p:ph type="ftr" sz="quarter" idx="11"/>
          </p:nvPr>
        </p:nvSpPr>
        <p:spPr/>
        <p:txBody>
          <a:bodyPr/>
          <a:lstStyle>
            <a:lvl1pPr>
              <a:defRPr/>
            </a:lvl1pPr>
          </a:lstStyle>
          <a:p>
            <a:r>
              <a:rPr lang="en-ID" smtClean="0"/>
              <a:t>Information Security</a:t>
            </a:r>
            <a:endParaRPr lang="en-ID"/>
          </a:p>
        </p:txBody>
      </p:sp>
      <p:sp>
        <p:nvSpPr>
          <p:cNvPr id="6" name="Slide Number Placeholder 5"/>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3575622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sz="half" idx="1"/>
          </p:nvPr>
        </p:nvSpPr>
        <p:spPr>
          <a:xfrm>
            <a:off x="2286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46863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p:txBody>
          <a:bodyPr/>
          <a:lstStyle>
            <a:lvl1pPr>
              <a:defRPr/>
            </a:lvl1pPr>
          </a:lstStyle>
          <a:p>
            <a:r>
              <a:rPr lang="en-US" smtClean="0"/>
              <a:t>msb.intnet.mu</a:t>
            </a:r>
            <a:endParaRPr lang="en-ID"/>
          </a:p>
        </p:txBody>
      </p:sp>
      <p:sp>
        <p:nvSpPr>
          <p:cNvPr id="6" name="Footer Placeholder 5"/>
          <p:cNvSpPr>
            <a:spLocks noGrp="1"/>
          </p:cNvSpPr>
          <p:nvPr>
            <p:ph type="ftr" sz="quarter" idx="11"/>
          </p:nvPr>
        </p:nvSpPr>
        <p:spPr/>
        <p:txBody>
          <a:bodyPr/>
          <a:lstStyle>
            <a:lvl1pPr>
              <a:defRPr/>
            </a:lvl1pPr>
          </a:lstStyle>
          <a:p>
            <a:r>
              <a:rPr lang="en-ID" smtClean="0"/>
              <a:t>Information Security</a:t>
            </a:r>
            <a:endParaRPr lang="en-ID"/>
          </a:p>
        </p:txBody>
      </p:sp>
      <p:sp>
        <p:nvSpPr>
          <p:cNvPr id="7" name="Slide Number Placeholder 6"/>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4255161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ID"/>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7" name="Date Placeholder 6"/>
          <p:cNvSpPr>
            <a:spLocks noGrp="1"/>
          </p:cNvSpPr>
          <p:nvPr>
            <p:ph type="dt" sz="half" idx="10"/>
          </p:nvPr>
        </p:nvSpPr>
        <p:spPr/>
        <p:txBody>
          <a:bodyPr/>
          <a:lstStyle>
            <a:lvl1pPr>
              <a:defRPr/>
            </a:lvl1pPr>
          </a:lstStyle>
          <a:p>
            <a:r>
              <a:rPr lang="en-US" smtClean="0"/>
              <a:t>msb.intnet.mu</a:t>
            </a:r>
            <a:endParaRPr lang="en-ID"/>
          </a:p>
        </p:txBody>
      </p:sp>
      <p:sp>
        <p:nvSpPr>
          <p:cNvPr id="8" name="Footer Placeholder 7"/>
          <p:cNvSpPr>
            <a:spLocks noGrp="1"/>
          </p:cNvSpPr>
          <p:nvPr>
            <p:ph type="ftr" sz="quarter" idx="11"/>
          </p:nvPr>
        </p:nvSpPr>
        <p:spPr/>
        <p:txBody>
          <a:bodyPr/>
          <a:lstStyle>
            <a:lvl1pPr>
              <a:defRPr/>
            </a:lvl1pPr>
          </a:lstStyle>
          <a:p>
            <a:r>
              <a:rPr lang="en-ID" smtClean="0"/>
              <a:t>Information Security</a:t>
            </a:r>
            <a:endParaRPr lang="en-ID"/>
          </a:p>
        </p:txBody>
      </p:sp>
      <p:sp>
        <p:nvSpPr>
          <p:cNvPr id="9" name="Slide Number Placeholder 8"/>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354698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ID"/>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5" name="Footer Placeholder 4"/>
          <p:cNvSpPr>
            <a:spLocks noGrp="1"/>
          </p:cNvSpPr>
          <p:nvPr>
            <p:ph type="ftr" sz="quarter" idx="11"/>
          </p:nvPr>
        </p:nvSpPr>
        <p:spPr/>
        <p:txBody>
          <a:bodyPr/>
          <a:lstStyle>
            <a:lvl1pPr>
              <a:defRPr/>
            </a:lvl1pPr>
          </a:lstStyle>
          <a:p>
            <a:endParaRPr lang="en-ID"/>
          </a:p>
        </p:txBody>
      </p:sp>
      <p:sp>
        <p:nvSpPr>
          <p:cNvPr id="6" name="Slide Number Placeholder 5"/>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641047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Date Placeholder 2"/>
          <p:cNvSpPr>
            <a:spLocks noGrp="1"/>
          </p:cNvSpPr>
          <p:nvPr>
            <p:ph type="dt" sz="half" idx="10"/>
          </p:nvPr>
        </p:nvSpPr>
        <p:spPr/>
        <p:txBody>
          <a:bodyPr/>
          <a:lstStyle>
            <a:lvl1pPr>
              <a:defRPr/>
            </a:lvl1pPr>
          </a:lstStyle>
          <a:p>
            <a:r>
              <a:rPr lang="en-US" smtClean="0"/>
              <a:t>msb.intnet.mu</a:t>
            </a:r>
            <a:endParaRPr lang="en-ID"/>
          </a:p>
        </p:txBody>
      </p:sp>
      <p:sp>
        <p:nvSpPr>
          <p:cNvPr id="4" name="Footer Placeholder 3"/>
          <p:cNvSpPr>
            <a:spLocks noGrp="1"/>
          </p:cNvSpPr>
          <p:nvPr>
            <p:ph type="ftr" sz="quarter" idx="11"/>
          </p:nvPr>
        </p:nvSpPr>
        <p:spPr/>
        <p:txBody>
          <a:bodyPr/>
          <a:lstStyle>
            <a:lvl1pPr>
              <a:defRPr/>
            </a:lvl1pPr>
          </a:lstStyle>
          <a:p>
            <a:r>
              <a:rPr lang="en-ID" smtClean="0"/>
              <a:t>Information Security</a:t>
            </a:r>
            <a:endParaRPr lang="en-ID"/>
          </a:p>
        </p:txBody>
      </p:sp>
      <p:sp>
        <p:nvSpPr>
          <p:cNvPr id="5" name="Slide Number Placeholder 4"/>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2806210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msb.intnet.mu</a:t>
            </a:r>
            <a:endParaRPr lang="en-ID"/>
          </a:p>
        </p:txBody>
      </p:sp>
      <p:sp>
        <p:nvSpPr>
          <p:cNvPr id="3" name="Footer Placeholder 2"/>
          <p:cNvSpPr>
            <a:spLocks noGrp="1"/>
          </p:cNvSpPr>
          <p:nvPr>
            <p:ph type="ftr" sz="quarter" idx="11"/>
          </p:nvPr>
        </p:nvSpPr>
        <p:spPr/>
        <p:txBody>
          <a:bodyPr/>
          <a:lstStyle>
            <a:lvl1pPr>
              <a:defRPr/>
            </a:lvl1pPr>
          </a:lstStyle>
          <a:p>
            <a:r>
              <a:rPr lang="en-ID" smtClean="0"/>
              <a:t>Information Security</a:t>
            </a:r>
            <a:endParaRPr lang="en-ID"/>
          </a:p>
        </p:txBody>
      </p:sp>
      <p:sp>
        <p:nvSpPr>
          <p:cNvPr id="4" name="Slide Number Placeholder 3"/>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254180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ID"/>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smtClean="0"/>
              <a:t>msb.intnet.mu</a:t>
            </a:r>
            <a:endParaRPr lang="en-ID"/>
          </a:p>
        </p:txBody>
      </p:sp>
      <p:sp>
        <p:nvSpPr>
          <p:cNvPr id="6" name="Footer Placeholder 5"/>
          <p:cNvSpPr>
            <a:spLocks noGrp="1"/>
          </p:cNvSpPr>
          <p:nvPr>
            <p:ph type="ftr" sz="quarter" idx="11"/>
          </p:nvPr>
        </p:nvSpPr>
        <p:spPr/>
        <p:txBody>
          <a:bodyPr/>
          <a:lstStyle>
            <a:lvl1pPr>
              <a:defRPr/>
            </a:lvl1pPr>
          </a:lstStyle>
          <a:p>
            <a:r>
              <a:rPr lang="en-ID" smtClean="0"/>
              <a:t>Information Security</a:t>
            </a:r>
            <a:endParaRPr lang="en-ID"/>
          </a:p>
        </p:txBody>
      </p:sp>
      <p:sp>
        <p:nvSpPr>
          <p:cNvPr id="7" name="Slide Number Placeholder 6"/>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4060460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ID"/>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ID"/>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smtClean="0"/>
              <a:t>msb.intnet.mu</a:t>
            </a:r>
            <a:endParaRPr lang="en-ID"/>
          </a:p>
        </p:txBody>
      </p:sp>
      <p:sp>
        <p:nvSpPr>
          <p:cNvPr id="6" name="Footer Placeholder 5"/>
          <p:cNvSpPr>
            <a:spLocks noGrp="1"/>
          </p:cNvSpPr>
          <p:nvPr>
            <p:ph type="ftr" sz="quarter" idx="11"/>
          </p:nvPr>
        </p:nvSpPr>
        <p:spPr/>
        <p:txBody>
          <a:bodyPr/>
          <a:lstStyle>
            <a:lvl1pPr>
              <a:defRPr/>
            </a:lvl1pPr>
          </a:lstStyle>
          <a:p>
            <a:r>
              <a:rPr lang="en-ID" smtClean="0"/>
              <a:t>Information Security</a:t>
            </a:r>
            <a:endParaRPr lang="en-ID"/>
          </a:p>
        </p:txBody>
      </p:sp>
      <p:sp>
        <p:nvSpPr>
          <p:cNvPr id="7" name="Slide Number Placeholder 6"/>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4259438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r>
              <a:rPr lang="en-US" smtClean="0"/>
              <a:t>msb.intnet.mu</a:t>
            </a:r>
            <a:endParaRPr lang="en-ID"/>
          </a:p>
        </p:txBody>
      </p:sp>
      <p:sp>
        <p:nvSpPr>
          <p:cNvPr id="5" name="Footer Placeholder 4"/>
          <p:cNvSpPr>
            <a:spLocks noGrp="1"/>
          </p:cNvSpPr>
          <p:nvPr>
            <p:ph type="ftr" sz="quarter" idx="11"/>
          </p:nvPr>
        </p:nvSpPr>
        <p:spPr/>
        <p:txBody>
          <a:bodyPr/>
          <a:lstStyle>
            <a:lvl1pPr>
              <a:defRPr/>
            </a:lvl1pPr>
          </a:lstStyle>
          <a:p>
            <a:r>
              <a:rPr lang="en-ID" smtClean="0"/>
              <a:t>Information Security</a:t>
            </a:r>
            <a:endParaRPr lang="en-ID"/>
          </a:p>
        </p:txBody>
      </p:sp>
      <p:sp>
        <p:nvSpPr>
          <p:cNvPr id="6" name="Slide Number Placeholder 5"/>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2097223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ID"/>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r>
              <a:rPr lang="en-US" smtClean="0"/>
              <a:t>msb.intnet.mu</a:t>
            </a:r>
            <a:endParaRPr lang="en-ID"/>
          </a:p>
        </p:txBody>
      </p:sp>
      <p:sp>
        <p:nvSpPr>
          <p:cNvPr id="5" name="Footer Placeholder 4"/>
          <p:cNvSpPr>
            <a:spLocks noGrp="1"/>
          </p:cNvSpPr>
          <p:nvPr>
            <p:ph type="ftr" sz="quarter" idx="11"/>
          </p:nvPr>
        </p:nvSpPr>
        <p:spPr/>
        <p:txBody>
          <a:bodyPr/>
          <a:lstStyle>
            <a:lvl1pPr>
              <a:defRPr/>
            </a:lvl1pPr>
          </a:lstStyle>
          <a:p>
            <a:r>
              <a:rPr lang="en-ID" smtClean="0"/>
              <a:t>Information Security</a:t>
            </a:r>
            <a:endParaRPr lang="en-ID"/>
          </a:p>
        </p:txBody>
      </p:sp>
      <p:sp>
        <p:nvSpPr>
          <p:cNvPr id="6" name="Slide Number Placeholder 5"/>
          <p:cNvSpPr>
            <a:spLocks noGrp="1"/>
          </p:cNvSpPr>
          <p:nvPr>
            <p:ph type="sldNum" sz="quarter" idx="12"/>
          </p:nvPr>
        </p:nvSpPr>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2449082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ID"/>
          </a:p>
        </p:txBody>
      </p:sp>
      <p:sp>
        <p:nvSpPr>
          <p:cNvPr id="3" name="Text Placeholder 2"/>
          <p:cNvSpPr>
            <a:spLocks noGrp="1"/>
          </p:cNvSpPr>
          <p:nvPr>
            <p:ph type="body" sz="half" idx="1"/>
          </p:nvPr>
        </p:nvSpPr>
        <p:spPr>
          <a:xfrm>
            <a:off x="2286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46863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a:xfrm>
            <a:off x="6096000" y="6400800"/>
            <a:ext cx="685800" cy="457200"/>
          </a:xfrm>
        </p:spPr>
        <p:txBody>
          <a:bodyPr/>
          <a:lstStyle>
            <a:lvl1pPr>
              <a:defRPr/>
            </a:lvl1pPr>
          </a:lstStyle>
          <a:p>
            <a:r>
              <a:rPr lang="en-US" smtClean="0"/>
              <a:t>msb.intnet.mu</a:t>
            </a:r>
            <a:endParaRPr lang="en-ID"/>
          </a:p>
        </p:txBody>
      </p:sp>
      <p:sp>
        <p:nvSpPr>
          <p:cNvPr id="6" name="Footer Placeholder 5"/>
          <p:cNvSpPr>
            <a:spLocks noGrp="1"/>
          </p:cNvSpPr>
          <p:nvPr>
            <p:ph type="ftr" sz="quarter" idx="11"/>
          </p:nvPr>
        </p:nvSpPr>
        <p:spPr>
          <a:xfrm>
            <a:off x="228600" y="6248400"/>
            <a:ext cx="5867400" cy="533400"/>
          </a:xfrm>
        </p:spPr>
        <p:txBody>
          <a:bodyPr/>
          <a:lstStyle>
            <a:lvl1pPr>
              <a:defRPr/>
            </a:lvl1pPr>
          </a:lstStyle>
          <a:p>
            <a:r>
              <a:rPr lang="en-ID" smtClean="0"/>
              <a:t>Information Security</a:t>
            </a:r>
            <a:endParaRPr lang="en-ID"/>
          </a:p>
        </p:txBody>
      </p:sp>
      <p:sp>
        <p:nvSpPr>
          <p:cNvPr id="7" name="Slide Number Placeholder 6"/>
          <p:cNvSpPr>
            <a:spLocks noGrp="1"/>
          </p:cNvSpPr>
          <p:nvPr>
            <p:ph type="sldNum" sz="quarter" idx="12"/>
          </p:nvPr>
        </p:nvSpPr>
        <p:spPr>
          <a:xfrm>
            <a:off x="6858000" y="6248400"/>
            <a:ext cx="2286000" cy="533400"/>
          </a:xfrm>
        </p:spPr>
        <p:txBody>
          <a:bodyPr/>
          <a:lstStyle>
            <a:lvl1pPr>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62958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sz="half" idx="1"/>
          </p:nvPr>
        </p:nvSpPr>
        <p:spPr>
          <a:xfrm>
            <a:off x="2286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46863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6" name="Footer Placeholder 5"/>
          <p:cNvSpPr>
            <a:spLocks noGrp="1"/>
          </p:cNvSpPr>
          <p:nvPr>
            <p:ph type="ftr" sz="quarter" idx="11"/>
          </p:nvPr>
        </p:nvSpPr>
        <p:spPr/>
        <p:txBody>
          <a:bodyPr/>
          <a:lstStyle>
            <a:lvl1pPr>
              <a:defRPr/>
            </a:lvl1pPr>
          </a:lstStyle>
          <a:p>
            <a:endParaRPr lang="en-ID"/>
          </a:p>
        </p:txBody>
      </p:sp>
      <p:sp>
        <p:nvSpPr>
          <p:cNvPr id="7" name="Slide Number Placeholder 6"/>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186548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ID"/>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7" name="Date Placeholder 6"/>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8" name="Footer Placeholder 7"/>
          <p:cNvSpPr>
            <a:spLocks noGrp="1"/>
          </p:cNvSpPr>
          <p:nvPr>
            <p:ph type="ftr" sz="quarter" idx="11"/>
          </p:nvPr>
        </p:nvSpPr>
        <p:spPr/>
        <p:txBody>
          <a:bodyPr/>
          <a:lstStyle>
            <a:lvl1pPr>
              <a:defRPr/>
            </a:lvl1pPr>
          </a:lstStyle>
          <a:p>
            <a:endParaRPr lang="en-ID"/>
          </a:p>
        </p:txBody>
      </p:sp>
      <p:sp>
        <p:nvSpPr>
          <p:cNvPr id="9" name="Slide Number Placeholder 8"/>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349009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Date Placeholder 2"/>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4" name="Footer Placeholder 3"/>
          <p:cNvSpPr>
            <a:spLocks noGrp="1"/>
          </p:cNvSpPr>
          <p:nvPr>
            <p:ph type="ftr" sz="quarter" idx="11"/>
          </p:nvPr>
        </p:nvSpPr>
        <p:spPr/>
        <p:txBody>
          <a:bodyPr/>
          <a:lstStyle>
            <a:lvl1pPr>
              <a:defRPr/>
            </a:lvl1pPr>
          </a:lstStyle>
          <a:p>
            <a:endParaRPr lang="en-ID"/>
          </a:p>
        </p:txBody>
      </p:sp>
      <p:sp>
        <p:nvSpPr>
          <p:cNvPr id="5" name="Slide Number Placeholder 4"/>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298095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3" name="Footer Placeholder 2"/>
          <p:cNvSpPr>
            <a:spLocks noGrp="1"/>
          </p:cNvSpPr>
          <p:nvPr>
            <p:ph type="ftr" sz="quarter" idx="11"/>
          </p:nvPr>
        </p:nvSpPr>
        <p:spPr/>
        <p:txBody>
          <a:bodyPr/>
          <a:lstStyle>
            <a:lvl1pPr>
              <a:defRPr/>
            </a:lvl1pPr>
          </a:lstStyle>
          <a:p>
            <a:endParaRPr lang="en-ID"/>
          </a:p>
        </p:txBody>
      </p:sp>
      <p:sp>
        <p:nvSpPr>
          <p:cNvPr id="4" name="Slide Number Placeholder 3"/>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380209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ID"/>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6" name="Footer Placeholder 5"/>
          <p:cNvSpPr>
            <a:spLocks noGrp="1"/>
          </p:cNvSpPr>
          <p:nvPr>
            <p:ph type="ftr" sz="quarter" idx="11"/>
          </p:nvPr>
        </p:nvSpPr>
        <p:spPr/>
        <p:txBody>
          <a:bodyPr/>
          <a:lstStyle>
            <a:lvl1pPr>
              <a:defRPr/>
            </a:lvl1pPr>
          </a:lstStyle>
          <a:p>
            <a:endParaRPr lang="en-ID"/>
          </a:p>
        </p:txBody>
      </p:sp>
      <p:sp>
        <p:nvSpPr>
          <p:cNvPr id="7" name="Slide Number Placeholder 6"/>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418700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ID"/>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ID"/>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189396CE-D4E1-4E83-AF69-F6D352BE72A0}" type="datetimeFigureOut">
              <a:rPr lang="en-ID" smtClean="0"/>
              <a:t>17/12/2018</a:t>
            </a:fld>
            <a:endParaRPr lang="en-ID"/>
          </a:p>
        </p:txBody>
      </p:sp>
      <p:sp>
        <p:nvSpPr>
          <p:cNvPr id="6" name="Footer Placeholder 5"/>
          <p:cNvSpPr>
            <a:spLocks noGrp="1"/>
          </p:cNvSpPr>
          <p:nvPr>
            <p:ph type="ftr" sz="quarter" idx="11"/>
          </p:nvPr>
        </p:nvSpPr>
        <p:spPr/>
        <p:txBody>
          <a:bodyPr/>
          <a:lstStyle>
            <a:lvl1pPr>
              <a:defRPr/>
            </a:lvl1pPr>
          </a:lstStyle>
          <a:p>
            <a:endParaRPr lang="en-ID"/>
          </a:p>
        </p:txBody>
      </p:sp>
      <p:sp>
        <p:nvSpPr>
          <p:cNvPr id="7" name="Slide Number Placeholder 6"/>
          <p:cNvSpPr>
            <a:spLocks noGrp="1"/>
          </p:cNvSpPr>
          <p:nvPr>
            <p:ph type="sldNum" sz="quarter" idx="12"/>
          </p:nvPr>
        </p:nvSpPr>
        <p:spPr/>
        <p:txBody>
          <a:bodyPr/>
          <a:lstStyle>
            <a:lvl1pPr>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88949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4285" name="Rectangle 13"/>
          <p:cNvSpPr>
            <a:spLocks noChangeArrowheads="1"/>
          </p:cNvSpPr>
          <p:nvPr/>
        </p:nvSpPr>
        <p:spPr bwMode="auto">
          <a:xfrm>
            <a:off x="0" y="0"/>
            <a:ext cx="9144000" cy="12192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54286" name="Rectangle 14"/>
          <p:cNvSpPr>
            <a:spLocks noChangeArrowheads="1"/>
          </p:cNvSpPr>
          <p:nvPr/>
        </p:nvSpPr>
        <p:spPr bwMode="auto">
          <a:xfrm>
            <a:off x="0" y="6248400"/>
            <a:ext cx="9144000" cy="6096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
        <p:nvSpPr>
          <p:cNvPr id="54278" name="Rectangle 6"/>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54279" name="Rectangle 7"/>
          <p:cNvSpPr>
            <a:spLocks noGrp="1" noChangeArrowheads="1"/>
          </p:cNvSpPr>
          <p:nvPr>
            <p:ph type="body" idx="1"/>
          </p:nvPr>
        </p:nvSpPr>
        <p:spPr bwMode="auto">
          <a:xfrm>
            <a:off x="228600" y="1371600"/>
            <a:ext cx="8763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80" name="Rectangle 8"/>
          <p:cNvSpPr>
            <a:spLocks noGrp="1" noChangeArrowheads="1"/>
          </p:cNvSpPr>
          <p:nvPr>
            <p:ph type="dt" sz="half" idx="2"/>
          </p:nvPr>
        </p:nvSpPr>
        <p:spPr bwMode="auto">
          <a:xfrm>
            <a:off x="6096000" y="640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50" b="1">
                <a:solidFill>
                  <a:srgbClr val="FFFFFF"/>
                </a:solidFill>
                <a:effectLst>
                  <a:outerShdw blurRad="38100" dist="38100" dir="2700000" algn="tl">
                    <a:srgbClr val="C0C0C0"/>
                  </a:outerShdw>
                </a:effectLst>
                <a:latin typeface="+mn-lt"/>
              </a:defRPr>
            </a:lvl1pPr>
          </a:lstStyle>
          <a:p>
            <a:fld id="{189396CE-D4E1-4E83-AF69-F6D352BE72A0}" type="datetimeFigureOut">
              <a:rPr lang="en-ID" smtClean="0"/>
              <a:t>17/12/2018</a:t>
            </a:fld>
            <a:endParaRPr lang="en-ID"/>
          </a:p>
        </p:txBody>
      </p:sp>
      <p:sp>
        <p:nvSpPr>
          <p:cNvPr id="54281" name="Rectangle 9"/>
          <p:cNvSpPr>
            <a:spLocks noGrp="1" noChangeArrowheads="1"/>
          </p:cNvSpPr>
          <p:nvPr>
            <p:ph type="ftr" sz="quarter" idx="3"/>
          </p:nvPr>
        </p:nvSpPr>
        <p:spPr bwMode="auto">
          <a:xfrm>
            <a:off x="228600" y="6248400"/>
            <a:ext cx="586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50" b="1">
                <a:solidFill>
                  <a:srgbClr val="FFFFFF"/>
                </a:solidFill>
                <a:effectLst>
                  <a:outerShdw blurRad="38100" dist="38100" dir="2700000" algn="tl">
                    <a:srgbClr val="C0C0C0"/>
                  </a:outerShdw>
                </a:effectLst>
                <a:latin typeface="+mn-lt"/>
              </a:defRPr>
            </a:lvl1pPr>
          </a:lstStyle>
          <a:p>
            <a:endParaRPr lang="en-ID"/>
          </a:p>
        </p:txBody>
      </p:sp>
      <p:sp>
        <p:nvSpPr>
          <p:cNvPr id="54282" name="Rectangle 10"/>
          <p:cNvSpPr>
            <a:spLocks noGrp="1" noChangeArrowheads="1"/>
          </p:cNvSpPr>
          <p:nvPr>
            <p:ph type="sldNum" sz="quarter" idx="4"/>
          </p:nvPr>
        </p:nvSpPr>
        <p:spPr bwMode="auto">
          <a:xfrm>
            <a:off x="6858000" y="624840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b="1">
                <a:solidFill>
                  <a:srgbClr val="FFFFFF"/>
                </a:solidFill>
                <a:effectLst>
                  <a:outerShdw blurRad="38100" dist="38100" dir="2700000" algn="tl">
                    <a:srgbClr val="C0C0C0"/>
                  </a:outerShdw>
                </a:effectLst>
                <a:latin typeface="+mn-lt"/>
              </a:defRPr>
            </a:lvl1pPr>
          </a:lstStyle>
          <a:p>
            <a:fld id="{DF6A9D82-402F-4445-A4E8-C95F57526F8E}" type="slidenum">
              <a:rPr lang="en-ID" smtClean="0"/>
              <a:t>‹#›</a:t>
            </a:fld>
            <a:endParaRPr lang="en-ID"/>
          </a:p>
        </p:txBody>
      </p:sp>
    </p:spTree>
    <p:extLst>
      <p:ext uri="{BB962C8B-B14F-4D97-AF65-F5344CB8AC3E}">
        <p14:creationId xmlns:p14="http://schemas.microsoft.com/office/powerpoint/2010/main" val="45312714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3300" b="1" kern="1200">
          <a:solidFill>
            <a:srgbClr val="FFFFFF"/>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2pPr>
      <a:lvl3pPr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3pPr>
      <a:lvl4pPr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4pPr>
      <a:lvl5pPr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5pPr>
      <a:lvl6pPr marL="342900"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6pPr>
      <a:lvl7pPr marL="685800"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7pPr>
      <a:lvl8pPr marL="1028700"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8pPr>
      <a:lvl9pPr marL="1371600"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9pPr>
    </p:titleStyle>
    <p:bodyStyle>
      <a:lvl1pPr marL="257175" indent="-257175" algn="l" rtl="0" eaLnBrk="1" fontAlgn="base" hangingPunct="1">
        <a:spcBef>
          <a:spcPct val="20000"/>
        </a:spcBef>
        <a:spcAft>
          <a:spcPct val="0"/>
        </a:spcAft>
        <a:buClr>
          <a:srgbClr val="0000FF"/>
        </a:buClr>
        <a:buFont typeface="Symbol" panose="05050102010706020507" pitchFamily="18" charset="2"/>
        <a:buBlip>
          <a:blip r:embed="rId14"/>
        </a:buBlip>
        <a:defRPr sz="2400" kern="1200">
          <a:solidFill>
            <a:schemeClr val="bg1"/>
          </a:solidFill>
          <a:latin typeface="+mn-lt"/>
          <a:ea typeface="+mn-ea"/>
          <a:cs typeface="+mn-cs"/>
        </a:defRPr>
      </a:lvl1pPr>
      <a:lvl2pPr marL="557213" indent="-214313" algn="l" rtl="0" eaLnBrk="1" fontAlgn="base" hangingPunct="1">
        <a:spcBef>
          <a:spcPct val="20000"/>
        </a:spcBef>
        <a:spcAft>
          <a:spcPct val="0"/>
        </a:spcAft>
        <a:buClr>
          <a:srgbClr val="0000FF"/>
        </a:buClr>
        <a:buBlip>
          <a:blip r:embed="rId15"/>
        </a:buBlip>
        <a:defRPr sz="2100" kern="1200">
          <a:solidFill>
            <a:schemeClr val="bg1"/>
          </a:solidFill>
          <a:latin typeface="+mn-lt"/>
          <a:ea typeface="+mn-ea"/>
          <a:cs typeface="+mn-cs"/>
        </a:defRPr>
      </a:lvl2pPr>
      <a:lvl3pPr marL="857250" indent="-171450" algn="l" rtl="0" eaLnBrk="1" fontAlgn="base" hangingPunct="1">
        <a:spcBef>
          <a:spcPct val="20000"/>
        </a:spcBef>
        <a:spcAft>
          <a:spcPct val="0"/>
        </a:spcAft>
        <a:buClr>
          <a:srgbClr val="0000FF"/>
        </a:buClr>
        <a:buBlip>
          <a:blip r:embed="rId16"/>
        </a:buBlip>
        <a:defRPr sz="1800" kern="1200">
          <a:solidFill>
            <a:schemeClr val="bg1"/>
          </a:solidFill>
          <a:latin typeface="+mn-lt"/>
          <a:ea typeface="+mn-ea"/>
          <a:cs typeface="+mn-cs"/>
        </a:defRPr>
      </a:lvl3pPr>
      <a:lvl4pPr marL="1200150" indent="-171450" algn="l" rtl="0" eaLnBrk="1" fontAlgn="base" hangingPunct="1">
        <a:spcBef>
          <a:spcPct val="20000"/>
        </a:spcBef>
        <a:spcAft>
          <a:spcPct val="0"/>
        </a:spcAft>
        <a:buClr>
          <a:srgbClr val="0000FF"/>
        </a:buClr>
        <a:buBlip>
          <a:blip r:embed="rId14"/>
        </a:buBlip>
        <a:defRPr sz="1500" kern="1200">
          <a:solidFill>
            <a:schemeClr val="bg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Times New Roman" panose="020206030504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4285" name="Rectangle 13"/>
          <p:cNvSpPr>
            <a:spLocks noChangeArrowheads="1"/>
          </p:cNvSpPr>
          <p:nvPr/>
        </p:nvSpPr>
        <p:spPr bwMode="auto">
          <a:xfrm>
            <a:off x="0" y="0"/>
            <a:ext cx="9144000" cy="12192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54286" name="Rectangle 14"/>
          <p:cNvSpPr>
            <a:spLocks noChangeArrowheads="1"/>
          </p:cNvSpPr>
          <p:nvPr/>
        </p:nvSpPr>
        <p:spPr bwMode="auto">
          <a:xfrm>
            <a:off x="0" y="6248400"/>
            <a:ext cx="9144000" cy="6096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24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
        <p:nvSpPr>
          <p:cNvPr id="54278" name="Rectangle 6"/>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54279" name="Rectangle 7"/>
          <p:cNvSpPr>
            <a:spLocks noGrp="1" noChangeArrowheads="1"/>
          </p:cNvSpPr>
          <p:nvPr>
            <p:ph type="body" idx="1"/>
          </p:nvPr>
        </p:nvSpPr>
        <p:spPr bwMode="auto">
          <a:xfrm>
            <a:off x="228600" y="1371600"/>
            <a:ext cx="8763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80" name="Rectangle 8"/>
          <p:cNvSpPr>
            <a:spLocks noGrp="1" noChangeArrowheads="1"/>
          </p:cNvSpPr>
          <p:nvPr>
            <p:ph type="dt" sz="half" idx="2"/>
          </p:nvPr>
        </p:nvSpPr>
        <p:spPr bwMode="auto">
          <a:xfrm>
            <a:off x="6096000" y="640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solidFill>
                  <a:srgbClr val="FFFFFF"/>
                </a:solidFill>
                <a:effectLst>
                  <a:outerShdw blurRad="38100" dist="38100" dir="2700000" algn="tl">
                    <a:srgbClr val="C0C0C0"/>
                  </a:outerShdw>
                </a:effectLst>
                <a:latin typeface="+mn-lt"/>
              </a:defRPr>
            </a:lvl1pPr>
          </a:lstStyle>
          <a:p>
            <a:r>
              <a:rPr lang="en-US" smtClean="0"/>
              <a:t>msb.intnet.mu</a:t>
            </a:r>
            <a:endParaRPr lang="en-ID"/>
          </a:p>
        </p:txBody>
      </p:sp>
      <p:sp>
        <p:nvSpPr>
          <p:cNvPr id="54281" name="Rectangle 9"/>
          <p:cNvSpPr>
            <a:spLocks noGrp="1" noChangeArrowheads="1"/>
          </p:cNvSpPr>
          <p:nvPr>
            <p:ph type="ftr" sz="quarter" idx="3"/>
          </p:nvPr>
        </p:nvSpPr>
        <p:spPr bwMode="auto">
          <a:xfrm>
            <a:off x="228600" y="6248400"/>
            <a:ext cx="586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solidFill>
                  <a:srgbClr val="FFFFFF"/>
                </a:solidFill>
                <a:effectLst>
                  <a:outerShdw blurRad="38100" dist="38100" dir="2700000" algn="tl">
                    <a:srgbClr val="C0C0C0"/>
                  </a:outerShdw>
                </a:effectLst>
                <a:latin typeface="+mn-lt"/>
              </a:defRPr>
            </a:lvl1pPr>
          </a:lstStyle>
          <a:p>
            <a:r>
              <a:rPr lang="en-ID" smtClean="0"/>
              <a:t>Information Security</a:t>
            </a:r>
            <a:endParaRPr lang="en-ID"/>
          </a:p>
        </p:txBody>
      </p:sp>
      <p:sp>
        <p:nvSpPr>
          <p:cNvPr id="54282" name="Rectangle 10"/>
          <p:cNvSpPr>
            <a:spLocks noGrp="1" noChangeArrowheads="1"/>
          </p:cNvSpPr>
          <p:nvPr>
            <p:ph type="sldNum" sz="quarter" idx="4"/>
          </p:nvPr>
        </p:nvSpPr>
        <p:spPr bwMode="auto">
          <a:xfrm>
            <a:off x="6858000" y="624840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FFFFFF"/>
                </a:solidFill>
                <a:effectLst>
                  <a:outerShdw blurRad="38100" dist="38100" dir="2700000" algn="tl">
                    <a:srgbClr val="C0C0C0"/>
                  </a:outerShdw>
                </a:effectLst>
                <a:latin typeface="+mn-lt"/>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3905168619"/>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4400" b="1" kern="1200">
          <a:solidFill>
            <a:srgbClr val="FFFFFF"/>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2pPr>
      <a:lvl3pPr algn="l" rtl="0" eaLnBrk="1" fontAlgn="base" hangingPunct="1">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3pPr>
      <a:lvl4pPr algn="l" rtl="0" eaLnBrk="1" fontAlgn="base" hangingPunct="1">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4pPr>
      <a:lvl5pPr algn="l" rtl="0" eaLnBrk="1" fontAlgn="base" hangingPunct="1">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5pPr>
      <a:lvl6pPr marL="457200" algn="l" rtl="0" eaLnBrk="1" fontAlgn="base" hangingPunct="1">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6pPr>
      <a:lvl7pPr marL="914400" algn="l" rtl="0" eaLnBrk="1" fontAlgn="base" hangingPunct="1">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7pPr>
      <a:lvl8pPr marL="1371600" algn="l" rtl="0" eaLnBrk="1" fontAlgn="base" hangingPunct="1">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8pPr>
      <a:lvl9pPr marL="1828800" algn="l" rtl="0" eaLnBrk="1" fontAlgn="base" hangingPunct="1">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9pPr>
    </p:titleStyle>
    <p:bodyStyle>
      <a:lvl1pPr marL="342900" indent="-342900" algn="l" rtl="0" eaLnBrk="1" fontAlgn="base" hangingPunct="1">
        <a:spcBef>
          <a:spcPct val="20000"/>
        </a:spcBef>
        <a:spcAft>
          <a:spcPct val="0"/>
        </a:spcAft>
        <a:buClr>
          <a:srgbClr val="0000FF"/>
        </a:buClr>
        <a:buFont typeface="Symbol" panose="05050102010706020507" pitchFamily="18" charset="2"/>
        <a:buBlip>
          <a:blip r:embed="rId14"/>
        </a:buBlip>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0000FF"/>
        </a:buClr>
        <a:buBlip>
          <a:blip r:embed="rId15"/>
        </a:buBlip>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lr>
          <a:srgbClr val="0000FF"/>
        </a:buClr>
        <a:buBlip>
          <a:blip r:embed="rId16"/>
        </a:buBlip>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lr>
          <a:srgbClr val="0000FF"/>
        </a:buClr>
        <a:buBlip>
          <a:blip r:embed="rId14"/>
        </a:buBlip>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4285" name="Rectangle 13"/>
          <p:cNvSpPr>
            <a:spLocks noChangeArrowheads="1"/>
          </p:cNvSpPr>
          <p:nvPr/>
        </p:nvSpPr>
        <p:spPr bwMode="auto">
          <a:xfrm>
            <a:off x="0" y="0"/>
            <a:ext cx="9144000" cy="12192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54286" name="Rectangle 14"/>
          <p:cNvSpPr>
            <a:spLocks noChangeArrowheads="1"/>
          </p:cNvSpPr>
          <p:nvPr/>
        </p:nvSpPr>
        <p:spPr bwMode="auto">
          <a:xfrm>
            <a:off x="0" y="6248400"/>
            <a:ext cx="9144000" cy="6096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
        <p:nvSpPr>
          <p:cNvPr id="54278" name="Rectangle 6"/>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54279" name="Rectangle 7"/>
          <p:cNvSpPr>
            <a:spLocks noGrp="1" noChangeArrowheads="1"/>
          </p:cNvSpPr>
          <p:nvPr>
            <p:ph type="body" idx="1"/>
          </p:nvPr>
        </p:nvSpPr>
        <p:spPr bwMode="auto">
          <a:xfrm>
            <a:off x="228600" y="1371600"/>
            <a:ext cx="8763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80" name="Rectangle 8"/>
          <p:cNvSpPr>
            <a:spLocks noGrp="1" noChangeArrowheads="1"/>
          </p:cNvSpPr>
          <p:nvPr>
            <p:ph type="dt" sz="half" idx="2"/>
          </p:nvPr>
        </p:nvSpPr>
        <p:spPr bwMode="auto">
          <a:xfrm>
            <a:off x="6096000" y="640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50" b="1">
                <a:solidFill>
                  <a:srgbClr val="FFFFFF"/>
                </a:solidFill>
                <a:effectLst>
                  <a:outerShdw blurRad="38100" dist="38100" dir="2700000" algn="tl">
                    <a:srgbClr val="C0C0C0"/>
                  </a:outerShdw>
                </a:effectLst>
                <a:latin typeface="+mn-lt"/>
              </a:defRPr>
            </a:lvl1pPr>
          </a:lstStyle>
          <a:p>
            <a:r>
              <a:rPr lang="en-US" smtClean="0"/>
              <a:t>msb.intnet.mu</a:t>
            </a:r>
            <a:endParaRPr lang="en-ID"/>
          </a:p>
        </p:txBody>
      </p:sp>
      <p:sp>
        <p:nvSpPr>
          <p:cNvPr id="54281" name="Rectangle 9"/>
          <p:cNvSpPr>
            <a:spLocks noGrp="1" noChangeArrowheads="1"/>
          </p:cNvSpPr>
          <p:nvPr>
            <p:ph type="ftr" sz="quarter" idx="3"/>
          </p:nvPr>
        </p:nvSpPr>
        <p:spPr bwMode="auto">
          <a:xfrm>
            <a:off x="228600" y="6248400"/>
            <a:ext cx="586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50" b="1">
                <a:solidFill>
                  <a:srgbClr val="FFFFFF"/>
                </a:solidFill>
                <a:effectLst>
                  <a:outerShdw blurRad="38100" dist="38100" dir="2700000" algn="tl">
                    <a:srgbClr val="C0C0C0"/>
                  </a:outerShdw>
                </a:effectLst>
                <a:latin typeface="+mn-lt"/>
              </a:defRPr>
            </a:lvl1pPr>
          </a:lstStyle>
          <a:p>
            <a:r>
              <a:rPr lang="en-ID" smtClean="0"/>
              <a:t>Information Security</a:t>
            </a:r>
            <a:endParaRPr lang="en-ID"/>
          </a:p>
        </p:txBody>
      </p:sp>
      <p:sp>
        <p:nvSpPr>
          <p:cNvPr id="54282" name="Rectangle 10"/>
          <p:cNvSpPr>
            <a:spLocks noGrp="1" noChangeArrowheads="1"/>
          </p:cNvSpPr>
          <p:nvPr>
            <p:ph type="sldNum" sz="quarter" idx="4"/>
          </p:nvPr>
        </p:nvSpPr>
        <p:spPr bwMode="auto">
          <a:xfrm>
            <a:off x="6858000" y="624840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b="1">
                <a:solidFill>
                  <a:srgbClr val="FFFFFF"/>
                </a:solidFill>
                <a:effectLst>
                  <a:outerShdw blurRad="38100" dist="38100" dir="2700000" algn="tl">
                    <a:srgbClr val="C0C0C0"/>
                  </a:outerShdw>
                </a:effectLst>
                <a:latin typeface="+mn-lt"/>
              </a:defRPr>
            </a:lvl1pPr>
          </a:lstStyle>
          <a:p>
            <a:fld id="{FB3BD831-E53D-45A7-9AEE-9BDB442B13B7}" type="slidenum">
              <a:rPr lang="en-ID" smtClean="0"/>
              <a:t>‹#›</a:t>
            </a:fld>
            <a:endParaRPr lang="en-ID"/>
          </a:p>
        </p:txBody>
      </p:sp>
    </p:spTree>
    <p:extLst>
      <p:ext uri="{BB962C8B-B14F-4D97-AF65-F5344CB8AC3E}">
        <p14:creationId xmlns:p14="http://schemas.microsoft.com/office/powerpoint/2010/main" val="307135768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rtl="0" eaLnBrk="1" fontAlgn="base" hangingPunct="1">
        <a:spcBef>
          <a:spcPct val="0"/>
        </a:spcBef>
        <a:spcAft>
          <a:spcPct val="0"/>
        </a:spcAft>
        <a:defRPr sz="3300" b="1" kern="1200">
          <a:solidFill>
            <a:srgbClr val="FFFFFF"/>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2pPr>
      <a:lvl3pPr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3pPr>
      <a:lvl4pPr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4pPr>
      <a:lvl5pPr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5pPr>
      <a:lvl6pPr marL="342900"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6pPr>
      <a:lvl7pPr marL="685800"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7pPr>
      <a:lvl8pPr marL="1028700"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8pPr>
      <a:lvl9pPr marL="1371600" algn="l" rtl="0" eaLnBrk="1" fontAlgn="base" hangingPunct="1">
        <a:spcBef>
          <a:spcPct val="0"/>
        </a:spcBef>
        <a:spcAft>
          <a:spcPct val="0"/>
        </a:spcAft>
        <a:defRPr sz="3300" b="1">
          <a:solidFill>
            <a:srgbClr val="FFFFFF"/>
          </a:solidFill>
          <a:effectLst>
            <a:outerShdw blurRad="38100" dist="38100" dir="2700000" algn="tl">
              <a:srgbClr val="C0C0C0"/>
            </a:outerShdw>
          </a:effectLst>
          <a:latin typeface="Arial" panose="020B0604020202020204" pitchFamily="34" charset="0"/>
        </a:defRPr>
      </a:lvl9pPr>
    </p:titleStyle>
    <p:bodyStyle>
      <a:lvl1pPr marL="257175" indent="-257175" algn="l" rtl="0" eaLnBrk="1" fontAlgn="base" hangingPunct="1">
        <a:spcBef>
          <a:spcPct val="20000"/>
        </a:spcBef>
        <a:spcAft>
          <a:spcPct val="0"/>
        </a:spcAft>
        <a:buClr>
          <a:srgbClr val="0000FF"/>
        </a:buClr>
        <a:buFont typeface="Symbol" panose="05050102010706020507" pitchFamily="18" charset="2"/>
        <a:buBlip>
          <a:blip r:embed="rId14"/>
        </a:buBlip>
        <a:defRPr sz="2400" kern="1200">
          <a:solidFill>
            <a:schemeClr val="bg1"/>
          </a:solidFill>
          <a:latin typeface="+mn-lt"/>
          <a:ea typeface="+mn-ea"/>
          <a:cs typeface="+mn-cs"/>
        </a:defRPr>
      </a:lvl1pPr>
      <a:lvl2pPr marL="557213" indent="-214313" algn="l" rtl="0" eaLnBrk="1" fontAlgn="base" hangingPunct="1">
        <a:spcBef>
          <a:spcPct val="20000"/>
        </a:spcBef>
        <a:spcAft>
          <a:spcPct val="0"/>
        </a:spcAft>
        <a:buClr>
          <a:srgbClr val="0000FF"/>
        </a:buClr>
        <a:buBlip>
          <a:blip r:embed="rId15"/>
        </a:buBlip>
        <a:defRPr sz="2100" kern="1200">
          <a:solidFill>
            <a:schemeClr val="bg1"/>
          </a:solidFill>
          <a:latin typeface="+mn-lt"/>
          <a:ea typeface="+mn-ea"/>
          <a:cs typeface="+mn-cs"/>
        </a:defRPr>
      </a:lvl2pPr>
      <a:lvl3pPr marL="857250" indent="-171450" algn="l" rtl="0" eaLnBrk="1" fontAlgn="base" hangingPunct="1">
        <a:spcBef>
          <a:spcPct val="20000"/>
        </a:spcBef>
        <a:spcAft>
          <a:spcPct val="0"/>
        </a:spcAft>
        <a:buClr>
          <a:srgbClr val="0000FF"/>
        </a:buClr>
        <a:buBlip>
          <a:blip r:embed="rId16"/>
        </a:buBlip>
        <a:defRPr sz="1800" kern="1200">
          <a:solidFill>
            <a:schemeClr val="bg1"/>
          </a:solidFill>
          <a:latin typeface="+mn-lt"/>
          <a:ea typeface="+mn-ea"/>
          <a:cs typeface="+mn-cs"/>
        </a:defRPr>
      </a:lvl3pPr>
      <a:lvl4pPr marL="1200150" indent="-171450" algn="l" rtl="0" eaLnBrk="1" fontAlgn="base" hangingPunct="1">
        <a:spcBef>
          <a:spcPct val="20000"/>
        </a:spcBef>
        <a:spcAft>
          <a:spcPct val="0"/>
        </a:spcAft>
        <a:buClr>
          <a:srgbClr val="0000FF"/>
        </a:buClr>
        <a:buBlip>
          <a:blip r:embed="rId14"/>
        </a:buBlip>
        <a:defRPr sz="1500" kern="1200">
          <a:solidFill>
            <a:schemeClr val="bg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Times New Roman" panose="020206030504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youtube.com/watch?v=AL7Kh31tB2M&amp;NR=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00934" y="266999"/>
            <a:ext cx="7820380" cy="1143000"/>
          </a:xfrm>
        </p:spPr>
        <p:txBody>
          <a:bodyPr/>
          <a:lstStyle/>
          <a:p>
            <a:pPr eaLnBrk="1" hangingPunct="1"/>
            <a:r>
              <a:rPr lang="en-US" altLang="en-US" dirty="0" smtClean="0"/>
              <a:t>Vulnerability </a:t>
            </a:r>
            <a:r>
              <a:rPr lang="en-US" altLang="en-US" dirty="0" smtClean="0"/>
              <a:t>assessment</a:t>
            </a:r>
            <a:endParaRPr lang="en-GB" altLang="en-US" dirty="0" smtClean="0"/>
          </a:p>
        </p:txBody>
      </p:sp>
      <p:grpSp>
        <p:nvGrpSpPr>
          <p:cNvPr id="5124" name="Group 4"/>
          <p:cNvGrpSpPr>
            <a:grpSpLocks/>
          </p:cNvGrpSpPr>
          <p:nvPr/>
        </p:nvGrpSpPr>
        <p:grpSpPr bwMode="auto">
          <a:xfrm>
            <a:off x="2183428" y="1796173"/>
            <a:ext cx="6455391" cy="4263432"/>
            <a:chOff x="1134" y="1343"/>
            <a:chExt cx="6434" cy="4851"/>
          </a:xfrm>
        </p:grpSpPr>
        <p:pic>
          <p:nvPicPr>
            <p:cNvPr id="5125" name="Picture 5" descr="flowchart_of_co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 y="1343"/>
              <a:ext cx="6434" cy="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1701" y="3784"/>
              <a:ext cx="5059" cy="720"/>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1295257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Types of vulnerability-1</a:t>
            </a:r>
          </a:p>
        </p:txBody>
      </p:sp>
      <p:sp>
        <p:nvSpPr>
          <p:cNvPr id="14339" name="Content Placeholder 3"/>
          <p:cNvSpPr>
            <a:spLocks noGrp="1"/>
          </p:cNvSpPr>
          <p:nvPr>
            <p:ph idx="1"/>
          </p:nvPr>
        </p:nvSpPr>
        <p:spPr/>
        <p:txBody>
          <a:bodyPr/>
          <a:lstStyle/>
          <a:p>
            <a:endParaRPr lang="en-US" altLang="en-US" smtClean="0"/>
          </a:p>
        </p:txBody>
      </p:sp>
      <p:sp>
        <p:nvSpPr>
          <p:cNvPr id="13316" name="Text Box 4"/>
          <p:cNvSpPr txBox="1">
            <a:spLocks noChangeArrowheads="1"/>
          </p:cNvSpPr>
          <p:nvPr/>
        </p:nvSpPr>
        <p:spPr bwMode="auto">
          <a:xfrm>
            <a:off x="285750" y="1357313"/>
            <a:ext cx="8358188" cy="4714875"/>
          </a:xfrm>
          <a:prstGeom prst="rect">
            <a:avLst/>
          </a:prstGeom>
          <a:solidFill>
            <a:srgbClr val="FFFF99">
              <a:alpha val="50000"/>
            </a:srgbClr>
          </a:solidFill>
          <a:ln w="9525" algn="ctr">
            <a:solidFill>
              <a:srgbClr val="FF0000"/>
            </a:solidFill>
            <a:miter lim="800000"/>
            <a:headEnd/>
            <a:tailEnd/>
          </a:ln>
          <a:effectLst/>
        </p:spPr>
        <p:txBody>
          <a:bodyPr/>
          <a:lstStyle/>
          <a:p>
            <a:pPr marL="173038" lvl="1" indent="-173038" algn="just">
              <a:buFont typeface="Arial" pitchFamily="34" charset="0"/>
              <a:buChar char="•"/>
              <a:defRPr/>
            </a:pPr>
            <a:r>
              <a:rPr lang="en-US" altLang="ja-JP" sz="1600" b="1" dirty="0">
                <a:solidFill>
                  <a:schemeClr val="bg1"/>
                </a:solidFill>
                <a:latin typeface="Verdana" pitchFamily="34" charset="0"/>
                <a:ea typeface="MS Mincho" pitchFamily="49" charset="-128"/>
              </a:rPr>
              <a:t>Physical Vulnerability</a:t>
            </a:r>
            <a:r>
              <a:rPr lang="en-US" altLang="ja-JP" sz="1600" dirty="0">
                <a:solidFill>
                  <a:schemeClr val="bg1"/>
                </a:solidFill>
                <a:latin typeface="Verdana" pitchFamily="34" charset="0"/>
                <a:ea typeface="MS Mincho" pitchFamily="49" charset="-128"/>
              </a:rPr>
              <a:t>: </a:t>
            </a:r>
            <a:r>
              <a:rPr lang="en-GB" altLang="ja-JP" sz="1600" dirty="0">
                <a:solidFill>
                  <a:schemeClr val="bg1"/>
                </a:solidFill>
                <a:latin typeface="Verdana" pitchFamily="34" charset="0"/>
                <a:ea typeface="MS Mincho" pitchFamily="49" charset="-128"/>
              </a:rPr>
              <a:t>meaning the potential for physical impact on the built environment and population. T</a:t>
            </a:r>
            <a:r>
              <a:rPr lang="en-US" altLang="ja-JP" sz="1600" dirty="0">
                <a:solidFill>
                  <a:schemeClr val="bg1"/>
                </a:solidFill>
                <a:latin typeface="Verdana" pitchFamily="34" charset="0"/>
                <a:ea typeface="MS Mincho" pitchFamily="49" charset="-128"/>
              </a:rPr>
              <a:t>he degree of loss to a given element at risk or set of elements at risk resulting from the occurrence of a natural phenomenon of a given magnitude and expressed on a scale from 0 (no damage) to 1 (total damage)”. </a:t>
            </a:r>
          </a:p>
          <a:p>
            <a:pPr marL="173038" lvl="2" indent="-173038" algn="just">
              <a:defRPr/>
            </a:pPr>
            <a:r>
              <a:rPr lang="en-US" altLang="ja-JP" sz="1600" dirty="0">
                <a:solidFill>
                  <a:schemeClr val="bg1"/>
                </a:solidFill>
                <a:latin typeface="Verdana" pitchFamily="34" charset="0"/>
                <a:ea typeface="MS Mincho" pitchFamily="49" charset="-128"/>
              </a:rPr>
              <a:t>	Vulnerability </a:t>
            </a:r>
            <a:r>
              <a:rPr lang="en-US" altLang="ja-JP" sz="1600" dirty="0" err="1">
                <a:solidFill>
                  <a:schemeClr val="bg1"/>
                </a:solidFill>
                <a:latin typeface="Verdana" pitchFamily="34" charset="0"/>
                <a:ea typeface="MS Mincho" pitchFamily="49" charset="-128"/>
              </a:rPr>
              <a:t>i</a:t>
            </a:r>
            <a:r>
              <a:rPr lang="en-GB" altLang="ja-JP" sz="1600" dirty="0">
                <a:solidFill>
                  <a:schemeClr val="bg1"/>
                </a:solidFill>
                <a:latin typeface="Verdana" pitchFamily="34" charset="0"/>
                <a:ea typeface="MS Mincho" pitchFamily="49" charset="-128"/>
              </a:rPr>
              <a:t>s analyzed per group of constructions ( i.e. structural type</a:t>
            </a:r>
            <a:r>
              <a:rPr lang="en-US" altLang="ja-JP" sz="1600" dirty="0">
                <a:solidFill>
                  <a:schemeClr val="bg1"/>
                </a:solidFill>
                <a:latin typeface="Verdana" pitchFamily="34" charset="0"/>
                <a:ea typeface="MS Mincho" pitchFamily="49" charset="-128"/>
              </a:rPr>
              <a:t>s</a:t>
            </a:r>
            <a:r>
              <a:rPr lang="en-GB" altLang="ja-JP" sz="1600" dirty="0">
                <a:solidFill>
                  <a:schemeClr val="bg1"/>
                </a:solidFill>
                <a:latin typeface="Verdana" pitchFamily="34" charset="0"/>
                <a:ea typeface="MS Mincho" pitchFamily="49" charset="-128"/>
              </a:rPr>
              <a:t>) having similar damage performance;</a:t>
            </a:r>
          </a:p>
          <a:p>
            <a:pPr marL="173038" indent="-173038">
              <a:defRPr/>
            </a:pPr>
            <a:r>
              <a:rPr lang="en-GB" altLang="ja-JP" sz="1600" dirty="0">
                <a:solidFill>
                  <a:schemeClr val="bg1"/>
                </a:solidFill>
                <a:latin typeface="Verdana" pitchFamily="34" charset="0"/>
                <a:ea typeface="MS Mincho" pitchFamily="49" charset="-128"/>
              </a:rPr>
              <a:t>	I</a:t>
            </a:r>
            <a:r>
              <a:rPr lang="en-US" altLang="ja-JP" sz="1600" dirty="0">
                <a:solidFill>
                  <a:schemeClr val="bg1"/>
                </a:solidFill>
                <a:latin typeface="Verdana" pitchFamily="34" charset="0"/>
                <a:ea typeface="MS Mincho" pitchFamily="49" charset="-128"/>
              </a:rPr>
              <a:t>t is </a:t>
            </a:r>
            <a:r>
              <a:rPr lang="en-GB" altLang="ja-JP" sz="1600" dirty="0">
                <a:solidFill>
                  <a:schemeClr val="bg1"/>
                </a:solidFill>
                <a:latin typeface="Verdana" pitchFamily="34" charset="0"/>
                <a:ea typeface="MS Mincho" pitchFamily="49" charset="-128"/>
              </a:rPr>
              <a:t>an intrinsic quality of a structure and it does not depend on location.</a:t>
            </a:r>
          </a:p>
          <a:p>
            <a:pPr marL="173038" lvl="1" indent="-173038" algn="just">
              <a:buFont typeface="Arial" pitchFamily="34" charset="0"/>
              <a:buChar char="•"/>
              <a:defRPr/>
            </a:pPr>
            <a:r>
              <a:rPr lang="en-US" altLang="ja-JP" sz="1600" b="1" dirty="0">
                <a:solidFill>
                  <a:schemeClr val="bg1"/>
                </a:solidFill>
                <a:latin typeface="Verdana" pitchFamily="34" charset="0"/>
                <a:ea typeface="MS Mincho" pitchFamily="49" charset="-128"/>
              </a:rPr>
              <a:t>Economic vulnerability</a:t>
            </a:r>
            <a:r>
              <a:rPr lang="en-US" altLang="ja-JP" sz="1600" dirty="0">
                <a:solidFill>
                  <a:schemeClr val="bg1"/>
                </a:solidFill>
                <a:latin typeface="Verdana" pitchFamily="34" charset="0"/>
                <a:ea typeface="MS Mincho" pitchFamily="49" charset="-128"/>
              </a:rPr>
              <a:t>: the potential impacts of hazards on economic assets and processes (i.e. business interruption, secondary effects such as increased poverty and job loss) Vulnerability of different economic sectors,</a:t>
            </a:r>
          </a:p>
          <a:p>
            <a:pPr marL="173038" indent="-173038">
              <a:buFont typeface="Arial" pitchFamily="34" charset="0"/>
              <a:buChar char="•"/>
              <a:defRPr/>
            </a:pPr>
            <a:r>
              <a:rPr lang="en-US" altLang="ja-JP" sz="1600" b="1" dirty="0">
                <a:solidFill>
                  <a:schemeClr val="bg1"/>
                </a:solidFill>
                <a:latin typeface="Verdana" pitchFamily="34" charset="0"/>
                <a:ea typeface="MS Mincho" pitchFamily="49" charset="-128"/>
              </a:rPr>
              <a:t>Social vulnerability</a:t>
            </a:r>
            <a:r>
              <a:rPr lang="en-US" altLang="ja-JP" sz="1600" dirty="0">
                <a:solidFill>
                  <a:schemeClr val="bg1"/>
                </a:solidFill>
                <a:latin typeface="Verdana" pitchFamily="34" charset="0"/>
                <a:ea typeface="MS Mincho" pitchFamily="49" charset="-128"/>
              </a:rPr>
              <a:t>: the potential impacts of events on groups such as the poor, single parent households, pregnant or lactating women, the handicapped, children, and elderly; consider public awareness of risk, ability of groups to self-cope with catastrophes, and status of institutional structures designed to help them cope.</a:t>
            </a:r>
            <a:endParaRPr lang="en-US" altLang="ja-JP" sz="1600" b="1" dirty="0">
              <a:solidFill>
                <a:schemeClr val="bg1"/>
              </a:solidFill>
              <a:latin typeface="Verdana" pitchFamily="34" charset="0"/>
              <a:ea typeface="MS Mincho" pitchFamily="49" charset="-128"/>
            </a:endParaRPr>
          </a:p>
          <a:p>
            <a:pPr marL="173038" indent="-173038">
              <a:buFont typeface="Arial" pitchFamily="34" charset="0"/>
              <a:buChar char="•"/>
              <a:defRPr/>
            </a:pPr>
            <a:r>
              <a:rPr lang="en-US" altLang="ja-JP" sz="1600" b="1" dirty="0">
                <a:solidFill>
                  <a:schemeClr val="bg1"/>
                </a:solidFill>
                <a:latin typeface="Verdana" pitchFamily="34" charset="0"/>
                <a:ea typeface="MS Mincho" pitchFamily="49" charset="-128"/>
              </a:rPr>
              <a:t>Environmental vulnerability</a:t>
            </a:r>
            <a:r>
              <a:rPr lang="en-US" altLang="ja-JP" sz="1600" dirty="0">
                <a:solidFill>
                  <a:schemeClr val="bg1"/>
                </a:solidFill>
                <a:latin typeface="Verdana" pitchFamily="34" charset="0"/>
                <a:ea typeface="MS Mincho" pitchFamily="49" charset="-128"/>
              </a:rPr>
              <a:t>: the potential impacts of events on the environment.</a:t>
            </a:r>
            <a:endParaRPr lang="en-US" altLang="ja-JP" sz="1600" b="1" dirty="0">
              <a:solidFill>
                <a:schemeClr val="bg1"/>
              </a:solidFill>
              <a:latin typeface="Verdana" pitchFamily="34" charset="0"/>
              <a:ea typeface="MS Mincho" pitchFamily="49" charset="-128"/>
            </a:endParaRPr>
          </a:p>
          <a:p>
            <a:pPr>
              <a:defRPr/>
            </a:pPr>
            <a:endParaRPr lang="en-US" dirty="0">
              <a:solidFill>
                <a:schemeClr val="bg1"/>
              </a:solidFill>
            </a:endParaRPr>
          </a:p>
        </p:txBody>
      </p:sp>
    </p:spTree>
    <p:extLst>
      <p:ext uri="{BB962C8B-B14F-4D97-AF65-F5344CB8AC3E}">
        <p14:creationId xmlns:p14="http://schemas.microsoft.com/office/powerpoint/2010/main" val="2967071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t>Coping capacity and resilience-1.</a:t>
            </a:r>
          </a:p>
        </p:txBody>
      </p:sp>
      <p:sp>
        <p:nvSpPr>
          <p:cNvPr id="15363" name="Rectangle 3"/>
          <p:cNvSpPr>
            <a:spLocks noGrp="1" noChangeArrowheads="1"/>
          </p:cNvSpPr>
          <p:nvPr>
            <p:ph type="body" idx="1"/>
          </p:nvPr>
        </p:nvSpPr>
        <p:spPr/>
        <p:txBody>
          <a:bodyPr/>
          <a:lstStyle/>
          <a:p>
            <a:pPr eaLnBrk="1" hangingPunct="1">
              <a:lnSpc>
                <a:spcPct val="90000"/>
              </a:lnSpc>
            </a:pPr>
            <a:r>
              <a:rPr lang="en-US" altLang="ja-JP" sz="2000" smtClean="0">
                <a:ea typeface="ＭＳ Ｐゴシック" panose="020B0600070205080204" pitchFamily="34" charset="-128"/>
              </a:rPr>
              <a:t>Capacity: A combination of all strength and resources available within a community or organization that </a:t>
            </a:r>
            <a:r>
              <a:rPr lang="en-US" altLang="ja-JP" sz="2000" smtClean="0">
                <a:solidFill>
                  <a:srgbClr val="FF0000"/>
                </a:solidFill>
                <a:ea typeface="ＭＳ Ｐゴシック" panose="020B0600070205080204" pitchFamily="34" charset="-128"/>
              </a:rPr>
              <a:t>can reduce the level of risk</a:t>
            </a:r>
            <a:r>
              <a:rPr lang="en-US" altLang="ja-JP" sz="2000" smtClean="0">
                <a:ea typeface="ＭＳ Ｐゴシック" panose="020B0600070205080204" pitchFamily="34" charset="-128"/>
              </a:rPr>
              <a:t>, or the effect of a disaster”. </a:t>
            </a:r>
            <a:endParaRPr lang="en-GB" altLang="ja-JP" sz="2000" smtClean="0">
              <a:ea typeface="ＭＳ Ｐゴシック" panose="020B0600070205080204" pitchFamily="34" charset="-128"/>
            </a:endParaRPr>
          </a:p>
          <a:p>
            <a:pPr eaLnBrk="1" hangingPunct="1">
              <a:lnSpc>
                <a:spcPct val="90000"/>
              </a:lnSpc>
            </a:pPr>
            <a:r>
              <a:rPr lang="en-GB" altLang="ja-JP" sz="2000" smtClean="0">
                <a:ea typeface="ＭＳ Ｐゴシック" panose="020B0600070205080204" pitchFamily="34" charset="-128"/>
              </a:rPr>
              <a:t>Capacity may include physical, institutional, social or economic means as well as skilled personal or collective attributes such as leadership and management. Capacity may also be described as capability”</a:t>
            </a:r>
            <a:r>
              <a:rPr lang="en-GB" altLang="ja-JP" sz="2000" i="1" smtClean="0">
                <a:ea typeface="ＭＳ Ｐゴシック" panose="020B0600070205080204" pitchFamily="34" charset="-128"/>
              </a:rPr>
              <a:t> </a:t>
            </a:r>
            <a:r>
              <a:rPr lang="en-US" altLang="ja-JP" sz="2000" smtClean="0">
                <a:ea typeface="ＭＳ Ｐゴシック" panose="020B0600070205080204" pitchFamily="34" charset="-128"/>
              </a:rPr>
              <a:t>(UN-ISDR, 2004)</a:t>
            </a:r>
          </a:p>
          <a:p>
            <a:pPr eaLnBrk="1" hangingPunct="1">
              <a:lnSpc>
                <a:spcPct val="90000"/>
              </a:lnSpc>
            </a:pPr>
            <a:r>
              <a:rPr lang="en-US" altLang="ja-JP" sz="2000" smtClean="0">
                <a:ea typeface="ＭＳ Ｐゴシック" panose="020B0600070205080204" pitchFamily="34" charset="-128"/>
              </a:rPr>
              <a:t>Some examples of capacity are:</a:t>
            </a:r>
          </a:p>
          <a:p>
            <a:pPr lvl="1" eaLnBrk="1" hangingPunct="1">
              <a:lnSpc>
                <a:spcPct val="90000"/>
              </a:lnSpc>
            </a:pPr>
            <a:r>
              <a:rPr lang="en-US" altLang="ja-JP" sz="1800" smtClean="0">
                <a:ea typeface="ＭＳ Ｐゴシック" panose="020B0600070205080204" pitchFamily="34" charset="-128"/>
              </a:rPr>
              <a:t>Permanent houses;</a:t>
            </a:r>
          </a:p>
          <a:p>
            <a:pPr lvl="1" eaLnBrk="1" hangingPunct="1">
              <a:lnSpc>
                <a:spcPct val="90000"/>
              </a:lnSpc>
            </a:pPr>
            <a:r>
              <a:rPr lang="en-US" altLang="ja-JP" sz="1800" smtClean="0">
                <a:ea typeface="ＭＳ Ｐゴシック" panose="020B0600070205080204" pitchFamily="34" charset="-128"/>
              </a:rPr>
              <a:t>Ownership of land;</a:t>
            </a:r>
          </a:p>
          <a:p>
            <a:pPr lvl="1" eaLnBrk="1" hangingPunct="1">
              <a:lnSpc>
                <a:spcPct val="90000"/>
              </a:lnSpc>
            </a:pPr>
            <a:r>
              <a:rPr lang="en-US" altLang="ja-JP" sz="1800" smtClean="0">
                <a:ea typeface="ＭＳ Ｐゴシック" panose="020B0600070205080204" pitchFamily="34" charset="-128"/>
              </a:rPr>
              <a:t>Adequate food and income sources;</a:t>
            </a:r>
          </a:p>
          <a:p>
            <a:pPr lvl="1" eaLnBrk="1" hangingPunct="1">
              <a:lnSpc>
                <a:spcPct val="90000"/>
              </a:lnSpc>
            </a:pPr>
            <a:r>
              <a:rPr lang="en-US" altLang="ja-JP" sz="1800" smtClean="0">
                <a:ea typeface="ＭＳ Ｐゴシック" panose="020B0600070205080204" pitchFamily="34" charset="-128"/>
              </a:rPr>
              <a:t>Family and community support in times of crisis;</a:t>
            </a:r>
          </a:p>
          <a:p>
            <a:pPr lvl="1" eaLnBrk="1" hangingPunct="1">
              <a:lnSpc>
                <a:spcPct val="90000"/>
              </a:lnSpc>
            </a:pPr>
            <a:r>
              <a:rPr lang="en-US" altLang="ja-JP" sz="1800" smtClean="0">
                <a:ea typeface="ＭＳ Ｐゴシック" panose="020B0600070205080204" pitchFamily="34" charset="-128"/>
              </a:rPr>
              <a:t>Local knowledge</a:t>
            </a:r>
          </a:p>
          <a:p>
            <a:pPr lvl="1" eaLnBrk="1" hangingPunct="1">
              <a:lnSpc>
                <a:spcPct val="90000"/>
              </a:lnSpc>
            </a:pPr>
            <a:r>
              <a:rPr lang="en-US" altLang="ja-JP" sz="1800" smtClean="0">
                <a:ea typeface="ＭＳ Ｐゴシック" panose="020B0600070205080204" pitchFamily="34" charset="-128"/>
              </a:rPr>
              <a:t>Good leadership &amp; management.</a:t>
            </a:r>
            <a:endParaRPr lang="en-GB" altLang="en-US" sz="1800" smtClean="0"/>
          </a:p>
        </p:txBody>
      </p:sp>
      <p:pic>
        <p:nvPicPr>
          <p:cNvPr id="15364" name="Picture 4" descr="Coping figure Thywis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3786188"/>
            <a:ext cx="23622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196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GB" altLang="en-US" smtClean="0"/>
              <a:t>Coping capacity and resilience-2.</a:t>
            </a:r>
          </a:p>
        </p:txBody>
      </p:sp>
      <p:sp>
        <p:nvSpPr>
          <p:cNvPr id="16387" name="Rectangle 5"/>
          <p:cNvSpPr>
            <a:spLocks noGrp="1" noChangeArrowheads="1"/>
          </p:cNvSpPr>
          <p:nvPr>
            <p:ph type="body" sz="half" idx="1"/>
          </p:nvPr>
        </p:nvSpPr>
        <p:spPr>
          <a:xfrm>
            <a:off x="468313" y="1484313"/>
            <a:ext cx="5472112" cy="4584700"/>
          </a:xfrm>
        </p:spPr>
        <p:txBody>
          <a:bodyPr/>
          <a:lstStyle/>
          <a:p>
            <a:pPr eaLnBrk="1" hangingPunct="1">
              <a:lnSpc>
                <a:spcPct val="90000"/>
              </a:lnSpc>
            </a:pPr>
            <a:r>
              <a:rPr lang="en-US" altLang="en-US" sz="1800" smtClean="0"/>
              <a:t>Resilience is the </a:t>
            </a:r>
            <a:r>
              <a:rPr lang="en-US" altLang="en-US" sz="1800" smtClean="0">
                <a:solidFill>
                  <a:srgbClr val="FF0000"/>
                </a:solidFill>
              </a:rPr>
              <a:t>capacity of a system</a:t>
            </a:r>
            <a:r>
              <a:rPr lang="en-US" altLang="en-US" sz="1800" smtClean="0"/>
              <a:t>, community or society potentially exposed to hazards </a:t>
            </a:r>
            <a:r>
              <a:rPr lang="en-US" altLang="en-US" sz="1800" smtClean="0">
                <a:solidFill>
                  <a:srgbClr val="FF0000"/>
                </a:solidFill>
              </a:rPr>
              <a:t>to adapt, by resisting or changing in order to reach and maintain an acceptable level of functioning and structure</a:t>
            </a:r>
            <a:r>
              <a:rPr lang="en-US" altLang="en-US" sz="1800" smtClean="0"/>
              <a:t>. </a:t>
            </a:r>
          </a:p>
          <a:p>
            <a:pPr eaLnBrk="1" hangingPunct="1">
              <a:lnSpc>
                <a:spcPct val="90000"/>
              </a:lnSpc>
            </a:pPr>
            <a:endParaRPr lang="en-US" altLang="en-US" sz="1800" smtClean="0"/>
          </a:p>
          <a:p>
            <a:pPr eaLnBrk="1" hangingPunct="1">
              <a:lnSpc>
                <a:spcPct val="90000"/>
              </a:lnSpc>
            </a:pPr>
            <a:r>
              <a:rPr lang="en-US" altLang="en-US" sz="1800" smtClean="0"/>
              <a:t>This is determined by the degree to which the social system is capable of organizing itself to increase its capacity for learning from past disasters for better future protection and to improve risk reduction measures.(UN-SDR 2004)</a:t>
            </a:r>
          </a:p>
          <a:p>
            <a:pPr eaLnBrk="1" hangingPunct="1">
              <a:lnSpc>
                <a:spcPct val="90000"/>
              </a:lnSpc>
              <a:buFont typeface="Wingdings" panose="05000000000000000000" pitchFamily="2" charset="2"/>
              <a:buNone/>
            </a:pPr>
            <a:r>
              <a:rPr lang="en-US" altLang="en-US" sz="1800" smtClean="0"/>
              <a:t> </a:t>
            </a:r>
          </a:p>
          <a:p>
            <a:pPr eaLnBrk="1" hangingPunct="1">
              <a:lnSpc>
                <a:spcPct val="90000"/>
              </a:lnSpc>
            </a:pPr>
            <a:r>
              <a:rPr lang="en-US" altLang="ja-JP" sz="1800" smtClean="0">
                <a:ea typeface="ＭＳ Ｐゴシック" panose="020B0600070205080204" pitchFamily="34" charset="-128"/>
              </a:rPr>
              <a:t>The strengthening of coping capacities usually builds resilience to withstand the effects of natural and human-induced hazards. </a:t>
            </a:r>
          </a:p>
          <a:p>
            <a:pPr eaLnBrk="1" hangingPunct="1">
              <a:lnSpc>
                <a:spcPct val="90000"/>
              </a:lnSpc>
            </a:pPr>
            <a:r>
              <a:rPr lang="en-US" altLang="ja-JP" sz="1800" smtClean="0">
                <a:ea typeface="ＭＳ Ｐゴシック" panose="020B0600070205080204" pitchFamily="34" charset="-128"/>
              </a:rPr>
              <a:t>Resilience is a in general a more encompassing term than coping capacity.</a:t>
            </a:r>
          </a:p>
          <a:p>
            <a:pPr eaLnBrk="1" hangingPunct="1">
              <a:lnSpc>
                <a:spcPct val="90000"/>
              </a:lnSpc>
            </a:pPr>
            <a:endParaRPr lang="en-GB" altLang="en-US" sz="1800" smtClean="0"/>
          </a:p>
        </p:txBody>
      </p:sp>
      <p:pic>
        <p:nvPicPr>
          <p:cNvPr id="16388" name="Picture 7" descr="Coping figure Thywissen"/>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795963" y="1412875"/>
            <a:ext cx="3024187" cy="1462088"/>
          </a:xfrm>
          <a:noFill/>
        </p:spPr>
      </p:pic>
    </p:spTree>
    <p:extLst>
      <p:ext uri="{BB962C8B-B14F-4D97-AF65-F5344CB8AC3E}">
        <p14:creationId xmlns:p14="http://schemas.microsoft.com/office/powerpoint/2010/main" val="1257957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Resilience</a:t>
            </a:r>
          </a:p>
        </p:txBody>
      </p:sp>
      <p:sp>
        <p:nvSpPr>
          <p:cNvPr id="17411" name="Content Placeholder 2"/>
          <p:cNvSpPr>
            <a:spLocks noGrp="1"/>
          </p:cNvSpPr>
          <p:nvPr>
            <p:ph sz="half" idx="1"/>
          </p:nvPr>
        </p:nvSpPr>
        <p:spPr/>
        <p:txBody>
          <a:bodyPr/>
          <a:lstStyle/>
          <a:p>
            <a:endParaRPr lang="en-US" altLang="en-US" smtClean="0"/>
          </a:p>
        </p:txBody>
      </p:sp>
      <p:sp>
        <p:nvSpPr>
          <p:cNvPr id="17412" name="Content Placeholder 3"/>
          <p:cNvSpPr>
            <a:spLocks noGrp="1"/>
          </p:cNvSpPr>
          <p:nvPr>
            <p:ph sz="half" idx="2"/>
          </p:nvPr>
        </p:nvSpPr>
        <p:spPr/>
        <p:txBody>
          <a:bodyPr/>
          <a:lstStyle/>
          <a:p>
            <a:endParaRPr lang="en-US" altLang="en-US" smtClean="0"/>
          </a:p>
        </p:txBody>
      </p:sp>
      <p:pic>
        <p:nvPicPr>
          <p:cNvPr id="17413" name="Picture 2" descr="http://www.google.com/url?source=imgres&amp;ct=img&amp;q=http://sloanreview.mit.edu/files/2008/12/47110-si1-lo7.png&amp;sa=X&amp;ei=rsWaTb4VlpfiBs-42fYG&amp;ved=0CAQQ8wc&amp;usg=AFQjCNGdUloipVWVw4-N06g9icAcWxWjZ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7875587"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53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Resilience</a:t>
            </a:r>
          </a:p>
        </p:txBody>
      </p:sp>
      <p:sp>
        <p:nvSpPr>
          <p:cNvPr id="18435" name="Content Placeholder 2"/>
          <p:cNvSpPr>
            <a:spLocks noGrp="1"/>
          </p:cNvSpPr>
          <p:nvPr>
            <p:ph sz="half" idx="1"/>
          </p:nvPr>
        </p:nvSpPr>
        <p:spPr/>
        <p:txBody>
          <a:bodyPr/>
          <a:lstStyle/>
          <a:p>
            <a:endParaRPr lang="en-US" altLang="en-US" smtClean="0"/>
          </a:p>
        </p:txBody>
      </p:sp>
      <p:sp>
        <p:nvSpPr>
          <p:cNvPr id="18436" name="Content Placeholder 3"/>
          <p:cNvSpPr>
            <a:spLocks noGrp="1"/>
          </p:cNvSpPr>
          <p:nvPr>
            <p:ph sz="half" idx="2"/>
          </p:nvPr>
        </p:nvSpPr>
        <p:spPr/>
        <p:txBody>
          <a:bodyPr/>
          <a:lstStyle/>
          <a:p>
            <a:endParaRPr lang="en-US" altLang="en-US" smtClean="0"/>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620713"/>
            <a:ext cx="622935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0800"/>
            <a:ext cx="58324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72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2800" smtClean="0"/>
              <a:t>Conceptual  frame-works of vulnerability:</a:t>
            </a:r>
            <a:br>
              <a:rPr lang="en-US" altLang="en-US" sz="2800" smtClean="0"/>
            </a:br>
            <a:r>
              <a:rPr lang="en-US" altLang="en-US" sz="2800" smtClean="0"/>
              <a:t>The Double Structure of Vulnerability  </a:t>
            </a:r>
            <a:endParaRPr lang="en-GB" altLang="en-US" sz="2800" smtClean="0"/>
          </a:p>
        </p:txBody>
      </p:sp>
      <p:sp>
        <p:nvSpPr>
          <p:cNvPr id="19459" name="Rectangle 5"/>
          <p:cNvSpPr>
            <a:spLocks noGrp="1" noChangeArrowheads="1"/>
          </p:cNvSpPr>
          <p:nvPr>
            <p:ph type="body" sz="half" idx="1"/>
          </p:nvPr>
        </p:nvSpPr>
        <p:spPr>
          <a:xfrm>
            <a:off x="468313" y="1196975"/>
            <a:ext cx="5111750" cy="5545138"/>
          </a:xfrm>
        </p:spPr>
        <p:txBody>
          <a:bodyPr/>
          <a:lstStyle/>
          <a:p>
            <a:pPr eaLnBrk="1" hangingPunct="1">
              <a:lnSpc>
                <a:spcPct val="90000"/>
              </a:lnSpc>
            </a:pPr>
            <a:r>
              <a:rPr lang="en-US" altLang="en-US" sz="1800" smtClean="0"/>
              <a:t>Vulnerability: external- and internal side;</a:t>
            </a:r>
          </a:p>
          <a:p>
            <a:pPr eaLnBrk="1" hangingPunct="1">
              <a:lnSpc>
                <a:spcPct val="90000"/>
              </a:lnSpc>
            </a:pPr>
            <a:r>
              <a:rPr lang="en-US" altLang="en-US" sz="1800" smtClean="0">
                <a:solidFill>
                  <a:srgbClr val="FF0000"/>
                </a:solidFill>
              </a:rPr>
              <a:t>External side</a:t>
            </a:r>
            <a:r>
              <a:rPr lang="en-US" altLang="en-US" sz="1800" smtClean="0"/>
              <a:t> relates to: </a:t>
            </a:r>
            <a:r>
              <a:rPr lang="en-US" altLang="en-US" sz="1800" smtClean="0">
                <a:solidFill>
                  <a:srgbClr val="FF0000"/>
                </a:solidFill>
              </a:rPr>
              <a:t>exposure to risks and shocks</a:t>
            </a:r>
          </a:p>
          <a:p>
            <a:pPr lvl="1" eaLnBrk="1" hangingPunct="1">
              <a:lnSpc>
                <a:spcPct val="90000"/>
              </a:lnSpc>
            </a:pPr>
            <a:r>
              <a:rPr lang="en-US" altLang="en-US" sz="1600" smtClean="0"/>
              <a:t>PEA:e.g. social inequalities, assets control by upper classes</a:t>
            </a:r>
            <a:r>
              <a:rPr lang="en-US" altLang="en-US" sz="2000" smtClean="0"/>
              <a:t>;</a:t>
            </a:r>
          </a:p>
          <a:p>
            <a:pPr lvl="1" eaLnBrk="1" hangingPunct="1">
              <a:lnSpc>
                <a:spcPct val="90000"/>
              </a:lnSpc>
            </a:pPr>
            <a:r>
              <a:rPr lang="en-US" altLang="en-US" sz="1600" smtClean="0"/>
              <a:t>HEP: population dynamics and capacities to manage the environment </a:t>
            </a:r>
          </a:p>
          <a:p>
            <a:pPr lvl="1" eaLnBrk="1" hangingPunct="1">
              <a:lnSpc>
                <a:spcPct val="90000"/>
              </a:lnSpc>
            </a:pPr>
            <a:r>
              <a:rPr lang="en-US" altLang="en-US" sz="1600" smtClean="0"/>
              <a:t>ET: relates vulnerability to the incapacity of people to obtain or manage assets via legitimate economic means </a:t>
            </a:r>
          </a:p>
          <a:p>
            <a:pPr eaLnBrk="1" hangingPunct="1">
              <a:lnSpc>
                <a:spcPct val="90000"/>
              </a:lnSpc>
            </a:pPr>
            <a:r>
              <a:rPr lang="en-US" altLang="en-US" sz="1800" smtClean="0">
                <a:solidFill>
                  <a:srgbClr val="FF0000"/>
                </a:solidFill>
              </a:rPr>
              <a:t>Internal side</a:t>
            </a:r>
            <a:r>
              <a:rPr lang="en-US" altLang="en-US" sz="1800" smtClean="0"/>
              <a:t> relates to :</a:t>
            </a:r>
            <a:r>
              <a:rPr lang="en-US" altLang="en-US" sz="1800" smtClean="0">
                <a:solidFill>
                  <a:srgbClr val="FF0000"/>
                </a:solidFill>
              </a:rPr>
              <a:t>capacity to anticipate, cope with, resist and recover from the impact of a hazard</a:t>
            </a:r>
          </a:p>
          <a:p>
            <a:pPr lvl="1" eaLnBrk="1" hangingPunct="1">
              <a:lnSpc>
                <a:spcPct val="90000"/>
              </a:lnSpc>
            </a:pPr>
            <a:r>
              <a:rPr lang="en-US" altLang="en-US" sz="1600" smtClean="0"/>
              <a:t>C&amp;CTh:  control of assets and resources, capacities to manage crisis situations and resolve conflicts ;</a:t>
            </a:r>
          </a:p>
          <a:p>
            <a:pPr lvl="1" eaLnBrk="1" hangingPunct="1">
              <a:lnSpc>
                <a:spcPct val="90000"/>
              </a:lnSpc>
            </a:pPr>
            <a:r>
              <a:rPr lang="en-US" altLang="en-US" sz="1600" smtClean="0"/>
              <a:t>ATA: how</a:t>
            </a:r>
            <a:r>
              <a:rPr lang="en-US" altLang="en-US" sz="2000" smtClean="0"/>
              <a:t> </a:t>
            </a:r>
            <a:r>
              <a:rPr lang="en-US" altLang="en-US" sz="1600" smtClean="0"/>
              <a:t>people act as react freely or as a result of societal, economical or governmental constraints;</a:t>
            </a:r>
          </a:p>
          <a:p>
            <a:pPr lvl="1" eaLnBrk="1" hangingPunct="1">
              <a:lnSpc>
                <a:spcPct val="90000"/>
              </a:lnSpc>
            </a:pPr>
            <a:r>
              <a:rPr lang="en-US" altLang="en-US" sz="1600" smtClean="0"/>
              <a:t>MAA: mitigation of vulnerability via access to assets.   </a:t>
            </a:r>
          </a:p>
          <a:p>
            <a:pPr eaLnBrk="1" hangingPunct="1">
              <a:lnSpc>
                <a:spcPct val="90000"/>
              </a:lnSpc>
              <a:buFont typeface="Wingdings" panose="05000000000000000000" pitchFamily="2" charset="2"/>
              <a:buNone/>
            </a:pPr>
            <a:endParaRPr lang="en-GB" altLang="en-US" sz="1600" smtClean="0"/>
          </a:p>
        </p:txBody>
      </p:sp>
      <p:sp>
        <p:nvSpPr>
          <p:cNvPr id="19460" name="Rectangle 8"/>
          <p:cNvSpPr>
            <a:spLocks noChangeArrowheads="1"/>
          </p:cNvSpPr>
          <p:nvPr/>
        </p:nvSpPr>
        <p:spPr bwMode="auto">
          <a:xfrm rot="10800000" flipV="1">
            <a:off x="5614988" y="5734050"/>
            <a:ext cx="3529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latin typeface="Trebuchet MS" panose="020B0603020202020204" pitchFamily="34" charset="0"/>
              </a:rPr>
              <a:t>Bohle’s conceptual Framework for vulnerability analysis</a:t>
            </a:r>
            <a:r>
              <a:rPr lang="en-US" altLang="en-US" i="1">
                <a:latin typeface="Trebuchet MS" panose="020B0603020202020204" pitchFamily="34" charset="0"/>
              </a:rPr>
              <a:t>.</a:t>
            </a:r>
            <a:r>
              <a:rPr lang="en-US" altLang="en-US"/>
              <a:t> </a:t>
            </a:r>
          </a:p>
        </p:txBody>
      </p:sp>
      <p:pic>
        <p:nvPicPr>
          <p:cNvPr id="19461" name="Picture 10" descr="boh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84313"/>
            <a:ext cx="3152775"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317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2800" smtClean="0"/>
              <a:t>Conceptual  frame-works of vulnerability: Pressure and Release (PAR) Model </a:t>
            </a:r>
            <a:endParaRPr lang="en-GB" altLang="en-US" sz="2800" smtClean="0"/>
          </a:p>
        </p:txBody>
      </p:sp>
      <p:sp>
        <p:nvSpPr>
          <p:cNvPr id="20483" name="Rectangle 14"/>
          <p:cNvSpPr>
            <a:spLocks noGrp="1" noChangeArrowheads="1"/>
          </p:cNvSpPr>
          <p:nvPr>
            <p:ph type="body" sz="half" idx="2"/>
          </p:nvPr>
        </p:nvSpPr>
        <p:spPr>
          <a:xfrm>
            <a:off x="6300788" y="1628775"/>
            <a:ext cx="2376487" cy="4440238"/>
          </a:xfrm>
        </p:spPr>
        <p:txBody>
          <a:bodyPr/>
          <a:lstStyle/>
          <a:p>
            <a:pPr eaLnBrk="1" hangingPunct="1">
              <a:lnSpc>
                <a:spcPct val="80000"/>
              </a:lnSpc>
              <a:buFont typeface="Wingdings" panose="05000000000000000000" pitchFamily="2" charset="2"/>
              <a:buNone/>
            </a:pPr>
            <a:r>
              <a:rPr lang="en-US" altLang="en-US" sz="2000" smtClean="0"/>
              <a:t>	Disasters are caused by opposing forces: progression of vulnerability, from root causes to dynamic pressures to unsafe conditions versus  hazard event.</a:t>
            </a:r>
            <a:endParaRPr lang="en-GB" altLang="en-US" sz="2000" smtClean="0"/>
          </a:p>
        </p:txBody>
      </p:sp>
      <p:grpSp>
        <p:nvGrpSpPr>
          <p:cNvPr id="20484" name="Group 3"/>
          <p:cNvGrpSpPr>
            <a:grpSpLocks/>
          </p:cNvGrpSpPr>
          <p:nvPr/>
        </p:nvGrpSpPr>
        <p:grpSpPr bwMode="auto">
          <a:xfrm>
            <a:off x="468313" y="1628775"/>
            <a:ext cx="5915025" cy="4652963"/>
            <a:chOff x="1503" y="4559"/>
            <a:chExt cx="9315" cy="7329"/>
          </a:xfrm>
        </p:grpSpPr>
        <p:grpSp>
          <p:nvGrpSpPr>
            <p:cNvPr id="20485" name="Group 4"/>
            <p:cNvGrpSpPr>
              <a:grpSpLocks/>
            </p:cNvGrpSpPr>
            <p:nvPr/>
          </p:nvGrpSpPr>
          <p:grpSpPr bwMode="auto">
            <a:xfrm>
              <a:off x="1503" y="4559"/>
              <a:ext cx="9315" cy="6945"/>
              <a:chOff x="1503" y="4559"/>
              <a:chExt cx="9315" cy="6945"/>
            </a:xfrm>
          </p:grpSpPr>
          <p:pic>
            <p:nvPicPr>
              <p:cNvPr id="20487" name="Picture 5" descr="Blaiki 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 y="4559"/>
                <a:ext cx="9315" cy="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Freeform 6"/>
              <p:cNvSpPr>
                <a:spLocks/>
              </p:cNvSpPr>
              <p:nvPr/>
            </p:nvSpPr>
            <p:spPr bwMode="auto">
              <a:xfrm>
                <a:off x="1695" y="6390"/>
                <a:ext cx="1290" cy="4905"/>
              </a:xfrm>
              <a:custGeom>
                <a:avLst/>
                <a:gdLst>
                  <a:gd name="T0" fmla="*/ 0 w 1290"/>
                  <a:gd name="T1" fmla="*/ 0 h 4905"/>
                  <a:gd name="T2" fmla="*/ 960 w 1290"/>
                  <a:gd name="T3" fmla="*/ 0 h 4905"/>
                  <a:gd name="T4" fmla="*/ 1290 w 1290"/>
                  <a:gd name="T5" fmla="*/ 2445 h 4905"/>
                  <a:gd name="T6" fmla="*/ 960 w 1290"/>
                  <a:gd name="T7" fmla="*/ 4905 h 4905"/>
                  <a:gd name="T8" fmla="*/ 0 w 1290"/>
                  <a:gd name="T9" fmla="*/ 4905 h 4905"/>
                  <a:gd name="T10" fmla="*/ 0 w 1290"/>
                  <a:gd name="T11" fmla="*/ 0 h 4905"/>
                  <a:gd name="T12" fmla="*/ 0 60000 65536"/>
                  <a:gd name="T13" fmla="*/ 0 60000 65536"/>
                  <a:gd name="T14" fmla="*/ 0 60000 65536"/>
                  <a:gd name="T15" fmla="*/ 0 60000 65536"/>
                  <a:gd name="T16" fmla="*/ 0 60000 65536"/>
                  <a:gd name="T17" fmla="*/ 0 60000 65536"/>
                  <a:gd name="T18" fmla="*/ 0 w 1290"/>
                  <a:gd name="T19" fmla="*/ 0 h 4905"/>
                  <a:gd name="T20" fmla="*/ 1290 w 1290"/>
                  <a:gd name="T21" fmla="*/ 4905 h 4905"/>
                </a:gdLst>
                <a:ahLst/>
                <a:cxnLst>
                  <a:cxn ang="T12">
                    <a:pos x="T0" y="T1"/>
                  </a:cxn>
                  <a:cxn ang="T13">
                    <a:pos x="T2" y="T3"/>
                  </a:cxn>
                  <a:cxn ang="T14">
                    <a:pos x="T4" y="T5"/>
                  </a:cxn>
                  <a:cxn ang="T15">
                    <a:pos x="T6" y="T7"/>
                  </a:cxn>
                  <a:cxn ang="T16">
                    <a:pos x="T8" y="T9"/>
                  </a:cxn>
                  <a:cxn ang="T17">
                    <a:pos x="T10" y="T11"/>
                  </a:cxn>
                </a:cxnLst>
                <a:rect l="T18" t="T19" r="T20" b="T21"/>
                <a:pathLst>
                  <a:path w="1290" h="4905">
                    <a:moveTo>
                      <a:pt x="0" y="0"/>
                    </a:moveTo>
                    <a:lnTo>
                      <a:pt x="960" y="0"/>
                    </a:lnTo>
                    <a:lnTo>
                      <a:pt x="1290" y="2445"/>
                    </a:lnTo>
                    <a:lnTo>
                      <a:pt x="960" y="4905"/>
                    </a:lnTo>
                    <a:lnTo>
                      <a:pt x="0" y="4905"/>
                    </a:lnTo>
                    <a:lnTo>
                      <a:pt x="0" y="0"/>
                    </a:lnTo>
                    <a:close/>
                  </a:path>
                </a:pathLst>
              </a:custGeom>
              <a:solidFill>
                <a:srgbClr val="CCFFCC">
                  <a:alpha val="25882"/>
                </a:srgbClr>
              </a:solidFill>
              <a:ln w="19050" cap="flat" cmpd="sng">
                <a:solidFill>
                  <a:srgbClr val="008000"/>
                </a:solidFill>
                <a:prstDash val="solid"/>
                <a:round/>
                <a:headEnd/>
                <a:tailEnd/>
              </a:ln>
            </p:spPr>
            <p:txBody>
              <a:bodyPr/>
              <a:lstStyle/>
              <a:p>
                <a:endParaRPr lang="en-ID"/>
              </a:p>
            </p:txBody>
          </p:sp>
          <p:sp>
            <p:nvSpPr>
              <p:cNvPr id="20489" name="Freeform 7"/>
              <p:cNvSpPr>
                <a:spLocks/>
              </p:cNvSpPr>
              <p:nvPr/>
            </p:nvSpPr>
            <p:spPr bwMode="auto">
              <a:xfrm>
                <a:off x="9270" y="6345"/>
                <a:ext cx="1290" cy="4920"/>
              </a:xfrm>
              <a:custGeom>
                <a:avLst/>
                <a:gdLst>
                  <a:gd name="T0" fmla="*/ 1275 w 1290"/>
                  <a:gd name="T1" fmla="*/ 0 h 4920"/>
                  <a:gd name="T2" fmla="*/ 345 w 1290"/>
                  <a:gd name="T3" fmla="*/ 0 h 4920"/>
                  <a:gd name="T4" fmla="*/ 0 w 1290"/>
                  <a:gd name="T5" fmla="*/ 2550 h 4920"/>
                  <a:gd name="T6" fmla="*/ 375 w 1290"/>
                  <a:gd name="T7" fmla="*/ 4920 h 4920"/>
                  <a:gd name="T8" fmla="*/ 1290 w 1290"/>
                  <a:gd name="T9" fmla="*/ 4905 h 4920"/>
                  <a:gd name="T10" fmla="*/ 1275 w 1290"/>
                  <a:gd name="T11" fmla="*/ 0 h 4920"/>
                  <a:gd name="T12" fmla="*/ 0 60000 65536"/>
                  <a:gd name="T13" fmla="*/ 0 60000 65536"/>
                  <a:gd name="T14" fmla="*/ 0 60000 65536"/>
                  <a:gd name="T15" fmla="*/ 0 60000 65536"/>
                  <a:gd name="T16" fmla="*/ 0 60000 65536"/>
                  <a:gd name="T17" fmla="*/ 0 60000 65536"/>
                  <a:gd name="T18" fmla="*/ 0 w 1290"/>
                  <a:gd name="T19" fmla="*/ 0 h 4920"/>
                  <a:gd name="T20" fmla="*/ 1290 w 1290"/>
                  <a:gd name="T21" fmla="*/ 4920 h 4920"/>
                </a:gdLst>
                <a:ahLst/>
                <a:cxnLst>
                  <a:cxn ang="T12">
                    <a:pos x="T0" y="T1"/>
                  </a:cxn>
                  <a:cxn ang="T13">
                    <a:pos x="T2" y="T3"/>
                  </a:cxn>
                  <a:cxn ang="T14">
                    <a:pos x="T4" y="T5"/>
                  </a:cxn>
                  <a:cxn ang="T15">
                    <a:pos x="T6" y="T7"/>
                  </a:cxn>
                  <a:cxn ang="T16">
                    <a:pos x="T8" y="T9"/>
                  </a:cxn>
                  <a:cxn ang="T17">
                    <a:pos x="T10" y="T11"/>
                  </a:cxn>
                </a:cxnLst>
                <a:rect l="T18" t="T19" r="T20" b="T21"/>
                <a:pathLst>
                  <a:path w="1290" h="4920">
                    <a:moveTo>
                      <a:pt x="1275" y="0"/>
                    </a:moveTo>
                    <a:lnTo>
                      <a:pt x="345" y="0"/>
                    </a:lnTo>
                    <a:lnTo>
                      <a:pt x="0" y="2550"/>
                    </a:lnTo>
                    <a:lnTo>
                      <a:pt x="375" y="4920"/>
                    </a:lnTo>
                    <a:lnTo>
                      <a:pt x="1290" y="4905"/>
                    </a:lnTo>
                    <a:lnTo>
                      <a:pt x="1275" y="0"/>
                    </a:lnTo>
                    <a:close/>
                  </a:path>
                </a:pathLst>
              </a:custGeom>
              <a:solidFill>
                <a:srgbClr val="FFFF99">
                  <a:alpha val="5098"/>
                </a:srgbClr>
              </a:solidFill>
              <a:ln w="19050" cap="flat" cmpd="sng">
                <a:solidFill>
                  <a:srgbClr val="FFFF00"/>
                </a:solidFill>
                <a:prstDash val="solid"/>
                <a:round/>
                <a:headEnd/>
                <a:tailEnd/>
              </a:ln>
            </p:spPr>
            <p:txBody>
              <a:bodyPr/>
              <a:lstStyle/>
              <a:p>
                <a:endParaRPr lang="en-ID"/>
              </a:p>
            </p:txBody>
          </p:sp>
          <p:sp>
            <p:nvSpPr>
              <p:cNvPr id="20490" name="Freeform 8"/>
              <p:cNvSpPr>
                <a:spLocks/>
              </p:cNvSpPr>
              <p:nvPr/>
            </p:nvSpPr>
            <p:spPr bwMode="auto">
              <a:xfrm>
                <a:off x="3555" y="6390"/>
                <a:ext cx="1650" cy="4920"/>
              </a:xfrm>
              <a:custGeom>
                <a:avLst/>
                <a:gdLst>
                  <a:gd name="T0" fmla="*/ 0 w 1650"/>
                  <a:gd name="T1" fmla="*/ 15 h 4920"/>
                  <a:gd name="T2" fmla="*/ 1305 w 1650"/>
                  <a:gd name="T3" fmla="*/ 0 h 4920"/>
                  <a:gd name="T4" fmla="*/ 1650 w 1650"/>
                  <a:gd name="T5" fmla="*/ 2400 h 4920"/>
                  <a:gd name="T6" fmla="*/ 1320 w 1650"/>
                  <a:gd name="T7" fmla="*/ 4905 h 4920"/>
                  <a:gd name="T8" fmla="*/ 0 w 1650"/>
                  <a:gd name="T9" fmla="*/ 4920 h 4920"/>
                  <a:gd name="T10" fmla="*/ 0 w 1650"/>
                  <a:gd name="T11" fmla="*/ 15 h 4920"/>
                  <a:gd name="T12" fmla="*/ 0 60000 65536"/>
                  <a:gd name="T13" fmla="*/ 0 60000 65536"/>
                  <a:gd name="T14" fmla="*/ 0 60000 65536"/>
                  <a:gd name="T15" fmla="*/ 0 60000 65536"/>
                  <a:gd name="T16" fmla="*/ 0 60000 65536"/>
                  <a:gd name="T17" fmla="*/ 0 60000 65536"/>
                  <a:gd name="T18" fmla="*/ 0 w 1650"/>
                  <a:gd name="T19" fmla="*/ 0 h 4920"/>
                  <a:gd name="T20" fmla="*/ 1650 w 1650"/>
                  <a:gd name="T21" fmla="*/ 4920 h 4920"/>
                </a:gdLst>
                <a:ahLst/>
                <a:cxnLst>
                  <a:cxn ang="T12">
                    <a:pos x="T0" y="T1"/>
                  </a:cxn>
                  <a:cxn ang="T13">
                    <a:pos x="T2" y="T3"/>
                  </a:cxn>
                  <a:cxn ang="T14">
                    <a:pos x="T4" y="T5"/>
                  </a:cxn>
                  <a:cxn ang="T15">
                    <a:pos x="T6" y="T7"/>
                  </a:cxn>
                  <a:cxn ang="T16">
                    <a:pos x="T8" y="T9"/>
                  </a:cxn>
                  <a:cxn ang="T17">
                    <a:pos x="T10" y="T11"/>
                  </a:cxn>
                </a:cxnLst>
                <a:rect l="T18" t="T19" r="T20" b="T21"/>
                <a:pathLst>
                  <a:path w="1650" h="4920">
                    <a:moveTo>
                      <a:pt x="0" y="15"/>
                    </a:moveTo>
                    <a:lnTo>
                      <a:pt x="1305" y="0"/>
                    </a:lnTo>
                    <a:lnTo>
                      <a:pt x="1650" y="2400"/>
                    </a:lnTo>
                    <a:lnTo>
                      <a:pt x="1320" y="4905"/>
                    </a:lnTo>
                    <a:lnTo>
                      <a:pt x="0" y="4920"/>
                    </a:lnTo>
                    <a:lnTo>
                      <a:pt x="0" y="15"/>
                    </a:lnTo>
                    <a:close/>
                  </a:path>
                </a:pathLst>
              </a:custGeom>
              <a:solidFill>
                <a:srgbClr val="CCFFFF">
                  <a:alpha val="25882"/>
                </a:srgbClr>
              </a:solidFill>
              <a:ln w="19050" cap="flat" cmpd="sng">
                <a:solidFill>
                  <a:srgbClr val="0000FF"/>
                </a:solidFill>
                <a:prstDash val="solid"/>
                <a:round/>
                <a:headEnd/>
                <a:tailEnd/>
              </a:ln>
            </p:spPr>
            <p:txBody>
              <a:bodyPr/>
              <a:lstStyle/>
              <a:p>
                <a:endParaRPr lang="en-ID"/>
              </a:p>
            </p:txBody>
          </p:sp>
          <p:sp>
            <p:nvSpPr>
              <p:cNvPr id="20491" name="Freeform 9"/>
              <p:cNvSpPr>
                <a:spLocks/>
              </p:cNvSpPr>
              <p:nvPr/>
            </p:nvSpPr>
            <p:spPr bwMode="auto">
              <a:xfrm>
                <a:off x="5610" y="6375"/>
                <a:ext cx="1650" cy="4920"/>
              </a:xfrm>
              <a:custGeom>
                <a:avLst/>
                <a:gdLst>
                  <a:gd name="T0" fmla="*/ 0 w 1650"/>
                  <a:gd name="T1" fmla="*/ 15 h 4920"/>
                  <a:gd name="T2" fmla="*/ 1305 w 1650"/>
                  <a:gd name="T3" fmla="*/ 0 h 4920"/>
                  <a:gd name="T4" fmla="*/ 1650 w 1650"/>
                  <a:gd name="T5" fmla="*/ 2400 h 4920"/>
                  <a:gd name="T6" fmla="*/ 1320 w 1650"/>
                  <a:gd name="T7" fmla="*/ 4905 h 4920"/>
                  <a:gd name="T8" fmla="*/ 0 w 1650"/>
                  <a:gd name="T9" fmla="*/ 4920 h 4920"/>
                  <a:gd name="T10" fmla="*/ 0 w 1650"/>
                  <a:gd name="T11" fmla="*/ 15 h 4920"/>
                  <a:gd name="T12" fmla="*/ 0 60000 65536"/>
                  <a:gd name="T13" fmla="*/ 0 60000 65536"/>
                  <a:gd name="T14" fmla="*/ 0 60000 65536"/>
                  <a:gd name="T15" fmla="*/ 0 60000 65536"/>
                  <a:gd name="T16" fmla="*/ 0 60000 65536"/>
                  <a:gd name="T17" fmla="*/ 0 60000 65536"/>
                  <a:gd name="T18" fmla="*/ 0 w 1650"/>
                  <a:gd name="T19" fmla="*/ 0 h 4920"/>
                  <a:gd name="T20" fmla="*/ 1650 w 1650"/>
                  <a:gd name="T21" fmla="*/ 4920 h 4920"/>
                </a:gdLst>
                <a:ahLst/>
                <a:cxnLst>
                  <a:cxn ang="T12">
                    <a:pos x="T0" y="T1"/>
                  </a:cxn>
                  <a:cxn ang="T13">
                    <a:pos x="T2" y="T3"/>
                  </a:cxn>
                  <a:cxn ang="T14">
                    <a:pos x="T4" y="T5"/>
                  </a:cxn>
                  <a:cxn ang="T15">
                    <a:pos x="T6" y="T7"/>
                  </a:cxn>
                  <a:cxn ang="T16">
                    <a:pos x="T8" y="T9"/>
                  </a:cxn>
                  <a:cxn ang="T17">
                    <a:pos x="T10" y="T11"/>
                  </a:cxn>
                </a:cxnLst>
                <a:rect l="T18" t="T19" r="T20" b="T21"/>
                <a:pathLst>
                  <a:path w="1650" h="4920">
                    <a:moveTo>
                      <a:pt x="0" y="15"/>
                    </a:moveTo>
                    <a:lnTo>
                      <a:pt x="1305" y="0"/>
                    </a:lnTo>
                    <a:lnTo>
                      <a:pt x="1650" y="2400"/>
                    </a:lnTo>
                    <a:lnTo>
                      <a:pt x="1320" y="4905"/>
                    </a:lnTo>
                    <a:lnTo>
                      <a:pt x="0" y="4920"/>
                    </a:lnTo>
                    <a:lnTo>
                      <a:pt x="0" y="15"/>
                    </a:lnTo>
                    <a:close/>
                  </a:path>
                </a:pathLst>
              </a:custGeom>
              <a:solidFill>
                <a:srgbClr val="FF9900">
                  <a:alpha val="25882"/>
                </a:srgbClr>
              </a:solidFill>
              <a:ln w="19050" cap="flat" cmpd="sng">
                <a:solidFill>
                  <a:srgbClr val="FF9900"/>
                </a:solidFill>
                <a:prstDash val="solid"/>
                <a:round/>
                <a:headEnd/>
                <a:tailEnd/>
              </a:ln>
            </p:spPr>
            <p:txBody>
              <a:bodyPr/>
              <a:lstStyle/>
              <a:p>
                <a:endParaRPr lang="en-ID"/>
              </a:p>
            </p:txBody>
          </p:sp>
          <p:sp>
            <p:nvSpPr>
              <p:cNvPr id="20492" name="AutoShape 10"/>
              <p:cNvSpPr>
                <a:spLocks noChangeArrowheads="1"/>
              </p:cNvSpPr>
              <p:nvPr/>
            </p:nvSpPr>
            <p:spPr bwMode="auto">
              <a:xfrm>
                <a:off x="7467" y="7980"/>
                <a:ext cx="1545" cy="1905"/>
              </a:xfrm>
              <a:prstGeom prst="irregularSeal1">
                <a:avLst/>
              </a:prstGeom>
              <a:solidFill>
                <a:srgbClr val="FF0000">
                  <a:alpha val="7059"/>
                </a:srgbClr>
              </a:solidFill>
              <a:ln w="38100" algn="ctr">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20486" name="Text Box 11"/>
            <p:cNvSpPr txBox="1">
              <a:spLocks noChangeArrowheads="1"/>
            </p:cNvSpPr>
            <p:nvPr/>
          </p:nvSpPr>
          <p:spPr bwMode="auto">
            <a:xfrm>
              <a:off x="2484" y="11453"/>
              <a:ext cx="716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r>
                <a:rPr lang="fr-FR" altLang="ja-JP" sz="1200" i="1">
                  <a:latin typeface="Verdana" panose="020B0604030504040204" pitchFamily="34" charset="0"/>
                  <a:ea typeface="MS Mincho" pitchFamily="49" charset="-128"/>
                  <a:cs typeface="Angsana New" pitchFamily="18" charset="-34"/>
                </a:rPr>
                <a:t>Figure 5.7 The PAR model ( Source: Blaikie, Cannon et al, 1994)</a:t>
              </a:r>
              <a:endParaRPr lang="en-GB" altLang="en-US">
                <a:ea typeface="MS Mincho" pitchFamily="49" charset="-128"/>
                <a:cs typeface="Angsana New" pitchFamily="18" charset="-34"/>
              </a:endParaRPr>
            </a:p>
          </p:txBody>
        </p:sp>
      </p:grpSp>
    </p:spTree>
    <p:extLst>
      <p:ext uri="{BB962C8B-B14F-4D97-AF65-F5344CB8AC3E}">
        <p14:creationId xmlns:p14="http://schemas.microsoft.com/office/powerpoint/2010/main" val="41690490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2800" smtClean="0"/>
              <a:t>Conceptual  frame-works of vulnerability: Pressure and Release (PAR) Model</a:t>
            </a:r>
            <a:endParaRPr lang="en-GB" altLang="en-US" sz="2800" smtClean="0"/>
          </a:p>
        </p:txBody>
      </p:sp>
      <p:sp>
        <p:nvSpPr>
          <p:cNvPr id="21507" name="Rectangle 3"/>
          <p:cNvSpPr>
            <a:spLocks noGrp="1" noChangeArrowheads="1"/>
          </p:cNvSpPr>
          <p:nvPr>
            <p:ph type="body" idx="1"/>
          </p:nvPr>
        </p:nvSpPr>
        <p:spPr/>
        <p:txBody>
          <a:bodyPr/>
          <a:lstStyle/>
          <a:p>
            <a:pPr eaLnBrk="1" hangingPunct="1">
              <a:lnSpc>
                <a:spcPct val="90000"/>
              </a:lnSpc>
            </a:pPr>
            <a:r>
              <a:rPr lang="en-US" altLang="en-US" sz="2000" smtClean="0"/>
              <a:t>Root causes are related to economic, demographic, and political processes as a function of economic structure, legal definitions of rights, gender relations, and other elements of the ideological order and reflect the distribution of power in a society (Blaikie, Cannon et al. 1994). </a:t>
            </a:r>
          </a:p>
          <a:p>
            <a:pPr eaLnBrk="1" hangingPunct="1">
              <a:lnSpc>
                <a:spcPct val="90000"/>
              </a:lnSpc>
            </a:pPr>
            <a:r>
              <a:rPr lang="en-US" altLang="en-US" sz="2000" smtClean="0"/>
              <a:t>Dynamic pressures are processes and activities that ‘translate” the effects of root causes into the vulnerability of unsafe conditions</a:t>
            </a:r>
          </a:p>
          <a:p>
            <a:pPr eaLnBrk="1" hangingPunct="1">
              <a:lnSpc>
                <a:spcPct val="90000"/>
              </a:lnSpc>
            </a:pPr>
            <a:r>
              <a:rPr lang="en-US" altLang="en-US" sz="2000" smtClean="0"/>
              <a:t>Unsafe conditions: are the specific form in which vulnerability of a population is expressed in time and space in conjunction with a hazard </a:t>
            </a:r>
          </a:p>
          <a:p>
            <a:pPr eaLnBrk="1" hangingPunct="1">
              <a:lnSpc>
                <a:spcPct val="90000"/>
              </a:lnSpc>
            </a:pPr>
            <a:r>
              <a:rPr lang="en-US" altLang="en-US" sz="2000" smtClean="0"/>
              <a:t>Key characteristics of vulnerable groups in society are social class, caste, ethnicity, gender; disability; age and seniority. </a:t>
            </a:r>
            <a:endParaRPr lang="en-GB" altLang="en-US" sz="2000" smtClean="0"/>
          </a:p>
        </p:txBody>
      </p:sp>
    </p:spTree>
    <p:extLst>
      <p:ext uri="{BB962C8B-B14F-4D97-AF65-F5344CB8AC3E}">
        <p14:creationId xmlns:p14="http://schemas.microsoft.com/office/powerpoint/2010/main" val="14566217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2800" smtClean="0"/>
              <a:t>Conceptual  frame-works of vulnerability:</a:t>
            </a:r>
            <a:br>
              <a:rPr lang="en-US" altLang="en-US" sz="2800" smtClean="0"/>
            </a:br>
            <a:r>
              <a:rPr lang="en-US" altLang="en-US" sz="2800" smtClean="0"/>
              <a:t>Exposure, resistance and resilience model.</a:t>
            </a:r>
            <a:endParaRPr lang="en-GB" altLang="en-US" sz="2800" smtClean="0"/>
          </a:p>
        </p:txBody>
      </p:sp>
      <p:grpSp>
        <p:nvGrpSpPr>
          <p:cNvPr id="22531" name="Group 4"/>
          <p:cNvGrpSpPr>
            <a:grpSpLocks/>
          </p:cNvGrpSpPr>
          <p:nvPr/>
        </p:nvGrpSpPr>
        <p:grpSpPr bwMode="auto">
          <a:xfrm>
            <a:off x="1187450" y="1989138"/>
            <a:ext cx="6840538" cy="3887787"/>
            <a:chOff x="1920" y="3542"/>
            <a:chExt cx="8310" cy="3084"/>
          </a:xfrm>
        </p:grpSpPr>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 y="3542"/>
              <a:ext cx="8310" cy="268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2871" y="6254"/>
              <a:ext cx="6227"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600" b="1" i="1">
                  <a:latin typeface="Verdana" panose="020B0604030504040204" pitchFamily="34" charset="0"/>
                  <a:ea typeface="MS Mincho" pitchFamily="49" charset="-128"/>
                  <a:cs typeface="Angsana New" pitchFamily="18" charset="-34"/>
                </a:rPr>
                <a:t>(Pelling, 2003)</a:t>
              </a:r>
              <a:endParaRPr lang="en-GB" altLang="en-US" sz="1600" b="1">
                <a:ea typeface="MS Mincho" pitchFamily="49" charset="-128"/>
                <a:cs typeface="Angsana New" pitchFamily="18" charset="-34"/>
              </a:endParaRPr>
            </a:p>
          </p:txBody>
        </p:sp>
      </p:grpSp>
      <p:sp>
        <p:nvSpPr>
          <p:cNvPr id="22532" name="Rectangle 7"/>
          <p:cNvSpPr>
            <a:spLocks noChangeArrowheads="1"/>
          </p:cNvSpPr>
          <p:nvPr/>
        </p:nvSpPr>
        <p:spPr bwMode="auto">
          <a:xfrm>
            <a:off x="2771775" y="3284538"/>
            <a:ext cx="1512888" cy="431800"/>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0446312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MOVE project </a:t>
            </a:r>
          </a:p>
        </p:txBody>
      </p:sp>
      <p:pic>
        <p:nvPicPr>
          <p:cNvPr id="23555" name="Content Placeholder 3" descr="vulnerability MOV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085850"/>
            <a:ext cx="6999287" cy="4983163"/>
          </a:xfrm>
        </p:spPr>
      </p:pic>
    </p:spTree>
    <p:extLst>
      <p:ext uri="{BB962C8B-B14F-4D97-AF65-F5344CB8AC3E}">
        <p14:creationId xmlns:p14="http://schemas.microsoft.com/office/powerpoint/2010/main" val="324718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Objectives</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sz="2000" smtClean="0"/>
              <a:t>Understand the types of vulnerability: physical, social, economic and environmental;</a:t>
            </a:r>
          </a:p>
          <a:p>
            <a:pPr eaLnBrk="1" hangingPunct="1">
              <a:lnSpc>
                <a:spcPct val="90000"/>
              </a:lnSpc>
            </a:pPr>
            <a:r>
              <a:rPr lang="en-US" altLang="en-US" sz="2000" smtClean="0"/>
              <a:t>Understand the complexity in approaches used for vulnerability and the varying ways in which it is defined;</a:t>
            </a:r>
          </a:p>
          <a:p>
            <a:pPr eaLnBrk="1" hangingPunct="1">
              <a:lnSpc>
                <a:spcPct val="90000"/>
              </a:lnSpc>
            </a:pPr>
            <a:r>
              <a:rPr lang="en-US" altLang="en-US" sz="2000" smtClean="0"/>
              <a:t>Indicate the ways in which vulnerability can be expressed.</a:t>
            </a:r>
          </a:p>
          <a:p>
            <a:pPr eaLnBrk="1" hangingPunct="1">
              <a:lnSpc>
                <a:spcPct val="90000"/>
              </a:lnSpc>
            </a:pPr>
            <a:r>
              <a:rPr lang="en-US" altLang="en-US" sz="2000" smtClean="0"/>
              <a:t>Outline the main approaches used for flood, earthquake and landslide vulnerability assessment</a:t>
            </a:r>
          </a:p>
        </p:txBody>
      </p:sp>
    </p:spTree>
    <p:extLst>
      <p:ext uri="{BB962C8B-B14F-4D97-AF65-F5344CB8AC3E}">
        <p14:creationId xmlns:p14="http://schemas.microsoft.com/office/powerpoint/2010/main" val="2405925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Gender and vulnerability</a:t>
            </a:r>
          </a:p>
        </p:txBody>
      </p:sp>
      <p:sp>
        <p:nvSpPr>
          <p:cNvPr id="24579" name="Content Placeholder 2"/>
          <p:cNvSpPr>
            <a:spLocks noGrp="1"/>
          </p:cNvSpPr>
          <p:nvPr>
            <p:ph idx="1"/>
          </p:nvPr>
        </p:nvSpPr>
        <p:spPr>
          <a:xfrm>
            <a:off x="323850" y="1341438"/>
            <a:ext cx="8569325" cy="5183187"/>
          </a:xfrm>
        </p:spPr>
        <p:txBody>
          <a:bodyPr/>
          <a:lstStyle/>
          <a:p>
            <a:r>
              <a:rPr lang="en-US" altLang="en-US" sz="2000" smtClean="0"/>
              <a:t>a) Unequal gender relations arising from patriarchal structures can create new vulnerabilities or worsen existing ones for women and girls in disasters.</a:t>
            </a:r>
          </a:p>
          <a:p>
            <a:r>
              <a:rPr lang="en-US" altLang="en-US" sz="2000" smtClean="0"/>
              <a:t>b) Men and women have different entitlements/access to resources and abilities to reduce their vulnerability through various coping and adaption practices</a:t>
            </a:r>
          </a:p>
          <a:p>
            <a:r>
              <a:rPr lang="en-US" altLang="en-US" sz="2000" smtClean="0"/>
              <a:t>c) Men may be more mobile and have more opportunities to use large blocks of time on a single pursuit (e.g. livelihood activities) while women generally cannot because of their range of reproductive duties and thus are disadvantaged in postdisaster recovery</a:t>
            </a:r>
          </a:p>
          <a:p>
            <a:r>
              <a:rPr lang="en-US" altLang="en-US" sz="2000" smtClean="0"/>
              <a:t>d) Women are a heterogeneous group and cannot be assumed to be equally vulnerable, everywhere and all of the time</a:t>
            </a:r>
          </a:p>
        </p:txBody>
      </p:sp>
    </p:spTree>
    <p:extLst>
      <p:ext uri="{BB962C8B-B14F-4D97-AF65-F5344CB8AC3E}">
        <p14:creationId xmlns:p14="http://schemas.microsoft.com/office/powerpoint/2010/main" val="178337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Gender and vulnerability</a:t>
            </a:r>
          </a:p>
        </p:txBody>
      </p:sp>
      <p:sp>
        <p:nvSpPr>
          <p:cNvPr id="25603" name="Content Placeholder 2"/>
          <p:cNvSpPr>
            <a:spLocks noGrp="1"/>
          </p:cNvSpPr>
          <p:nvPr>
            <p:ph idx="1"/>
          </p:nvPr>
        </p:nvSpPr>
        <p:spPr>
          <a:xfrm>
            <a:off x="395288" y="1412875"/>
            <a:ext cx="8569325" cy="4584700"/>
          </a:xfrm>
        </p:spPr>
        <p:txBody>
          <a:bodyPr/>
          <a:lstStyle/>
          <a:p>
            <a:r>
              <a:rPr lang="en-US" altLang="en-US" sz="2000" smtClean="0"/>
              <a:t>e) Gender is a cross cutting issue which can qualify all vulnerability dimensions.</a:t>
            </a:r>
          </a:p>
          <a:p>
            <a:r>
              <a:rPr lang="en-US" altLang="en-US" sz="2000" smtClean="0"/>
              <a:t>f) Gender should be understood as an inclusive term and not simply a binary (male, female) one. Groups defined/selfdefining as transgender or non heterosexual are particularly invisible and</a:t>
            </a:r>
          </a:p>
          <a:p>
            <a:r>
              <a:rPr lang="en-US" altLang="en-US" sz="2000" smtClean="0"/>
              <a:t>under-researched; their marginalization leads to discriminatory practices in extreme events</a:t>
            </a:r>
          </a:p>
          <a:p>
            <a:r>
              <a:rPr lang="en-US" altLang="en-US" sz="2000" smtClean="0"/>
              <a:t>g) Increasing amounts of research have identified post-disaster violence against women</a:t>
            </a:r>
          </a:p>
        </p:txBody>
      </p:sp>
    </p:spTree>
    <p:extLst>
      <p:ext uri="{BB962C8B-B14F-4D97-AF65-F5344CB8AC3E}">
        <p14:creationId xmlns:p14="http://schemas.microsoft.com/office/powerpoint/2010/main" val="99265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Age and vulnerability</a:t>
            </a:r>
          </a:p>
        </p:txBody>
      </p:sp>
      <p:sp>
        <p:nvSpPr>
          <p:cNvPr id="26627" name="Content Placeholder 2"/>
          <p:cNvSpPr>
            <a:spLocks noGrp="1"/>
          </p:cNvSpPr>
          <p:nvPr>
            <p:ph idx="1"/>
          </p:nvPr>
        </p:nvSpPr>
        <p:spPr>
          <a:xfrm>
            <a:off x="468313" y="1125538"/>
            <a:ext cx="7989887" cy="4584700"/>
          </a:xfrm>
        </p:spPr>
        <p:txBody>
          <a:bodyPr/>
          <a:lstStyle/>
          <a:p>
            <a:r>
              <a:rPr lang="en-US" altLang="en-US" sz="2000" smtClean="0"/>
              <a:t>(a) Children are often at or near the top of any list of vulnerable groups (data on why: stage of physical, intellectual and emotional development; greater surface area: body mass ratio; general lack of power and agency; but examples of their exercise of agency and risk reduction actions and potential must also be acknowledged</a:t>
            </a:r>
          </a:p>
          <a:p>
            <a:r>
              <a:rPr lang="en-US" altLang="en-US" sz="2000" smtClean="0"/>
              <a:t>In terms of risk groups, urban children in poverty face  disproportionate risks from climate change. Children’s vulnerability comes from their state of rapid development; their relative inability to deal with deprivation, stress and extreme events; their physiological immaturity; and their limited life experience. While urban children generally fare better than rural children do, this is not the case for those living in extreme urban poverty. On the more positive side, children can also bevery resilient to stresses and shocks but require adequate support and protection.</a:t>
            </a:r>
          </a:p>
          <a:p>
            <a:r>
              <a:rPr lang="en-US" altLang="en-US" sz="2000" smtClean="0"/>
              <a:t>(b) elderly people have been identified as at greater risk in heatwaves</a:t>
            </a:r>
          </a:p>
        </p:txBody>
      </p:sp>
    </p:spTree>
    <p:extLst>
      <p:ext uri="{BB962C8B-B14F-4D97-AF65-F5344CB8AC3E}">
        <p14:creationId xmlns:p14="http://schemas.microsoft.com/office/powerpoint/2010/main" val="388226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Disability and vulnerability</a:t>
            </a:r>
          </a:p>
        </p:txBody>
      </p:sp>
      <p:sp>
        <p:nvSpPr>
          <p:cNvPr id="27651" name="Content Placeholder 2"/>
          <p:cNvSpPr>
            <a:spLocks noGrp="1"/>
          </p:cNvSpPr>
          <p:nvPr>
            <p:ph idx="1"/>
          </p:nvPr>
        </p:nvSpPr>
        <p:spPr/>
        <p:txBody>
          <a:bodyPr/>
          <a:lstStyle/>
          <a:p>
            <a:r>
              <a:rPr lang="en-US" altLang="en-US" smtClean="0"/>
              <a:t>People with disabilities may be vulnerable in disasters because of their impairments and because they are more likely to be living in poverty, and they may be institutionalised and dependent on others.</a:t>
            </a:r>
          </a:p>
          <a:p>
            <a:r>
              <a:rPr lang="en-US" altLang="en-US" smtClean="0"/>
              <a:t>They are generally marginalized from disaster risk reduction planning or adaptation mechanisms. </a:t>
            </a:r>
          </a:p>
          <a:p>
            <a:r>
              <a:rPr lang="en-US" altLang="en-US" smtClean="0"/>
              <a:t>Disasters also create disabilities.</a:t>
            </a:r>
          </a:p>
        </p:txBody>
      </p:sp>
    </p:spTree>
    <p:extLst>
      <p:ext uri="{BB962C8B-B14F-4D97-AF65-F5344CB8AC3E}">
        <p14:creationId xmlns:p14="http://schemas.microsoft.com/office/powerpoint/2010/main" val="237038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smtClean="0"/>
              <a:t>Holistic vulnerability and risk assessment:</a:t>
            </a:r>
            <a:r>
              <a:rPr lang="en-US" altLang="en-US" sz="2400" smtClean="0"/>
              <a:t/>
            </a:r>
            <a:br>
              <a:rPr lang="en-US" altLang="en-US" sz="2400" smtClean="0"/>
            </a:br>
            <a:r>
              <a:rPr lang="en-US" altLang="en-US" sz="2400" smtClean="0"/>
              <a:t>Example 1: </a:t>
            </a:r>
            <a:r>
              <a:rPr lang="en-GB" altLang="en-US" sz="2800" smtClean="0"/>
              <a:t>Villagrán de León</a:t>
            </a:r>
            <a:r>
              <a:rPr lang="en-GB" altLang="en-US" sz="1800" smtClean="0"/>
              <a:t> </a:t>
            </a:r>
            <a:endParaRPr lang="nl-NL" altLang="en-US" sz="1800" smtClean="0"/>
          </a:p>
        </p:txBody>
      </p:sp>
      <p:sp>
        <p:nvSpPr>
          <p:cNvPr id="28675" name="Rectangle 3"/>
          <p:cNvSpPr>
            <a:spLocks noGrp="1" noChangeArrowheads="1"/>
          </p:cNvSpPr>
          <p:nvPr>
            <p:ph type="body" idx="1"/>
          </p:nvPr>
        </p:nvSpPr>
        <p:spPr>
          <a:xfrm>
            <a:off x="500063" y="1285875"/>
            <a:ext cx="7989887" cy="4584700"/>
          </a:xfrm>
        </p:spPr>
        <p:txBody>
          <a:bodyPr/>
          <a:lstStyle/>
          <a:p>
            <a:pPr eaLnBrk="1" hangingPunct="1"/>
            <a:r>
              <a:rPr lang="en-US" altLang="en-US" sz="1800" smtClean="0"/>
              <a:t>These methods mostly use </a:t>
            </a:r>
            <a:r>
              <a:rPr lang="en-US" altLang="en-US" sz="1800" b="1" smtClean="0"/>
              <a:t>indicators</a:t>
            </a:r>
            <a:r>
              <a:rPr lang="en-US" altLang="en-US" sz="1800" smtClean="0"/>
              <a:t> for vulnerability and are based on </a:t>
            </a:r>
            <a:r>
              <a:rPr lang="en-US" altLang="en-US" sz="1800" b="1" smtClean="0"/>
              <a:t>expert opinion</a:t>
            </a:r>
            <a:r>
              <a:rPr lang="en-US" altLang="en-US" sz="1800" smtClean="0"/>
              <a:t>.</a:t>
            </a:r>
          </a:p>
          <a:p>
            <a:pPr eaLnBrk="1" hangingPunct="1"/>
            <a:r>
              <a:rPr lang="nl-NL" altLang="en-US" sz="1800" smtClean="0"/>
              <a:t>Example 1: </a:t>
            </a:r>
            <a:r>
              <a:rPr lang="en-GB" altLang="en-US" sz="1800" smtClean="0"/>
              <a:t>Villagrán de León  “ sectoral approach” having 3 dimensions of vulnerability, which each 6 “types of vulnerability.;</a:t>
            </a:r>
            <a:endParaRPr lang="nl-NL" altLang="en-US" sz="1800" smtClean="0"/>
          </a:p>
        </p:txBody>
      </p:sp>
      <p:pic>
        <p:nvPicPr>
          <p:cNvPr id="28676" name="Picture 4" descr="Vilagra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571750"/>
            <a:ext cx="6045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929313" y="3214688"/>
            <a:ext cx="2663825" cy="1069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600">
                <a:latin typeface="Trebuchet MS" panose="020B0603020202020204" pitchFamily="34" charset="0"/>
              </a:rPr>
              <a:t>Hazard intensity is not further specified, the method is based on a very high magnitude event.</a:t>
            </a:r>
            <a:endParaRPr lang="nl-NL" altLang="en-US" sz="1600">
              <a:latin typeface="Trebuchet MS" panose="020B0603020202020204" pitchFamily="34" charset="0"/>
            </a:endParaRPr>
          </a:p>
        </p:txBody>
      </p:sp>
    </p:spTree>
    <p:extLst>
      <p:ext uri="{BB962C8B-B14F-4D97-AF65-F5344CB8AC3E}">
        <p14:creationId xmlns:p14="http://schemas.microsoft.com/office/powerpoint/2010/main" val="2588342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2800" smtClean="0"/>
              <a:t>Holistic vulnerability and risk assessment: :</a:t>
            </a:r>
            <a:r>
              <a:rPr lang="en-US" altLang="en-US" sz="2400" smtClean="0"/>
              <a:t/>
            </a:r>
            <a:br>
              <a:rPr lang="en-US" altLang="en-US" sz="2400" smtClean="0"/>
            </a:br>
            <a:r>
              <a:rPr lang="en-US" altLang="en-US" sz="2400" smtClean="0"/>
              <a:t>Example 1: </a:t>
            </a:r>
            <a:r>
              <a:rPr lang="en-GB" altLang="en-US" sz="2800" smtClean="0"/>
              <a:t>Villagrán de León</a:t>
            </a:r>
            <a:r>
              <a:rPr lang="en-GB" altLang="en-US" sz="1800" smtClean="0"/>
              <a:t> </a:t>
            </a:r>
            <a:endParaRPr lang="nl-NL" altLang="en-US" sz="1800" smtClean="0"/>
          </a:p>
        </p:txBody>
      </p:sp>
      <p:sp>
        <p:nvSpPr>
          <p:cNvPr id="29699" name="Rectangle 3"/>
          <p:cNvSpPr>
            <a:spLocks noGrp="1" noChangeArrowheads="1"/>
          </p:cNvSpPr>
          <p:nvPr>
            <p:ph type="body" idx="1"/>
          </p:nvPr>
        </p:nvSpPr>
        <p:spPr>
          <a:xfrm>
            <a:off x="468313" y="1268413"/>
            <a:ext cx="7989887" cy="4800600"/>
          </a:xfrm>
        </p:spPr>
        <p:txBody>
          <a:bodyPr/>
          <a:lstStyle/>
          <a:p>
            <a:pPr eaLnBrk="1" hangingPunct="1"/>
            <a:r>
              <a:rPr lang="en-GB" altLang="en-US" sz="1800" smtClean="0"/>
              <a:t>This sectoral approach, is proposed from a policy point of view, seems useful since it promotes the assigning of responsibilities for reducing vulnerabilities to those private or public institutions in charge of the sector!</a:t>
            </a:r>
          </a:p>
          <a:p>
            <a:pPr eaLnBrk="1" hangingPunct="1"/>
            <a:r>
              <a:rPr lang="en-GB" altLang="en-US" sz="1800" smtClean="0"/>
              <a:t>The method uses matrices to calculate a vulnerability index, which is grouped in 3 classes (high, medium and low).</a:t>
            </a:r>
            <a:r>
              <a:rPr lang="nl-NL" altLang="en-US" sz="1800" smtClean="0"/>
              <a:t> </a:t>
            </a:r>
          </a:p>
        </p:txBody>
      </p:sp>
      <p:pic>
        <p:nvPicPr>
          <p:cNvPr id="29700" name="Picture 6" descr="Vilagr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141663"/>
            <a:ext cx="51133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5724525" y="3500438"/>
            <a:ext cx="309562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latin typeface="Trebuchet MS" panose="020B0603020202020204" pitchFamily="34" charset="0"/>
              </a:rPr>
              <a:t>Matrix to asses the structural vulnerability index of a  house in regarding volcanic eruptions.</a:t>
            </a:r>
          </a:p>
          <a:p>
            <a:pPr eaLnBrk="1" hangingPunct="1">
              <a:spcBef>
                <a:spcPct val="50000"/>
              </a:spcBef>
            </a:pPr>
            <a:r>
              <a:rPr lang="en-GB" altLang="en-US" sz="1600">
                <a:latin typeface="Trebuchet MS" panose="020B0603020202020204" pitchFamily="34" charset="0"/>
              </a:rPr>
              <a:t>3 subclasses are based on historic research of volcanic impacts on housing in Central America.</a:t>
            </a:r>
            <a:endParaRPr lang="en-US" altLang="en-US" sz="1600">
              <a:latin typeface="Trebuchet MS" panose="020B0603020202020204" pitchFamily="34" charset="0"/>
            </a:endParaRPr>
          </a:p>
        </p:txBody>
      </p:sp>
      <p:sp>
        <p:nvSpPr>
          <p:cNvPr id="29702" name="Oval 13"/>
          <p:cNvSpPr>
            <a:spLocks noChangeArrowheads="1"/>
          </p:cNvSpPr>
          <p:nvPr/>
        </p:nvSpPr>
        <p:spPr bwMode="auto">
          <a:xfrm>
            <a:off x="1692275" y="4005263"/>
            <a:ext cx="503238" cy="36036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703" name="Oval 14"/>
          <p:cNvSpPr>
            <a:spLocks noChangeArrowheads="1"/>
          </p:cNvSpPr>
          <p:nvPr/>
        </p:nvSpPr>
        <p:spPr bwMode="auto">
          <a:xfrm>
            <a:off x="4859338" y="3429000"/>
            <a:ext cx="503237" cy="36036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29704" name="Picture 15" descr="legend fig villagran pp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589588"/>
            <a:ext cx="18954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681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2800" smtClean="0"/>
              <a:t>Holistic vulnerability and risk assessment: </a:t>
            </a:r>
            <a:br>
              <a:rPr lang="en-US" altLang="en-US" sz="2800" smtClean="0"/>
            </a:br>
            <a:r>
              <a:rPr lang="en-US" altLang="en-US" sz="2800" smtClean="0"/>
              <a:t>Example 2: GTZ</a:t>
            </a:r>
            <a:endParaRPr lang="nl-NL" altLang="en-US" sz="2800" smtClean="0"/>
          </a:p>
        </p:txBody>
      </p:sp>
      <p:sp>
        <p:nvSpPr>
          <p:cNvPr id="30723" name="Rectangle 3"/>
          <p:cNvSpPr>
            <a:spLocks noGrp="1" noChangeArrowheads="1"/>
          </p:cNvSpPr>
          <p:nvPr>
            <p:ph type="body" idx="1"/>
          </p:nvPr>
        </p:nvSpPr>
        <p:spPr>
          <a:xfrm>
            <a:off x="571500" y="1214438"/>
            <a:ext cx="7989888" cy="4584700"/>
          </a:xfrm>
        </p:spPr>
        <p:txBody>
          <a:bodyPr/>
          <a:lstStyle/>
          <a:p>
            <a:pPr eaLnBrk="1" hangingPunct="1"/>
            <a:r>
              <a:rPr lang="en-US" altLang="en-US" sz="2000" smtClean="0"/>
              <a:t>The GTZ framework is an expert-opinion index method, for defining physical/demographic, social, economic and environmental vulnerability at local level (community scale).</a:t>
            </a:r>
          </a:p>
          <a:p>
            <a:pPr eaLnBrk="1" hangingPunct="1"/>
            <a:r>
              <a:rPr lang="en-US" altLang="en-US" sz="2000" smtClean="0"/>
              <a:t>It uses the conceptual framework of Davidson</a:t>
            </a:r>
          </a:p>
          <a:p>
            <a:pPr eaLnBrk="1" hangingPunct="1">
              <a:buFont typeface="Wingdings" panose="05000000000000000000" pitchFamily="2" charset="2"/>
              <a:buNone/>
            </a:pPr>
            <a:r>
              <a:rPr lang="en-US" altLang="en-US" sz="2000" smtClean="0"/>
              <a:t>	Risk= ∑ (hazard, exposure, vulnerabilities, capacity measures) </a:t>
            </a:r>
          </a:p>
          <a:p>
            <a:pPr eaLnBrk="1" hangingPunct="1"/>
            <a:r>
              <a:rPr lang="en-US" altLang="en-US" sz="2000" smtClean="0"/>
              <a:t>Each type of vulnerability is characterized by a number of indicators.</a:t>
            </a:r>
          </a:p>
          <a:p>
            <a:pPr eaLnBrk="1" hangingPunct="1"/>
            <a:r>
              <a:rPr lang="en-US" altLang="en-US" sz="2000" smtClean="0"/>
              <a:t>The model assigns 3 possible values ( low=1 , medium=2 or high=3)  to the each of the indicators, and uses weights for the vulnerability index when calculating it for each type of hazard</a:t>
            </a:r>
            <a:r>
              <a:rPr lang="nl-NL" altLang="en-US" sz="2000" smtClean="0"/>
              <a:t> </a:t>
            </a:r>
            <a:endParaRPr lang="en-US" altLang="en-US" sz="2000" smtClean="0"/>
          </a:p>
          <a:p>
            <a:pPr eaLnBrk="1" hangingPunct="1"/>
            <a:endParaRPr lang="nl-NL" altLang="en-US" sz="2000" smtClean="0"/>
          </a:p>
        </p:txBody>
      </p:sp>
      <p:pic>
        <p:nvPicPr>
          <p:cNvPr id="30724" name="Picture 5" descr="GT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786313"/>
            <a:ext cx="78486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007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2800" smtClean="0"/>
              <a:t>Holistic vulnerability and risk assessment: Example 2: GTZ</a:t>
            </a:r>
            <a:endParaRPr lang="nl-NL" altLang="en-US" sz="2800" smtClean="0"/>
          </a:p>
        </p:txBody>
      </p:sp>
      <p:sp>
        <p:nvSpPr>
          <p:cNvPr id="31747" name="Rectangle 3"/>
          <p:cNvSpPr>
            <a:spLocks noGrp="1" noChangeArrowheads="1"/>
          </p:cNvSpPr>
          <p:nvPr>
            <p:ph type="body" idx="1"/>
          </p:nvPr>
        </p:nvSpPr>
        <p:spPr/>
        <p:txBody>
          <a:bodyPr/>
          <a:lstStyle/>
          <a:p>
            <a:pPr eaLnBrk="1" hangingPunct="1"/>
            <a:r>
              <a:rPr lang="en-US" altLang="en-US" sz="2000" smtClean="0"/>
              <a:t>The model assigns 3 possible values ( low=1 , medium=2 or high=3)  to the each of the indicators, and uses weights for the vulnerability index when calculating it for each type of hazard</a:t>
            </a:r>
            <a:r>
              <a:rPr lang="nl-NL" altLang="en-US" sz="2000" smtClean="0"/>
              <a:t> </a:t>
            </a:r>
            <a:endParaRPr lang="en-US" altLang="en-US" sz="2000" smtClean="0"/>
          </a:p>
          <a:p>
            <a:pPr eaLnBrk="1" hangingPunct="1"/>
            <a:endParaRPr lang="nl-NL" altLang="en-US" sz="2000" smtClean="0"/>
          </a:p>
        </p:txBody>
      </p:sp>
      <p:grpSp>
        <p:nvGrpSpPr>
          <p:cNvPr id="31748" name="Group 9"/>
          <p:cNvGrpSpPr>
            <a:grpSpLocks/>
          </p:cNvGrpSpPr>
          <p:nvPr/>
        </p:nvGrpSpPr>
        <p:grpSpPr bwMode="auto">
          <a:xfrm>
            <a:off x="827088" y="2708275"/>
            <a:ext cx="4897437" cy="2935288"/>
            <a:chOff x="521" y="1706"/>
            <a:chExt cx="3085" cy="1849"/>
          </a:xfrm>
        </p:grpSpPr>
        <p:pic>
          <p:nvPicPr>
            <p:cNvPr id="31750" name="Picture 5" descr="GTZ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 y="1706"/>
              <a:ext cx="3039" cy="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6"/>
            <p:cNvSpPr>
              <a:spLocks/>
            </p:cNvSpPr>
            <p:nvPr/>
          </p:nvSpPr>
          <p:spPr bwMode="auto">
            <a:xfrm>
              <a:off x="521" y="1888"/>
              <a:ext cx="46" cy="408"/>
            </a:xfrm>
            <a:prstGeom prst="leftBrace">
              <a:avLst>
                <a:gd name="adj1" fmla="val 739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52" name="AutoShape 7"/>
            <p:cNvSpPr>
              <a:spLocks/>
            </p:cNvSpPr>
            <p:nvPr/>
          </p:nvSpPr>
          <p:spPr bwMode="auto">
            <a:xfrm>
              <a:off x="521" y="2341"/>
              <a:ext cx="46" cy="499"/>
            </a:xfrm>
            <a:prstGeom prst="leftBrace">
              <a:avLst>
                <a:gd name="adj1" fmla="val 9039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53" name="AutoShape 8"/>
            <p:cNvSpPr>
              <a:spLocks/>
            </p:cNvSpPr>
            <p:nvPr/>
          </p:nvSpPr>
          <p:spPr bwMode="auto">
            <a:xfrm>
              <a:off x="521" y="2886"/>
              <a:ext cx="46" cy="454"/>
            </a:xfrm>
            <a:prstGeom prst="leftBrace">
              <a:avLst>
                <a:gd name="adj1" fmla="val 8224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1749" name="Text Box 11"/>
          <p:cNvSpPr txBox="1">
            <a:spLocks noChangeArrowheads="1"/>
          </p:cNvSpPr>
          <p:nvPr/>
        </p:nvSpPr>
        <p:spPr bwMode="auto">
          <a:xfrm>
            <a:off x="5651500" y="2781300"/>
            <a:ext cx="30972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Trebuchet MS" panose="020B0603020202020204" pitchFamily="34" charset="0"/>
              </a:rPr>
              <a:t>The different indicators were weighted according to their importance for the specific hazard</a:t>
            </a:r>
            <a:r>
              <a:rPr lang="nl-NL" altLang="en-US" sz="2000">
                <a:latin typeface="Trebuchet MS" panose="020B0603020202020204" pitchFamily="34" charset="0"/>
              </a:rPr>
              <a:t> </a:t>
            </a:r>
          </a:p>
        </p:txBody>
      </p:sp>
    </p:spTree>
    <p:extLst>
      <p:ext uri="{BB962C8B-B14F-4D97-AF65-F5344CB8AC3E}">
        <p14:creationId xmlns:p14="http://schemas.microsoft.com/office/powerpoint/2010/main" val="1976598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0825" y="188913"/>
            <a:ext cx="8507413" cy="868362"/>
          </a:xfrm>
        </p:spPr>
        <p:txBody>
          <a:bodyPr/>
          <a:lstStyle/>
          <a:p>
            <a:pPr eaLnBrk="1" hangingPunct="1"/>
            <a:r>
              <a:rPr lang="en-US" altLang="en-US" sz="2400" smtClean="0"/>
              <a:t>Holistic vulnerability and risk assessment: </a:t>
            </a:r>
            <a:br>
              <a:rPr lang="en-US" altLang="en-US" sz="2400" smtClean="0"/>
            </a:br>
            <a:r>
              <a:rPr lang="en-US" altLang="en-US" sz="2400" smtClean="0"/>
              <a:t>Example 2: GTZ</a:t>
            </a:r>
            <a:endParaRPr lang="nl-NL" altLang="en-US" sz="2400" smtClean="0"/>
          </a:p>
        </p:txBody>
      </p:sp>
      <p:sp>
        <p:nvSpPr>
          <p:cNvPr id="32771" name="Rectangle 3"/>
          <p:cNvSpPr>
            <a:spLocks noGrp="1" noChangeArrowheads="1"/>
          </p:cNvSpPr>
          <p:nvPr>
            <p:ph type="body" idx="1"/>
          </p:nvPr>
        </p:nvSpPr>
        <p:spPr/>
        <p:txBody>
          <a:bodyPr/>
          <a:lstStyle/>
          <a:p>
            <a:pPr eaLnBrk="1" hangingPunct="1"/>
            <a:r>
              <a:rPr lang="en-US" altLang="en-US" sz="2000" smtClean="0"/>
              <a:t>The whole concept of the  community based disaster risk index:</a:t>
            </a:r>
            <a:endParaRPr lang="nl-NL" altLang="en-US" sz="2000" smtClean="0"/>
          </a:p>
        </p:txBody>
      </p:sp>
      <p:pic>
        <p:nvPicPr>
          <p:cNvPr id="32772" name="Picture 11" descr="GTZ expo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89138"/>
            <a:ext cx="7345362"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2" descr="GTZ Vulner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500438"/>
            <a:ext cx="727233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330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188913"/>
            <a:ext cx="8507413" cy="868362"/>
          </a:xfrm>
        </p:spPr>
        <p:txBody>
          <a:bodyPr/>
          <a:lstStyle/>
          <a:p>
            <a:pPr eaLnBrk="1" hangingPunct="1"/>
            <a:r>
              <a:rPr lang="en-US" altLang="en-US" sz="2800" smtClean="0"/>
              <a:t>Holistic vulnerability and risk assessment: </a:t>
            </a:r>
            <a:br>
              <a:rPr lang="en-US" altLang="en-US" sz="2800" smtClean="0"/>
            </a:br>
            <a:r>
              <a:rPr lang="en-US" altLang="en-US" sz="2800" smtClean="0"/>
              <a:t>Example 2: GTZ</a:t>
            </a:r>
            <a:endParaRPr lang="nl-NL" altLang="en-US" sz="2800" smtClean="0"/>
          </a:p>
        </p:txBody>
      </p:sp>
      <p:sp>
        <p:nvSpPr>
          <p:cNvPr id="33795" name="Rectangle 3"/>
          <p:cNvSpPr>
            <a:spLocks noGrp="1" noChangeArrowheads="1"/>
          </p:cNvSpPr>
          <p:nvPr>
            <p:ph type="body" idx="1"/>
          </p:nvPr>
        </p:nvSpPr>
        <p:spPr/>
        <p:txBody>
          <a:bodyPr/>
          <a:lstStyle/>
          <a:p>
            <a:pPr eaLnBrk="1" hangingPunct="1"/>
            <a:r>
              <a:rPr lang="en-US" altLang="en-US" sz="2000" smtClean="0"/>
              <a:t>The whole concept of the  community based disaster risk index:</a:t>
            </a:r>
            <a:endParaRPr lang="nl-NL" altLang="en-US" sz="2000" smtClean="0"/>
          </a:p>
        </p:txBody>
      </p:sp>
      <p:pic>
        <p:nvPicPr>
          <p:cNvPr id="33796" name="Picture 6" descr="GTZ capa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1917700"/>
            <a:ext cx="8035925"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493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Small repetition: vulnerability and risk</a:t>
            </a:r>
          </a:p>
        </p:txBody>
      </p:sp>
      <p:grpSp>
        <p:nvGrpSpPr>
          <p:cNvPr id="7171" name="Group 4"/>
          <p:cNvGrpSpPr>
            <a:grpSpLocks/>
          </p:cNvGrpSpPr>
          <p:nvPr/>
        </p:nvGrpSpPr>
        <p:grpSpPr bwMode="auto">
          <a:xfrm>
            <a:off x="0" y="2714625"/>
            <a:ext cx="4357688" cy="4310063"/>
            <a:chOff x="1980" y="1111"/>
            <a:chExt cx="8393" cy="8362"/>
          </a:xfrm>
        </p:grpSpPr>
        <p:pic>
          <p:nvPicPr>
            <p:cNvPr id="7173" name="Picture 5" descr="Risk Assessment in disaster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 y="1111"/>
              <a:ext cx="8393" cy="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2534" y="9108"/>
              <a:ext cx="6973"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Aft>
                  <a:spcPts val="1000"/>
                </a:spcAft>
              </a:pPr>
              <a:r>
                <a:rPr lang="en-GB" altLang="zh-CN" sz="900" i="1">
                  <a:latin typeface="Verdana" panose="020B0604030504040204" pitchFamily="34" charset="0"/>
                  <a:ea typeface="SimSun" panose="02010600030101010101" pitchFamily="2" charset="-122"/>
                </a:rPr>
                <a:t>Figure 1.11: The “traditional” disaster cycle and the role of risk assessment.</a:t>
              </a:r>
              <a:endParaRPr lang="en-US" altLang="en-US"/>
            </a:p>
          </p:txBody>
        </p:sp>
      </p:grpSp>
      <p:pic>
        <p:nvPicPr>
          <p:cNvPr id="7172" name="Picture 7" descr="hazard_vulnerability_and_risk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1143000"/>
            <a:ext cx="44291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400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2400" smtClean="0"/>
              <a:t>Holistic vulnerability and risk assessment: </a:t>
            </a:r>
            <a:br>
              <a:rPr lang="en-US" altLang="en-US" sz="2400" smtClean="0"/>
            </a:br>
            <a:r>
              <a:rPr lang="en-US" altLang="en-US" sz="2400" smtClean="0"/>
              <a:t>Example 2: GTZ</a:t>
            </a:r>
            <a:endParaRPr lang="nl-NL" altLang="en-US" sz="2400" smtClean="0"/>
          </a:p>
        </p:txBody>
      </p:sp>
      <p:sp>
        <p:nvSpPr>
          <p:cNvPr id="34819" name="Rectangle 3"/>
          <p:cNvSpPr>
            <a:spLocks noGrp="1" noChangeArrowheads="1"/>
          </p:cNvSpPr>
          <p:nvPr>
            <p:ph type="body" idx="1"/>
          </p:nvPr>
        </p:nvSpPr>
        <p:spPr>
          <a:xfrm>
            <a:off x="500063" y="1214438"/>
            <a:ext cx="7989887" cy="4584700"/>
          </a:xfrm>
        </p:spPr>
        <p:txBody>
          <a:bodyPr/>
          <a:lstStyle/>
          <a:p>
            <a:pPr eaLnBrk="1" hangingPunct="1"/>
            <a:r>
              <a:rPr lang="en-US" altLang="en-US" sz="2000" smtClean="0"/>
              <a:t>Hazard is scored on the basis of Probability and Intensity.</a:t>
            </a:r>
          </a:p>
          <a:p>
            <a:pPr eaLnBrk="1" hangingPunct="1"/>
            <a:r>
              <a:rPr lang="en-US" altLang="en-US" sz="2000" smtClean="0"/>
              <a:t>The 37 indicators are scored and weighted and one final risk index is produced. Depending on the scaled indicator values, the factor indices vary between 0 and 100.</a:t>
            </a:r>
            <a:r>
              <a:rPr lang="nl-NL" altLang="en-US" sz="2000" smtClean="0"/>
              <a:t> </a:t>
            </a:r>
          </a:p>
        </p:txBody>
      </p:sp>
      <p:pic>
        <p:nvPicPr>
          <p:cNvPr id="34820" name="Picture 5" descr="GT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643188"/>
            <a:ext cx="35274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Davidson co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2714625"/>
            <a:ext cx="4581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aggreg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429125"/>
            <a:ext cx="335756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746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2400" smtClean="0"/>
              <a:t>Comprehensive community based risk assessment-2</a:t>
            </a:r>
            <a:br>
              <a:rPr lang="en-US" altLang="en-US" sz="2400" smtClean="0"/>
            </a:br>
            <a:r>
              <a:rPr lang="en-US" altLang="en-US" sz="2400" smtClean="0"/>
              <a:t>Example 2: GTZ</a:t>
            </a:r>
            <a:endParaRPr lang="nl-NL" altLang="en-US" sz="2400" smtClean="0"/>
          </a:p>
        </p:txBody>
      </p:sp>
      <p:sp>
        <p:nvSpPr>
          <p:cNvPr id="35843" name="Rectangle 3"/>
          <p:cNvSpPr>
            <a:spLocks noGrp="1" noChangeArrowheads="1"/>
          </p:cNvSpPr>
          <p:nvPr>
            <p:ph type="body" idx="1"/>
          </p:nvPr>
        </p:nvSpPr>
        <p:spPr/>
        <p:txBody>
          <a:bodyPr/>
          <a:lstStyle/>
          <a:p>
            <a:r>
              <a:rPr lang="en-US" altLang="en-US" sz="2000" smtClean="0"/>
              <a:t>Hazard is scored on the basis of Probability and Intensity.</a:t>
            </a:r>
          </a:p>
          <a:p>
            <a:r>
              <a:rPr lang="en-US" altLang="en-US" sz="2000" smtClean="0"/>
              <a:t>The 37 indicators are scored and weighted and one final risk index is produced. Depending on the scaled indicator values, the factor indices vary between 0 and 100.</a:t>
            </a:r>
            <a:r>
              <a:rPr lang="nl-NL" altLang="en-US" sz="2000" smtClean="0"/>
              <a:t> </a:t>
            </a:r>
          </a:p>
        </p:txBody>
      </p:sp>
      <p:pic>
        <p:nvPicPr>
          <p:cNvPr id="35844" name="Picture 5" descr="GT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24400"/>
            <a:ext cx="35274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Davidson co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924175"/>
            <a:ext cx="4581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410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Overall vulnerability calculation.</a:t>
            </a:r>
            <a:endParaRPr lang="nl-NL" altLang="en-US" smtClean="0"/>
          </a:p>
        </p:txBody>
      </p:sp>
      <p:sp>
        <p:nvSpPr>
          <p:cNvPr id="36867" name="Rectangle 3"/>
          <p:cNvSpPr>
            <a:spLocks noGrp="1" noChangeArrowheads="1"/>
          </p:cNvSpPr>
          <p:nvPr>
            <p:ph type="body" idx="1"/>
          </p:nvPr>
        </p:nvSpPr>
        <p:spPr/>
        <p:txBody>
          <a:bodyPr/>
          <a:lstStyle/>
          <a:p>
            <a:r>
              <a:rPr lang="en-US" altLang="en-US" sz="2000" smtClean="0"/>
              <a:t>The vulnerability indicators, defining the physical, economic, social and environmental vulnerability  can be aggregated and combined into an overall vulnerability value. </a:t>
            </a:r>
          </a:p>
        </p:txBody>
      </p:sp>
      <p:pic>
        <p:nvPicPr>
          <p:cNvPr id="36868" name="Picture 6" descr="aggre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794000"/>
            <a:ext cx="45370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468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Overall vulnerability calculation.</a:t>
            </a:r>
            <a:endParaRPr lang="nl-NL" altLang="en-US" smtClean="0"/>
          </a:p>
        </p:txBody>
      </p:sp>
      <p:sp>
        <p:nvSpPr>
          <p:cNvPr id="37891" name="Rectangle 3"/>
          <p:cNvSpPr>
            <a:spLocks noGrp="1" noChangeArrowheads="1"/>
          </p:cNvSpPr>
          <p:nvPr>
            <p:ph type="body" idx="1"/>
          </p:nvPr>
        </p:nvSpPr>
        <p:spPr/>
        <p:txBody>
          <a:bodyPr/>
          <a:lstStyle/>
          <a:p>
            <a:r>
              <a:rPr lang="en-US" altLang="en-US" sz="2000" smtClean="0"/>
              <a:t>One of the tools very suitable to combine and weigh the diffident vulnerability factors is the use of </a:t>
            </a:r>
            <a:r>
              <a:rPr lang="en-US" altLang="en-US" sz="2000" b="1" smtClean="0"/>
              <a:t>Spatial Multi Criteria Analysis</a:t>
            </a:r>
            <a:r>
              <a:rPr lang="en-US" altLang="en-US" sz="2000" smtClean="0"/>
              <a:t>.</a:t>
            </a:r>
            <a:endParaRPr lang="nl-NL" altLang="en-US" sz="2000" smtClean="0"/>
          </a:p>
        </p:txBody>
      </p:sp>
      <p:pic>
        <p:nvPicPr>
          <p:cNvPr id="37892" name="Picture 12" descr="M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781300"/>
            <a:ext cx="6526212"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06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altLang="en-US" smtClean="0"/>
              <a:t>Risk indices: Disaster Deficiency Index (O.D. Cardona)</a:t>
            </a:r>
          </a:p>
        </p:txBody>
      </p:sp>
      <p:pic>
        <p:nvPicPr>
          <p:cNvPr id="10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435768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4"/>
          <p:cNvSpPr txBox="1">
            <a:spLocks noChangeArrowheads="1"/>
          </p:cNvSpPr>
          <p:nvPr/>
        </p:nvSpPr>
        <p:spPr bwMode="auto">
          <a:xfrm>
            <a:off x="4286250" y="1357313"/>
            <a:ext cx="4500563" cy="14779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The </a:t>
            </a:r>
            <a:r>
              <a:rPr lang="en-US" altLang="en-US" sz="1800" b="1"/>
              <a:t>Disaster Deficit Index</a:t>
            </a:r>
            <a:r>
              <a:rPr lang="en-US" altLang="en-US" sz="1800"/>
              <a:t> measures country risk from a macroeconomic and financial perspective according to possible catastrophic events. MCE loss = Maximum Considered Event</a:t>
            </a:r>
          </a:p>
        </p:txBody>
      </p:sp>
      <p:sp>
        <p:nvSpPr>
          <p:cNvPr id="10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026" name="Object 3"/>
          <p:cNvGraphicFramePr>
            <a:graphicFrameLocks noChangeAspect="1"/>
          </p:cNvGraphicFramePr>
          <p:nvPr/>
        </p:nvGraphicFramePr>
        <p:xfrm>
          <a:off x="214313" y="2786063"/>
          <a:ext cx="3551237" cy="857250"/>
        </p:xfrm>
        <a:graphic>
          <a:graphicData uri="http://schemas.openxmlformats.org/presentationml/2006/ole">
            <mc:AlternateContent xmlns:mc="http://schemas.openxmlformats.org/markup-compatibility/2006">
              <mc:Choice xmlns:v="urn:schemas-microsoft-com:vml" Requires="v">
                <p:oleObj spid="_x0000_s1026" r:id="rId4" imgW="1657143" imgH="400000" progId="CorelPhotoPaint.Image.9">
                  <p:embed/>
                </p:oleObj>
              </mc:Choice>
              <mc:Fallback>
                <p:oleObj r:id="rId4" imgW="1657143" imgH="400000" progId="CorelPhotoPaint.Image.9">
                  <p:embed/>
                  <p:pic>
                    <p:nvPicPr>
                      <p:cNvPr id="10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786063"/>
                        <a:ext cx="3551237"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Box 8"/>
          <p:cNvSpPr txBox="1">
            <a:spLocks noChangeArrowheads="1"/>
          </p:cNvSpPr>
          <p:nvPr/>
        </p:nvSpPr>
        <p:spPr bwMode="auto">
          <a:xfrm>
            <a:off x="3643313" y="3071813"/>
            <a:ext cx="5214937" cy="2862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t>E</a:t>
            </a:r>
            <a:r>
              <a:rPr lang="en-US" altLang="en-US" sz="1800"/>
              <a:t> is the economic value of all the property exposed; </a:t>
            </a:r>
          </a:p>
          <a:p>
            <a:pPr eaLnBrk="1" hangingPunct="1"/>
            <a:r>
              <a:rPr lang="en-US" altLang="en-US" sz="1800" b="1"/>
              <a:t>V( ) </a:t>
            </a:r>
            <a:r>
              <a:rPr lang="en-US" altLang="en-US" sz="1800"/>
              <a:t>is the vulnerability function, which relates the intensity of the event with the fraction of the value that is lost if an event of such intensity takes place; </a:t>
            </a:r>
          </a:p>
          <a:p>
            <a:pPr eaLnBrk="1" hangingPunct="1"/>
            <a:r>
              <a:rPr lang="en-US" altLang="en-US" sz="1800" b="1"/>
              <a:t>I</a:t>
            </a:r>
            <a:r>
              <a:rPr lang="en-US" altLang="en-US" sz="1800" b="1" baseline="-25000"/>
              <a:t>R</a:t>
            </a:r>
            <a:r>
              <a:rPr lang="en-US" altLang="en-US" sz="1800"/>
              <a:t> is the intensity of the event associated to the selected return period; </a:t>
            </a:r>
          </a:p>
          <a:p>
            <a:pPr eaLnBrk="1" hangingPunct="1"/>
            <a:r>
              <a:rPr lang="en-US" altLang="en-US" sz="1800" b="1"/>
              <a:t>F</a:t>
            </a:r>
            <a:r>
              <a:rPr lang="en-US" altLang="en-US" sz="1800" b="1" baseline="-25000"/>
              <a:t>S</a:t>
            </a:r>
            <a:r>
              <a:rPr lang="en-US" altLang="en-US" sz="1800"/>
              <a:t> is a factor that corrects intensities to account for local site effects; and </a:t>
            </a:r>
          </a:p>
          <a:p>
            <a:pPr eaLnBrk="1" hangingPunct="1"/>
            <a:r>
              <a:rPr lang="en-US" altLang="en-US" sz="1800" b="1"/>
              <a:t>K</a:t>
            </a:r>
            <a:r>
              <a:rPr lang="en-US" altLang="en-US" sz="1800"/>
              <a:t> is a factor that corrects for uncertainty in the vulnerability function</a:t>
            </a:r>
          </a:p>
        </p:txBody>
      </p:sp>
      <p:sp>
        <p:nvSpPr>
          <p:cNvPr id="10" name="Rectangle 9"/>
          <p:cNvSpPr/>
          <p:nvPr/>
        </p:nvSpPr>
        <p:spPr>
          <a:xfrm>
            <a:off x="1928813" y="1428750"/>
            <a:ext cx="171450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14313" y="2928938"/>
            <a:ext cx="714375"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rot="5400000">
            <a:off x="785813" y="1785938"/>
            <a:ext cx="11430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5" name="TextBox 17"/>
          <p:cNvSpPr txBox="1">
            <a:spLocks noChangeArrowheads="1"/>
          </p:cNvSpPr>
          <p:nvPr/>
        </p:nvSpPr>
        <p:spPr bwMode="auto">
          <a:xfrm>
            <a:off x="357188" y="3857625"/>
            <a:ext cx="3500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36" name="Content Placeholder 2"/>
          <p:cNvSpPr>
            <a:spLocks noGrp="1"/>
          </p:cNvSpPr>
          <p:nvPr>
            <p:ph idx="1"/>
          </p:nvPr>
        </p:nvSpPr>
        <p:spPr>
          <a:xfrm>
            <a:off x="0" y="3786188"/>
            <a:ext cx="3460750" cy="2159000"/>
          </a:xfrm>
          <a:ln>
            <a:solidFill>
              <a:srgbClr val="FF0000"/>
            </a:solidFill>
            <a:miter lim="800000"/>
            <a:headEnd/>
            <a:tailEnd/>
          </a:ln>
        </p:spPr>
        <p:txBody>
          <a:bodyPr/>
          <a:lstStyle/>
          <a:p>
            <a:pPr eaLnBrk="1" hangingPunct="1">
              <a:buFont typeface="Wingdings" panose="05000000000000000000" pitchFamily="2" charset="2"/>
              <a:buNone/>
            </a:pPr>
            <a:r>
              <a:rPr lang="en-US" altLang="en-US" sz="1200" smtClean="0"/>
              <a:t>Economic resilience is a composite index which is made by combining 5 indicators:</a:t>
            </a:r>
          </a:p>
          <a:p>
            <a:pPr eaLnBrk="1" hangingPunct="1"/>
            <a:r>
              <a:rPr lang="en-US" altLang="en-US" sz="1200" smtClean="0"/>
              <a:t>Insurance and reassurance payments (F1p)</a:t>
            </a:r>
          </a:p>
          <a:p>
            <a:pPr eaLnBrk="1" hangingPunct="1"/>
            <a:r>
              <a:rPr lang="en-US" altLang="en-US" sz="1200" smtClean="0"/>
              <a:t>Reserve funds for disasters (F2p)</a:t>
            </a:r>
          </a:p>
          <a:p>
            <a:pPr eaLnBrk="1" hangingPunct="1"/>
            <a:r>
              <a:rPr lang="en-US" altLang="en-US" sz="1200" smtClean="0"/>
              <a:t>Aid and donations (F3p)</a:t>
            </a:r>
          </a:p>
          <a:p>
            <a:pPr eaLnBrk="1" hangingPunct="1"/>
            <a:r>
              <a:rPr lang="en-US" altLang="en-US" sz="1200" smtClean="0"/>
              <a:t>New taxes (F4p)</a:t>
            </a:r>
          </a:p>
          <a:p>
            <a:pPr eaLnBrk="1" hangingPunct="1"/>
            <a:r>
              <a:rPr lang="en-US" altLang="en-US" sz="1200" smtClean="0"/>
              <a:t>Budgetary reallocations (F5p)</a:t>
            </a:r>
          </a:p>
          <a:p>
            <a:pPr eaLnBrk="1" hangingPunct="1"/>
            <a:r>
              <a:rPr lang="en-US" altLang="en-US" sz="1200" smtClean="0"/>
              <a:t>External credit (F6p)</a:t>
            </a:r>
          </a:p>
          <a:p>
            <a:pPr eaLnBrk="1" hangingPunct="1"/>
            <a:r>
              <a:rPr lang="en-US" altLang="en-US" sz="1200" smtClean="0"/>
              <a:t>Internal credit (F7p)</a:t>
            </a:r>
          </a:p>
          <a:p>
            <a:pPr eaLnBrk="1" hangingPunct="1"/>
            <a:endParaRPr lang="en-US" altLang="en-US" smtClean="0"/>
          </a:p>
        </p:txBody>
      </p:sp>
      <p:sp>
        <p:nvSpPr>
          <p:cNvPr id="1037" name="TextBox 20"/>
          <p:cNvSpPr txBox="1">
            <a:spLocks noChangeArrowheads="1"/>
          </p:cNvSpPr>
          <p:nvPr/>
        </p:nvSpPr>
        <p:spPr bwMode="auto">
          <a:xfrm>
            <a:off x="857250" y="6027738"/>
            <a:ext cx="6500813" cy="830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t>A DDI greater than 1.0 reflects the country’s inability to cope with extreme disasters even by going into as much debt as possible. The greater the DDI, the greater the gap between losses and the country’s ability to face them</a:t>
            </a:r>
          </a:p>
        </p:txBody>
      </p:sp>
    </p:spTree>
    <p:extLst>
      <p:ext uri="{BB962C8B-B14F-4D97-AF65-F5344CB8AC3E}">
        <p14:creationId xmlns:p14="http://schemas.microsoft.com/office/powerpoint/2010/main" val="1990820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4000500"/>
            <a:ext cx="3603625" cy="1087438"/>
          </a:xfrm>
        </p:spPr>
        <p:txBody>
          <a:bodyPr/>
          <a:lstStyle/>
          <a:p>
            <a:pPr marL="0" indent="0" eaLnBrk="1" hangingPunct="1">
              <a:buFont typeface="Wingdings" panose="05000000000000000000" pitchFamily="2" charset="2"/>
              <a:buNone/>
              <a:defRPr/>
            </a:pPr>
            <a:r>
              <a:rPr lang="en-US" sz="1600" b="1" dirty="0" smtClean="0"/>
              <a:t>The Prevalent Vulnerability Index</a:t>
            </a:r>
            <a:r>
              <a:rPr lang="en-US" sz="1600" dirty="0" smtClean="0"/>
              <a:t> </a:t>
            </a:r>
          </a:p>
          <a:p>
            <a:pPr marL="0" indent="0" eaLnBrk="1" hangingPunct="1">
              <a:buFont typeface="Wingdings" panose="05000000000000000000" pitchFamily="2" charset="2"/>
              <a:buNone/>
              <a:defRPr/>
            </a:pPr>
            <a:r>
              <a:rPr lang="en-US" sz="1200" dirty="0" smtClean="0"/>
              <a:t>is made up of a series of indicators that characterize prevalent vulnerability conditions reflected in exposure in prone areas, socioeconomic weaknesses and lack of social resilience in general.</a:t>
            </a:r>
          </a:p>
          <a:p>
            <a:pPr eaLnBrk="1" hangingPunct="1">
              <a:defRPr/>
            </a:pPr>
            <a:endParaRPr lang="en-US" dirty="0" smtClean="0"/>
          </a:p>
        </p:txBody>
      </p:sp>
      <p:sp>
        <p:nvSpPr>
          <p:cNvPr id="4" name="Title 1"/>
          <p:cNvSpPr txBox="1">
            <a:spLocks/>
          </p:cNvSpPr>
          <p:nvPr/>
        </p:nvSpPr>
        <p:spPr bwMode="auto">
          <a:xfrm>
            <a:off x="642938" y="142875"/>
            <a:ext cx="8002587" cy="868363"/>
          </a:xfrm>
          <a:prstGeom prst="rect">
            <a:avLst/>
          </a:prstGeom>
          <a:noFill/>
          <a:ln w="9525">
            <a:noFill/>
            <a:miter lim="800000"/>
            <a:headEnd/>
            <a:tailEnd/>
          </a:ln>
          <a:effectLst/>
        </p:spPr>
        <p:txBody>
          <a:bodyPr anchor="ctr"/>
          <a:lstStyle/>
          <a:p>
            <a:pPr>
              <a:defRPr/>
            </a:pPr>
            <a:r>
              <a:rPr lang="en-US" sz="3600" b="1" kern="0" dirty="0">
                <a:solidFill>
                  <a:schemeClr val="tx2"/>
                </a:solidFill>
                <a:latin typeface="+mj-lt"/>
                <a:ea typeface="+mj-ea"/>
                <a:cs typeface="+mj-cs"/>
              </a:rPr>
              <a:t>Risk indices: Disaster Deficiency Index (O.D. Cardona)</a:t>
            </a:r>
          </a:p>
        </p:txBody>
      </p:sp>
      <p:pic>
        <p:nvPicPr>
          <p:cNvPr id="2053" name="Picture 2" descr="PVI 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1428750"/>
            <a:ext cx="507365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2050" name="Object 3"/>
          <p:cNvGraphicFramePr>
            <a:graphicFrameLocks noChangeAspect="1"/>
          </p:cNvGraphicFramePr>
          <p:nvPr/>
        </p:nvGraphicFramePr>
        <p:xfrm>
          <a:off x="285750" y="5357813"/>
          <a:ext cx="3841750" cy="642937"/>
        </p:xfrm>
        <a:graphic>
          <a:graphicData uri="http://schemas.openxmlformats.org/presentationml/2006/ole">
            <mc:AlternateContent xmlns:mc="http://schemas.openxmlformats.org/markup-compatibility/2006">
              <mc:Choice xmlns:v="urn:schemas-microsoft-com:vml" Requires="v">
                <p:oleObj spid="_x0000_s2050" r:id="rId4" imgW="2333333" imgH="390270" progId="CorelPhotoPaint.Image.9">
                  <p:embed/>
                </p:oleObj>
              </mc:Choice>
              <mc:Fallback>
                <p:oleObj r:id="rId4" imgW="2333333" imgH="390270" progId="CorelPhotoPaint.Image.9">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5357813"/>
                        <a:ext cx="384175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2"/>
          <p:cNvSpPr txBox="1">
            <a:spLocks/>
          </p:cNvSpPr>
          <p:nvPr/>
        </p:nvSpPr>
        <p:spPr bwMode="auto">
          <a:xfrm>
            <a:off x="214313" y="1214438"/>
            <a:ext cx="3603625" cy="1087437"/>
          </a:xfrm>
          <a:prstGeom prst="rect">
            <a:avLst/>
          </a:prstGeom>
          <a:noFill/>
          <a:ln w="9525">
            <a:noFill/>
            <a:miter lim="800000"/>
            <a:headEnd/>
            <a:tailEnd/>
          </a:ln>
          <a:effectLst/>
        </p:spPr>
        <p:txBody>
          <a:bodyPr/>
          <a:lstStyle/>
          <a:p>
            <a:pPr>
              <a:spcBef>
                <a:spcPct val="20000"/>
              </a:spcBef>
              <a:buClr>
                <a:srgbClr val="009896"/>
              </a:buClr>
              <a:defRPr/>
            </a:pPr>
            <a:r>
              <a:rPr lang="en-US" sz="1600" b="1" dirty="0">
                <a:latin typeface="+mn-lt"/>
              </a:rPr>
              <a:t>The Local Disaster Index </a:t>
            </a:r>
          </a:p>
          <a:p>
            <a:pPr>
              <a:spcBef>
                <a:spcPct val="20000"/>
              </a:spcBef>
              <a:buClr>
                <a:srgbClr val="009896"/>
              </a:buClr>
              <a:defRPr/>
            </a:pPr>
            <a:r>
              <a:rPr lang="en-US" sz="1200" dirty="0">
                <a:latin typeface="+mn-lt"/>
              </a:rPr>
              <a:t>identifies the social and environmental risks resulting from more recurrent lower level events (which are often chronic at the local and </a:t>
            </a:r>
            <a:r>
              <a:rPr lang="en-US" sz="1200" dirty="0" err="1">
                <a:latin typeface="+mn-lt"/>
              </a:rPr>
              <a:t>subnational</a:t>
            </a:r>
            <a:r>
              <a:rPr lang="en-US" sz="1200" dirty="0">
                <a:latin typeface="+mn-lt"/>
              </a:rPr>
              <a:t> levels). </a:t>
            </a:r>
          </a:p>
        </p:txBody>
      </p:sp>
      <p:pic>
        <p:nvPicPr>
          <p:cNvPr id="205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2357438"/>
            <a:ext cx="37226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214313" y="2786063"/>
            <a:ext cx="3603625" cy="1087437"/>
          </a:xfrm>
          <a:prstGeom prst="rect">
            <a:avLst/>
          </a:prstGeom>
          <a:noFill/>
          <a:ln w="9525">
            <a:noFill/>
            <a:miter lim="800000"/>
            <a:headEnd/>
            <a:tailEnd/>
          </a:ln>
          <a:effectLst/>
        </p:spPr>
        <p:txBody>
          <a:bodyPr/>
          <a:lstStyle/>
          <a:p>
            <a:pPr>
              <a:spcBef>
                <a:spcPct val="20000"/>
              </a:spcBef>
              <a:buClr>
                <a:srgbClr val="009896"/>
              </a:buClr>
              <a:defRPr/>
            </a:pPr>
            <a:r>
              <a:rPr lang="en-US" sz="1200" dirty="0" err="1">
                <a:latin typeface="+mn-lt"/>
              </a:rPr>
              <a:t>LDI</a:t>
            </a:r>
            <a:r>
              <a:rPr lang="en-US" sz="1200" baseline="-25000" dirty="0" err="1">
                <a:latin typeface="+mn-lt"/>
              </a:rPr>
              <a:t>k</a:t>
            </a:r>
            <a:r>
              <a:rPr lang="en-US" sz="1200" dirty="0">
                <a:latin typeface="+mn-lt"/>
              </a:rPr>
              <a:t> = number of deaths K</a:t>
            </a:r>
          </a:p>
          <a:p>
            <a:pPr>
              <a:spcBef>
                <a:spcPct val="20000"/>
              </a:spcBef>
              <a:buClr>
                <a:srgbClr val="009896"/>
              </a:buClr>
              <a:defRPr/>
            </a:pPr>
            <a:r>
              <a:rPr lang="en-US" sz="1200" dirty="0">
                <a:latin typeface="+mn-lt"/>
              </a:rPr>
              <a:t>LDI</a:t>
            </a:r>
            <a:r>
              <a:rPr lang="en-US" sz="1200" baseline="-25000" dirty="0" err="1">
                <a:latin typeface="+mn-lt"/>
              </a:rPr>
              <a:t>A</a:t>
            </a:r>
            <a:r>
              <a:rPr lang="en-US" sz="1200" dirty="0">
                <a:latin typeface="+mn-lt"/>
              </a:rPr>
              <a:t>=  number of people affected A</a:t>
            </a:r>
          </a:p>
          <a:p>
            <a:pPr>
              <a:spcBef>
                <a:spcPct val="20000"/>
              </a:spcBef>
              <a:buClr>
                <a:srgbClr val="009896"/>
              </a:buClr>
              <a:defRPr/>
            </a:pPr>
            <a:r>
              <a:rPr lang="en-US" sz="1200" dirty="0">
                <a:latin typeface="+mn-lt"/>
              </a:rPr>
              <a:t>LDI</a:t>
            </a:r>
            <a:r>
              <a:rPr lang="en-US" sz="1200" baseline="-25000" dirty="0">
                <a:latin typeface="+mn-lt"/>
              </a:rPr>
              <a:t>L</a:t>
            </a:r>
            <a:r>
              <a:rPr lang="en-US" sz="1200" dirty="0">
                <a:latin typeface="+mn-lt"/>
              </a:rPr>
              <a:t>= economic losses</a:t>
            </a:r>
          </a:p>
          <a:p>
            <a:pPr>
              <a:spcBef>
                <a:spcPct val="20000"/>
              </a:spcBef>
              <a:buClr>
                <a:srgbClr val="009896"/>
              </a:buClr>
              <a:defRPr/>
            </a:pPr>
            <a:r>
              <a:rPr lang="en-US" sz="1200" dirty="0">
                <a:latin typeface="+mn-lt"/>
              </a:rPr>
              <a:t>Based on </a:t>
            </a:r>
            <a:r>
              <a:rPr lang="en-US" sz="1200" dirty="0" err="1">
                <a:latin typeface="+mn-lt"/>
              </a:rPr>
              <a:t>DesInventar</a:t>
            </a:r>
            <a:r>
              <a:rPr lang="en-US" sz="1200" dirty="0">
                <a:latin typeface="+mn-lt"/>
              </a:rPr>
              <a:t> database </a:t>
            </a:r>
          </a:p>
        </p:txBody>
      </p:sp>
    </p:spTree>
    <p:extLst>
      <p:ext uri="{BB962C8B-B14F-4D97-AF65-F5344CB8AC3E}">
        <p14:creationId xmlns:p14="http://schemas.microsoft.com/office/powerpoint/2010/main" val="389653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625" y="357188"/>
            <a:ext cx="8002588" cy="868362"/>
          </a:xfrm>
        </p:spPr>
        <p:txBody>
          <a:bodyPr/>
          <a:lstStyle/>
          <a:p>
            <a:pPr eaLnBrk="1" hangingPunct="1"/>
            <a:r>
              <a:rPr lang="en-US" altLang="en-US" smtClean="0"/>
              <a:t>Risk indices: Disaster Deficiency Index (O.D. Cardona)</a:t>
            </a:r>
            <a:br>
              <a:rPr lang="en-US" altLang="en-US" smtClean="0"/>
            </a:br>
            <a:endParaRPr lang="en-US" altLang="en-US" smtClean="0"/>
          </a:p>
        </p:txBody>
      </p:sp>
      <p:sp>
        <p:nvSpPr>
          <p:cNvPr id="38915" name="Content Placeholder 2"/>
          <p:cNvSpPr txBox="1">
            <a:spLocks/>
          </p:cNvSpPr>
          <p:nvPr/>
        </p:nvSpPr>
        <p:spPr bwMode="auto">
          <a:xfrm>
            <a:off x="214313" y="1214438"/>
            <a:ext cx="36433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t>The Risk Management Index </a:t>
            </a:r>
          </a:p>
          <a:p>
            <a:pPr eaLnBrk="1" hangingPunct="1"/>
            <a:r>
              <a:rPr lang="en-US" altLang="en-US" sz="1600"/>
              <a:t>brings together a group of indicators that measure a country’s risk management performance. These indicators reflect the organizational, development, capacity and institutional actions taken to reduce vulnerability and losses, to prepare for crisis and to recover efficiently from disasters.</a:t>
            </a:r>
          </a:p>
        </p:txBody>
      </p:sp>
      <p:pic>
        <p:nvPicPr>
          <p:cNvPr id="38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4750"/>
            <a:ext cx="40005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RMI 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25" y="1357313"/>
            <a:ext cx="52355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Content Placeholder 2"/>
          <p:cNvSpPr txBox="1">
            <a:spLocks/>
          </p:cNvSpPr>
          <p:nvPr/>
        </p:nvSpPr>
        <p:spPr bwMode="auto">
          <a:xfrm>
            <a:off x="0" y="4286250"/>
            <a:ext cx="4286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t>RMI</a:t>
            </a:r>
            <a:r>
              <a:rPr lang="en-US" altLang="en-US" sz="1600" baseline="-25000"/>
              <a:t>RI</a:t>
            </a:r>
            <a:r>
              <a:rPr lang="en-US" altLang="en-US" sz="1600"/>
              <a:t> 	= risk identification</a:t>
            </a:r>
          </a:p>
          <a:p>
            <a:pPr eaLnBrk="1" hangingPunct="1"/>
            <a:r>
              <a:rPr lang="en-US" altLang="en-US" sz="1600"/>
              <a:t>RMI</a:t>
            </a:r>
            <a:r>
              <a:rPr lang="en-US" altLang="en-US" sz="1600" baseline="-25000"/>
              <a:t>RR</a:t>
            </a:r>
            <a:r>
              <a:rPr lang="en-US" altLang="en-US" sz="1600"/>
              <a:t> 	= risk reduction</a:t>
            </a:r>
          </a:p>
          <a:p>
            <a:pPr eaLnBrk="1" hangingPunct="1"/>
            <a:r>
              <a:rPr lang="en-US" altLang="en-US" sz="1600"/>
              <a:t>RMI</a:t>
            </a:r>
            <a:r>
              <a:rPr lang="en-US" altLang="en-US" sz="1600" baseline="-25000"/>
              <a:t>DM</a:t>
            </a:r>
            <a:r>
              <a:rPr lang="en-US" altLang="en-US" sz="1600"/>
              <a:t> 	= disaster management</a:t>
            </a:r>
          </a:p>
          <a:p>
            <a:pPr eaLnBrk="1" hangingPunct="1"/>
            <a:r>
              <a:rPr lang="en-US" altLang="en-US" sz="1600"/>
              <a:t>RMI</a:t>
            </a:r>
            <a:r>
              <a:rPr lang="en-US" altLang="en-US" sz="1600" baseline="-25000"/>
              <a:t>FP</a:t>
            </a:r>
            <a:r>
              <a:rPr lang="en-US" altLang="en-US" sz="1600"/>
              <a:t> 	= governance and financial protection.</a:t>
            </a:r>
          </a:p>
        </p:txBody>
      </p:sp>
    </p:spTree>
    <p:extLst>
      <p:ext uri="{BB962C8B-B14F-4D97-AF65-F5344CB8AC3E}">
        <p14:creationId xmlns:p14="http://schemas.microsoft.com/office/powerpoint/2010/main" val="2530656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mtClean="0"/>
              <a:t>Objectives</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000" smtClean="0"/>
              <a:t>Understand the types of vulnerability: physical, social, economic and environmental;</a:t>
            </a:r>
          </a:p>
          <a:p>
            <a:pPr eaLnBrk="1" hangingPunct="1">
              <a:lnSpc>
                <a:spcPct val="90000"/>
              </a:lnSpc>
            </a:pPr>
            <a:r>
              <a:rPr lang="en-US" altLang="en-US" sz="2000" smtClean="0"/>
              <a:t>Understand the complexity in approaches used for vulnerability and the varying ways in which it is defined;</a:t>
            </a:r>
          </a:p>
          <a:p>
            <a:pPr eaLnBrk="1" hangingPunct="1">
              <a:lnSpc>
                <a:spcPct val="90000"/>
              </a:lnSpc>
            </a:pPr>
            <a:r>
              <a:rPr lang="en-US" altLang="en-US" sz="2000" smtClean="0"/>
              <a:t>Indicate the ways in which vulnerability can be expressed.</a:t>
            </a:r>
          </a:p>
          <a:p>
            <a:pPr eaLnBrk="1" hangingPunct="1">
              <a:lnSpc>
                <a:spcPct val="90000"/>
              </a:lnSpc>
            </a:pPr>
            <a:r>
              <a:rPr lang="en-US" altLang="en-US" sz="2000" smtClean="0"/>
              <a:t>Outline the main approaches used for flood, earthquake and landslide vulnerability assessment</a:t>
            </a:r>
          </a:p>
        </p:txBody>
      </p:sp>
    </p:spTree>
    <p:extLst>
      <p:ext uri="{BB962C8B-B14F-4D97-AF65-F5344CB8AC3E}">
        <p14:creationId xmlns:p14="http://schemas.microsoft.com/office/powerpoint/2010/main" val="3372300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Small repetition: vulnerability and risk</a:t>
            </a:r>
          </a:p>
        </p:txBody>
      </p:sp>
      <p:grpSp>
        <p:nvGrpSpPr>
          <p:cNvPr id="40963" name="Group 4"/>
          <p:cNvGrpSpPr>
            <a:grpSpLocks/>
          </p:cNvGrpSpPr>
          <p:nvPr/>
        </p:nvGrpSpPr>
        <p:grpSpPr bwMode="auto">
          <a:xfrm>
            <a:off x="0" y="2714625"/>
            <a:ext cx="4357688" cy="4310063"/>
            <a:chOff x="1980" y="1111"/>
            <a:chExt cx="8393" cy="8362"/>
          </a:xfrm>
        </p:grpSpPr>
        <p:pic>
          <p:nvPicPr>
            <p:cNvPr id="40965" name="Picture 5" descr="Risk Assessment in disaster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 y="1111"/>
              <a:ext cx="8393" cy="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2534" y="9108"/>
              <a:ext cx="6973"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Aft>
                  <a:spcPts val="1000"/>
                </a:spcAft>
              </a:pPr>
              <a:r>
                <a:rPr lang="en-GB" altLang="zh-CN" sz="900" i="1">
                  <a:latin typeface="Verdana" panose="020B0604030504040204" pitchFamily="34" charset="0"/>
                  <a:ea typeface="SimSun" panose="02010600030101010101" pitchFamily="2" charset="-122"/>
                </a:rPr>
                <a:t>Figure 1.11: The “traditional” disaster cycle and the role of risk assessment.</a:t>
              </a:r>
              <a:endParaRPr lang="en-US" altLang="en-US"/>
            </a:p>
          </p:txBody>
        </p:sp>
      </p:grpSp>
      <p:pic>
        <p:nvPicPr>
          <p:cNvPr id="40964" name="Picture 7" descr="hazard_vulnerability_and_risk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1143000"/>
            <a:ext cx="44291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669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en-US" smtClean="0"/>
              <a:t>Types of losses.</a:t>
            </a:r>
          </a:p>
        </p:txBody>
      </p:sp>
      <p:grpSp>
        <p:nvGrpSpPr>
          <p:cNvPr id="41987" name="Group 4"/>
          <p:cNvGrpSpPr>
            <a:grpSpLocks/>
          </p:cNvGrpSpPr>
          <p:nvPr/>
        </p:nvGrpSpPr>
        <p:grpSpPr bwMode="auto">
          <a:xfrm>
            <a:off x="755650" y="1700213"/>
            <a:ext cx="7416800" cy="4681537"/>
            <a:chOff x="1185" y="2595"/>
            <a:chExt cx="8895" cy="5985"/>
          </a:xfrm>
        </p:grpSpPr>
        <p:sp>
          <p:nvSpPr>
            <p:cNvPr id="41988" name="Text Box 5"/>
            <p:cNvSpPr txBox="1">
              <a:spLocks noChangeArrowheads="1"/>
            </p:cNvSpPr>
            <p:nvPr/>
          </p:nvSpPr>
          <p:spPr bwMode="auto">
            <a:xfrm>
              <a:off x="3935" y="8220"/>
              <a:ext cx="4251"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2400"/>
                </a:spcBef>
                <a:spcAft>
                  <a:spcPts val="300"/>
                </a:spcAft>
              </a:pPr>
              <a:endParaRPr lang="en-GB" altLang="en-US"/>
            </a:p>
          </p:txBody>
        </p:sp>
        <p:pic>
          <p:nvPicPr>
            <p:cNvPr id="41989" name="Picture 6" descr="lo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595"/>
              <a:ext cx="8895" cy="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3346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Defining vulnerability-1</a:t>
            </a:r>
            <a:endParaRPr lang="en-GB" altLang="en-US" smtClean="0"/>
          </a:p>
        </p:txBody>
      </p:sp>
      <p:sp>
        <p:nvSpPr>
          <p:cNvPr id="8195" name="Rectangle 3"/>
          <p:cNvSpPr>
            <a:spLocks noGrp="1" noChangeArrowheads="1"/>
          </p:cNvSpPr>
          <p:nvPr>
            <p:ph type="body" idx="1"/>
          </p:nvPr>
        </p:nvSpPr>
        <p:spPr>
          <a:xfrm>
            <a:off x="500063" y="1214438"/>
            <a:ext cx="7989887" cy="4584700"/>
          </a:xfrm>
        </p:spPr>
        <p:txBody>
          <a:bodyPr/>
          <a:lstStyle/>
          <a:p>
            <a:pPr eaLnBrk="1" hangingPunct="1"/>
            <a:r>
              <a:rPr lang="en-US" altLang="en-US" sz="2000" smtClean="0"/>
              <a:t>The concept of vulnerability originated  from  the social sciences in response to the pure hazard oriented perception of disaster risk in the 1970s.</a:t>
            </a:r>
          </a:p>
          <a:p>
            <a:pPr eaLnBrk="1" hangingPunct="1"/>
            <a:r>
              <a:rPr lang="en-US" altLang="ja-JP" sz="2000" smtClean="0">
                <a:ea typeface="ＭＳ Ｐゴシック" panose="020B0600070205080204" pitchFamily="34" charset="-128"/>
              </a:rPr>
              <a:t>“The degree of loss to a given element at risk or set of elements at risk resulting from the occurrence of a natural phenomenon of a given magnitude and expressed on a scale from 0 (no damage) to 1 (total damage)” ( UNDRO, 1991)</a:t>
            </a:r>
          </a:p>
          <a:p>
            <a:pPr eaLnBrk="1" hangingPunct="1"/>
            <a:r>
              <a:rPr lang="en-US" altLang="en-US" sz="2000" smtClean="0"/>
              <a:t>Since that time different disciplines are working with the concept of vulnerability and the concept of vulnerability has broadened </a:t>
            </a:r>
            <a:endParaRPr lang="en-GB" altLang="en-US" sz="2000" smtClean="0"/>
          </a:p>
        </p:txBody>
      </p:sp>
      <p:pic>
        <p:nvPicPr>
          <p:cNvPr id="8196" name="Picture 3" descr="paradigm sh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4687888"/>
            <a:ext cx="40005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931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Measuring vulnerability.</a:t>
            </a:r>
            <a:endParaRPr lang="en-GB" altLang="en-US" smtClean="0"/>
          </a:p>
        </p:txBody>
      </p:sp>
      <p:sp>
        <p:nvSpPr>
          <p:cNvPr id="43011" name="Rectangle 3"/>
          <p:cNvSpPr>
            <a:spLocks noGrp="1" noChangeArrowheads="1"/>
          </p:cNvSpPr>
          <p:nvPr>
            <p:ph type="body" idx="1"/>
          </p:nvPr>
        </p:nvSpPr>
        <p:spPr>
          <a:xfrm>
            <a:off x="468313" y="1484313"/>
            <a:ext cx="7989887" cy="2730500"/>
          </a:xfrm>
        </p:spPr>
        <p:txBody>
          <a:bodyPr/>
          <a:lstStyle/>
          <a:p>
            <a:pPr eaLnBrk="1" hangingPunct="1">
              <a:lnSpc>
                <a:spcPct val="90000"/>
              </a:lnSpc>
            </a:pPr>
            <a:r>
              <a:rPr lang="en-US" altLang="en-US" sz="2000" b="1" u="sng" smtClean="0"/>
              <a:t>Different types of vulnerability</a:t>
            </a:r>
            <a:r>
              <a:rPr lang="en-US" altLang="en-US" sz="2000" smtClean="0"/>
              <a:t>: physical, social, economical, environmental; </a:t>
            </a:r>
          </a:p>
          <a:p>
            <a:pPr eaLnBrk="1" hangingPunct="1">
              <a:lnSpc>
                <a:spcPct val="90000"/>
              </a:lnSpc>
            </a:pPr>
            <a:r>
              <a:rPr lang="en-US" altLang="en-US" sz="2000" b="1" u="sng" smtClean="0"/>
              <a:t>Different levels of scale</a:t>
            </a:r>
            <a:r>
              <a:rPr lang="en-US" altLang="en-US" sz="2000" smtClean="0"/>
              <a:t>. Different levels of scale require often different methods. E.g. in the analytical  models  the data requirement increases with more complex methods;</a:t>
            </a:r>
          </a:p>
          <a:p>
            <a:pPr eaLnBrk="1" hangingPunct="1">
              <a:lnSpc>
                <a:spcPct val="90000"/>
              </a:lnSpc>
            </a:pPr>
            <a:r>
              <a:rPr lang="en-US" altLang="en-US" sz="2000" b="1" u="sng" smtClean="0"/>
              <a:t>Different hazard types</a:t>
            </a:r>
            <a:r>
              <a:rPr lang="en-US" altLang="en-US" sz="2000" smtClean="0"/>
              <a:t>. Not all methods of vulnerability quantification are used for the different hazard types.</a:t>
            </a:r>
          </a:p>
          <a:p>
            <a:pPr eaLnBrk="1" hangingPunct="1">
              <a:lnSpc>
                <a:spcPct val="90000"/>
              </a:lnSpc>
            </a:pPr>
            <a:r>
              <a:rPr lang="en-US" altLang="en-US" sz="2000" b="1" u="sng" smtClean="0"/>
              <a:t>Different hazard intensities</a:t>
            </a:r>
            <a:r>
              <a:rPr lang="en-US" altLang="en-US" sz="2000" smtClean="0"/>
              <a:t> and indicators for hazard intensity. </a:t>
            </a:r>
            <a:endParaRPr lang="en-GB" altLang="en-US" sz="2000" smtClean="0"/>
          </a:p>
        </p:txBody>
      </p:sp>
      <p:graphicFrame>
        <p:nvGraphicFramePr>
          <p:cNvPr id="4" name="Table 3"/>
          <p:cNvGraphicFramePr>
            <a:graphicFrameLocks noGrp="1"/>
          </p:cNvGraphicFramePr>
          <p:nvPr/>
        </p:nvGraphicFramePr>
        <p:xfrm>
          <a:off x="1000125" y="4286250"/>
          <a:ext cx="6786563" cy="1571625"/>
        </p:xfrm>
        <a:graphic>
          <a:graphicData uri="http://schemas.openxmlformats.org/drawingml/2006/table">
            <a:tbl>
              <a:tblPr/>
              <a:tblGrid>
                <a:gridCol w="1906588">
                  <a:extLst>
                    <a:ext uri="{9D8B030D-6E8A-4147-A177-3AD203B41FA5}">
                      <a16:colId xmlns:a16="http://schemas.microsoft.com/office/drawing/2014/main" val="20000"/>
                    </a:ext>
                  </a:extLst>
                </a:gridCol>
                <a:gridCol w="2338387">
                  <a:extLst>
                    <a:ext uri="{9D8B030D-6E8A-4147-A177-3AD203B41FA5}">
                      <a16:colId xmlns:a16="http://schemas.microsoft.com/office/drawing/2014/main" val="20001"/>
                    </a:ext>
                  </a:extLst>
                </a:gridCol>
                <a:gridCol w="2541588">
                  <a:extLst>
                    <a:ext uri="{9D8B030D-6E8A-4147-A177-3AD203B41FA5}">
                      <a16:colId xmlns:a16="http://schemas.microsoft.com/office/drawing/2014/main" val="20002"/>
                    </a:ext>
                  </a:extLst>
                </a:gridCol>
              </a:tblGrid>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Flooding</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0">
                      <a:fgClr>
                        <a:srgbClr val="FFFFFF"/>
                      </a:fgClr>
                      <a:bgClr>
                        <a:srgbClr val="D2E7FF"/>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Landslides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0">
                      <a:fgClr>
                        <a:srgbClr val="FFFFFF"/>
                      </a:fgClr>
                      <a:bgClr>
                        <a:srgbClr val="D2E7FF"/>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Earthquakes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0">
                      <a:fgClr>
                        <a:srgbClr val="FFFFFF"/>
                      </a:fgClr>
                      <a:bgClr>
                        <a:srgbClr val="D2E7FF"/>
                      </a:bgClr>
                    </a:pattFill>
                  </a:tcPr>
                </a:tc>
                <a:extLst>
                  <a:ext uri="{0D108BD9-81ED-4DB2-BD59-A6C34878D82A}">
                    <a16:rowId xmlns:a16="http://schemas.microsoft.com/office/drawing/2014/main" val="10000"/>
                  </a:ext>
                </a:extLst>
              </a:tr>
              <a:tr h="1347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Water depth</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Flow velocity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Flow duration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Wave height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Time of onset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Water-level ascend rate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0">
                      <a:fgClr>
                        <a:srgbClr val="FFFFFF"/>
                      </a:fgClr>
                      <a:bgClr>
                        <a:srgbClr val="E7FFFF"/>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Ground movement- displacements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Velocity of ground movement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Run-out distance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Impact forces from rock falls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0">
                      <a:fgClr>
                        <a:srgbClr val="FFFFFF"/>
                      </a:fgClr>
                      <a:bgClr>
                        <a:srgbClr val="E7FFFF"/>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Mercalli intensity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Peak ground acceleration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Peak ground velocity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Permanent ground displacement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Spectral acceleration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0">
                      <a:fgClr>
                        <a:srgbClr val="FFFFFF"/>
                      </a:fgClr>
                      <a:bgClr>
                        <a:srgbClr val="E7FFFF"/>
                      </a:bgClr>
                    </a:pattFill>
                  </a:tcPr>
                </a:tc>
                <a:extLst>
                  <a:ext uri="{0D108BD9-81ED-4DB2-BD59-A6C34878D82A}">
                    <a16:rowId xmlns:a16="http://schemas.microsoft.com/office/drawing/2014/main" val="10001"/>
                  </a:ext>
                </a:extLst>
              </a:tr>
            </a:tbl>
          </a:graphicData>
        </a:graphic>
      </p:graphicFrame>
      <p:sp>
        <p:nvSpPr>
          <p:cNvPr id="4302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1pPr>
            <a:lvl2pPr marL="742950" indent="-285750" eaLnBrk="0" hangingPunct="0">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2pPr>
            <a:lvl3pPr marL="1143000" indent="-228600" eaLnBrk="0" hangingPunct="0">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3pPr>
            <a:lvl4pPr marL="1600200" indent="-228600" eaLnBrk="0" hangingPunct="0">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4pPr>
            <a:lvl5pPr marL="2057400" indent="-228600" eaLnBrk="0" hangingPunct="0">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914400" algn="l"/>
                <a:tab pos="-457200" algn="l"/>
                <a:tab pos="0" algn="l"/>
                <a:tab pos="703263" algn="l"/>
                <a:tab pos="973138" algn="l"/>
                <a:tab pos="1298575" algn="l"/>
                <a:tab pos="1828800" algn="l"/>
              </a:tabLs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2613328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Expressing vulnerability</a:t>
            </a:r>
            <a:endParaRPr lang="en-GB" altLang="en-US" smtClean="0"/>
          </a:p>
        </p:txBody>
      </p:sp>
      <p:sp>
        <p:nvSpPr>
          <p:cNvPr id="44035" name="Rectangle 3"/>
          <p:cNvSpPr>
            <a:spLocks noGrp="1" noChangeArrowheads="1"/>
          </p:cNvSpPr>
          <p:nvPr>
            <p:ph type="body" idx="1"/>
          </p:nvPr>
        </p:nvSpPr>
        <p:spPr>
          <a:xfrm>
            <a:off x="214313" y="1143000"/>
            <a:ext cx="6143625" cy="4584700"/>
          </a:xfrm>
        </p:spPr>
        <p:txBody>
          <a:bodyPr/>
          <a:lstStyle/>
          <a:p>
            <a:pPr eaLnBrk="1" hangingPunct="1"/>
            <a:r>
              <a:rPr lang="en-US" altLang="en-US" sz="1800" b="1" smtClean="0"/>
              <a:t>Vulnerability indices:</a:t>
            </a:r>
          </a:p>
          <a:p>
            <a:pPr lvl="1" eaLnBrk="1" hangingPunct="1"/>
            <a:r>
              <a:rPr lang="en-US" altLang="en-US" sz="1400" smtClean="0"/>
              <a:t>based on indicators of vulnerability; mostly no direct relation with the different hazard intensities. These are mostly used for expressing social, economic and environmental vulnerability;</a:t>
            </a:r>
          </a:p>
          <a:p>
            <a:pPr eaLnBrk="1" hangingPunct="1"/>
            <a:r>
              <a:rPr lang="en-US" altLang="en-US" sz="1800" b="1" smtClean="0"/>
              <a:t>Vulnerability table:</a:t>
            </a:r>
            <a:r>
              <a:rPr lang="en-US" altLang="en-US" sz="2400" b="1" smtClean="0"/>
              <a:t> </a:t>
            </a:r>
          </a:p>
          <a:p>
            <a:pPr lvl="1" eaLnBrk="1" hangingPunct="1"/>
            <a:r>
              <a:rPr lang="en-US" altLang="en-US" sz="1400" smtClean="0"/>
              <a:t>the relation between hazard intensity and degree of damage can also be given in a table. </a:t>
            </a:r>
            <a:endParaRPr lang="en-GB" altLang="en-US" sz="1400" smtClean="0"/>
          </a:p>
          <a:p>
            <a:pPr eaLnBrk="1" hangingPunct="1"/>
            <a:r>
              <a:rPr lang="en-US" altLang="en-US" sz="1800" b="1" smtClean="0"/>
              <a:t>Vulnerability curves:</a:t>
            </a:r>
            <a:r>
              <a:rPr lang="en-US" altLang="en-US" sz="2400" smtClean="0"/>
              <a:t> </a:t>
            </a:r>
          </a:p>
          <a:p>
            <a:pPr lvl="1" eaLnBrk="1" hangingPunct="1"/>
            <a:r>
              <a:rPr lang="en-US" altLang="en-US" sz="1400" smtClean="0"/>
              <a:t>that are constructed on the basis of the relation between hazard intensities and damage data</a:t>
            </a:r>
          </a:p>
          <a:p>
            <a:pPr lvl="1" eaLnBrk="1" hangingPunct="1"/>
            <a:r>
              <a:rPr lang="en-US" altLang="en-US" sz="1400" b="1" smtClean="0">
                <a:solidFill>
                  <a:schemeClr val="accent2"/>
                </a:solidFill>
              </a:rPr>
              <a:t>Relative curves</a:t>
            </a:r>
            <a:r>
              <a:rPr lang="en-US" altLang="en-US" sz="1400" smtClean="0"/>
              <a:t>: they show the percentage of property value as the damaged share of the total value to hazard intensity. </a:t>
            </a:r>
            <a:endParaRPr lang="en-US" altLang="en-US" sz="1400" b="1" smtClean="0"/>
          </a:p>
          <a:p>
            <a:pPr lvl="1" eaLnBrk="1" hangingPunct="1"/>
            <a:r>
              <a:rPr lang="en-US" altLang="en-US" sz="1400" b="1" smtClean="0">
                <a:solidFill>
                  <a:schemeClr val="accent2"/>
                </a:solidFill>
              </a:rPr>
              <a:t>Absolute curves</a:t>
            </a:r>
            <a:r>
              <a:rPr lang="en-US" altLang="en-US" sz="1400" smtClean="0"/>
              <a:t>: show the absolute amount of damage depending on the hazard intensity; i.e. the value of the asset is already integrated in the damage function;</a:t>
            </a:r>
          </a:p>
          <a:p>
            <a:pPr eaLnBrk="1" hangingPunct="1"/>
            <a:r>
              <a:rPr lang="en-US" altLang="en-US" sz="1800" b="1" smtClean="0"/>
              <a:t>Fragility curves:</a:t>
            </a:r>
          </a:p>
          <a:p>
            <a:pPr lvl="1" eaLnBrk="1" hangingPunct="1"/>
            <a:r>
              <a:rPr lang="en-US" altLang="en-US" sz="1400" smtClean="0"/>
              <a:t>provide the probability for a particular group of elements at risk to be in or exceeding a certain damage state under a given hazard intensity.</a:t>
            </a:r>
            <a:endParaRPr lang="en-GB" altLang="en-US" sz="1400" smtClean="0"/>
          </a:p>
          <a:p>
            <a:pPr lvl="1" eaLnBrk="1" hangingPunct="1"/>
            <a:endParaRPr lang="en-US" altLang="en-US" sz="1600" smtClean="0"/>
          </a:p>
          <a:p>
            <a:pPr lvl="1" eaLnBrk="1" hangingPunct="1"/>
            <a:endParaRPr lang="en-US" altLang="en-US" sz="1800" smtClean="0"/>
          </a:p>
          <a:p>
            <a:pPr eaLnBrk="1" hangingPunct="1">
              <a:buFont typeface="Wingdings" panose="05000000000000000000" pitchFamily="2" charset="2"/>
              <a:buNone/>
            </a:pPr>
            <a:r>
              <a:rPr lang="en-US" altLang="en-US" sz="2400" smtClean="0"/>
              <a:t> </a:t>
            </a:r>
            <a:endParaRPr lang="en-GB" altLang="en-US" sz="2400" smtClean="0"/>
          </a:p>
        </p:txBody>
      </p:sp>
      <p:pic>
        <p:nvPicPr>
          <p:cNvPr id="44036" name="Picture 4" descr="Vulnerability cur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1785938"/>
            <a:ext cx="292893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fragility cu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286250"/>
            <a:ext cx="28575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14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2800" smtClean="0"/>
              <a:t>Methods of Measuring physical vulnerability</a:t>
            </a:r>
            <a:endParaRPr lang="en-GB" altLang="en-US" sz="2800" smtClean="0"/>
          </a:p>
        </p:txBody>
      </p:sp>
      <p:sp>
        <p:nvSpPr>
          <p:cNvPr id="45059" name="Rectangle 5"/>
          <p:cNvSpPr>
            <a:spLocks noChangeArrowheads="1"/>
          </p:cNvSpPr>
          <p:nvPr/>
        </p:nvSpPr>
        <p:spPr bwMode="auto">
          <a:xfrm>
            <a:off x="0" y="1587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1pPr>
            <a:lvl2pPr marL="742950" indent="-285750"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2pPr>
            <a:lvl3pPr marL="1143000" indent="-228600"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3pPr>
            <a:lvl4pPr marL="1600200" indent="-228600"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4pPr>
            <a:lvl5pPr marL="2057400" indent="-228600"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9pPr>
          </a:lstStyle>
          <a:p>
            <a:pPr eaLnBrk="1" hangingPunct="1"/>
            <a:endParaRPr lang="nl-NL" altLang="en-US"/>
          </a:p>
        </p:txBody>
      </p:sp>
      <p:grpSp>
        <p:nvGrpSpPr>
          <p:cNvPr id="45060" name="Group 7"/>
          <p:cNvGrpSpPr>
            <a:grpSpLocks/>
          </p:cNvGrpSpPr>
          <p:nvPr/>
        </p:nvGrpSpPr>
        <p:grpSpPr bwMode="auto">
          <a:xfrm>
            <a:off x="1143000" y="5072063"/>
            <a:ext cx="6286500" cy="2211387"/>
            <a:chOff x="1359" y="12061"/>
            <a:chExt cx="7755" cy="2190"/>
          </a:xfrm>
        </p:grpSpPr>
        <p:sp>
          <p:nvSpPr>
            <p:cNvPr id="45088" name="Text Box 8"/>
            <p:cNvSpPr txBox="1">
              <a:spLocks noChangeArrowheads="1"/>
            </p:cNvSpPr>
            <p:nvPr/>
          </p:nvSpPr>
          <p:spPr bwMode="auto">
            <a:xfrm>
              <a:off x="1409" y="13797"/>
              <a:ext cx="7615" cy="4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nl-NL" altLang="en-US" sz="900" i="1">
                <a:latin typeface="Verdana" panose="020B0604030504040204" pitchFamily="34" charset="0"/>
              </a:endParaRPr>
            </a:p>
            <a:p>
              <a:pPr algn="ctr" eaLnBrk="1" hangingPunct="1"/>
              <a:r>
                <a:rPr lang="nl-NL" altLang="en-US" sz="1600" i="1">
                  <a:latin typeface="Trebuchet MS" panose="020B0603020202020204" pitchFamily="34" charset="0"/>
                </a:rPr>
                <a:t>Source: ( Lang 2002.</a:t>
              </a:r>
              <a:r>
                <a:rPr lang="nl-NL" altLang="en-US" sz="1600">
                  <a:latin typeface="Trebuchet MS" panose="020B0603020202020204" pitchFamily="34" charset="0"/>
                </a:rPr>
                <a:t> </a:t>
              </a:r>
              <a:r>
                <a:rPr lang="nl-NL" altLang="en-US" sz="1600" i="1">
                  <a:latin typeface="Trebuchet MS" panose="020B0603020202020204" pitchFamily="34" charset="0"/>
                </a:rPr>
                <a:t>BRGM, 2005)</a:t>
              </a:r>
            </a:p>
          </p:txBody>
        </p:sp>
        <p:pic>
          <p:nvPicPr>
            <p:cNvPr id="45089" name="Picture 9" descr="Lang new 2002 N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 y="12061"/>
              <a:ext cx="7755"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2825" name="Group 121"/>
          <p:cNvGraphicFramePr>
            <a:graphicFrameLocks noGrp="1"/>
          </p:cNvGraphicFramePr>
          <p:nvPr/>
        </p:nvGraphicFramePr>
        <p:xfrm>
          <a:off x="142875" y="1143000"/>
          <a:ext cx="8643937" cy="3940175"/>
        </p:xfrm>
        <a:graphic>
          <a:graphicData uri="http://schemas.openxmlformats.org/drawingml/2006/table">
            <a:tbl>
              <a:tblPr/>
              <a:tblGrid>
                <a:gridCol w="1270343">
                  <a:extLst>
                    <a:ext uri="{9D8B030D-6E8A-4147-A177-3AD203B41FA5}">
                      <a16:colId xmlns:a16="http://schemas.microsoft.com/office/drawing/2014/main" val="20000"/>
                    </a:ext>
                  </a:extLst>
                </a:gridCol>
                <a:gridCol w="1231112">
                  <a:extLst>
                    <a:ext uri="{9D8B030D-6E8A-4147-A177-3AD203B41FA5}">
                      <a16:colId xmlns:a16="http://schemas.microsoft.com/office/drawing/2014/main" val="20001"/>
                    </a:ext>
                  </a:extLst>
                </a:gridCol>
                <a:gridCol w="6142482">
                  <a:extLst>
                    <a:ext uri="{9D8B030D-6E8A-4147-A177-3AD203B41FA5}">
                      <a16:colId xmlns:a16="http://schemas.microsoft.com/office/drawing/2014/main" val="20002"/>
                    </a:ext>
                  </a:extLst>
                </a:gridCol>
              </a:tblGrid>
              <a:tr h="24034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altLang="ja-JP" sz="900" b="1"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rPr>
                        <a:t>Group</a:t>
                      </a:r>
                      <a:endParaRPr kumimoji="0" lang="en-US"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altLang="ja-JP" sz="900" b="1" i="0" u="none" strike="noStrike" cap="none" normalizeH="0" baseline="0" smtClean="0">
                          <a:ln>
                            <a:noFill/>
                          </a:ln>
                          <a:solidFill>
                            <a:schemeClr val="tx1"/>
                          </a:solidFill>
                          <a:effectLst/>
                          <a:latin typeface="Verdana" pitchFamily="34" charset="0"/>
                          <a:ea typeface="MS Mincho" pitchFamily="49" charset="-128"/>
                          <a:cs typeface="Times New Roman" pitchFamily="18" charset="0"/>
                        </a:rPr>
                        <a:t>Method</a:t>
                      </a:r>
                      <a:endParaRPr kumimoji="0" lang="en-US" altLang="ja-JP"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altLang="ja-JP" sz="900" b="1"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rPr>
                        <a:t>Description</a:t>
                      </a:r>
                      <a:endParaRPr kumimoji="0" lang="en-US"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extLst>
                  <a:ext uri="{0D108BD9-81ED-4DB2-BD59-A6C34878D82A}">
                    <a16:rowId xmlns:a16="http://schemas.microsoft.com/office/drawing/2014/main" val="10000"/>
                  </a:ext>
                </a:extLst>
              </a:tr>
              <a:tr h="548742">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altLang="ja-JP" sz="1200" b="1" i="0" u="none" strike="noStrike" cap="none" normalizeH="0" baseline="0" smtClean="0">
                          <a:ln>
                            <a:noFill/>
                          </a:ln>
                          <a:solidFill>
                            <a:schemeClr val="accent2"/>
                          </a:solidFill>
                          <a:effectLst/>
                          <a:latin typeface="Verdana" pitchFamily="34" charset="0"/>
                          <a:ea typeface="MS Mincho" pitchFamily="49" charset="-128"/>
                          <a:cs typeface="Times New Roman" pitchFamily="18" charset="0"/>
                        </a:rPr>
                        <a:t>Empirical methods</a:t>
                      </a:r>
                      <a:endParaRPr kumimoji="0" lang="en-US" altLang="ja-JP" sz="1200" b="0" i="0" u="none" strike="noStrike" cap="none" normalizeH="0" baseline="0" smtClean="0">
                        <a:ln>
                          <a:noFill/>
                        </a:ln>
                        <a:solidFill>
                          <a:schemeClr val="accent2"/>
                        </a:solidFill>
                        <a:effectLst/>
                        <a:latin typeface="Verdana" pitchFamily="34" charset="0"/>
                        <a:ea typeface="MS Mincho" pitchFamily="49" charset="-128"/>
                        <a:cs typeface="Times New Roman" pitchFamily="18"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altLang="ja-JP" sz="1000" b="1" i="0" u="none" strike="noStrike" cap="none" normalizeH="0" baseline="0" smtClean="0">
                          <a:ln>
                            <a:noFill/>
                          </a:ln>
                          <a:solidFill>
                            <a:schemeClr val="tx1"/>
                          </a:solidFill>
                          <a:effectLst/>
                          <a:latin typeface="Verdana" pitchFamily="34" charset="0"/>
                          <a:ea typeface="MS Mincho" pitchFamily="49" charset="-128"/>
                          <a:cs typeface="Times New Roman" pitchFamily="18" charset="0"/>
                        </a:rPr>
                        <a:t>Analysis of observed damage</a:t>
                      </a:r>
                      <a:endParaRPr kumimoji="0" lang="en-US" altLang="ja-JP" sz="10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000" b="0" i="0" u="none" strike="noStrike" cap="none" normalizeH="0" baseline="0" dirty="0" smtClean="0">
                          <a:ln>
                            <a:noFill/>
                          </a:ln>
                          <a:solidFill>
                            <a:schemeClr val="tx1"/>
                          </a:solidFill>
                          <a:effectLst/>
                          <a:latin typeface="Verdana" pitchFamily="34" charset="0"/>
                          <a:cs typeface="Times New Roman" pitchFamily="18" charset="0"/>
                        </a:rPr>
                        <a:t>Based on the collection and analysis of statistics of damage that occurred in recent and historic events. Relating vulnerability to different hazard intensities.</a:t>
                      </a:r>
                      <a:endParaRPr kumimoji="0" lang="en-US" sz="1000" b="0" i="0" u="none" strike="noStrike" cap="none" normalizeH="0" baseline="0" dirty="0" smtClean="0">
                        <a:ln>
                          <a:noFill/>
                        </a:ln>
                        <a:solidFill>
                          <a:schemeClr val="tx1"/>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FFF"/>
                    </a:solidFill>
                  </a:tcPr>
                </a:tc>
                <a:extLst>
                  <a:ext uri="{0D108BD9-81ED-4DB2-BD59-A6C34878D82A}">
                    <a16:rowId xmlns:a16="http://schemas.microsoft.com/office/drawing/2014/main" val="10001"/>
                  </a:ext>
                </a:extLst>
              </a:tr>
              <a:tr h="110731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altLang="ja-JP" sz="1000" b="1" i="0" u="none" strike="noStrike" cap="none" normalizeH="0" baseline="0" smtClean="0">
                          <a:ln>
                            <a:noFill/>
                          </a:ln>
                          <a:solidFill>
                            <a:schemeClr val="tx1"/>
                          </a:solidFill>
                          <a:effectLst/>
                          <a:latin typeface="Verdana" pitchFamily="34" charset="0"/>
                          <a:ea typeface="MS Mincho" pitchFamily="49" charset="-128"/>
                          <a:cs typeface="Times New Roman" pitchFamily="18" charset="0"/>
                        </a:rPr>
                        <a:t>Expert opinion</a:t>
                      </a:r>
                      <a:endParaRPr kumimoji="0" lang="en-US" altLang="ja-JP" sz="10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000" b="0" i="0" u="none" strike="noStrike" cap="none" normalizeH="0" baseline="0" dirty="0" smtClean="0">
                          <a:ln>
                            <a:noFill/>
                          </a:ln>
                          <a:solidFill>
                            <a:schemeClr val="tx1"/>
                          </a:solidFill>
                          <a:effectLst/>
                          <a:latin typeface="Verdana" pitchFamily="34" charset="0"/>
                          <a:cs typeface="Times New Roman" pitchFamily="18" charset="0"/>
                        </a:rPr>
                        <a:t>Based on asking groups of expert on vulnerability to give their opinion e.g. on the percentage damage they expect for the different structural types having different intensities of hazard. In order to come to a good assessment of the vulnerability, many expert have to be asked and this is time consuming, and subjective in general. Re-assessments of vulnerability after building upgrading or repair are difficult to accommodate.</a:t>
                      </a:r>
                      <a:endParaRPr kumimoji="0" lang="en-US" sz="1000" b="0" i="0" u="none" strike="noStrike" cap="none" normalizeH="0" baseline="0" dirty="0" smtClean="0">
                        <a:ln>
                          <a:noFill/>
                        </a:ln>
                        <a:solidFill>
                          <a:schemeClr val="tx1"/>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FFF"/>
                    </a:solidFill>
                  </a:tcPr>
                </a:tc>
                <a:extLst>
                  <a:ext uri="{0D108BD9-81ED-4DB2-BD59-A6C34878D82A}">
                    <a16:rowId xmlns:a16="http://schemas.microsoft.com/office/drawing/2014/main" val="10002"/>
                  </a:ext>
                </a:extLst>
              </a:tr>
              <a:tr h="67526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Score Assignment</a:t>
                      </a:r>
                      <a:endParaRPr kumimoji="0" lang="en-US" sz="1000" b="0" i="0" u="none" strike="noStrike" cap="none" normalizeH="0" baseline="0" smtClean="0">
                        <a:ln>
                          <a:noFill/>
                        </a:ln>
                        <a:solidFill>
                          <a:schemeClr val="tx1"/>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000" b="0" i="0" u="none" strike="noStrike" cap="none" normalizeH="0" baseline="0" dirty="0" smtClean="0">
                          <a:ln>
                            <a:noFill/>
                          </a:ln>
                          <a:solidFill>
                            <a:schemeClr val="tx1"/>
                          </a:solidFill>
                          <a:effectLst/>
                          <a:latin typeface="Verdana" pitchFamily="34" charset="0"/>
                          <a:cs typeface="Times New Roman" pitchFamily="18" charset="0"/>
                        </a:rPr>
                        <a:t>Method using a questionnaire with different parameters to assess the potential damages in relation to different hazard levels. The score assignment method is easier to update e.g. if we think about earthquake vulnerability before and after application of retrofitting.</a:t>
                      </a:r>
                      <a:endParaRPr kumimoji="0" lang="en-US" sz="1000" b="0" i="0" u="none" strike="noStrike" cap="none" normalizeH="0" baseline="0" dirty="0" smtClean="0">
                        <a:ln>
                          <a:noFill/>
                        </a:ln>
                        <a:solidFill>
                          <a:schemeClr val="tx1"/>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FFF"/>
                    </a:solidFill>
                  </a:tcPr>
                </a:tc>
                <a:extLst>
                  <a:ext uri="{0D108BD9-81ED-4DB2-BD59-A6C34878D82A}">
                    <a16:rowId xmlns:a16="http://schemas.microsoft.com/office/drawing/2014/main" val="10003"/>
                  </a:ext>
                </a:extLst>
              </a:tr>
              <a:tr h="819759">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200" b="1" i="0" u="none" strike="noStrike" cap="none" normalizeH="0" baseline="0" smtClean="0">
                          <a:ln>
                            <a:noFill/>
                          </a:ln>
                          <a:solidFill>
                            <a:srgbClr val="FF0000"/>
                          </a:solidFill>
                          <a:effectLst/>
                          <a:latin typeface="Verdana" pitchFamily="34" charset="0"/>
                          <a:cs typeface="Times New Roman" pitchFamily="18" charset="0"/>
                        </a:rPr>
                        <a:t>Analytical models</a:t>
                      </a:r>
                      <a:endParaRPr kumimoji="0" lang="en-US" sz="1200" b="0" i="0" u="none" strike="noStrike" cap="none" normalizeH="0" baseline="0" smtClean="0">
                        <a:ln>
                          <a:noFill/>
                        </a:ln>
                        <a:solidFill>
                          <a:srgbClr val="FF0000"/>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Simple Analytical models</a:t>
                      </a:r>
                      <a:endParaRPr kumimoji="0" lang="en-US" sz="1000" b="0" i="0" u="none" strike="noStrike" cap="none" normalizeH="0" baseline="0" smtClean="0">
                        <a:ln>
                          <a:noFill/>
                        </a:ln>
                        <a:solidFill>
                          <a:schemeClr val="tx1"/>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000" b="0" i="0" u="none" strike="noStrike" cap="none" normalizeH="0" baseline="0" dirty="0" smtClean="0">
                          <a:ln>
                            <a:noFill/>
                          </a:ln>
                          <a:solidFill>
                            <a:schemeClr val="tx1"/>
                          </a:solidFill>
                          <a:effectLst/>
                          <a:latin typeface="Verdana" pitchFamily="34" charset="0"/>
                          <a:cs typeface="Times New Roman" pitchFamily="18" charset="0"/>
                        </a:rPr>
                        <a:t>Studying the behavior of buildings and structures based on engineering design criteria, analyzing e.g. seismic load and to derive the likelihood of failure, using computer based methods from geotechnical engineering. Using e.g. shake tables and wind tunnels, as well as computer simulation techniques; </a:t>
                      </a:r>
                      <a:endParaRPr kumimoji="0" lang="en-US" sz="1000" b="0" i="0" u="none" strike="noStrike" cap="none" normalizeH="0" baseline="0" dirty="0" smtClean="0">
                        <a:ln>
                          <a:noFill/>
                        </a:ln>
                        <a:solidFill>
                          <a:schemeClr val="tx1"/>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FFF"/>
                    </a:solidFill>
                  </a:tcPr>
                </a:tc>
                <a:extLst>
                  <a:ext uri="{0D108BD9-81ED-4DB2-BD59-A6C34878D82A}">
                    <a16:rowId xmlns:a16="http://schemas.microsoft.com/office/drawing/2014/main" val="10004"/>
                  </a:ext>
                </a:extLst>
              </a:tr>
              <a:tr h="54874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Detailed Analytical methods</a:t>
                      </a:r>
                      <a:endParaRPr kumimoji="0" lang="en-US" sz="1000" b="0" i="0" u="none" strike="noStrike" cap="none" normalizeH="0" baseline="0" smtClean="0">
                        <a:ln>
                          <a:noFill/>
                        </a:ln>
                        <a:solidFill>
                          <a:schemeClr val="tx1"/>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E7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 pos="377825" algn="l"/>
                          <a:tab pos="703263" algn="l"/>
                          <a:tab pos="973138" algn="l"/>
                          <a:tab pos="1298575" algn="l"/>
                          <a:tab pos="1828800" algn="l"/>
                        </a:tabLst>
                      </a:pPr>
                      <a:r>
                        <a:rPr kumimoji="0" lang="en-US" sz="1000" b="0" i="0" u="none" strike="noStrike" cap="none" normalizeH="0" baseline="0" dirty="0" smtClean="0">
                          <a:ln>
                            <a:noFill/>
                          </a:ln>
                          <a:solidFill>
                            <a:schemeClr val="tx1"/>
                          </a:solidFill>
                          <a:effectLst/>
                          <a:latin typeface="Verdana" pitchFamily="34" charset="0"/>
                          <a:cs typeface="Times New Roman" pitchFamily="18" charset="0"/>
                        </a:rPr>
                        <a:t>Using complex methods. It is time consuming, needs a lot of detailed data and will be used  for assessment of individual structures</a:t>
                      </a:r>
                      <a:endParaRPr kumimoji="0" lang="en-US" sz="1000" b="0" i="0" u="none" strike="noStrike" cap="none" normalizeH="0" baseline="0" dirty="0" smtClean="0">
                        <a:ln>
                          <a:noFill/>
                        </a:ln>
                        <a:solidFill>
                          <a:schemeClr val="tx1"/>
                        </a:solidFill>
                        <a:effectLst/>
                        <a:latin typeface="Verdana" pitchFamily="34" charset="0"/>
                      </a:endParaRPr>
                    </a:p>
                  </a:txBody>
                  <a:tcPr marL="91439" marR="91439"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8693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Observed data.</a:t>
            </a:r>
            <a:endParaRPr lang="nl-NL" altLang="en-US" smtClean="0"/>
          </a:p>
        </p:txBody>
      </p:sp>
      <p:pic>
        <p:nvPicPr>
          <p:cNvPr id="46083" name="Picture 4" descr="observed data f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076700"/>
            <a:ext cx="41624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p:cNvSpPr txBox="1">
            <a:spLocks noChangeArrowheads="1"/>
          </p:cNvSpPr>
          <p:nvPr/>
        </p:nvSpPr>
        <p:spPr bwMode="auto">
          <a:xfrm>
            <a:off x="827088" y="1341438"/>
            <a:ext cx="72739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Trebuchet MS" panose="020B0603020202020204" pitchFamily="34" charset="0"/>
              </a:rPr>
              <a:t>For events that are relatively frequent and widespread it is possible to collect information on the degree of physical damage to buildings or infrastructure after the event has occurred;</a:t>
            </a:r>
          </a:p>
          <a:p>
            <a:pPr eaLnBrk="1" hangingPunct="1">
              <a:spcBef>
                <a:spcPct val="50000"/>
              </a:spcBef>
            </a:pPr>
            <a:r>
              <a:rPr lang="en-US" altLang="en-US" sz="2000">
                <a:latin typeface="Trebuchet MS" panose="020B0603020202020204" pitchFamily="34" charset="0"/>
              </a:rPr>
              <a:t>E.g for floods and earthquakes;</a:t>
            </a:r>
          </a:p>
          <a:p>
            <a:pPr eaLnBrk="1" hangingPunct="1">
              <a:spcBef>
                <a:spcPct val="50000"/>
              </a:spcBef>
            </a:pPr>
            <a:r>
              <a:rPr lang="en-US" altLang="en-US" sz="2000">
                <a:latin typeface="Trebuchet MS" panose="020B0603020202020204" pitchFamily="34" charset="0"/>
              </a:rPr>
              <a:t>Large enough samples can e obtained in order to make a correlation between the intensity/magnitude of the hazard. </a:t>
            </a:r>
            <a:r>
              <a:rPr lang="nl-NL" altLang="en-US" sz="2000">
                <a:latin typeface="Trebuchet MS" panose="020B0603020202020204" pitchFamily="34" charset="0"/>
              </a:rPr>
              <a:t> </a:t>
            </a:r>
          </a:p>
        </p:txBody>
      </p:sp>
    </p:spTree>
    <p:extLst>
      <p:ext uri="{BB962C8B-B14F-4D97-AF65-F5344CB8AC3E}">
        <p14:creationId xmlns:p14="http://schemas.microsoft.com/office/powerpoint/2010/main" val="3846850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2800" smtClean="0"/>
              <a:t>Damage assessment tools for empirical methods</a:t>
            </a:r>
            <a:endParaRPr lang="nl-NL" altLang="en-US" sz="2800" smtClean="0"/>
          </a:p>
        </p:txBody>
      </p:sp>
      <p:sp>
        <p:nvSpPr>
          <p:cNvPr id="47107" name="Rectangle 3"/>
          <p:cNvSpPr>
            <a:spLocks noGrp="1" noChangeArrowheads="1"/>
          </p:cNvSpPr>
          <p:nvPr>
            <p:ph type="body" idx="1"/>
          </p:nvPr>
        </p:nvSpPr>
        <p:spPr>
          <a:xfrm>
            <a:off x="468313" y="1484313"/>
            <a:ext cx="4460875" cy="4584700"/>
          </a:xfrm>
        </p:spPr>
        <p:txBody>
          <a:bodyPr/>
          <a:lstStyle/>
          <a:p>
            <a:pPr eaLnBrk="1" hangingPunct="1"/>
            <a:r>
              <a:rPr lang="en-US" altLang="en-US" smtClean="0"/>
              <a:t>Remote sensing;</a:t>
            </a:r>
          </a:p>
          <a:p>
            <a:pPr eaLnBrk="1" hangingPunct="1"/>
            <a:r>
              <a:rPr lang="en-US" altLang="en-US" smtClean="0"/>
              <a:t>Rapid monitoring using video cameras;</a:t>
            </a:r>
          </a:p>
          <a:p>
            <a:pPr eaLnBrk="1" hangingPunct="1"/>
            <a:r>
              <a:rPr lang="en-US" altLang="en-US" smtClean="0"/>
              <a:t>Participatory GIS approaches;</a:t>
            </a:r>
          </a:p>
          <a:p>
            <a:pPr eaLnBrk="1" hangingPunct="1"/>
            <a:r>
              <a:rPr lang="en-US" altLang="en-US" smtClean="0"/>
              <a:t>Existing data bases;</a:t>
            </a:r>
          </a:p>
          <a:p>
            <a:pPr eaLnBrk="1" hangingPunct="1"/>
            <a:r>
              <a:rPr lang="en-US" altLang="en-US" smtClean="0"/>
              <a:t>Expert opinion</a:t>
            </a:r>
            <a:r>
              <a:rPr lang="nl-NL" altLang="en-US" smtClean="0"/>
              <a:t> </a:t>
            </a:r>
          </a:p>
        </p:txBody>
      </p:sp>
      <p:pic>
        <p:nvPicPr>
          <p:cNvPr id="47108" name="Picture 4" descr="damage_assessment_using_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037012"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406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Exercise</a:t>
            </a:r>
          </a:p>
        </p:txBody>
      </p:sp>
      <p:sp>
        <p:nvSpPr>
          <p:cNvPr id="48131" name="Content Placeholder 2"/>
          <p:cNvSpPr>
            <a:spLocks noGrp="1"/>
          </p:cNvSpPr>
          <p:nvPr>
            <p:ph idx="1"/>
          </p:nvPr>
        </p:nvSpPr>
        <p:spPr/>
        <p:txBody>
          <a:bodyPr/>
          <a:lstStyle/>
          <a:p>
            <a:r>
              <a:rPr lang="en-US" altLang="en-US" smtClean="0"/>
              <a:t>Expert opinion</a:t>
            </a:r>
          </a:p>
        </p:txBody>
      </p:sp>
      <p:pic>
        <p:nvPicPr>
          <p:cNvPr id="48132" name="Picture 2" descr="Vuln expert opi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1214438"/>
            <a:ext cx="4429125" cy="49799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3" name="Text Box 3"/>
          <p:cNvSpPr txBox="1">
            <a:spLocks noChangeArrowheads="1"/>
          </p:cNvSpPr>
          <p:nvPr/>
        </p:nvSpPr>
        <p:spPr bwMode="auto">
          <a:xfrm>
            <a:off x="571500" y="3357563"/>
            <a:ext cx="3571875" cy="2786062"/>
          </a:xfrm>
          <a:prstGeom prst="rect">
            <a:avLst/>
          </a:prstGeom>
          <a:solidFill>
            <a:srgbClr val="CCFFCC">
              <a:alpha val="50195"/>
            </a:srgbClr>
          </a:solidFill>
          <a:ln w="9525" algn="ctr">
            <a:solidFill>
              <a:srgbClr val="008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zh-CN" sz="1600" b="1">
                <a:latin typeface="Verdana" panose="020B0604030504040204" pitchFamily="34" charset="0"/>
                <a:ea typeface="SimSun" panose="02010600030101010101" pitchFamily="2" charset="-122"/>
              </a:rPr>
              <a:t>Task 5.6: Expert opinion in generating a vulnerability curve (duration 15 minutes)</a:t>
            </a:r>
          </a:p>
          <a:p>
            <a:pPr eaLnBrk="1" hangingPunct="1">
              <a:spcAft>
                <a:spcPts val="1000"/>
              </a:spcAft>
            </a:pPr>
            <a:endParaRPr lang="en-US" altLang="zh-CN" sz="1100" i="1">
              <a:latin typeface="Verdana" panose="020B0604030504040204" pitchFamily="34" charset="0"/>
              <a:ea typeface="SimSun" panose="02010600030101010101" pitchFamily="2" charset="-122"/>
            </a:endParaRPr>
          </a:p>
          <a:p>
            <a:pPr eaLnBrk="1" hangingPunct="1">
              <a:spcAft>
                <a:spcPts val="1000"/>
              </a:spcAft>
            </a:pPr>
            <a:r>
              <a:rPr lang="en-US" altLang="zh-CN" sz="1100" i="1">
                <a:latin typeface="Verdana" panose="020B0604030504040204" pitchFamily="34" charset="0"/>
                <a:ea typeface="SimSun" panose="02010600030101010101" pitchFamily="2" charset="-122"/>
              </a:rPr>
              <a:t>In the figure above there are 4 different buildings, each with different characteristics. Imagine the flood will take place in the area, and the waterlevel is rising slowly but constantly. How would the four buildings be affected?</a:t>
            </a:r>
          </a:p>
          <a:p>
            <a:pPr eaLnBrk="1" hangingPunct="1">
              <a:spcAft>
                <a:spcPts val="1000"/>
              </a:spcAft>
            </a:pPr>
            <a:r>
              <a:rPr lang="en-US" altLang="zh-CN" sz="1100" i="1">
                <a:latin typeface="Verdana" panose="020B0604030504040204" pitchFamily="34" charset="0"/>
                <a:ea typeface="SimSun" panose="02010600030101010101" pitchFamily="2" charset="-122"/>
              </a:rPr>
              <a:t>Draw 4 approximate vulnerability curves in the graph.</a:t>
            </a:r>
          </a:p>
          <a:p>
            <a:pPr eaLnBrk="1" hangingPunct="1">
              <a:spcAft>
                <a:spcPts val="1000"/>
              </a:spcAft>
            </a:pPr>
            <a:endParaRPr lang="en-US" altLang="zh-CN" sz="1100" i="1">
              <a:latin typeface="Arial" panose="020B0604020202020204" pitchFamily="34" charset="0"/>
              <a:ea typeface="SimSun" panose="02010600030101010101" pitchFamily="2" charset="-122"/>
            </a:endParaRPr>
          </a:p>
          <a:p>
            <a:pPr eaLnBrk="1" hangingPunct="1"/>
            <a:endParaRPr lang="en-US" altLang="en-US"/>
          </a:p>
        </p:txBody>
      </p:sp>
    </p:spTree>
    <p:extLst>
      <p:ext uri="{BB962C8B-B14F-4D97-AF65-F5344CB8AC3E}">
        <p14:creationId xmlns:p14="http://schemas.microsoft.com/office/powerpoint/2010/main" val="3263161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Analytical Methods</a:t>
            </a:r>
            <a:endParaRPr lang="nl-NL" altLang="en-US" smtClean="0"/>
          </a:p>
        </p:txBody>
      </p:sp>
      <p:sp>
        <p:nvSpPr>
          <p:cNvPr id="49155" name="Rectangle 3"/>
          <p:cNvSpPr>
            <a:spLocks noGrp="1" noChangeArrowheads="1"/>
          </p:cNvSpPr>
          <p:nvPr>
            <p:ph type="body" idx="1"/>
          </p:nvPr>
        </p:nvSpPr>
        <p:spPr>
          <a:xfrm>
            <a:off x="0" y="1143000"/>
            <a:ext cx="7989888" cy="4584700"/>
          </a:xfrm>
        </p:spPr>
        <p:txBody>
          <a:bodyPr/>
          <a:lstStyle/>
          <a:p>
            <a:pPr eaLnBrk="1" hangingPunct="1"/>
            <a:r>
              <a:rPr lang="en-US" altLang="en-US" sz="2000" b="1" smtClean="0">
                <a:solidFill>
                  <a:schemeClr val="accent2"/>
                </a:solidFill>
              </a:rPr>
              <a:t>Analytical method study </a:t>
            </a:r>
            <a:r>
              <a:rPr lang="en-US" altLang="en-US" sz="2000" smtClean="0"/>
              <a:t>the behavior of buildings and structures based on </a:t>
            </a:r>
            <a:r>
              <a:rPr lang="en-US" altLang="en-US" sz="2000" u="sng" smtClean="0"/>
              <a:t>engineering design criteria</a:t>
            </a:r>
            <a:r>
              <a:rPr lang="en-US" altLang="en-US" sz="2000" smtClean="0"/>
              <a:t>, analyzing e.g. seismic load and to derive the likelihood of failure, using computer based methods from geotechnical engineering.</a:t>
            </a:r>
            <a:r>
              <a:rPr lang="nl-NL" altLang="en-US" sz="2000" smtClean="0"/>
              <a:t> </a:t>
            </a:r>
          </a:p>
          <a:p>
            <a:pPr eaLnBrk="1" hangingPunct="1"/>
            <a:r>
              <a:rPr lang="en-US" altLang="en-US" sz="2000" smtClean="0"/>
              <a:t>Using e.g. </a:t>
            </a:r>
            <a:r>
              <a:rPr lang="en-US" altLang="en-US" sz="2000" smtClean="0">
                <a:solidFill>
                  <a:srgbClr val="FF0000"/>
                </a:solidFill>
              </a:rPr>
              <a:t>shake tables</a:t>
            </a:r>
            <a:r>
              <a:rPr lang="en-US" altLang="en-US" sz="2000" smtClean="0"/>
              <a:t> and </a:t>
            </a:r>
            <a:r>
              <a:rPr lang="en-US" altLang="en-US" sz="2000" b="1" smtClean="0">
                <a:solidFill>
                  <a:srgbClr val="009896"/>
                </a:solidFill>
              </a:rPr>
              <a:t>wind tunnels</a:t>
            </a:r>
            <a:r>
              <a:rPr lang="en-US" altLang="en-US" sz="2000" smtClean="0"/>
              <a:t>, as well as </a:t>
            </a:r>
            <a:r>
              <a:rPr lang="en-US" altLang="en-US" sz="2000" b="1" smtClean="0">
                <a:solidFill>
                  <a:schemeClr val="accent2"/>
                </a:solidFill>
              </a:rPr>
              <a:t>computer simulation techniques.</a:t>
            </a:r>
            <a:r>
              <a:rPr lang="nl-NL" altLang="en-US" sz="2000" b="1" smtClean="0">
                <a:solidFill>
                  <a:schemeClr val="accent2"/>
                </a:solidFill>
              </a:rPr>
              <a:t> </a:t>
            </a:r>
            <a:endParaRPr lang="en-US" altLang="en-US" sz="2000" b="1" smtClean="0">
              <a:solidFill>
                <a:schemeClr val="accent2"/>
              </a:solidFill>
            </a:endParaRPr>
          </a:p>
          <a:p>
            <a:pPr eaLnBrk="1" hangingPunct="1"/>
            <a:r>
              <a:rPr lang="nl-NL" altLang="en-US" sz="2000" smtClean="0"/>
              <a:t> E.g. </a:t>
            </a:r>
            <a:r>
              <a:rPr lang="nl-NL" altLang="en-US" sz="2000" smtClean="0">
                <a:solidFill>
                  <a:srgbClr val="FF0000"/>
                </a:solidFill>
              </a:rPr>
              <a:t>shake table</a:t>
            </a:r>
            <a:r>
              <a:rPr lang="nl-NL" altLang="en-US" sz="2000" smtClean="0"/>
              <a:t>:</a:t>
            </a:r>
            <a:r>
              <a:rPr lang="nl-NL" altLang="en-US" smtClean="0"/>
              <a:t> </a:t>
            </a:r>
            <a:r>
              <a:rPr lang="nl-NL" altLang="en-US" sz="2000" smtClean="0"/>
              <a:t>Adobe house ( earth brick)</a:t>
            </a:r>
            <a:r>
              <a:rPr lang="nl-NL" altLang="en-US" smtClean="0"/>
              <a:t> </a:t>
            </a:r>
            <a:r>
              <a:rPr lang="en-US" altLang="en-US" sz="2000" i="1" smtClean="0">
                <a:hlinkClick r:id="rId2"/>
              </a:rPr>
              <a:t>http://www.youtube.com/watch?v=AL7Kh31tB2M&amp;NR=1</a:t>
            </a:r>
            <a:endParaRPr lang="nl-NL" altLang="en-US" sz="2000" i="1" smtClean="0"/>
          </a:p>
        </p:txBody>
      </p:sp>
      <p:sp>
        <p:nvSpPr>
          <p:cNvPr id="4" name="Rectangle 3"/>
          <p:cNvSpPr txBox="1">
            <a:spLocks noChangeArrowheads="1"/>
          </p:cNvSpPr>
          <p:nvPr/>
        </p:nvSpPr>
        <p:spPr bwMode="auto">
          <a:xfrm>
            <a:off x="0" y="3929063"/>
            <a:ext cx="7989888" cy="4584700"/>
          </a:xfrm>
          <a:prstGeom prst="rect">
            <a:avLst/>
          </a:prstGeom>
          <a:noFill/>
          <a:ln w="9525">
            <a:noFill/>
            <a:miter lim="800000"/>
            <a:headEnd/>
            <a:tailEnd/>
          </a:ln>
        </p:spPr>
        <p:txBody>
          <a:bodyPr/>
          <a:lstStyle/>
          <a:p>
            <a:pPr marL="342900" indent="-342900">
              <a:spcBef>
                <a:spcPct val="20000"/>
              </a:spcBef>
              <a:buClr>
                <a:srgbClr val="009896"/>
              </a:buClr>
              <a:buFont typeface="Wingdings" pitchFamily="2" charset="2"/>
              <a:buChar char="§"/>
              <a:defRPr/>
            </a:pPr>
            <a:r>
              <a:rPr lang="en-US" sz="2000" b="1" kern="0" dirty="0">
                <a:solidFill>
                  <a:schemeClr val="accent2"/>
                </a:solidFill>
                <a:latin typeface="+mn-lt"/>
              </a:rPr>
              <a:t>Computer simulation techniques</a:t>
            </a:r>
            <a:r>
              <a:rPr lang="en-US" sz="2000" kern="0" dirty="0">
                <a:latin typeface="+mn-lt"/>
              </a:rPr>
              <a:t>: modeled collapse of masonry structures during an earthquake which has been analyzed using a three-dimensional distinct element method. </a:t>
            </a:r>
          </a:p>
          <a:p>
            <a:pPr marL="342900" indent="-342900">
              <a:spcBef>
                <a:spcPct val="20000"/>
              </a:spcBef>
              <a:buClr>
                <a:srgbClr val="009896"/>
              </a:buClr>
              <a:buFont typeface="Wingdings" pitchFamily="2" charset="2"/>
              <a:buChar char="§"/>
              <a:defRPr/>
            </a:pPr>
            <a:r>
              <a:rPr lang="en-US" sz="2000" kern="0" dirty="0">
                <a:latin typeface="+mn-lt"/>
              </a:rPr>
              <a:t>It is a </a:t>
            </a:r>
            <a:r>
              <a:rPr lang="en-US" sz="2000" b="1" kern="0" dirty="0">
                <a:latin typeface="+mn-lt"/>
              </a:rPr>
              <a:t>numerical analysis technique</a:t>
            </a:r>
            <a:r>
              <a:rPr lang="en-US" sz="2000" kern="0" dirty="0">
                <a:latin typeface="+mn-lt"/>
              </a:rPr>
              <a:t>, in which positions of elements are calculated by solving equations of motion step by step. Both individual and group behavior can be simulated</a:t>
            </a:r>
            <a:r>
              <a:rPr lang="nl-NL" sz="2000" kern="0" dirty="0">
                <a:latin typeface="+mn-lt"/>
              </a:rPr>
              <a:t> </a:t>
            </a:r>
          </a:p>
        </p:txBody>
      </p:sp>
      <p:pic>
        <p:nvPicPr>
          <p:cNvPr id="49157" name="Picture 4" descr="numerical_simuation_of_da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600" y="2786063"/>
            <a:ext cx="18034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791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Earthquake vulnerability curves-1.</a:t>
            </a:r>
            <a:endParaRPr lang="nl-NL" altLang="en-US" smtClean="0"/>
          </a:p>
        </p:txBody>
      </p:sp>
      <p:pic>
        <p:nvPicPr>
          <p:cNvPr id="50179" name="Picture 15" descr="EQ damage M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05038"/>
            <a:ext cx="6119812"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16"/>
          <p:cNvSpPr txBox="1">
            <a:spLocks noChangeArrowheads="1"/>
          </p:cNvSpPr>
          <p:nvPr/>
        </p:nvSpPr>
        <p:spPr bwMode="auto">
          <a:xfrm>
            <a:off x="684213" y="1196975"/>
            <a:ext cx="7559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Trebuchet MS" panose="020B0603020202020204" pitchFamily="34" charset="0"/>
              </a:rPr>
              <a:t>Constructed based on the effects of the 1995 earthquake in Kobe in 1995. The relation between the damage and the earthquake intensity is expressed in the Modified Mercalli Scale</a:t>
            </a:r>
            <a:r>
              <a:rPr lang="nl-NL" altLang="en-US" sz="2000">
                <a:latin typeface="Trebuchet MS" panose="020B0603020202020204" pitchFamily="34" charset="0"/>
              </a:rPr>
              <a:t> </a:t>
            </a:r>
          </a:p>
        </p:txBody>
      </p:sp>
    </p:spTree>
    <p:extLst>
      <p:ext uri="{BB962C8B-B14F-4D97-AF65-F5344CB8AC3E}">
        <p14:creationId xmlns:p14="http://schemas.microsoft.com/office/powerpoint/2010/main" val="3176214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2800" smtClean="0"/>
              <a:t>Earthquake vulnerability curves-2</a:t>
            </a:r>
            <a:br>
              <a:rPr lang="en-US" altLang="en-US" sz="2800" smtClean="0"/>
            </a:br>
            <a:r>
              <a:rPr lang="en-US" altLang="en-US" sz="2800" smtClean="0"/>
              <a:t>RADIUS</a:t>
            </a:r>
            <a:endParaRPr lang="nl-NL" altLang="en-US" sz="2800" smtClean="0"/>
          </a:p>
        </p:txBody>
      </p:sp>
      <p:pic>
        <p:nvPicPr>
          <p:cNvPr id="51203" name="Picture 5" descr="Radius"/>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33413" y="1757363"/>
            <a:ext cx="7658100" cy="4038600"/>
          </a:xfrm>
          <a:noFill/>
        </p:spPr>
      </p:pic>
    </p:spTree>
    <p:extLst>
      <p:ext uri="{BB962C8B-B14F-4D97-AF65-F5344CB8AC3E}">
        <p14:creationId xmlns:p14="http://schemas.microsoft.com/office/powerpoint/2010/main" val="4058057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Earthquake vulnerability table.</a:t>
            </a:r>
            <a:endParaRPr lang="nl-NL" altLang="en-US" smtClean="0"/>
          </a:p>
        </p:txBody>
      </p:sp>
      <p:pic>
        <p:nvPicPr>
          <p:cNvPr id="52227" name="Picture 3" descr="type of structures"/>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27088" y="1628775"/>
            <a:ext cx="7273925" cy="3567113"/>
          </a:xfrm>
          <a:solidFill>
            <a:srgbClr val="CCFFFF"/>
          </a:solidFill>
        </p:spPr>
      </p:pic>
    </p:spTree>
    <p:extLst>
      <p:ext uri="{BB962C8B-B14F-4D97-AF65-F5344CB8AC3E}">
        <p14:creationId xmlns:p14="http://schemas.microsoft.com/office/powerpoint/2010/main" val="3549792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Disaster management spiral</a:t>
            </a:r>
          </a:p>
        </p:txBody>
      </p:sp>
      <p:pic>
        <p:nvPicPr>
          <p:cNvPr id="9219" name="Content Placeholder 3" descr="Figure 03 DM cycle chang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48038" y="1125538"/>
            <a:ext cx="4640262" cy="5054600"/>
          </a:xfrm>
        </p:spPr>
      </p:pic>
      <p:pic>
        <p:nvPicPr>
          <p:cNvPr id="9220" name="Picture 4" descr="Figure 01 Hazard and vulnerabil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31750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3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Earthquake vulnerability.</a:t>
            </a:r>
            <a:endParaRPr lang="nl-NL" altLang="en-US" smtClean="0"/>
          </a:p>
        </p:txBody>
      </p:sp>
      <p:sp>
        <p:nvSpPr>
          <p:cNvPr id="53251" name="Rectangle 3"/>
          <p:cNvSpPr>
            <a:spLocks noGrp="1" noChangeArrowheads="1"/>
          </p:cNvSpPr>
          <p:nvPr>
            <p:ph type="body" sz="half" idx="1"/>
          </p:nvPr>
        </p:nvSpPr>
        <p:spPr>
          <a:xfrm>
            <a:off x="468313" y="1484313"/>
            <a:ext cx="4608512" cy="5040312"/>
          </a:xfrm>
        </p:spPr>
        <p:txBody>
          <a:bodyPr/>
          <a:lstStyle/>
          <a:p>
            <a:pPr eaLnBrk="1" hangingPunct="1"/>
            <a:r>
              <a:rPr lang="en-US" altLang="en-US" sz="1800" smtClean="0"/>
              <a:t>Different buildings can respond in different manners to the same earthquake ground motion; </a:t>
            </a:r>
          </a:p>
          <a:p>
            <a:pPr eaLnBrk="1" hangingPunct="1"/>
            <a:r>
              <a:rPr lang="en-US" altLang="en-US" sz="1800" smtClean="0"/>
              <a:t>Conversely, a given building will act differently during different earthquakes.</a:t>
            </a:r>
          </a:p>
          <a:p>
            <a:pPr eaLnBrk="1" hangingPunct="1"/>
            <a:r>
              <a:rPr lang="en-US" altLang="en-US" sz="1800" smtClean="0"/>
              <a:t>A </a:t>
            </a:r>
            <a:r>
              <a:rPr lang="en-US" altLang="en-US" sz="1800" smtClean="0">
                <a:solidFill>
                  <a:srgbClr val="FF0000"/>
                </a:solidFill>
              </a:rPr>
              <a:t>response spectrum</a:t>
            </a:r>
            <a:r>
              <a:rPr lang="en-US" altLang="en-US" sz="1800" smtClean="0"/>
              <a:t> is a graph that plots the maximum response values of acceleration, velocity and displacement against period and frequency.</a:t>
            </a:r>
          </a:p>
          <a:p>
            <a:pPr eaLnBrk="1" hangingPunct="1"/>
            <a:r>
              <a:rPr lang="en-US" altLang="en-US" sz="1800" smtClean="0">
                <a:solidFill>
                  <a:srgbClr val="FF0000"/>
                </a:solidFill>
              </a:rPr>
              <a:t>HAZUS-EQ loss</a:t>
            </a:r>
            <a:r>
              <a:rPr lang="en-US" altLang="en-US" sz="1800" smtClean="0"/>
              <a:t> estimation makes use of the response spectra. The site-dependent response spectrum of the ground motion is employed as a demand spectrum in the method. </a:t>
            </a:r>
            <a:endParaRPr lang="nl-NL" altLang="en-US" sz="1800" smtClean="0"/>
          </a:p>
        </p:txBody>
      </p:sp>
      <p:pic>
        <p:nvPicPr>
          <p:cNvPr id="53252" name="Picture 4" descr="Response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484313"/>
            <a:ext cx="34544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AutoShape 6"/>
          <p:cNvSpPr>
            <a:spLocks noChangeArrowheads="1"/>
          </p:cNvSpPr>
          <p:nvPr/>
        </p:nvSpPr>
        <p:spPr bwMode="auto">
          <a:xfrm>
            <a:off x="2411413" y="2997200"/>
            <a:ext cx="431800" cy="288925"/>
          </a:xfrm>
          <a:prstGeom prst="rightArrow">
            <a:avLst>
              <a:gd name="adj1" fmla="val 50000"/>
              <a:gd name="adj2" fmla="val 3736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254" name="Text Box 7"/>
          <p:cNvSpPr txBox="1">
            <a:spLocks noChangeArrowheads="1"/>
          </p:cNvSpPr>
          <p:nvPr/>
        </p:nvSpPr>
        <p:spPr bwMode="auto">
          <a:xfrm>
            <a:off x="5867400" y="5949950"/>
            <a:ext cx="2808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latin typeface="Trebuchet MS" panose="020B0603020202020204" pitchFamily="34" charset="0"/>
              </a:rPr>
              <a:t>Response spectrum.</a:t>
            </a:r>
            <a:endParaRPr lang="nl-NL" altLang="en-US" sz="1800">
              <a:latin typeface="Trebuchet MS" panose="020B0603020202020204" pitchFamily="34" charset="0"/>
            </a:endParaRPr>
          </a:p>
        </p:txBody>
      </p:sp>
      <p:sp>
        <p:nvSpPr>
          <p:cNvPr id="53255" name="Rectangle 9"/>
          <p:cNvSpPr>
            <a:spLocks noChangeArrowheads="1"/>
          </p:cNvSpPr>
          <p:nvPr/>
        </p:nvSpPr>
        <p:spPr bwMode="auto">
          <a:xfrm>
            <a:off x="5364163" y="1484313"/>
            <a:ext cx="3455987" cy="47529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795657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Flood vulnerability</a:t>
            </a:r>
            <a:endParaRPr lang="nl-NL" altLang="en-US" smtClean="0"/>
          </a:p>
        </p:txBody>
      </p:sp>
      <p:sp>
        <p:nvSpPr>
          <p:cNvPr id="54275" name="Text Box 14"/>
          <p:cNvSpPr txBox="1">
            <a:spLocks noChangeArrowheads="1"/>
          </p:cNvSpPr>
          <p:nvPr/>
        </p:nvSpPr>
        <p:spPr bwMode="auto">
          <a:xfrm>
            <a:off x="539750" y="1484313"/>
            <a:ext cx="417671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latin typeface="Trebuchet MS" panose="020B0603020202020204" pitchFamily="34" charset="0"/>
              </a:rPr>
              <a:t>Flood damage functions describe the relationship between </a:t>
            </a:r>
            <a:r>
              <a:rPr lang="en-US" altLang="en-US" sz="1800">
                <a:solidFill>
                  <a:schemeClr val="accent2"/>
                </a:solidFill>
                <a:latin typeface="Trebuchet MS" panose="020B0603020202020204" pitchFamily="34" charset="0"/>
              </a:rPr>
              <a:t>hydraulic parameters</a:t>
            </a:r>
            <a:r>
              <a:rPr lang="en-US" altLang="en-US" sz="1800">
                <a:latin typeface="Trebuchet MS" panose="020B0603020202020204" pitchFamily="34" charset="0"/>
              </a:rPr>
              <a:t> and the </a:t>
            </a:r>
            <a:r>
              <a:rPr lang="en-US" altLang="en-US" sz="1800">
                <a:solidFill>
                  <a:schemeClr val="accent2"/>
                </a:solidFill>
                <a:latin typeface="Trebuchet MS" panose="020B0603020202020204" pitchFamily="34" charset="0"/>
              </a:rPr>
              <a:t>relative damage or damage factor</a:t>
            </a:r>
            <a:r>
              <a:rPr lang="en-US" altLang="en-US" sz="1800">
                <a:latin typeface="Trebuchet MS" panose="020B0603020202020204" pitchFamily="34" charset="0"/>
              </a:rPr>
              <a:t> of the element at risk. </a:t>
            </a:r>
          </a:p>
          <a:p>
            <a:pPr eaLnBrk="1" hangingPunct="1">
              <a:spcBef>
                <a:spcPct val="50000"/>
              </a:spcBef>
            </a:pPr>
            <a:r>
              <a:rPr lang="en-US" altLang="en-US" sz="1800">
                <a:latin typeface="Trebuchet MS" panose="020B0603020202020204" pitchFamily="34" charset="0"/>
              </a:rPr>
              <a:t>Factor to be considered:</a:t>
            </a:r>
          </a:p>
          <a:p>
            <a:pPr lvl="1" eaLnBrk="1" hangingPunct="1"/>
            <a:r>
              <a:rPr lang="en-US" altLang="en-US" sz="1800">
                <a:latin typeface="Trebuchet MS" panose="020B0603020202020204" pitchFamily="34" charset="0"/>
              </a:rPr>
              <a:t>·  flood depth (m)</a:t>
            </a:r>
          </a:p>
          <a:p>
            <a:pPr lvl="1" eaLnBrk="1" hangingPunct="1"/>
            <a:r>
              <a:rPr lang="en-US" altLang="en-US" sz="1800">
                <a:latin typeface="Trebuchet MS" panose="020B0603020202020204" pitchFamily="34" charset="0"/>
              </a:rPr>
              <a:t>·  flow velocity (m/s)</a:t>
            </a:r>
          </a:p>
          <a:p>
            <a:pPr lvl="1" eaLnBrk="1" hangingPunct="1"/>
            <a:r>
              <a:rPr lang="en-US" altLang="en-US" sz="1800">
                <a:latin typeface="Trebuchet MS" panose="020B0603020202020204" pitchFamily="34" charset="0"/>
              </a:rPr>
              <a:t>·  critical flow velocity (m/s)</a:t>
            </a:r>
          </a:p>
          <a:p>
            <a:pPr lvl="1" eaLnBrk="1" hangingPunct="1"/>
            <a:r>
              <a:rPr lang="en-US" altLang="en-US" sz="1800">
                <a:latin typeface="Trebuchet MS" panose="020B0603020202020204" pitchFamily="34" charset="0"/>
              </a:rPr>
              <a:t>·  water-level ascend rate         (m/hour)</a:t>
            </a:r>
          </a:p>
          <a:p>
            <a:pPr eaLnBrk="1" hangingPunct="1">
              <a:spcBef>
                <a:spcPct val="50000"/>
              </a:spcBef>
            </a:pPr>
            <a:r>
              <a:rPr lang="en-US" altLang="en-US" sz="1800">
                <a:latin typeface="Trebuchet MS" panose="020B0603020202020204" pitchFamily="34" charset="0"/>
              </a:rPr>
              <a:t>Scale levels: micro, meso regional)  and macro.</a:t>
            </a:r>
          </a:p>
          <a:p>
            <a:pPr eaLnBrk="1" hangingPunct="1">
              <a:spcBef>
                <a:spcPct val="50000"/>
              </a:spcBef>
            </a:pPr>
            <a:r>
              <a:rPr lang="da-DK" altLang="en-US" sz="1800">
                <a:latin typeface="Trebuchet MS" panose="020B0603020202020204" pitchFamily="34" charset="0"/>
              </a:rPr>
              <a:t>Relation:Relevant food model with the relavant damage function scale level in figure.</a:t>
            </a:r>
            <a:r>
              <a:rPr lang="nl-NL" altLang="en-US" sz="1800">
                <a:latin typeface="Trebuchet MS" panose="020B0603020202020204" pitchFamily="34" charset="0"/>
              </a:rPr>
              <a:t> </a:t>
            </a:r>
            <a:endParaRPr lang="en-US" altLang="en-US" sz="1800">
              <a:latin typeface="Trebuchet MS" panose="020B0603020202020204" pitchFamily="34" charset="0"/>
            </a:endParaRPr>
          </a:p>
        </p:txBody>
      </p:sp>
      <p:grpSp>
        <p:nvGrpSpPr>
          <p:cNvPr id="54276" name="Group 16"/>
          <p:cNvGrpSpPr>
            <a:grpSpLocks/>
          </p:cNvGrpSpPr>
          <p:nvPr/>
        </p:nvGrpSpPr>
        <p:grpSpPr bwMode="auto">
          <a:xfrm>
            <a:off x="4643438" y="1484313"/>
            <a:ext cx="3889375" cy="3913187"/>
            <a:chOff x="2653" y="981"/>
            <a:chExt cx="2767" cy="2748"/>
          </a:xfrm>
        </p:grpSpPr>
        <p:grpSp>
          <p:nvGrpSpPr>
            <p:cNvPr id="54277" name="Group 13"/>
            <p:cNvGrpSpPr>
              <a:grpSpLocks/>
            </p:cNvGrpSpPr>
            <p:nvPr/>
          </p:nvGrpSpPr>
          <p:grpSpPr bwMode="auto">
            <a:xfrm>
              <a:off x="2653" y="981"/>
              <a:ext cx="2767" cy="2748"/>
              <a:chOff x="385" y="845"/>
              <a:chExt cx="2767" cy="2748"/>
            </a:xfrm>
          </p:grpSpPr>
          <p:pic>
            <p:nvPicPr>
              <p:cNvPr id="54279" name="Picture 4" descr="flood matrix method 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845"/>
                <a:ext cx="2767"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7"/>
              <p:cNvSpPr>
                <a:spLocks noChangeArrowheads="1"/>
              </p:cNvSpPr>
              <p:nvPr/>
            </p:nvSpPr>
            <p:spPr bwMode="auto">
              <a:xfrm>
                <a:off x="748" y="2976"/>
                <a:ext cx="363" cy="137"/>
              </a:xfrm>
              <a:prstGeom prst="rect">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4281" name="Rectangle 8"/>
              <p:cNvSpPr>
                <a:spLocks noChangeArrowheads="1"/>
              </p:cNvSpPr>
              <p:nvPr/>
            </p:nvSpPr>
            <p:spPr bwMode="auto">
              <a:xfrm>
                <a:off x="748" y="3158"/>
                <a:ext cx="363" cy="137"/>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4282" name="Rectangle 9"/>
              <p:cNvSpPr>
                <a:spLocks noChangeArrowheads="1"/>
              </p:cNvSpPr>
              <p:nvPr/>
            </p:nvSpPr>
            <p:spPr bwMode="auto">
              <a:xfrm>
                <a:off x="748" y="3339"/>
                <a:ext cx="363" cy="137"/>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4283" name="Text Box 10"/>
              <p:cNvSpPr txBox="1">
                <a:spLocks noChangeArrowheads="1"/>
              </p:cNvSpPr>
              <p:nvPr/>
            </p:nvSpPr>
            <p:spPr bwMode="auto">
              <a:xfrm>
                <a:off x="1156" y="2931"/>
                <a:ext cx="908"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400" b="1">
                    <a:latin typeface="Trebuchet MS" panose="020B0603020202020204" pitchFamily="34" charset="0"/>
                  </a:rPr>
                  <a:t>Match</a:t>
                </a:r>
              </a:p>
              <a:p>
                <a:pPr eaLnBrk="1" hangingPunct="1">
                  <a:spcBef>
                    <a:spcPct val="50000"/>
                  </a:spcBef>
                </a:pPr>
                <a:endParaRPr lang="en-US" altLang="en-US" sz="1400" b="1">
                  <a:latin typeface="Trebuchet MS" panose="020B0603020202020204" pitchFamily="34" charset="0"/>
                </a:endParaRPr>
              </a:p>
              <a:p>
                <a:pPr eaLnBrk="1" hangingPunct="1">
                  <a:spcBef>
                    <a:spcPct val="50000"/>
                  </a:spcBef>
                </a:pPr>
                <a:r>
                  <a:rPr lang="en-US" altLang="en-US" sz="1400" b="1">
                    <a:latin typeface="Trebuchet MS" panose="020B0603020202020204" pitchFamily="34" charset="0"/>
                  </a:rPr>
                  <a:t>Mismatch </a:t>
                </a:r>
                <a:endParaRPr lang="nl-NL" altLang="en-US" sz="1400" b="1">
                  <a:latin typeface="Trebuchet MS" panose="020B0603020202020204" pitchFamily="34" charset="0"/>
                </a:endParaRPr>
              </a:p>
            </p:txBody>
          </p:sp>
          <p:sp>
            <p:nvSpPr>
              <p:cNvPr id="54284" name="Rectangle 12"/>
              <p:cNvSpPr>
                <a:spLocks noChangeArrowheads="1"/>
              </p:cNvSpPr>
              <p:nvPr/>
            </p:nvSpPr>
            <p:spPr bwMode="auto">
              <a:xfrm>
                <a:off x="1380" y="2693"/>
                <a:ext cx="164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1pPr>
                <a:lvl2pPr marL="742950" indent="-285750" eaLnBrk="0" hangingPunct="0">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2pPr>
                <a:lvl3pPr marL="1143000" indent="-228600" eaLnBrk="0" hangingPunct="0">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3pPr>
                <a:lvl4pPr marL="1600200" indent="-228600" eaLnBrk="0" hangingPunct="0">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4pPr>
                <a:lvl5pPr marL="2057400" indent="-228600" eaLnBrk="0" hangingPunct="0">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914400" algn="l"/>
                    <a:tab pos="-457200" algn="l"/>
                    <a:tab pos="703263" algn="l"/>
                    <a:tab pos="973138" algn="l"/>
                    <a:tab pos="1298575" algn="l"/>
                    <a:tab pos="1828800" algn="l"/>
                  </a:tabLst>
                  <a:defRPr sz="2400">
                    <a:solidFill>
                      <a:schemeClr val="tx1"/>
                    </a:solidFill>
                    <a:latin typeface="Times New Roman" panose="02020603050405020304" pitchFamily="18" charset="0"/>
                  </a:defRPr>
                </a:lvl9pPr>
              </a:lstStyle>
              <a:p>
                <a:pPr algn="ctr" eaLnBrk="1" hangingPunct="1"/>
                <a:r>
                  <a:rPr lang="da-DK" altLang="en-US" sz="1400" i="1">
                    <a:latin typeface="Trebuchet MS" panose="020B0603020202020204" pitchFamily="34" charset="0"/>
                  </a:rPr>
                  <a:t>(Source: Apel et al, 2009.)</a:t>
                </a:r>
              </a:p>
            </p:txBody>
          </p:sp>
        </p:grpSp>
        <p:sp>
          <p:nvSpPr>
            <p:cNvPr id="54278" name="Line 15"/>
            <p:cNvSpPr>
              <a:spLocks noChangeShapeType="1"/>
            </p:cNvSpPr>
            <p:nvPr/>
          </p:nvSpPr>
          <p:spPr bwMode="auto">
            <a:xfrm>
              <a:off x="3606" y="3249"/>
              <a:ext cx="0" cy="22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grpSp>
    </p:spTree>
    <p:extLst>
      <p:ext uri="{BB962C8B-B14F-4D97-AF65-F5344CB8AC3E}">
        <p14:creationId xmlns:p14="http://schemas.microsoft.com/office/powerpoint/2010/main" val="34613626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2000" smtClean="0"/>
              <a:t>Flood example 1:  UK Flood data base and damage functionsentre FHRC  from Middlesex University.</a:t>
            </a:r>
            <a:r>
              <a:rPr lang="en-US" altLang="en-US" sz="2800" smtClean="0"/>
              <a:t> </a:t>
            </a:r>
            <a:endParaRPr lang="nl-NL" altLang="en-US" sz="2800" smtClean="0"/>
          </a:p>
        </p:txBody>
      </p:sp>
      <p:sp>
        <p:nvSpPr>
          <p:cNvPr id="55299" name="Rectangle 3"/>
          <p:cNvSpPr>
            <a:spLocks noGrp="1" noChangeArrowheads="1"/>
          </p:cNvSpPr>
          <p:nvPr>
            <p:ph type="body" idx="1"/>
          </p:nvPr>
        </p:nvSpPr>
        <p:spPr/>
        <p:txBody>
          <a:bodyPr/>
          <a:lstStyle/>
          <a:p>
            <a:pPr eaLnBrk="1" hangingPunct="1"/>
            <a:r>
              <a:rPr lang="en-US" altLang="en-US" sz="1800" smtClean="0"/>
              <a:t>Derivation of damage curves from synthetic damage data;</a:t>
            </a:r>
          </a:p>
          <a:p>
            <a:pPr eaLnBrk="1" hangingPunct="1"/>
            <a:r>
              <a:rPr lang="en-US" altLang="en-US" sz="1800" smtClean="0"/>
              <a:t>Main variables: depth of flood water within the buildings and the depth and extent of floodwater on the floodplain. </a:t>
            </a:r>
          </a:p>
          <a:p>
            <a:pPr eaLnBrk="1" hangingPunct="1"/>
            <a:r>
              <a:rPr lang="en-US" altLang="en-US" sz="1800" smtClean="0"/>
              <a:t>Velocity is assumed to cause in rare cases structural failure. </a:t>
            </a:r>
          </a:p>
          <a:p>
            <a:pPr eaLnBrk="1" hangingPunct="1"/>
            <a:r>
              <a:rPr lang="en-US" altLang="en-US" sz="1800" smtClean="0"/>
              <a:t>The data base has 100 residential and more than ten non residential property types.</a:t>
            </a:r>
          </a:p>
          <a:p>
            <a:pPr eaLnBrk="1" hangingPunct="1"/>
            <a:r>
              <a:rPr lang="en-US" altLang="en-US" sz="1800" smtClean="0"/>
              <a:t> Costs relate to restoration to pre-flood conditions, but do not always allow for full replacement. </a:t>
            </a:r>
          </a:p>
          <a:p>
            <a:pPr eaLnBrk="1" hangingPunct="1"/>
            <a:r>
              <a:rPr lang="en-US" altLang="en-US" sz="1800" smtClean="0"/>
              <a:t>Absolute damage functions are used. </a:t>
            </a:r>
            <a:endParaRPr lang="nl-NL" altLang="en-US" sz="1800" smtClean="0"/>
          </a:p>
        </p:txBody>
      </p:sp>
      <p:pic>
        <p:nvPicPr>
          <p:cNvPr id="55300" name="Picture 4" descr="Penning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437063"/>
            <a:ext cx="49339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841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altLang="en-US" sz="2400" smtClean="0"/>
              <a:t>Flood example 2:  HOWAS data base from Germany</a:t>
            </a:r>
            <a:r>
              <a:rPr lang="en-GB" altLang="en-US" smtClean="0"/>
              <a:t> </a:t>
            </a:r>
            <a:endParaRPr lang="nl-NL" altLang="en-US" smtClean="0"/>
          </a:p>
        </p:txBody>
      </p:sp>
      <p:pic>
        <p:nvPicPr>
          <p:cNvPr id="56323" name="Picture 4" descr="HOW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78486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76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2400" smtClean="0"/>
              <a:t>Flood example 3: Damage functions of the Dutch-2 Standard Method-2</a:t>
            </a:r>
            <a:endParaRPr lang="nl-NL" altLang="en-US" sz="2400" smtClean="0"/>
          </a:p>
        </p:txBody>
      </p:sp>
      <p:pic>
        <p:nvPicPr>
          <p:cNvPr id="57347" name="Picture 4" descr="Dutch standard method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6975"/>
            <a:ext cx="5905500"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45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2400" smtClean="0"/>
              <a:t>Flood example 3: Damage functions of the Dutch Standard Method-3</a:t>
            </a:r>
            <a:endParaRPr lang="nl-NL" altLang="en-US" sz="2400" smtClean="0"/>
          </a:p>
        </p:txBody>
      </p:sp>
      <p:pic>
        <p:nvPicPr>
          <p:cNvPr id="58371" name="Picture 7" descr="Dutch method high rise wel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860800"/>
            <a:ext cx="4000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9" descr="Dutch method intermediat dwell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28775"/>
            <a:ext cx="39814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0" descr="low rise dwell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35113"/>
            <a:ext cx="424815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89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altLang="en-US" smtClean="0"/>
              <a:t>Landslide vulnerability assessment-1</a:t>
            </a:r>
            <a:r>
              <a:rPr lang="nl-NL" altLang="en-US" smtClean="0"/>
              <a:t> </a:t>
            </a:r>
          </a:p>
        </p:txBody>
      </p:sp>
      <p:sp>
        <p:nvSpPr>
          <p:cNvPr id="59395" name="Rectangle 3"/>
          <p:cNvSpPr>
            <a:spLocks noGrp="1" noChangeArrowheads="1"/>
          </p:cNvSpPr>
          <p:nvPr>
            <p:ph type="body" idx="1"/>
          </p:nvPr>
        </p:nvSpPr>
        <p:spPr>
          <a:xfrm>
            <a:off x="468313" y="1484313"/>
            <a:ext cx="7989887" cy="4968875"/>
          </a:xfrm>
        </p:spPr>
        <p:txBody>
          <a:bodyPr/>
          <a:lstStyle/>
          <a:p>
            <a:pPr eaLnBrk="1" hangingPunct="1">
              <a:lnSpc>
                <a:spcPct val="80000"/>
              </a:lnSpc>
            </a:pPr>
            <a:r>
              <a:rPr lang="en-US" altLang="en-US" sz="2000" smtClean="0"/>
              <a:t>Mass movement vulnerability depends on:</a:t>
            </a:r>
          </a:p>
          <a:p>
            <a:pPr lvl="1" eaLnBrk="1" hangingPunct="1">
              <a:lnSpc>
                <a:spcPct val="80000"/>
              </a:lnSpc>
            </a:pPr>
            <a:r>
              <a:rPr lang="en-US" altLang="en-US" sz="1800" smtClean="0"/>
              <a:t>velocity, </a:t>
            </a:r>
          </a:p>
          <a:p>
            <a:pPr lvl="1" eaLnBrk="1" hangingPunct="1">
              <a:lnSpc>
                <a:spcPct val="80000"/>
              </a:lnSpc>
            </a:pPr>
            <a:r>
              <a:rPr lang="en-US" altLang="en-US" sz="1800" smtClean="0"/>
              <a:t>magnitude and intensity of the mass movement;</a:t>
            </a:r>
          </a:p>
          <a:p>
            <a:pPr lvl="1" eaLnBrk="1" hangingPunct="1">
              <a:lnSpc>
                <a:spcPct val="80000"/>
              </a:lnSpc>
            </a:pPr>
            <a:r>
              <a:rPr lang="en-US" altLang="en-US" sz="1800" smtClean="0"/>
              <a:t>type of mass movement; </a:t>
            </a:r>
          </a:p>
          <a:p>
            <a:pPr lvl="1" eaLnBrk="1" hangingPunct="1">
              <a:lnSpc>
                <a:spcPct val="80000"/>
              </a:lnSpc>
            </a:pPr>
            <a:r>
              <a:rPr lang="en-US" altLang="en-US" sz="1800" smtClean="0"/>
              <a:t>Landslide runout distance.</a:t>
            </a:r>
          </a:p>
          <a:p>
            <a:pPr lvl="1" eaLnBrk="1" hangingPunct="1">
              <a:lnSpc>
                <a:spcPct val="80000"/>
              </a:lnSpc>
            </a:pPr>
            <a:endParaRPr lang="en-US" altLang="en-US" sz="1800" smtClean="0"/>
          </a:p>
          <a:p>
            <a:pPr eaLnBrk="1" hangingPunct="1">
              <a:lnSpc>
                <a:spcPct val="80000"/>
              </a:lnSpc>
            </a:pPr>
            <a:r>
              <a:rPr lang="en-US" altLang="en-US" sz="2000" smtClean="0"/>
              <a:t>Difficult to define since:</a:t>
            </a:r>
          </a:p>
          <a:p>
            <a:pPr lvl="1" eaLnBrk="1" hangingPunct="1">
              <a:lnSpc>
                <a:spcPct val="80000"/>
              </a:lnSpc>
            </a:pPr>
            <a:r>
              <a:rPr lang="en-US" altLang="en-US" sz="1800" smtClean="0"/>
              <a:t>Lack of useful hazard intensity scales</a:t>
            </a:r>
            <a:r>
              <a:rPr lang="nl-NL" altLang="en-US" sz="1800" smtClean="0"/>
              <a:t>:</a:t>
            </a:r>
            <a:r>
              <a:rPr lang="en-US" altLang="en-US" sz="1800" smtClean="0"/>
              <a:t>wide variety of processes (fall, slide, flow, creep, spread) that may occur under different conditions and with different velocities;</a:t>
            </a:r>
            <a:r>
              <a:rPr lang="nl-NL" altLang="en-US" sz="1800" smtClean="0"/>
              <a:t> </a:t>
            </a:r>
          </a:p>
          <a:p>
            <a:pPr lvl="1" eaLnBrk="1" hangingPunct="1">
              <a:lnSpc>
                <a:spcPct val="80000"/>
              </a:lnSpc>
              <a:buFont typeface="Wingdings" panose="05000000000000000000" pitchFamily="2" charset="2"/>
              <a:buNone/>
            </a:pPr>
            <a:r>
              <a:rPr lang="en-US" altLang="en-US" sz="1800" smtClean="0"/>
              <a:t>	No common agreed intensity scales. </a:t>
            </a:r>
            <a:endParaRPr lang="nl-NL" altLang="en-US" sz="1800" smtClean="0"/>
          </a:p>
          <a:p>
            <a:pPr lvl="1" eaLnBrk="1" hangingPunct="1">
              <a:lnSpc>
                <a:spcPct val="80000"/>
              </a:lnSpc>
            </a:pPr>
            <a:r>
              <a:rPr lang="en-US" altLang="en-US" sz="1800" smtClean="0"/>
              <a:t>Lack of historical damage databases: often  isolated features;</a:t>
            </a:r>
          </a:p>
          <a:p>
            <a:pPr lvl="1" eaLnBrk="1" hangingPunct="1">
              <a:lnSpc>
                <a:spcPct val="80000"/>
              </a:lnSpc>
            </a:pPr>
            <a:r>
              <a:rPr lang="en-US" altLang="en-US" sz="1800" smtClean="0"/>
              <a:t>Often the vulnerability = 1</a:t>
            </a:r>
            <a:r>
              <a:rPr lang="nl-NL" altLang="en-US" sz="1800" smtClean="0"/>
              <a:t> </a:t>
            </a:r>
          </a:p>
          <a:p>
            <a:pPr eaLnBrk="1" hangingPunct="1">
              <a:lnSpc>
                <a:spcPct val="80000"/>
              </a:lnSpc>
            </a:pPr>
            <a:endParaRPr lang="en-US" altLang="en-US" sz="1800" smtClean="0"/>
          </a:p>
          <a:p>
            <a:pPr eaLnBrk="1" hangingPunct="1">
              <a:lnSpc>
                <a:spcPct val="80000"/>
              </a:lnSpc>
              <a:buFont typeface="Wingdings" panose="05000000000000000000" pitchFamily="2" charset="2"/>
              <a:buNone/>
            </a:pPr>
            <a:r>
              <a:rPr lang="en-US" altLang="en-US" sz="1400" smtClean="0"/>
              <a:t>	</a:t>
            </a:r>
            <a:r>
              <a:rPr lang="en-US" altLang="en-US" sz="1600" b="1" smtClean="0"/>
              <a:t>Resulting in the use of Expert Opinions.</a:t>
            </a:r>
          </a:p>
          <a:p>
            <a:pPr eaLnBrk="1" hangingPunct="1">
              <a:lnSpc>
                <a:spcPct val="80000"/>
              </a:lnSpc>
              <a:buFont typeface="Wingdings" panose="05000000000000000000" pitchFamily="2" charset="2"/>
              <a:buNone/>
            </a:pPr>
            <a:endParaRPr lang="en-US" altLang="en-US" sz="1600" b="1" smtClean="0"/>
          </a:p>
          <a:p>
            <a:pPr eaLnBrk="1" hangingPunct="1">
              <a:lnSpc>
                <a:spcPct val="80000"/>
              </a:lnSpc>
              <a:buFont typeface="Wingdings" panose="05000000000000000000" pitchFamily="2" charset="2"/>
              <a:buNone/>
            </a:pPr>
            <a:r>
              <a:rPr lang="en-US" altLang="en-US" sz="1600" b="1" smtClean="0"/>
              <a:t>	</a:t>
            </a:r>
            <a:r>
              <a:rPr lang="en-US" altLang="en-US" sz="1600" b="1" smtClean="0">
                <a:solidFill>
                  <a:srgbClr val="FF0000"/>
                </a:solidFill>
              </a:rPr>
              <a:t>Landslide vulnerability assessment is still in it infant stages, and needs to gain more attention in order to be able to make quantitative assessments of landslide</a:t>
            </a:r>
            <a:r>
              <a:rPr lang="en-US" altLang="en-US" sz="1400" smtClean="0">
                <a:solidFill>
                  <a:srgbClr val="FF0000"/>
                </a:solidFill>
              </a:rPr>
              <a:t> </a:t>
            </a:r>
            <a:r>
              <a:rPr lang="en-US" altLang="en-US" sz="1400" b="1" smtClean="0">
                <a:solidFill>
                  <a:srgbClr val="FF0000"/>
                </a:solidFill>
              </a:rPr>
              <a:t>risk.</a:t>
            </a:r>
            <a:r>
              <a:rPr lang="en-US" altLang="en-US" sz="1400" smtClean="0">
                <a:solidFill>
                  <a:srgbClr val="FF0000"/>
                </a:solidFill>
              </a:rPr>
              <a:t> </a:t>
            </a:r>
            <a:endParaRPr lang="nl-NL" altLang="en-US" sz="1400" smtClean="0">
              <a:solidFill>
                <a:srgbClr val="FF0000"/>
              </a:solidFill>
            </a:endParaRPr>
          </a:p>
        </p:txBody>
      </p:sp>
    </p:spTree>
    <p:extLst>
      <p:ext uri="{BB962C8B-B14F-4D97-AF65-F5344CB8AC3E}">
        <p14:creationId xmlns:p14="http://schemas.microsoft.com/office/powerpoint/2010/main" val="4068646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altLang="en-US" sz="2800" smtClean="0"/>
              <a:t>Landslide vulnerability assessment-2: expert opinions on landslides..</a:t>
            </a:r>
            <a:endParaRPr lang="nl-NL" altLang="en-US" sz="2800" smtClean="0"/>
          </a:p>
        </p:txBody>
      </p:sp>
      <p:pic>
        <p:nvPicPr>
          <p:cNvPr id="60419" name="Picture 3" descr="Glade various el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89138"/>
            <a:ext cx="74168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ChangeArrowheads="1"/>
          </p:cNvSpPr>
          <p:nvPr/>
        </p:nvSpPr>
        <p:spPr bwMode="auto">
          <a:xfrm>
            <a:off x="468313" y="5661025"/>
            <a:ext cx="4949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1pPr>
            <a:lvl2pPr marL="742950" indent="-285750"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2pPr>
            <a:lvl3pPr marL="1143000" indent="-228600"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3pPr>
            <a:lvl4pPr marL="1600200" indent="-228600"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4pPr>
            <a:lvl5pPr marL="2057400" indent="-228600" eaLnBrk="0" hangingPunct="0">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914400" algn="l"/>
                <a:tab pos="-457200" algn="l"/>
                <a:tab pos="377825" algn="l"/>
                <a:tab pos="703263" algn="l"/>
                <a:tab pos="973138" algn="l"/>
                <a:tab pos="1298575" algn="l"/>
                <a:tab pos="1828800" algn="l"/>
              </a:tabLst>
              <a:defRPr sz="2400">
                <a:solidFill>
                  <a:schemeClr val="tx1"/>
                </a:solidFill>
                <a:latin typeface="Times New Roman" panose="02020603050405020304" pitchFamily="18" charset="0"/>
              </a:defRPr>
            </a:lvl9pPr>
          </a:lstStyle>
          <a:p>
            <a:pPr algn="ctr" eaLnBrk="1" hangingPunct="1"/>
            <a:r>
              <a:rPr lang="en-US" altLang="en-US" sz="1400">
                <a:latin typeface="Trebuchet MS" panose="020B0603020202020204" pitchFamily="34" charset="0"/>
              </a:rPr>
              <a:t>      (Source: Glade 2003 – modified after Leone et al. 1996)</a:t>
            </a:r>
          </a:p>
        </p:txBody>
      </p:sp>
    </p:spTree>
    <p:extLst>
      <p:ext uri="{BB962C8B-B14F-4D97-AF65-F5344CB8AC3E}">
        <p14:creationId xmlns:p14="http://schemas.microsoft.com/office/powerpoint/2010/main" val="38707047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altLang="en-US" sz="2800" smtClean="0"/>
              <a:t>Landslide vulnerability assessment-2; expert opinions.</a:t>
            </a:r>
            <a:endParaRPr lang="nl-NL" altLang="en-US" sz="2800" smtClean="0"/>
          </a:p>
        </p:txBody>
      </p:sp>
      <p:sp>
        <p:nvSpPr>
          <p:cNvPr id="61443" name="Rectangle 5"/>
          <p:cNvSpPr>
            <a:spLocks noGrp="1" noChangeArrowheads="1"/>
          </p:cNvSpPr>
          <p:nvPr>
            <p:ph type="body" idx="1"/>
          </p:nvPr>
        </p:nvSpPr>
        <p:spPr/>
        <p:txBody>
          <a:bodyPr/>
          <a:lstStyle/>
          <a:p>
            <a:pPr eaLnBrk="1" hangingPunct="1"/>
            <a:r>
              <a:rPr lang="en-US" altLang="en-US" sz="1800" smtClean="0"/>
              <a:t>Historical debris flows and the evaluation of he thickness of the debris flow material in relation to the degree of loss. However, this didn’t give enough information, so the main input for the vulnerability curves came again from expert opinion</a:t>
            </a:r>
            <a:r>
              <a:rPr lang="nl-NL" altLang="en-US" sz="1800" smtClean="0"/>
              <a:t> </a:t>
            </a:r>
          </a:p>
          <a:p>
            <a:pPr eaLnBrk="1" hangingPunct="1"/>
            <a:endParaRPr lang="nl-NL" altLang="en-US" sz="1800" smtClean="0"/>
          </a:p>
        </p:txBody>
      </p:sp>
      <p:pic>
        <p:nvPicPr>
          <p:cNvPr id="61444" name="Picture 6" descr="Massmovement cub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781300"/>
            <a:ext cx="3167062"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Massmovement cub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708275"/>
            <a:ext cx="30257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8" descr="Massmovement cuba 1 leg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300663"/>
            <a:ext cx="40322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9" descr="Massmovement cuba 2 leg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5373688"/>
            <a:ext cx="37798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7013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altLang="en-US" sz="2800" smtClean="0"/>
              <a:t>Landslide vulnerability assessment-3; expert opinions.</a:t>
            </a:r>
            <a:endParaRPr lang="nl-NL" altLang="en-US" sz="2800" smtClean="0"/>
          </a:p>
        </p:txBody>
      </p:sp>
      <p:sp>
        <p:nvSpPr>
          <p:cNvPr id="62467" name="Rectangle 3"/>
          <p:cNvSpPr>
            <a:spLocks noGrp="1" noChangeArrowheads="1"/>
          </p:cNvSpPr>
          <p:nvPr>
            <p:ph type="body" idx="1"/>
          </p:nvPr>
        </p:nvSpPr>
        <p:spPr>
          <a:xfrm>
            <a:off x="571500" y="1143000"/>
            <a:ext cx="7989888" cy="4584700"/>
          </a:xfrm>
        </p:spPr>
        <p:txBody>
          <a:bodyPr/>
          <a:lstStyle/>
          <a:p>
            <a:pPr eaLnBrk="1" hangingPunct="1"/>
            <a:r>
              <a:rPr lang="en-US" altLang="en-US" smtClean="0"/>
              <a:t>Rock fall vulnerability:</a:t>
            </a:r>
            <a:endParaRPr lang="nl-NL" altLang="en-US" smtClean="0"/>
          </a:p>
        </p:txBody>
      </p:sp>
      <p:pic>
        <p:nvPicPr>
          <p:cNvPr id="62468" name="Picture 6" descr="rockfall vulner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57375"/>
            <a:ext cx="80645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28625" y="3714750"/>
            <a:ext cx="7989888" cy="4584700"/>
          </a:xfrm>
          <a:prstGeom prst="rect">
            <a:avLst/>
          </a:prstGeom>
          <a:noFill/>
          <a:ln w="9525">
            <a:noFill/>
            <a:miter lim="800000"/>
            <a:headEnd/>
            <a:tailEnd/>
          </a:ln>
        </p:spPr>
        <p:txBody>
          <a:bodyPr/>
          <a:lstStyle/>
          <a:p>
            <a:pPr marL="342900" indent="-342900">
              <a:lnSpc>
                <a:spcPct val="90000"/>
              </a:lnSpc>
              <a:spcBef>
                <a:spcPct val="20000"/>
              </a:spcBef>
              <a:buClr>
                <a:srgbClr val="009896"/>
              </a:buClr>
              <a:buFont typeface="Wingdings" pitchFamily="2" charset="2"/>
              <a:buChar char="§"/>
              <a:defRPr/>
            </a:pPr>
            <a:r>
              <a:rPr lang="en-US" sz="2000" kern="0" dirty="0">
                <a:latin typeface="+mn-lt"/>
              </a:rPr>
              <a:t>Particularly for rock-fall impact and debris flows these tools are very promising;</a:t>
            </a:r>
          </a:p>
          <a:p>
            <a:pPr marL="342900" indent="-342900">
              <a:lnSpc>
                <a:spcPct val="90000"/>
              </a:lnSpc>
              <a:spcBef>
                <a:spcPct val="20000"/>
              </a:spcBef>
              <a:buClr>
                <a:srgbClr val="009896"/>
              </a:buClr>
              <a:buFont typeface="Wingdings" pitchFamily="2" charset="2"/>
              <a:buChar char="§"/>
              <a:defRPr/>
            </a:pPr>
            <a:r>
              <a:rPr lang="en-US" sz="2000" kern="0" dirty="0">
                <a:latin typeface="+mn-lt"/>
              </a:rPr>
              <a:t>E.g. for  the evaluation of the structural vulnerability of a building due to a rock impact, the probability of collapse can be analyzed by combining the probability of building collapse with the impact probability. </a:t>
            </a:r>
          </a:p>
          <a:p>
            <a:pPr marL="342900" indent="-342900">
              <a:lnSpc>
                <a:spcPct val="90000"/>
              </a:lnSpc>
              <a:spcBef>
                <a:spcPct val="20000"/>
              </a:spcBef>
              <a:buClr>
                <a:srgbClr val="009896"/>
              </a:buClr>
              <a:buFont typeface="Wingdings" pitchFamily="2" charset="2"/>
              <a:buChar char="§"/>
              <a:defRPr/>
            </a:pPr>
            <a:r>
              <a:rPr lang="en-US" sz="2000" kern="0" dirty="0">
                <a:latin typeface="+mn-lt"/>
              </a:rPr>
              <a:t>The impact of the rock blocks on the structural components of a building (columns) can be modeled and the stability of the structure after the impact can be analyzed. </a:t>
            </a:r>
            <a:endParaRPr lang="nl-NL" sz="2000" kern="0" dirty="0">
              <a:latin typeface="+mn-lt"/>
            </a:endParaRPr>
          </a:p>
        </p:txBody>
      </p:sp>
    </p:spTree>
    <p:extLst>
      <p:ext uri="{BB962C8B-B14F-4D97-AF65-F5344CB8AC3E}">
        <p14:creationId xmlns:p14="http://schemas.microsoft.com/office/powerpoint/2010/main" val="4038038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Widening concept of vulnerability.</a:t>
            </a:r>
            <a:endParaRPr lang="en-GB" altLang="en-US" smtClean="0"/>
          </a:p>
        </p:txBody>
      </p:sp>
      <p:pic>
        <p:nvPicPr>
          <p:cNvPr id="10243" name="Picture 3" descr="vulnerability Birkmann 2005 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35063"/>
            <a:ext cx="5472112"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827088" y="6267450"/>
            <a:ext cx="249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latin typeface="Trebuchet MS" panose="020B0603020202020204" pitchFamily="34" charset="0"/>
              </a:rPr>
              <a:t> </a:t>
            </a:r>
            <a:r>
              <a:rPr lang="en-US" altLang="en-US" sz="1600" i="1">
                <a:latin typeface="Trebuchet MS" panose="020B0603020202020204" pitchFamily="34" charset="0"/>
              </a:rPr>
              <a:t>Source:(Birkmann 2005)</a:t>
            </a:r>
            <a:r>
              <a:rPr lang="en-US" altLang="en-US" sz="1600" i="1"/>
              <a:t> </a:t>
            </a:r>
          </a:p>
        </p:txBody>
      </p:sp>
      <p:sp>
        <p:nvSpPr>
          <p:cNvPr id="10245" name="Text Box 5"/>
          <p:cNvSpPr txBox="1">
            <a:spLocks noChangeArrowheads="1"/>
          </p:cNvSpPr>
          <p:nvPr/>
        </p:nvSpPr>
        <p:spPr bwMode="auto">
          <a:xfrm>
            <a:off x="6300788" y="1557338"/>
            <a:ext cx="22320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Trebuchet MS" panose="020B0603020202020204" pitchFamily="34" charset="0"/>
              </a:rPr>
              <a:t>Multiple definitions and different conceptual frameworks of vulnerability exist, because several distinct groups have different views on vulnerability. </a:t>
            </a:r>
            <a:endParaRPr lang="en-GB" altLang="en-US" sz="2000">
              <a:latin typeface="Trebuchet MS" panose="020B0603020202020204" pitchFamily="34" charset="0"/>
            </a:endParaRPr>
          </a:p>
        </p:txBody>
      </p:sp>
    </p:spTree>
    <p:extLst>
      <p:ext uri="{BB962C8B-B14F-4D97-AF65-F5344CB8AC3E}">
        <p14:creationId xmlns:p14="http://schemas.microsoft.com/office/powerpoint/2010/main" val="17492596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Population vulnerability-1.</a:t>
            </a:r>
            <a:endParaRPr lang="nl-NL" altLang="en-US" smtClean="0"/>
          </a:p>
        </p:txBody>
      </p:sp>
      <p:sp>
        <p:nvSpPr>
          <p:cNvPr id="63491" name="Rectangle 3"/>
          <p:cNvSpPr>
            <a:spLocks noGrp="1" noChangeArrowheads="1"/>
          </p:cNvSpPr>
          <p:nvPr>
            <p:ph type="body" idx="1"/>
          </p:nvPr>
        </p:nvSpPr>
        <p:spPr>
          <a:xfrm>
            <a:off x="395288" y="1268413"/>
            <a:ext cx="7989887" cy="4584700"/>
          </a:xfrm>
        </p:spPr>
        <p:txBody>
          <a:bodyPr/>
          <a:lstStyle/>
          <a:p>
            <a:pPr eaLnBrk="1" hangingPunct="1"/>
            <a:r>
              <a:rPr lang="en-US" altLang="en-US" sz="2000" smtClean="0"/>
              <a:t>Population vulnerability</a:t>
            </a:r>
            <a:r>
              <a:rPr lang="en-US" altLang="en-US" smtClean="0"/>
              <a:t>:</a:t>
            </a:r>
          </a:p>
          <a:p>
            <a:pPr lvl="1" eaLnBrk="1" hangingPunct="1"/>
            <a:r>
              <a:rPr lang="en-US" altLang="en-US" sz="1800" smtClean="0"/>
              <a:t>physical vulnerability (direct) of the population (injury, casualties, and homelessness) </a:t>
            </a:r>
          </a:p>
          <a:p>
            <a:pPr lvl="1" eaLnBrk="1" hangingPunct="1"/>
            <a:r>
              <a:rPr lang="en-US" altLang="en-US" sz="1800" smtClean="0"/>
              <a:t>social vulnerability( indirect) and capacity.</a:t>
            </a:r>
          </a:p>
          <a:p>
            <a:pPr eaLnBrk="1" hangingPunct="1"/>
            <a:r>
              <a:rPr lang="en-US" altLang="en-US" sz="2000" smtClean="0"/>
              <a:t>Analyze the effect of the damage of the building on the population inside of the building;</a:t>
            </a:r>
            <a:r>
              <a:rPr lang="nl-NL" altLang="en-US" sz="2000" smtClean="0"/>
              <a:t> </a:t>
            </a:r>
          </a:p>
          <a:p>
            <a:pPr eaLnBrk="1" hangingPunct="1"/>
            <a:r>
              <a:rPr lang="en-US" altLang="en-US" sz="2000" smtClean="0"/>
              <a:t>The severity levels and the percentages of affected people should be combined with the temporal distribution patterns of the population;</a:t>
            </a:r>
            <a:r>
              <a:rPr lang="nl-NL" altLang="en-US" sz="2000" smtClean="0"/>
              <a:t> </a:t>
            </a:r>
          </a:p>
          <a:p>
            <a:pPr eaLnBrk="1" hangingPunct="1"/>
            <a:r>
              <a:rPr lang="en-US" altLang="en-US" sz="2000" smtClean="0"/>
              <a:t>Physical impact classified into different severity classes ( HAZUS)</a:t>
            </a:r>
            <a:endParaRPr lang="nl-NL" altLang="en-US" sz="2000" smtClean="0"/>
          </a:p>
        </p:txBody>
      </p:sp>
      <p:pic>
        <p:nvPicPr>
          <p:cNvPr id="63492" name="Picture 6" descr="Injury HAz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724400"/>
            <a:ext cx="69135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28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Population vulnerability-2.</a:t>
            </a:r>
            <a:endParaRPr lang="nl-NL" altLang="en-US" smtClean="0"/>
          </a:p>
        </p:txBody>
      </p:sp>
      <p:sp>
        <p:nvSpPr>
          <p:cNvPr id="64515" name="Rectangle 3"/>
          <p:cNvSpPr>
            <a:spLocks noGrp="1" noChangeArrowheads="1"/>
          </p:cNvSpPr>
          <p:nvPr>
            <p:ph type="body" idx="1"/>
          </p:nvPr>
        </p:nvSpPr>
        <p:spPr/>
        <p:txBody>
          <a:bodyPr/>
          <a:lstStyle/>
          <a:p>
            <a:pPr eaLnBrk="1" hangingPunct="1"/>
            <a:r>
              <a:rPr lang="en-US" altLang="en-US" sz="2000" smtClean="0"/>
              <a:t>Linking of building damage from Earthquakes  to severity classes. (HAZUS). </a:t>
            </a:r>
          </a:p>
          <a:p>
            <a:pPr eaLnBrk="1" hangingPunct="1"/>
            <a:endParaRPr lang="en-US" altLang="en-US" sz="2000" smtClean="0"/>
          </a:p>
          <a:p>
            <a:pPr eaLnBrk="1" hangingPunct="1"/>
            <a:endParaRPr lang="nl-NL" altLang="en-US" smtClean="0"/>
          </a:p>
        </p:txBody>
      </p:sp>
      <p:pic>
        <p:nvPicPr>
          <p:cNvPr id="64516" name="Picture 6" descr="ppulation vulnerability hazus 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20938"/>
            <a:ext cx="7345362"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1637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Population vulnerability-3.</a:t>
            </a:r>
            <a:endParaRPr lang="nl-NL" altLang="en-US" smtClean="0"/>
          </a:p>
        </p:txBody>
      </p:sp>
      <p:sp>
        <p:nvSpPr>
          <p:cNvPr id="65539" name="Rectangle 3"/>
          <p:cNvSpPr>
            <a:spLocks noGrp="1" noChangeArrowheads="1"/>
          </p:cNvSpPr>
          <p:nvPr>
            <p:ph type="body" idx="1"/>
          </p:nvPr>
        </p:nvSpPr>
        <p:spPr/>
        <p:txBody>
          <a:bodyPr/>
          <a:lstStyle/>
          <a:p>
            <a:pPr eaLnBrk="1" hangingPunct="1"/>
            <a:r>
              <a:rPr lang="en-US" altLang="en-US" sz="2000" smtClean="0"/>
              <a:t>NHEMATIC method: relating the percent of building damage to the fraction of the population affected in Earthquakes.</a:t>
            </a:r>
          </a:p>
          <a:p>
            <a:pPr eaLnBrk="1" hangingPunct="1"/>
            <a:endParaRPr lang="en-US" altLang="en-US" sz="2000" smtClean="0"/>
          </a:p>
          <a:p>
            <a:pPr eaLnBrk="1" hangingPunct="1"/>
            <a:endParaRPr lang="nl-NL" altLang="en-US" smtClean="0"/>
          </a:p>
        </p:txBody>
      </p:sp>
      <p:pic>
        <p:nvPicPr>
          <p:cNvPr id="65540" name="Picture 5" descr="ppulation vulnerability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636838"/>
            <a:ext cx="76327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071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Population vulnerability-4.</a:t>
            </a:r>
            <a:endParaRPr lang="nl-NL" altLang="en-US" smtClean="0"/>
          </a:p>
        </p:txBody>
      </p:sp>
      <p:pic>
        <p:nvPicPr>
          <p:cNvPr id="66563" name="Picture 6" descr="ppulation vulnerability"/>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9750" y="2997200"/>
            <a:ext cx="7705725" cy="2354263"/>
          </a:xfrm>
          <a:noFill/>
        </p:spPr>
      </p:pic>
      <p:sp>
        <p:nvSpPr>
          <p:cNvPr id="66564" name="Text Box 7"/>
          <p:cNvSpPr txBox="1">
            <a:spLocks noChangeArrowheads="1"/>
          </p:cNvSpPr>
          <p:nvPr/>
        </p:nvSpPr>
        <p:spPr bwMode="auto">
          <a:xfrm>
            <a:off x="539750" y="1412875"/>
            <a:ext cx="73453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Trebuchet MS" panose="020B0603020202020204" pitchFamily="34" charset="0"/>
              </a:rPr>
              <a:t>Population vulnerability for landslides from the  Hong Kong area;  based on an extensive database of slope failures and associated injuries and casualties. </a:t>
            </a:r>
            <a:endParaRPr lang="nl-NL" altLang="en-US" sz="2000">
              <a:latin typeface="Trebuchet MS" panose="020B0603020202020204" pitchFamily="34" charset="0"/>
            </a:endParaRPr>
          </a:p>
        </p:txBody>
      </p:sp>
    </p:spTree>
    <p:extLst>
      <p:ext uri="{BB962C8B-B14F-4D97-AF65-F5344CB8AC3E}">
        <p14:creationId xmlns:p14="http://schemas.microsoft.com/office/powerpoint/2010/main" val="40050567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Population loss estimation</a:t>
            </a:r>
          </a:p>
        </p:txBody>
      </p:sp>
      <p:pic>
        <p:nvPicPr>
          <p:cNvPr id="67587" name="Content Placeholder 3" descr="population los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096963"/>
            <a:ext cx="5689600" cy="5799137"/>
          </a:xfrm>
        </p:spPr>
      </p:pic>
    </p:spTree>
    <p:extLst>
      <p:ext uri="{BB962C8B-B14F-4D97-AF65-F5344CB8AC3E}">
        <p14:creationId xmlns:p14="http://schemas.microsoft.com/office/powerpoint/2010/main" val="14249802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Pager</a:t>
            </a:r>
          </a:p>
        </p:txBody>
      </p:sp>
      <p:pic>
        <p:nvPicPr>
          <p:cNvPr id="68611" name="Content Placeholder 3" descr="Page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1050" y="20638"/>
            <a:ext cx="5545138" cy="6648450"/>
          </a:xfrm>
        </p:spPr>
      </p:pic>
    </p:spTree>
    <p:extLst>
      <p:ext uri="{BB962C8B-B14F-4D97-AF65-F5344CB8AC3E}">
        <p14:creationId xmlns:p14="http://schemas.microsoft.com/office/powerpoint/2010/main" val="2187674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t>Definitions of vulnerability-1.</a:t>
            </a:r>
          </a:p>
        </p:txBody>
      </p:sp>
      <p:sp>
        <p:nvSpPr>
          <p:cNvPr id="11267" name="Rectangle 3"/>
          <p:cNvSpPr>
            <a:spLocks noGrp="1" noChangeArrowheads="1"/>
          </p:cNvSpPr>
          <p:nvPr>
            <p:ph type="body" idx="1"/>
          </p:nvPr>
        </p:nvSpPr>
        <p:spPr/>
        <p:txBody>
          <a:bodyPr/>
          <a:lstStyle/>
          <a:p>
            <a:pPr eaLnBrk="1" hangingPunct="1">
              <a:lnSpc>
                <a:spcPct val="80000"/>
              </a:lnSpc>
            </a:pPr>
            <a:r>
              <a:rPr lang="en-US" altLang="ja-JP" sz="1800" smtClean="0">
                <a:ea typeface="ＭＳ Ｐゴシック" panose="020B0600070205080204" pitchFamily="34" charset="-128"/>
              </a:rPr>
              <a:t>“The</a:t>
            </a:r>
            <a:r>
              <a:rPr lang="en-US" altLang="ja-JP" sz="1800" smtClean="0">
                <a:solidFill>
                  <a:schemeClr val="accent2"/>
                </a:solidFill>
                <a:ea typeface="ＭＳ Ｐゴシック" panose="020B0600070205080204" pitchFamily="34" charset="-128"/>
              </a:rPr>
              <a:t> </a:t>
            </a:r>
            <a:r>
              <a:rPr lang="en-US" altLang="ja-JP" sz="1800" smtClean="0">
                <a:solidFill>
                  <a:srgbClr val="FF0000"/>
                </a:solidFill>
                <a:ea typeface="ＭＳ Ｐゴシック" panose="020B0600070205080204" pitchFamily="34" charset="-128"/>
              </a:rPr>
              <a:t>degree of loss to a given element at risk</a:t>
            </a:r>
            <a:r>
              <a:rPr lang="en-US" altLang="ja-JP" sz="1800" smtClean="0">
                <a:solidFill>
                  <a:schemeClr val="accent2"/>
                </a:solidFill>
                <a:ea typeface="ＭＳ Ｐゴシック" panose="020B0600070205080204" pitchFamily="34" charset="-128"/>
              </a:rPr>
              <a:t> </a:t>
            </a:r>
            <a:r>
              <a:rPr lang="en-US" altLang="ja-JP" sz="1800" smtClean="0">
                <a:ea typeface="ＭＳ Ｐゴシック" panose="020B0600070205080204" pitchFamily="34" charset="-128"/>
              </a:rPr>
              <a:t>or set of elements at risk resulting from</a:t>
            </a:r>
            <a:r>
              <a:rPr lang="en-US" altLang="ja-JP" sz="1800" smtClean="0">
                <a:solidFill>
                  <a:schemeClr val="accent2"/>
                </a:solidFill>
                <a:ea typeface="ＭＳ Ｐゴシック" panose="020B0600070205080204" pitchFamily="34" charset="-128"/>
              </a:rPr>
              <a:t> </a:t>
            </a:r>
            <a:r>
              <a:rPr lang="en-US" altLang="ja-JP" sz="1800" smtClean="0">
                <a:ea typeface="ＭＳ Ｐゴシック" panose="020B0600070205080204" pitchFamily="34" charset="-128"/>
              </a:rPr>
              <a:t>the occurrence of a natural phenomenon of a given magnitude and</a:t>
            </a:r>
            <a:r>
              <a:rPr lang="en-US" altLang="ja-JP" sz="1800" smtClean="0">
                <a:solidFill>
                  <a:schemeClr val="accent2"/>
                </a:solidFill>
                <a:ea typeface="ＭＳ Ｐゴシック" panose="020B0600070205080204" pitchFamily="34" charset="-128"/>
              </a:rPr>
              <a:t> </a:t>
            </a:r>
            <a:r>
              <a:rPr lang="en-US" altLang="ja-JP" sz="1800" smtClean="0">
                <a:solidFill>
                  <a:srgbClr val="FF0000"/>
                </a:solidFill>
                <a:ea typeface="ＭＳ Ｐゴシック" panose="020B0600070205080204" pitchFamily="34" charset="-128"/>
              </a:rPr>
              <a:t>expressed on a scale from 0 </a:t>
            </a:r>
            <a:r>
              <a:rPr lang="en-US" altLang="ja-JP" sz="1800" smtClean="0">
                <a:ea typeface="ＭＳ Ｐゴシック" panose="020B0600070205080204" pitchFamily="34" charset="-128"/>
              </a:rPr>
              <a:t>(no damage)</a:t>
            </a:r>
            <a:r>
              <a:rPr lang="en-US" altLang="ja-JP" sz="1800" smtClean="0">
                <a:solidFill>
                  <a:srgbClr val="FF0000"/>
                </a:solidFill>
                <a:ea typeface="ＭＳ Ｐゴシック" panose="020B0600070205080204" pitchFamily="34" charset="-128"/>
              </a:rPr>
              <a:t> to 1 </a:t>
            </a:r>
            <a:r>
              <a:rPr lang="en-US" altLang="ja-JP" sz="1800" smtClean="0">
                <a:ea typeface="ＭＳ Ｐゴシック" panose="020B0600070205080204" pitchFamily="34" charset="-128"/>
              </a:rPr>
              <a:t>(total damage)”</a:t>
            </a:r>
            <a:r>
              <a:rPr lang="en-US" altLang="ja-JP" sz="1800" smtClean="0">
                <a:solidFill>
                  <a:schemeClr val="accent2"/>
                </a:solidFill>
                <a:ea typeface="ＭＳ Ｐゴシック" panose="020B0600070205080204" pitchFamily="34" charset="-128"/>
              </a:rPr>
              <a:t> </a:t>
            </a:r>
            <a:r>
              <a:rPr lang="en-US" altLang="ja-JP" sz="1800" smtClean="0">
                <a:ea typeface="ＭＳ Ｐゴシック" panose="020B0600070205080204" pitchFamily="34" charset="-128"/>
              </a:rPr>
              <a:t>( UNDRO, 1991)</a:t>
            </a:r>
            <a:r>
              <a:rPr lang="en-US" altLang="ja-JP" sz="1800" smtClean="0">
                <a:solidFill>
                  <a:schemeClr val="accent2"/>
                </a:solidFill>
                <a:ea typeface="ＭＳ Ｐゴシック" panose="020B0600070205080204" pitchFamily="34" charset="-128"/>
              </a:rPr>
              <a:t> </a:t>
            </a:r>
          </a:p>
          <a:p>
            <a:pPr eaLnBrk="1" hangingPunct="1">
              <a:lnSpc>
                <a:spcPct val="80000"/>
              </a:lnSpc>
            </a:pPr>
            <a:endParaRPr lang="en-US" altLang="ja-JP" sz="1800" smtClean="0">
              <a:solidFill>
                <a:schemeClr val="accent2"/>
              </a:solidFill>
              <a:ea typeface="ＭＳ Ｐゴシック" panose="020B0600070205080204" pitchFamily="34" charset="-128"/>
            </a:endParaRPr>
          </a:p>
          <a:p>
            <a:pPr eaLnBrk="1" hangingPunct="1">
              <a:lnSpc>
                <a:spcPct val="80000"/>
              </a:lnSpc>
            </a:pPr>
            <a:r>
              <a:rPr lang="en-US" altLang="ja-JP" sz="1800" smtClean="0">
                <a:solidFill>
                  <a:srgbClr val="FF0000"/>
                </a:solidFill>
                <a:ea typeface="ＭＳ Ｐゴシック" panose="020B0600070205080204" pitchFamily="34" charset="-128"/>
              </a:rPr>
              <a:t>“Exposure to risk and an inability to avoid or absorb potential harm</a:t>
            </a:r>
            <a:r>
              <a:rPr lang="en-US" altLang="ja-JP" sz="1800" smtClean="0">
                <a:ea typeface="ＭＳ Ｐゴシック" panose="020B0600070205080204" pitchFamily="34" charset="-128"/>
              </a:rPr>
              <a:t> ( Pelling, 2003).</a:t>
            </a:r>
            <a:r>
              <a:rPr lang="en-US" altLang="ja-JP" sz="1800" b="1" smtClean="0">
                <a:ea typeface="ＭＳ Ｐゴシック" panose="020B0600070205080204" pitchFamily="34" charset="-128"/>
              </a:rPr>
              <a:t> </a:t>
            </a:r>
            <a:r>
              <a:rPr lang="en-US" altLang="ja-JP" sz="1800" smtClean="0">
                <a:ea typeface="ＭＳ Ｐゴシック" panose="020B0600070205080204" pitchFamily="34" charset="-128"/>
              </a:rPr>
              <a:t>In this context, he defines physical vulnerability as the vulnerability of the physical environment; social vulnerability as experienced by people and their social, economic, and political systems; and human vulnerability as the combination of physical and social vulnerability” (in Vilagrán de León, 2006)</a:t>
            </a:r>
          </a:p>
          <a:p>
            <a:pPr eaLnBrk="1" hangingPunct="1">
              <a:lnSpc>
                <a:spcPct val="80000"/>
              </a:lnSpc>
            </a:pPr>
            <a:endParaRPr lang="en-US" altLang="ja-JP" sz="1800" smtClean="0">
              <a:ea typeface="ＭＳ Ｐゴシック" panose="020B0600070205080204" pitchFamily="34" charset="-128"/>
            </a:endParaRPr>
          </a:p>
          <a:p>
            <a:pPr eaLnBrk="1" hangingPunct="1">
              <a:lnSpc>
                <a:spcPct val="80000"/>
              </a:lnSpc>
            </a:pPr>
            <a:r>
              <a:rPr lang="en-US" altLang="ja-JP" sz="1800" smtClean="0">
                <a:ea typeface="ＭＳ Ｐゴシック" panose="020B0600070205080204" pitchFamily="34" charset="-128"/>
              </a:rPr>
              <a:t>“The characteristics of a </a:t>
            </a:r>
            <a:r>
              <a:rPr lang="en-US" altLang="ja-JP" sz="1800" smtClean="0">
                <a:solidFill>
                  <a:srgbClr val="FF0000"/>
                </a:solidFill>
                <a:ea typeface="ＭＳ Ｐゴシック" panose="020B0600070205080204" pitchFamily="34" charset="-128"/>
              </a:rPr>
              <a:t>person or group in terms of their capacity to anticipate, cope with, resist and recover</a:t>
            </a:r>
            <a:r>
              <a:rPr lang="en-US" altLang="ja-JP" sz="1800" smtClean="0">
                <a:ea typeface="ＭＳ Ｐゴシック" panose="020B0600070205080204" pitchFamily="34" charset="-128"/>
              </a:rPr>
              <a:t> from impacts of a hazard” (Blaikie, Cannon et al. 1994).</a:t>
            </a:r>
          </a:p>
          <a:p>
            <a:pPr eaLnBrk="1" hangingPunct="1">
              <a:lnSpc>
                <a:spcPct val="80000"/>
              </a:lnSpc>
            </a:pPr>
            <a:endParaRPr lang="en-US" altLang="ja-JP" sz="1800" smtClean="0">
              <a:ea typeface="ＭＳ Ｐゴシック" panose="020B0600070205080204" pitchFamily="34" charset="-128"/>
            </a:endParaRPr>
          </a:p>
          <a:p>
            <a:pPr eaLnBrk="1" hangingPunct="1">
              <a:lnSpc>
                <a:spcPct val="80000"/>
              </a:lnSpc>
            </a:pPr>
            <a:r>
              <a:rPr lang="en-US" altLang="ja-JP" sz="1800" smtClean="0">
                <a:ea typeface="ＭＳ Ｐゴシック" panose="020B0600070205080204" pitchFamily="34" charset="-128"/>
              </a:rPr>
              <a:t>“The conditions determined by physical, social, economic and environmental factors or processes, which increase the susceptibility of a community to the impact of hazards “(UN-ISDR)</a:t>
            </a:r>
            <a:endParaRPr lang="en-GB" altLang="en-US" sz="1800" smtClean="0"/>
          </a:p>
        </p:txBody>
      </p:sp>
    </p:spTree>
    <p:extLst>
      <p:ext uri="{BB962C8B-B14F-4D97-AF65-F5344CB8AC3E}">
        <p14:creationId xmlns:p14="http://schemas.microsoft.com/office/powerpoint/2010/main" val="705056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mtClean="0"/>
              <a:t>Definitions of vulnerability-2.</a:t>
            </a:r>
          </a:p>
        </p:txBody>
      </p:sp>
      <p:sp>
        <p:nvSpPr>
          <p:cNvPr id="12291" name="Rectangle 3"/>
          <p:cNvSpPr>
            <a:spLocks noGrp="1" noChangeArrowheads="1"/>
          </p:cNvSpPr>
          <p:nvPr>
            <p:ph type="body" idx="1"/>
          </p:nvPr>
        </p:nvSpPr>
        <p:spPr/>
        <p:txBody>
          <a:bodyPr/>
          <a:lstStyle/>
          <a:p>
            <a:pPr eaLnBrk="1" hangingPunct="1">
              <a:lnSpc>
                <a:spcPct val="90000"/>
              </a:lnSpc>
            </a:pPr>
            <a:r>
              <a:rPr lang="en-US" altLang="ja-JP" sz="2000" smtClean="0">
                <a:ea typeface="ＭＳ Ｐゴシック" panose="020B0600070205080204" pitchFamily="34" charset="-128"/>
              </a:rPr>
              <a:t>The </a:t>
            </a:r>
            <a:r>
              <a:rPr lang="en-US" altLang="ja-JP" sz="2000" smtClean="0">
                <a:solidFill>
                  <a:srgbClr val="FF0000"/>
                </a:solidFill>
                <a:ea typeface="ＭＳ Ｐゴシック" panose="020B0600070205080204" pitchFamily="34" charset="-128"/>
              </a:rPr>
              <a:t>potential to suffer harm or loss</a:t>
            </a:r>
            <a:r>
              <a:rPr lang="en-US" altLang="ja-JP" sz="2000" smtClean="0">
                <a:ea typeface="ＭＳ Ｐゴシック" panose="020B0600070205080204" pitchFamily="34" charset="-128"/>
              </a:rPr>
              <a:t>, related to the capacity to anticipate a hazard, cope with it, resist it and recover from its impact.  Both vulnerability and its antithesis, resilience, are determined by physical, environmental, social, economic, political, cultural and institutional factors” (Provention Consortium, 2007)</a:t>
            </a:r>
          </a:p>
          <a:p>
            <a:pPr eaLnBrk="1" hangingPunct="1">
              <a:lnSpc>
                <a:spcPct val="90000"/>
              </a:lnSpc>
              <a:buFont typeface="Wingdings" panose="05000000000000000000" pitchFamily="2" charset="2"/>
              <a:buNone/>
            </a:pPr>
            <a:endParaRPr lang="en-US" altLang="ja-JP" sz="2000" smtClean="0">
              <a:ea typeface="ＭＳ Ｐゴシック" panose="020B0600070205080204" pitchFamily="34" charset="-128"/>
            </a:endParaRPr>
          </a:p>
          <a:p>
            <a:pPr eaLnBrk="1" hangingPunct="1">
              <a:lnSpc>
                <a:spcPct val="90000"/>
              </a:lnSpc>
            </a:pPr>
            <a:r>
              <a:rPr lang="en-US" altLang="ja-JP" sz="2000" smtClean="0">
                <a:ea typeface="ＭＳ Ｐゴシック" panose="020B0600070205080204" pitchFamily="34" charset="-128"/>
              </a:rPr>
              <a:t>Vulnerability = (Exposure ) + (Resistance ) + Resilience  </a:t>
            </a:r>
          </a:p>
          <a:p>
            <a:pPr eaLnBrk="1" hangingPunct="1">
              <a:lnSpc>
                <a:spcPct val="90000"/>
              </a:lnSpc>
              <a:buFont typeface="Wingdings" panose="05000000000000000000" pitchFamily="2" charset="2"/>
              <a:buNone/>
            </a:pPr>
            <a:r>
              <a:rPr lang="en-US" altLang="ja-JP" sz="2000" smtClean="0">
                <a:ea typeface="ＭＳ Ｐゴシック" panose="020B0600070205080204" pitchFamily="34" charset="-128"/>
              </a:rPr>
              <a:t>		</a:t>
            </a:r>
            <a:r>
              <a:rPr lang="en-US" altLang="ja-JP" sz="1800" smtClean="0">
                <a:ea typeface="ＭＳ Ｐゴシック" panose="020B0600070205080204" pitchFamily="34" charset="-128"/>
              </a:rPr>
              <a:t>Exposure: at risk property and population;</a:t>
            </a:r>
          </a:p>
          <a:p>
            <a:pPr eaLnBrk="1" hangingPunct="1">
              <a:lnSpc>
                <a:spcPct val="90000"/>
              </a:lnSpc>
              <a:buFont typeface="Wingdings" panose="05000000000000000000" pitchFamily="2" charset="2"/>
              <a:buNone/>
            </a:pPr>
            <a:r>
              <a:rPr lang="en-US" altLang="ja-JP" sz="1800" smtClean="0">
                <a:ea typeface="ＭＳ Ｐゴシック" panose="020B0600070205080204" pitchFamily="34" charset="-128"/>
              </a:rPr>
              <a:t>		Resistance: Measures taken to prevent, avoid or reduce loss;</a:t>
            </a:r>
          </a:p>
          <a:p>
            <a:pPr lvl="3" eaLnBrk="1" hangingPunct="1">
              <a:lnSpc>
                <a:spcPct val="90000"/>
              </a:lnSpc>
              <a:buFont typeface="Wingdings" panose="05000000000000000000" pitchFamily="2" charset="2"/>
              <a:buNone/>
            </a:pPr>
            <a:r>
              <a:rPr lang="en-US" altLang="ja-JP" smtClean="0">
                <a:ea typeface="ＭＳ Ｐゴシック" panose="020B0600070205080204" pitchFamily="34" charset="-128"/>
              </a:rPr>
              <a:t> Resilience:</a:t>
            </a:r>
            <a:r>
              <a:rPr lang="en-US" altLang="ja-JP" b="1" smtClean="0">
                <a:ea typeface="ＭＳ Ｐゴシック" panose="020B0600070205080204" pitchFamily="34" charset="-128"/>
              </a:rPr>
              <a:t> </a:t>
            </a:r>
            <a:r>
              <a:rPr lang="en-US" altLang="ja-JP" smtClean="0">
                <a:ea typeface="ＭＳ Ｐゴシック" panose="020B0600070205080204" pitchFamily="34" charset="-128"/>
              </a:rPr>
              <a:t>Ability to recover prior state or achieve desired post-disaster state. </a:t>
            </a:r>
            <a:endParaRPr lang="en-GB" altLang="en-US" smtClean="0"/>
          </a:p>
        </p:txBody>
      </p:sp>
    </p:spTree>
    <p:extLst>
      <p:ext uri="{BB962C8B-B14F-4D97-AF65-F5344CB8AC3E}">
        <p14:creationId xmlns:p14="http://schemas.microsoft.com/office/powerpoint/2010/main" val="1915438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Characteristics of vulnerability.</a:t>
            </a:r>
          </a:p>
        </p:txBody>
      </p:sp>
      <p:pic>
        <p:nvPicPr>
          <p:cNvPr id="13315" name="Picture 4" descr="vuln spher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989138"/>
            <a:ext cx="29527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8"/>
          <p:cNvSpPr>
            <a:spLocks noChangeArrowheads="1"/>
          </p:cNvSpPr>
          <p:nvPr/>
        </p:nvSpPr>
        <p:spPr bwMode="auto">
          <a:xfrm>
            <a:off x="7019925" y="5661025"/>
            <a:ext cx="1889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600" i="1">
                <a:latin typeface="Trebuchet MS" panose="020B0603020202020204" pitchFamily="34" charset="0"/>
              </a:rPr>
              <a:t>(Source: UN-ISDR).</a:t>
            </a:r>
          </a:p>
        </p:txBody>
      </p:sp>
      <p:sp>
        <p:nvSpPr>
          <p:cNvPr id="13317" name="Rectangle 9"/>
          <p:cNvSpPr>
            <a:spLocks noGrp="1" noChangeArrowheads="1"/>
          </p:cNvSpPr>
          <p:nvPr>
            <p:ph type="body" idx="1"/>
          </p:nvPr>
        </p:nvSpPr>
        <p:spPr>
          <a:xfrm>
            <a:off x="468313" y="1484313"/>
            <a:ext cx="4751387" cy="4584700"/>
          </a:xfrm>
          <a:noFill/>
        </p:spPr>
        <p:txBody>
          <a:bodyPr/>
          <a:lstStyle/>
          <a:p>
            <a:pPr eaLnBrk="1" hangingPunct="1"/>
            <a:r>
              <a:rPr lang="en-US" altLang="en-US" sz="2400" b="1" smtClean="0"/>
              <a:t>Vulnerability is:</a:t>
            </a:r>
          </a:p>
          <a:p>
            <a:pPr lvl="1" eaLnBrk="1" hangingPunct="1"/>
            <a:r>
              <a:rPr lang="en-US" altLang="en-US" sz="2000" smtClean="0">
                <a:solidFill>
                  <a:srgbClr val="FF0000"/>
                </a:solidFill>
              </a:rPr>
              <a:t>multi-dimensional </a:t>
            </a:r>
            <a:r>
              <a:rPr lang="en-US" altLang="en-US" sz="2000" smtClean="0"/>
              <a:t>(e.g. physical, social, economic, environmental, institutional, and human factors define vulnerability);</a:t>
            </a:r>
          </a:p>
          <a:p>
            <a:pPr lvl="1" eaLnBrk="1" hangingPunct="1"/>
            <a:r>
              <a:rPr lang="en-US" altLang="en-US" sz="2000" smtClean="0">
                <a:solidFill>
                  <a:srgbClr val="FF0000"/>
                </a:solidFill>
              </a:rPr>
              <a:t>dynamic</a:t>
            </a:r>
            <a:r>
              <a:rPr lang="en-US" altLang="en-US" sz="2000" smtClean="0"/>
              <a:t> i.e. vulnerability  changes over time;  </a:t>
            </a:r>
          </a:p>
          <a:p>
            <a:pPr lvl="1" eaLnBrk="1" hangingPunct="1"/>
            <a:r>
              <a:rPr lang="en-US" altLang="en-US" sz="2000" smtClean="0">
                <a:solidFill>
                  <a:srgbClr val="FF0000"/>
                </a:solidFill>
              </a:rPr>
              <a:t>scale-dependent</a:t>
            </a:r>
            <a:r>
              <a:rPr lang="en-US" altLang="en-US" sz="2000" smtClean="0"/>
              <a:t> ( vulnerability can be expressed at different scales from human to  household to  community to country resolution;</a:t>
            </a:r>
          </a:p>
          <a:p>
            <a:pPr lvl="1" eaLnBrk="1" hangingPunct="1"/>
            <a:r>
              <a:rPr lang="en-US" altLang="en-US" sz="2000" smtClean="0">
                <a:solidFill>
                  <a:srgbClr val="FF0000"/>
                </a:solidFill>
              </a:rPr>
              <a:t>site-specific</a:t>
            </a:r>
            <a:r>
              <a:rPr lang="en-US" altLang="en-US" sz="2000" smtClean="0"/>
              <a:t>.</a:t>
            </a:r>
            <a:endParaRPr lang="en-GB" altLang="en-US" sz="2000" smtClean="0"/>
          </a:p>
        </p:txBody>
      </p:sp>
    </p:spTree>
    <p:extLst>
      <p:ext uri="{BB962C8B-B14F-4D97-AF65-F5344CB8AC3E}">
        <p14:creationId xmlns:p14="http://schemas.microsoft.com/office/powerpoint/2010/main" val="4169318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K">
  <a:themeElements>
    <a:clrScheme name="CMPS319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CMPS3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MPS319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CMPS319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CMPS319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CMPS319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CMPS319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CMPS319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K" id="{32F85123-83EF-45B9-B9CE-AB10546D1E67}" vid="{2F8BCABA-215B-4C93-A9A7-8B8C359A6B5B}"/>
    </a:ext>
  </a:extLst>
</a:theme>
</file>

<file path=ppt/theme/theme2.xml><?xml version="1.0" encoding="utf-8"?>
<a:theme xmlns:a="http://schemas.openxmlformats.org/drawingml/2006/main" name="CMPS319">
  <a:themeElements>
    <a:clrScheme name="CMPS319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CMPS3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MPS319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CMPS319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CMPS319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CMPS319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CMPS319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CMPS319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IK">
  <a:themeElements>
    <a:clrScheme name="CMPS319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CMPS3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MPS319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CMPS319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CMPS319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CMPS319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CMPS319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CMPS319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K" id="{CBAE901A-13DB-41D6-8E0F-E100C87A1DF1}" vid="{373E7A5F-14F2-4ABC-B239-B1B6656D68C5}"/>
    </a:ext>
  </a:extLst>
</a:theme>
</file>

<file path=docProps/app.xml><?xml version="1.0" encoding="utf-8"?>
<Properties xmlns="http://schemas.openxmlformats.org/officeDocument/2006/extended-properties" xmlns:vt="http://schemas.openxmlformats.org/officeDocument/2006/docPropsVTypes">
  <Template>MIK</Template>
  <TotalTime>3</TotalTime>
  <Words>3968</Words>
  <Application>Microsoft Office PowerPoint</Application>
  <PresentationFormat>On-screen Show (4:3)</PresentationFormat>
  <Paragraphs>326</Paragraphs>
  <Slides>65</Slides>
  <Notes>0</Notes>
  <HiddenSlides>2</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65</vt:i4>
      </vt:variant>
    </vt:vector>
  </HeadingPairs>
  <TitlesOfParts>
    <vt:vector size="79" baseType="lpstr">
      <vt:lpstr>MS Mincho</vt:lpstr>
      <vt:lpstr>ＭＳ Ｐゴシック</vt:lpstr>
      <vt:lpstr>SimSun</vt:lpstr>
      <vt:lpstr>Angsana New</vt:lpstr>
      <vt:lpstr>Arial</vt:lpstr>
      <vt:lpstr>Symbol</vt:lpstr>
      <vt:lpstr>Times New Roman</vt:lpstr>
      <vt:lpstr>Trebuchet MS</vt:lpstr>
      <vt:lpstr>Verdana</vt:lpstr>
      <vt:lpstr>Wingdings</vt:lpstr>
      <vt:lpstr>MIK</vt:lpstr>
      <vt:lpstr>CMPS319</vt:lpstr>
      <vt:lpstr>1_MIK</vt:lpstr>
      <vt:lpstr>CorelPhotoPaint.Image.9</vt:lpstr>
      <vt:lpstr>Vulnerability assessment</vt:lpstr>
      <vt:lpstr>Objectives</vt:lpstr>
      <vt:lpstr>Small repetition: vulnerability and risk</vt:lpstr>
      <vt:lpstr>Defining vulnerability-1</vt:lpstr>
      <vt:lpstr>Disaster management spiral</vt:lpstr>
      <vt:lpstr>Widening concept of vulnerability.</vt:lpstr>
      <vt:lpstr>Definitions of vulnerability-1.</vt:lpstr>
      <vt:lpstr>Definitions of vulnerability-2.</vt:lpstr>
      <vt:lpstr>Characteristics of vulnerability.</vt:lpstr>
      <vt:lpstr>Types of vulnerability-1</vt:lpstr>
      <vt:lpstr>Coping capacity and resilience-1.</vt:lpstr>
      <vt:lpstr>Coping capacity and resilience-2.</vt:lpstr>
      <vt:lpstr>Resilience</vt:lpstr>
      <vt:lpstr>Resilience</vt:lpstr>
      <vt:lpstr>Conceptual  frame-works of vulnerability: The Double Structure of Vulnerability  </vt:lpstr>
      <vt:lpstr>Conceptual  frame-works of vulnerability: Pressure and Release (PAR) Model </vt:lpstr>
      <vt:lpstr>Conceptual  frame-works of vulnerability: Pressure and Release (PAR) Model</vt:lpstr>
      <vt:lpstr>Conceptual  frame-works of vulnerability: Exposure, resistance and resilience model.</vt:lpstr>
      <vt:lpstr>MOVE project </vt:lpstr>
      <vt:lpstr>Gender and vulnerability</vt:lpstr>
      <vt:lpstr>Gender and vulnerability</vt:lpstr>
      <vt:lpstr>Age and vulnerability</vt:lpstr>
      <vt:lpstr>Disability and vulnerability</vt:lpstr>
      <vt:lpstr>Holistic vulnerability and risk assessment: Example 1: Villagrán de León </vt:lpstr>
      <vt:lpstr>Holistic vulnerability and risk assessment: : Example 1: Villagrán de León </vt:lpstr>
      <vt:lpstr>Holistic vulnerability and risk assessment:  Example 2: GTZ</vt:lpstr>
      <vt:lpstr>Holistic vulnerability and risk assessment: Example 2: GTZ</vt:lpstr>
      <vt:lpstr>Holistic vulnerability and risk assessment:  Example 2: GTZ</vt:lpstr>
      <vt:lpstr>Holistic vulnerability and risk assessment:  Example 2: GTZ</vt:lpstr>
      <vt:lpstr>Holistic vulnerability and risk assessment:  Example 2: GTZ</vt:lpstr>
      <vt:lpstr>Comprehensive community based risk assessment-2 Example 2: GTZ</vt:lpstr>
      <vt:lpstr>Overall vulnerability calculation.</vt:lpstr>
      <vt:lpstr>Overall vulnerability calculation.</vt:lpstr>
      <vt:lpstr>Risk indices: Disaster Deficiency Index (O.D. Cardona)</vt:lpstr>
      <vt:lpstr>PowerPoint Presentation</vt:lpstr>
      <vt:lpstr>Risk indices: Disaster Deficiency Index (O.D. Cardona) </vt:lpstr>
      <vt:lpstr>Objectives</vt:lpstr>
      <vt:lpstr>Small repetition: vulnerability and risk</vt:lpstr>
      <vt:lpstr>Types of losses.</vt:lpstr>
      <vt:lpstr>Measuring vulnerability.</vt:lpstr>
      <vt:lpstr>Expressing vulnerability</vt:lpstr>
      <vt:lpstr>Methods of Measuring physical vulnerability</vt:lpstr>
      <vt:lpstr>Observed data.</vt:lpstr>
      <vt:lpstr>Damage assessment tools for empirical methods</vt:lpstr>
      <vt:lpstr>Exercise</vt:lpstr>
      <vt:lpstr>Analytical Methods</vt:lpstr>
      <vt:lpstr>Earthquake vulnerability curves-1.</vt:lpstr>
      <vt:lpstr>Earthquake vulnerability curves-2 RADIUS</vt:lpstr>
      <vt:lpstr>Earthquake vulnerability table.</vt:lpstr>
      <vt:lpstr>Earthquake vulnerability.</vt:lpstr>
      <vt:lpstr>Flood vulnerability</vt:lpstr>
      <vt:lpstr>Flood example 1:  UK Flood data base and damage functionsentre FHRC  from Middlesex University. </vt:lpstr>
      <vt:lpstr>Flood example 2:  HOWAS data base from Germany </vt:lpstr>
      <vt:lpstr>Flood example 3: Damage functions of the Dutch-2 Standard Method-2</vt:lpstr>
      <vt:lpstr>Flood example 3: Damage functions of the Dutch Standard Method-3</vt:lpstr>
      <vt:lpstr>Landslide vulnerability assessment-1 </vt:lpstr>
      <vt:lpstr>Landslide vulnerability assessment-2: expert opinions on landslides..</vt:lpstr>
      <vt:lpstr>Landslide vulnerability assessment-2; expert opinions.</vt:lpstr>
      <vt:lpstr>Landslide vulnerability assessment-3; expert opinions.</vt:lpstr>
      <vt:lpstr>Population vulnerability-1.</vt:lpstr>
      <vt:lpstr>Population vulnerability-2.</vt:lpstr>
      <vt:lpstr>Population vulnerability-3.</vt:lpstr>
      <vt:lpstr>Population vulnerability-4.</vt:lpstr>
      <vt:lpstr>Population loss estimation</vt:lpstr>
      <vt:lpstr>Pager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Vulnerability assessment</dc:title>
  <dc:creator>Harfebi Fryonanda</dc:creator>
  <cp:lastModifiedBy>Harfebi Fryonanda</cp:lastModifiedBy>
  <cp:revision>1</cp:revision>
  <dcterms:created xsi:type="dcterms:W3CDTF">2018-12-17T03:08:02Z</dcterms:created>
  <dcterms:modified xsi:type="dcterms:W3CDTF">2018-12-17T03:11:08Z</dcterms:modified>
</cp:coreProperties>
</file>