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  <p:sldMasterId id="2147483698" r:id="rId3"/>
  </p:sld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3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1295400"/>
            <a:ext cx="6934200" cy="2116138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33600" y="3429000"/>
            <a:ext cx="6400800" cy="1752600"/>
          </a:xfrm>
        </p:spPr>
        <p:txBody>
          <a:bodyPr/>
          <a:lstStyle>
            <a:lvl1pPr marL="0" indent="0" algn="ctr">
              <a:buFont typeface="Symbol" panose="05050102010706020507" pitchFamily="18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A7A9D586-C7E4-45F3-894D-5C142F9B6703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endParaRPr lang="en-ID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395DDFB0-6EC1-46C7-9021-BE3C765BCD8C}" type="slidenum">
              <a:rPr lang="en-ID" smtClean="0"/>
              <a:t>‹#›</a:t>
            </a:fld>
            <a:endParaRPr lang="en-ID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0" y="0"/>
            <a:ext cx="1752600" cy="68580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1676400" y="0"/>
            <a:ext cx="76200" cy="6858000"/>
          </a:xfrm>
          <a:prstGeom prst="rect">
            <a:avLst/>
          </a:prstGeom>
          <a:solidFill>
            <a:srgbClr val="FFCC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47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A9D586-C7E4-45F3-894D-5C142F9B6703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DDFB0-6EC1-46C7-9021-BE3C765BCD8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9520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A9D586-C7E4-45F3-894D-5C142F9B6703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DDFB0-6EC1-46C7-9021-BE3C765BCD8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88836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4008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fld id="{A7A9D586-C7E4-45F3-894D-5C142F9B6703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6248400"/>
            <a:ext cx="5867400" cy="533400"/>
          </a:xfrm>
        </p:spPr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2286000" cy="533400"/>
          </a:xfrm>
        </p:spPr>
        <p:txBody>
          <a:bodyPr/>
          <a:lstStyle>
            <a:lvl1pPr>
              <a:defRPr/>
            </a:lvl1pPr>
          </a:lstStyle>
          <a:p>
            <a:fld id="{395DDFB0-6EC1-46C7-9021-BE3C765BCD8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0723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1295400"/>
            <a:ext cx="6934200" cy="2116138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33600" y="3429000"/>
            <a:ext cx="6400800" cy="1752600"/>
          </a:xfrm>
        </p:spPr>
        <p:txBody>
          <a:bodyPr/>
          <a:lstStyle>
            <a:lvl1pPr marL="0" indent="0" algn="ctr">
              <a:buFont typeface="Symbol" panose="05050102010706020507" pitchFamily="18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0" y="0"/>
            <a:ext cx="1752600" cy="68580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24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1676400" y="0"/>
            <a:ext cx="76200" cy="6858000"/>
          </a:xfrm>
          <a:prstGeom prst="rect">
            <a:avLst/>
          </a:prstGeom>
          <a:solidFill>
            <a:srgbClr val="FFCC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24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7762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14835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40543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17914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79580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324933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2866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A9D586-C7E4-45F3-894D-5C142F9B6703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DDFB0-6EC1-46C7-9021-BE3C765BCD8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855278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113086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462079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075132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877521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4008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6248400"/>
            <a:ext cx="5867400" cy="533400"/>
          </a:xfrm>
        </p:spPr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2286000" cy="533400"/>
          </a:xfrm>
        </p:spPr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058817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1295400"/>
            <a:ext cx="6934200" cy="2116138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33600" y="3429000"/>
            <a:ext cx="6400800" cy="1752600"/>
          </a:xfrm>
        </p:spPr>
        <p:txBody>
          <a:bodyPr/>
          <a:lstStyle>
            <a:lvl1pPr marL="0" indent="0" algn="ctr">
              <a:buFont typeface="Symbol" panose="05050102010706020507" pitchFamily="18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0" y="0"/>
            <a:ext cx="1752600" cy="68580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1676400" y="0"/>
            <a:ext cx="76200" cy="6858000"/>
          </a:xfrm>
          <a:prstGeom prst="rect">
            <a:avLst/>
          </a:prstGeom>
          <a:solidFill>
            <a:srgbClr val="FFCC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2657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317781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221494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63010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49792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A9D586-C7E4-45F3-894D-5C142F9B6703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DDFB0-6EC1-46C7-9021-BE3C765BCD8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123698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74126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734079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973113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103924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315554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95198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4008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6248400"/>
            <a:ext cx="5867400" cy="533400"/>
          </a:xfrm>
        </p:spPr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2286000" cy="533400"/>
          </a:xfrm>
        </p:spPr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9206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A9D586-C7E4-45F3-894D-5C142F9B6703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DDFB0-6EC1-46C7-9021-BE3C765BCD8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85158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A9D586-C7E4-45F3-894D-5C142F9B6703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DDFB0-6EC1-46C7-9021-BE3C765BCD8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53995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A9D586-C7E4-45F3-894D-5C142F9B6703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DDFB0-6EC1-46C7-9021-BE3C765BCD8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6101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A9D586-C7E4-45F3-894D-5C142F9B6703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DDFB0-6EC1-46C7-9021-BE3C765BCD8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16202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A9D586-C7E4-45F3-894D-5C142F9B6703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DDFB0-6EC1-46C7-9021-BE3C765BCD8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5646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A9D586-C7E4-45F3-894D-5C142F9B6703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DDFB0-6EC1-46C7-9021-BE3C765BCD8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0888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63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6400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5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A7A9D586-C7E4-45F3-894D-5C142F9B6703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586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5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286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395DDFB0-6EC1-46C7-9021-BE3C765BCD8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0305708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Font typeface="Symbol" panose="05050102010706020507" pitchFamily="18" charset="2"/>
        <a:buBlip>
          <a:blip r:embed="rId14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5"/>
        </a:buBlip>
        <a:defRPr sz="21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6"/>
        </a:buBlip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4"/>
        </a:buBlip>
        <a:defRPr sz="150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1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24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63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6400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586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286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5023009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Font typeface="Symbol" panose="05050102010706020507" pitchFamily="18" charset="2"/>
        <a:buBlip>
          <a:blip r:embed="rId14"/>
        </a:buBlip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5"/>
        </a:buBlip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6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4"/>
        </a:buBlip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63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6400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5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586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5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286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1335296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Font typeface="Symbol" panose="05050102010706020507" pitchFamily="18" charset="2"/>
        <a:buBlip>
          <a:blip r:embed="rId14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5"/>
        </a:buBlip>
        <a:defRPr sz="21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6"/>
        </a:buBlip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4"/>
        </a:buBlip>
        <a:defRPr sz="150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901226" y="2381452"/>
            <a:ext cx="7370138" cy="1255877"/>
          </a:xfrm>
          <a:prstGeom prst="rect">
            <a:avLst/>
          </a:prstGeom>
        </p:spPr>
        <p:txBody>
          <a:bodyPr wrap="square" lIns="0" tIns="28606" rIns="0" bIns="0" rtlCol="0">
            <a:noAutofit/>
          </a:bodyPr>
          <a:lstStyle/>
          <a:p>
            <a:pPr marL="12700">
              <a:lnSpc>
                <a:spcPts val="4505"/>
              </a:lnSpc>
            </a:pPr>
            <a:r>
              <a:rPr sz="4400" b="1" spc="-30" dirty="0" smtClean="0">
                <a:solidFill>
                  <a:schemeClr val="bg1"/>
                </a:solidFill>
                <a:latin typeface="Calibri"/>
                <a:cs typeface="Calibri"/>
              </a:rPr>
              <a:t>INFORMATION </a:t>
            </a:r>
            <a:r>
              <a:rPr sz="4400" b="1" spc="-30" dirty="0" smtClean="0">
                <a:solidFill>
                  <a:schemeClr val="bg1"/>
                </a:solidFill>
                <a:latin typeface="Calibri"/>
                <a:cs typeface="Calibri"/>
              </a:rPr>
              <a:t>CLASSIFICATION</a:t>
            </a:r>
            <a:r>
              <a:rPr lang="en-ID" sz="4400" b="1" spc="-30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4400" b="1" dirty="0" smtClean="0">
                <a:solidFill>
                  <a:schemeClr val="bg1"/>
                </a:solidFill>
                <a:latin typeface="Calibri"/>
                <a:cs typeface="Calibri"/>
              </a:rPr>
              <a:t>AND</a:t>
            </a:r>
            <a:r>
              <a:rPr lang="en-ID" sz="4400" b="1" dirty="0" smtClean="0">
                <a:solidFill>
                  <a:schemeClr val="bg1"/>
                </a:solidFill>
                <a:latin typeface="Calibri"/>
                <a:cs typeface="Calibri"/>
              </a:rPr>
              <a:t> INFORMATION HANDLING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88389" y="2717038"/>
            <a:ext cx="3528166" cy="584707"/>
          </a:xfrm>
          <a:prstGeom prst="rect">
            <a:avLst/>
          </a:prstGeom>
        </p:spPr>
        <p:txBody>
          <a:bodyPr wrap="square" lIns="0" tIns="28606" rIns="0" bIns="0" rtlCol="0">
            <a:noAutofit/>
          </a:bodyPr>
          <a:lstStyle/>
          <a:p>
            <a:pPr marL="12700">
              <a:lnSpc>
                <a:spcPts val="4505"/>
              </a:lnSpc>
            </a:pPr>
            <a:endParaRPr sz="4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3842" y="2717038"/>
            <a:ext cx="2632463" cy="584707"/>
          </a:xfrm>
          <a:prstGeom prst="rect">
            <a:avLst/>
          </a:prstGeom>
        </p:spPr>
        <p:txBody>
          <a:bodyPr wrap="square" lIns="0" tIns="28606" rIns="0" bIns="0" rtlCol="0">
            <a:noAutofit/>
          </a:bodyPr>
          <a:lstStyle/>
          <a:p>
            <a:pPr marL="12700">
              <a:lnSpc>
                <a:spcPts val="4505"/>
              </a:lnSpc>
            </a:pPr>
            <a:endParaRPr sz="44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091809" y="5607812"/>
            <a:ext cx="1912390" cy="769111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 marR="45720">
              <a:lnSpc>
                <a:spcPts val="2500"/>
              </a:lnSpc>
            </a:pPr>
            <a:r>
              <a:rPr sz="2400" spc="-124" dirty="0" smtClean="0">
                <a:latin typeface="Calibri"/>
                <a:cs typeface="Calibri"/>
              </a:rPr>
              <a:t>BY,</a:t>
            </a:r>
            <a:endParaRPr sz="2400">
              <a:latin typeface="Calibri"/>
              <a:cs typeface="Calibri"/>
            </a:endParaRPr>
          </a:p>
          <a:p>
            <a:pPr marL="354075">
              <a:lnSpc>
                <a:spcPct val="101725"/>
              </a:lnSpc>
              <a:spcBef>
                <a:spcPts val="401"/>
              </a:spcBef>
            </a:pPr>
            <a:r>
              <a:rPr sz="2400" spc="-12" dirty="0" smtClean="0">
                <a:latin typeface="Calibri"/>
                <a:cs typeface="Calibri"/>
              </a:rPr>
              <a:t>JYOTHSNA.S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7653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673404" y="601726"/>
            <a:ext cx="7392938" cy="1464945"/>
          </a:xfrm>
          <a:prstGeom prst="rect">
            <a:avLst/>
          </a:prstGeom>
        </p:spPr>
        <p:txBody>
          <a:bodyPr wrap="square" lIns="0" tIns="28606" rIns="0" bIns="0" rtlCol="0">
            <a:noAutofit/>
          </a:bodyPr>
          <a:lstStyle/>
          <a:p>
            <a:pPr marL="1003884" marR="40464">
              <a:lnSpc>
                <a:spcPts val="4505"/>
              </a:lnSpc>
            </a:pPr>
            <a:r>
              <a:rPr sz="4400" b="1" spc="-21" dirty="0" smtClean="0">
                <a:solidFill>
                  <a:schemeClr val="bg1"/>
                </a:solidFill>
                <a:latin typeface="Calibri"/>
                <a:cs typeface="Calibri"/>
              </a:rPr>
              <a:t>CLASSIFICATION PROCESS</a:t>
            </a:r>
            <a:endParaRPr sz="44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40464">
              <a:lnSpc>
                <a:spcPct val="101725"/>
              </a:lnSpc>
              <a:spcBef>
                <a:spcPts val="1384"/>
              </a:spcBef>
            </a:pPr>
            <a:r>
              <a:rPr sz="2000" b="1" spc="-9" dirty="0" smtClean="0">
                <a:solidFill>
                  <a:schemeClr val="bg1"/>
                </a:solidFill>
                <a:latin typeface="Calibri"/>
                <a:cs typeface="Calibri"/>
              </a:rPr>
              <a:t>RECOMMENDED POLICY: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0">
              <a:lnSpc>
                <a:spcPct val="101725"/>
              </a:lnSpc>
              <a:spcBef>
                <a:spcPts val="434"/>
              </a:spcBef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r>
              <a:rPr sz="2000" spc="54" dirty="0" smtClean="0">
                <a:solidFill>
                  <a:schemeClr val="bg1"/>
                </a:solidFill>
                <a:latin typeface="Times New Roman"/>
                <a:cs typeface="Times New Roman"/>
              </a:rPr>
              <a:t>  </a:t>
            </a:r>
            <a:r>
              <a:rPr sz="2000" spc="-3" dirty="0" smtClean="0">
                <a:solidFill>
                  <a:schemeClr val="bg1"/>
                </a:solidFill>
                <a:latin typeface="Calibri"/>
                <a:cs typeface="Calibri"/>
              </a:rPr>
              <a:t>The owner is responsible for classifying information upon creation.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0200" y="1405652"/>
            <a:ext cx="152654" cy="279908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0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0200" y="2503186"/>
            <a:ext cx="152654" cy="279908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0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3404" y="2518537"/>
            <a:ext cx="1432186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b="1" spc="0" dirty="0" smtClean="0">
                <a:solidFill>
                  <a:schemeClr val="bg1"/>
                </a:solidFill>
                <a:latin typeface="Calibri"/>
                <a:cs typeface="Calibri"/>
              </a:rPr>
              <a:t>DISCUSSION: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704" y="2869041"/>
            <a:ext cx="265655" cy="279908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4216" y="2884297"/>
            <a:ext cx="7774854" cy="2231009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 marR="9853" algn="just">
              <a:lnSpc>
                <a:spcPts val="2105"/>
              </a:lnSpc>
            </a:pPr>
            <a:r>
              <a:rPr sz="2000" spc="22" dirty="0" smtClean="0">
                <a:solidFill>
                  <a:schemeClr val="bg1"/>
                </a:solidFill>
                <a:latin typeface="Calibri"/>
                <a:cs typeface="Calibri"/>
              </a:rPr>
              <a:t>Upon creation the creator of that information (generally the information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2558317" algn="just">
              <a:lnSpc>
                <a:spcPts val="2400"/>
              </a:lnSpc>
              <a:spcBef>
                <a:spcPts val="14"/>
              </a:spcBef>
            </a:pPr>
            <a:r>
              <a:rPr sz="2000" spc="-3" dirty="0" smtClean="0">
                <a:solidFill>
                  <a:schemeClr val="bg1"/>
                </a:solidFill>
                <a:latin typeface="Calibri"/>
                <a:cs typeface="Calibri"/>
              </a:rPr>
              <a:t>owner) is responsible for immediate classification.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2676" algn="just">
              <a:lnSpc>
                <a:spcPct val="100097"/>
              </a:lnSpc>
              <a:spcBef>
                <a:spcPts val="350"/>
              </a:spcBef>
            </a:pPr>
            <a:r>
              <a:rPr sz="2000" dirty="0" smtClean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n</a:t>
            </a:r>
            <a:r>
              <a:rPr sz="2000" spc="-50" dirty="0" smtClean="0">
                <a:solidFill>
                  <a:schemeClr val="bg1"/>
                </a:solidFill>
                <a:latin typeface="Calibri"/>
                <a:cs typeface="Calibri"/>
              </a:rPr>
              <a:t>f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or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m</a:t>
            </a:r>
            <a:r>
              <a:rPr sz="2000" spc="-25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tion</a:t>
            </a:r>
            <a:r>
              <a:rPr sz="2000" spc="-119" dirty="0" smtClean="0">
                <a:solidFill>
                  <a:schemeClr val="bg1"/>
                </a:solidFill>
                <a:latin typeface="Calibri"/>
                <a:cs typeface="Calibri"/>
              </a:rPr>
              <a:t>’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sz="2000" spc="1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-39" dirty="0" smtClean="0">
                <a:solidFill>
                  <a:schemeClr val="bg1"/>
                </a:solidFill>
                <a:latin typeface="Calibri"/>
                <a:cs typeface="Calibri"/>
              </a:rPr>
              <a:t>v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alue</a:t>
            </a:r>
            <a:r>
              <a:rPr sz="2000" spc="1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-25" dirty="0" smtClean="0">
                <a:solidFill>
                  <a:schemeClr val="bg1"/>
                </a:solidFill>
                <a:latin typeface="Calibri"/>
                <a:cs typeface="Calibri"/>
              </a:rPr>
              <a:t>t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o</a:t>
            </a:r>
            <a:r>
              <a:rPr sz="2000" spc="1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000" spc="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c</a:t>
            </a:r>
            <a:r>
              <a:rPr sz="2000" spc="-14" dirty="0" smtClean="0">
                <a:solidFill>
                  <a:schemeClr val="bg1"/>
                </a:solidFill>
                <a:latin typeface="Calibri"/>
                <a:cs typeface="Calibri"/>
              </a:rPr>
              <a:t>o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mpa</a:t>
            </a:r>
            <a:r>
              <a:rPr sz="2000" spc="-44" dirty="0" smtClean="0">
                <a:solidFill>
                  <a:schemeClr val="bg1"/>
                </a:solidFill>
                <a:latin typeface="Calibri"/>
                <a:cs typeface="Calibri"/>
              </a:rPr>
              <a:t>n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y</a:t>
            </a:r>
            <a:r>
              <a:rPr sz="2000" spc="2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sz="2000" spc="10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he</a:t>
            </a:r>
            <a:r>
              <a:rPr sz="2000" spc="-34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v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ly</a:t>
            </a:r>
            <a:r>
              <a:rPr sz="2000" spc="1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n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fluenced 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b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y</a:t>
            </a:r>
            <a:r>
              <a:rPr sz="2000" spc="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000" spc="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-34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x</a:t>
            </a:r>
            <a:r>
              <a:rPr sz="2000" spc="-29" dirty="0" smtClean="0">
                <a:solidFill>
                  <a:schemeClr val="bg1"/>
                </a:solidFill>
                <a:latin typeface="Calibri"/>
                <a:cs typeface="Calibri"/>
              </a:rPr>
              <a:t>t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n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t</a:t>
            </a:r>
            <a:r>
              <a:rPr sz="2000" spc="1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-25" dirty="0" smtClean="0">
                <a:solidFill>
                  <a:schemeClr val="bg1"/>
                </a:solidFill>
                <a:latin typeface="Calibri"/>
                <a:cs typeface="Calibri"/>
              </a:rPr>
              <a:t>to </a:t>
            </a: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w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hich</a:t>
            </a:r>
            <a:r>
              <a:rPr sz="2000" spc="1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its</a:t>
            </a:r>
            <a:r>
              <a:rPr sz="2000" spc="20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2000" spc="-25" dirty="0" smtClean="0">
                <a:solidFill>
                  <a:schemeClr val="bg1"/>
                </a:solidFill>
                <a:latin typeface="Calibri"/>
                <a:cs typeface="Calibri"/>
              </a:rPr>
              <a:t>nt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egr</a:t>
            </a: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ty</a:t>
            </a:r>
            <a:r>
              <a:rPr sz="2000" spc="3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sz="2000" spc="2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m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2000" spc="-25" dirty="0" smtClean="0">
                <a:solidFill>
                  <a:schemeClr val="bg1"/>
                </a:solidFill>
                <a:latin typeface="Calibri"/>
                <a:cs typeface="Calibri"/>
              </a:rPr>
              <a:t>nt</a:t>
            </a:r>
            <a:r>
              <a:rPr sz="2000" spc="9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000" spc="4" dirty="0" smtClean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ned</a:t>
            </a:r>
            <a:r>
              <a:rPr sz="2000" spc="3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-14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nd</a:t>
            </a:r>
            <a:r>
              <a:rPr sz="2000" spc="20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sz="2000" spc="2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-34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000" spc="-29" dirty="0" smtClean="0">
                <a:solidFill>
                  <a:schemeClr val="bg1"/>
                </a:solidFill>
                <a:latin typeface="Calibri"/>
                <a:cs typeface="Calibri"/>
              </a:rPr>
              <a:t>v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l</a:t>
            </a: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b</a:t>
            </a:r>
            <a:r>
              <a:rPr sz="2000" spc="9" dirty="0" smtClean="0">
                <a:solidFill>
                  <a:schemeClr val="bg1"/>
                </a:solidFill>
                <a:latin typeface="Calibri"/>
                <a:cs typeface="Calibri"/>
              </a:rPr>
              <a:t>l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2000" spc="2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-25" dirty="0" smtClean="0">
                <a:solidFill>
                  <a:schemeClr val="bg1"/>
                </a:solidFill>
                <a:latin typeface="Calibri"/>
                <a:cs typeface="Calibri"/>
              </a:rPr>
              <a:t>t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o</a:t>
            </a:r>
            <a:r>
              <a:rPr sz="2000" spc="2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those</a:t>
            </a:r>
            <a:r>
              <a:rPr sz="2000" spc="10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w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ith</a:t>
            </a:r>
            <a:r>
              <a:rPr sz="2000" spc="2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a busine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s nee</a:t>
            </a:r>
            <a:r>
              <a:rPr sz="2000" spc="4" dirty="0" smtClean="0">
                <a:solidFill>
                  <a:schemeClr val="bg1"/>
                </a:solidFill>
                <a:latin typeface="Calibri"/>
                <a:cs typeface="Calibri"/>
              </a:rPr>
              <a:t>d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algn="just">
              <a:lnSpc>
                <a:spcPts val="2400"/>
              </a:lnSpc>
              <a:spcBef>
                <a:spcPts val="585"/>
              </a:spcBef>
            </a:pPr>
            <a:r>
              <a:rPr sz="2000" dirty="0" smtClean="0">
                <a:solidFill>
                  <a:schemeClr val="bg1"/>
                </a:solidFill>
                <a:latin typeface="Calibri"/>
                <a:cs typeface="Calibri"/>
              </a:rPr>
              <a:t>The i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n</a:t>
            </a:r>
            <a:r>
              <a:rPr sz="2000" spc="-34" dirty="0" smtClean="0">
                <a:solidFill>
                  <a:schemeClr val="bg1"/>
                </a:solidFill>
                <a:latin typeface="Calibri"/>
                <a:cs typeface="Calibri"/>
              </a:rPr>
              <a:t>f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or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m</a:t>
            </a:r>
            <a:r>
              <a:rPr sz="2000" spc="-25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t</a:t>
            </a:r>
            <a:r>
              <a:rPr sz="2000" spc="4" dirty="0" smtClean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on</a:t>
            </a:r>
            <a:r>
              <a:rPr sz="2000" spc="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-14" dirty="0" smtClean="0">
                <a:solidFill>
                  <a:schemeClr val="bg1"/>
                </a:solidFill>
                <a:latin typeface="Calibri"/>
                <a:cs typeface="Calibri"/>
              </a:rPr>
              <a:t>ow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ner mu</a:t>
            </a:r>
            <a:r>
              <a:rPr sz="2000" spc="-29" dirty="0" smtClean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t</a:t>
            </a:r>
            <a:r>
              <a:rPr sz="2000" spc="1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4" dirty="0" smtClean="0">
                <a:solidFill>
                  <a:schemeClr val="bg1"/>
                </a:solidFill>
                <a:latin typeface="Calibri"/>
                <a:cs typeface="Calibri"/>
              </a:rPr>
              <a:t>b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e 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c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000" spc="-25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2000" spc="-14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f</a:t>
            </a:r>
            <a:r>
              <a:rPr sz="2000" spc="4" dirty="0" smtClean="0">
                <a:solidFill>
                  <a:schemeClr val="bg1"/>
                </a:solidFill>
                <a:latin typeface="Calibri"/>
                <a:cs typeface="Calibri"/>
              </a:rPr>
              <a:t>u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l not</a:t>
            </a:r>
            <a:r>
              <a:rPr sz="2000" spc="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-25" dirty="0" smtClean="0">
                <a:solidFill>
                  <a:schemeClr val="bg1"/>
                </a:solidFill>
                <a:latin typeface="Calibri"/>
                <a:cs typeface="Calibri"/>
              </a:rPr>
              <a:t>t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o </a:t>
            </a:r>
            <a:r>
              <a:rPr sz="2000" spc="-14" dirty="0" smtClean="0">
                <a:solidFill>
                  <a:schemeClr val="bg1"/>
                </a:solidFill>
                <a:latin typeface="Calibri"/>
                <a:cs typeface="Calibri"/>
              </a:rPr>
              <a:t>o</a:t>
            </a:r>
            <a:r>
              <a:rPr sz="2000" spc="-29" dirty="0" smtClean="0">
                <a:solidFill>
                  <a:schemeClr val="bg1"/>
                </a:solidFill>
                <a:latin typeface="Calibri"/>
                <a:cs typeface="Calibri"/>
              </a:rPr>
              <a:t>v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-c</a:t>
            </a:r>
            <a:r>
              <a:rPr sz="2000" spc="9" dirty="0" smtClean="0">
                <a:solidFill>
                  <a:schemeClr val="bg1"/>
                </a:solidFill>
                <a:latin typeface="Calibri"/>
                <a:cs typeface="Calibri"/>
              </a:rPr>
              <a:t>l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assi</a:t>
            </a:r>
            <a:r>
              <a:rPr sz="2000" spc="9" dirty="0" smtClean="0">
                <a:solidFill>
                  <a:schemeClr val="bg1"/>
                </a:solidFill>
                <a:latin typeface="Calibri"/>
                <a:cs typeface="Calibri"/>
              </a:rPr>
              <a:t>f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y</a:t>
            </a:r>
            <a:r>
              <a:rPr sz="2000" spc="20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n</a:t>
            </a:r>
            <a:r>
              <a:rPr sz="2000" spc="-50" dirty="0" smtClean="0">
                <a:solidFill>
                  <a:schemeClr val="bg1"/>
                </a:solidFill>
                <a:latin typeface="Calibri"/>
                <a:cs typeface="Calibri"/>
              </a:rPr>
              <a:t>f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or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m</a:t>
            </a:r>
            <a:r>
              <a:rPr sz="2000" spc="-25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tion c</a:t>
            </a:r>
            <a:r>
              <a:rPr sz="2000" spc="-25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2000" spc="-25" dirty="0" smtClean="0">
                <a:solidFill>
                  <a:schemeClr val="bg1"/>
                </a:solidFill>
                <a:latin typeface="Calibri"/>
                <a:cs typeface="Calibri"/>
              </a:rPr>
              <a:t>at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2000" spc="4" dirty="0" smtClean="0">
                <a:solidFill>
                  <a:schemeClr val="bg1"/>
                </a:solidFill>
                <a:latin typeface="Calibri"/>
                <a:cs typeface="Calibri"/>
              </a:rPr>
              <a:t>d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704" y="3539601"/>
            <a:ext cx="265655" cy="279908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87704" y="4515342"/>
            <a:ext cx="265655" cy="279908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144455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878840" y="601726"/>
            <a:ext cx="7195564" cy="1774063"/>
          </a:xfrm>
          <a:prstGeom prst="rect">
            <a:avLst/>
          </a:prstGeom>
        </p:spPr>
        <p:txBody>
          <a:bodyPr wrap="square" lIns="0" tIns="28606" rIns="0" bIns="0" rtlCol="0">
            <a:noAutofit/>
          </a:bodyPr>
          <a:lstStyle/>
          <a:p>
            <a:pPr marL="1545209" marR="33808">
              <a:lnSpc>
                <a:spcPts val="4505"/>
              </a:lnSpc>
            </a:pPr>
            <a:r>
              <a:rPr sz="4400" b="1" spc="-26" dirty="0" smtClean="0">
                <a:solidFill>
                  <a:schemeClr val="bg1"/>
                </a:solidFill>
                <a:latin typeface="Calibri"/>
                <a:cs typeface="Calibri"/>
              </a:rPr>
              <a:t>RECLASSIFICATION</a:t>
            </a:r>
            <a:endParaRPr sz="44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33808">
              <a:lnSpc>
                <a:spcPct val="101725"/>
              </a:lnSpc>
              <a:spcBef>
                <a:spcPts val="818"/>
              </a:spcBef>
            </a:pPr>
            <a:r>
              <a:rPr sz="2000" b="1" spc="-8" dirty="0" smtClean="0">
                <a:solidFill>
                  <a:schemeClr val="bg1"/>
                </a:solidFill>
                <a:latin typeface="Calibri"/>
                <a:cs typeface="Calibri"/>
              </a:rPr>
              <a:t>RECOMMENDED POLICY: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413766" indent="-286461">
              <a:lnSpc>
                <a:spcPts val="2400"/>
              </a:lnSpc>
              <a:spcBef>
                <a:spcPts val="1180"/>
              </a:spcBef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r>
              <a:rPr sz="2000" spc="164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000" spc="-3" dirty="0" smtClean="0">
                <a:solidFill>
                  <a:schemeClr val="bg1"/>
                </a:solidFill>
                <a:latin typeface="Calibri"/>
                <a:cs typeface="Calibri"/>
              </a:rPr>
              <a:t>The owner should review the classification of information at least annually for possible reclassification.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1333770"/>
            <a:ext cx="152653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0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2964704"/>
            <a:ext cx="152654" cy="279908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0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40" y="2980055"/>
            <a:ext cx="1432788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b="1" spc="0" dirty="0" smtClean="0">
                <a:solidFill>
                  <a:schemeClr val="bg1"/>
                </a:solidFill>
                <a:latin typeface="Calibri"/>
                <a:cs typeface="Calibri"/>
              </a:rPr>
              <a:t>DISCUSSION: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444" y="3406759"/>
            <a:ext cx="265655" cy="721868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  <a:p>
            <a:pPr marL="12700">
              <a:lnSpc>
                <a:spcPct val="92488"/>
              </a:lnSpc>
              <a:spcBef>
                <a:spcPts val="1153"/>
              </a:spcBef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9906" y="3422015"/>
            <a:ext cx="7082160" cy="1026744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 marR="46508">
              <a:lnSpc>
                <a:spcPts val="2105"/>
              </a:lnSpc>
            </a:pPr>
            <a:r>
              <a:rPr sz="2000" spc="-2" dirty="0" smtClean="0">
                <a:solidFill>
                  <a:schemeClr val="bg1"/>
                </a:solidFill>
                <a:latin typeface="Calibri"/>
                <a:cs typeface="Calibri"/>
              </a:rPr>
              <a:t>The sensitivity of most classified information decreases over time.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70612">
              <a:lnSpc>
                <a:spcPct val="101725"/>
              </a:lnSpc>
              <a:spcBef>
                <a:spcPts val="933"/>
              </a:spcBef>
            </a:pPr>
            <a:r>
              <a:rPr sz="2000" spc="40" dirty="0" smtClean="0">
                <a:solidFill>
                  <a:schemeClr val="bg1"/>
                </a:solidFill>
                <a:latin typeface="Calibri"/>
                <a:cs typeface="Calibri"/>
              </a:rPr>
              <a:t>Confidential information may become Internal Use, and Internal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46508">
              <a:lnSpc>
                <a:spcPts val="2400"/>
              </a:lnSpc>
              <a:spcBef>
                <a:spcPts val="120"/>
              </a:spcBef>
            </a:pP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may eventually become Public.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98002" y="3863975"/>
            <a:ext cx="453043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dirty="0" smtClean="0">
                <a:solidFill>
                  <a:schemeClr val="bg1"/>
                </a:solidFill>
                <a:latin typeface="Calibri"/>
                <a:cs typeface="Calibri"/>
              </a:rPr>
              <a:t>Use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4595733"/>
            <a:ext cx="265655" cy="279908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79906" y="4610989"/>
            <a:ext cx="7574602" cy="1194358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20" dirty="0" smtClean="0">
                <a:solidFill>
                  <a:schemeClr val="bg1"/>
                </a:solidFill>
                <a:latin typeface="Calibri"/>
                <a:cs typeface="Calibri"/>
              </a:rPr>
              <a:t>Because Confidential information often has a more restricted audience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2050">
              <a:lnSpc>
                <a:spcPts val="2400"/>
              </a:lnSpc>
              <a:spcBef>
                <a:spcPts val="14"/>
              </a:spcBef>
            </a:pPr>
            <a:r>
              <a:rPr sz="2000" spc="25" dirty="0" smtClean="0">
                <a:solidFill>
                  <a:schemeClr val="bg1"/>
                </a:solidFill>
                <a:latin typeface="Calibri"/>
                <a:cs typeface="Calibri"/>
              </a:rPr>
              <a:t>than  Internal  Use  information,  it  is  important  that  information  be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1524">
              <a:lnSpc>
                <a:spcPts val="2400"/>
              </a:lnSpc>
            </a:pPr>
            <a:r>
              <a:rPr sz="2000" spc="48" dirty="0" smtClean="0">
                <a:solidFill>
                  <a:schemeClr val="bg1"/>
                </a:solidFill>
                <a:latin typeface="Calibri"/>
                <a:cs typeface="Calibri"/>
              </a:rPr>
              <a:t>properly classified to give the widest and most appropriate audience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38176">
              <a:lnSpc>
                <a:spcPts val="2400"/>
              </a:lnSpc>
            </a:pPr>
            <a:r>
              <a:rPr sz="2000" spc="-1" dirty="0" smtClean="0">
                <a:solidFill>
                  <a:schemeClr val="bg1"/>
                </a:solidFill>
                <a:latin typeface="Calibri"/>
                <a:cs typeface="Calibri"/>
              </a:rPr>
              <a:t>possible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3822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762406" y="750849"/>
            <a:ext cx="7010399" cy="1491411"/>
          </a:xfrm>
          <a:prstGeom prst="rect">
            <a:avLst/>
          </a:prstGeom>
        </p:spPr>
        <p:txBody>
          <a:bodyPr wrap="square" lIns="0" tIns="28606" rIns="0" bIns="0" rtlCol="0">
            <a:noAutofit/>
          </a:bodyPr>
          <a:lstStyle/>
          <a:p>
            <a:pPr marL="844524">
              <a:lnSpc>
                <a:spcPts val="4505"/>
              </a:lnSpc>
            </a:pPr>
            <a:r>
              <a:rPr sz="4400" b="1" spc="-20" dirty="0" smtClean="0">
                <a:solidFill>
                  <a:schemeClr val="bg1"/>
                </a:solidFill>
                <a:latin typeface="Calibri"/>
                <a:cs typeface="Calibri"/>
              </a:rPr>
              <a:t>INFORMATION HANDLING</a:t>
            </a:r>
            <a:endParaRPr sz="44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83941">
              <a:lnSpc>
                <a:spcPct val="101725"/>
              </a:lnSpc>
              <a:spcBef>
                <a:spcPts val="3005"/>
              </a:spcBef>
            </a:pPr>
            <a:r>
              <a:rPr sz="3200" spc="4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r>
              <a:rPr sz="3200" spc="-8" dirty="0" smtClean="0">
                <a:solidFill>
                  <a:schemeClr val="bg1"/>
                </a:solidFill>
                <a:latin typeface="Calibri"/>
                <a:cs typeface="Calibri"/>
              </a:rPr>
              <a:t>Introduction</a:t>
            </a:r>
            <a:endParaRPr sz="32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2406" y="2370931"/>
            <a:ext cx="2190492" cy="2212752"/>
          </a:xfrm>
          <a:prstGeom prst="rect">
            <a:avLst/>
          </a:prstGeom>
        </p:spPr>
        <p:txBody>
          <a:bodyPr wrap="square" lIns="0" tIns="22193" rIns="0" bIns="0" rtlCol="0">
            <a:noAutofit/>
          </a:bodyPr>
          <a:lstStyle/>
          <a:p>
            <a:pPr marL="12700">
              <a:lnSpc>
                <a:spcPts val="3495"/>
              </a:lnSpc>
            </a:pPr>
            <a:r>
              <a:rPr sz="3200" spc="4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r>
              <a:rPr sz="3200" spc="-12" dirty="0" smtClean="0">
                <a:solidFill>
                  <a:schemeClr val="bg1"/>
                </a:solidFill>
                <a:latin typeface="Calibri"/>
                <a:cs typeface="Calibri"/>
              </a:rPr>
              <a:t>Information</a:t>
            </a:r>
            <a:endParaRPr sz="32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527"/>
              </a:spcBef>
            </a:pPr>
            <a:r>
              <a:rPr sz="3200" spc="4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r>
              <a:rPr sz="3200" spc="-12" dirty="0" smtClean="0">
                <a:solidFill>
                  <a:schemeClr val="bg1"/>
                </a:solidFill>
                <a:latin typeface="Calibri"/>
                <a:cs typeface="Calibri"/>
              </a:rPr>
              <a:t>Information</a:t>
            </a:r>
            <a:endParaRPr sz="32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703"/>
              </a:spcBef>
            </a:pPr>
            <a:r>
              <a:rPr sz="3200" spc="4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r>
              <a:rPr sz="3200" spc="-12" dirty="0" smtClean="0">
                <a:solidFill>
                  <a:schemeClr val="bg1"/>
                </a:solidFill>
                <a:latin typeface="Calibri"/>
                <a:cs typeface="Calibri"/>
              </a:rPr>
              <a:t>Information</a:t>
            </a:r>
            <a:endParaRPr sz="32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701"/>
              </a:spcBef>
            </a:pPr>
            <a:r>
              <a:rPr sz="3200" spc="4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r>
              <a:rPr sz="3200" spc="-12" dirty="0" smtClean="0">
                <a:solidFill>
                  <a:schemeClr val="bg1"/>
                </a:solidFill>
                <a:latin typeface="Calibri"/>
                <a:cs typeface="Calibri"/>
              </a:rPr>
              <a:t>Information</a:t>
            </a:r>
            <a:endParaRPr sz="32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959733" y="2395474"/>
            <a:ext cx="3312972" cy="2188210"/>
          </a:xfrm>
          <a:prstGeom prst="rect">
            <a:avLst/>
          </a:prstGeom>
        </p:spPr>
        <p:txBody>
          <a:bodyPr wrap="square" lIns="0" tIns="20986" rIns="0" bIns="0" rtlCol="0">
            <a:noAutofit/>
          </a:bodyPr>
          <a:lstStyle/>
          <a:p>
            <a:pPr marL="12700" marR="61714">
              <a:lnSpc>
                <a:spcPts val="3304"/>
              </a:lnSpc>
            </a:pPr>
            <a:r>
              <a:rPr sz="3200" spc="-1" dirty="0" smtClean="0">
                <a:solidFill>
                  <a:schemeClr val="bg1"/>
                </a:solidFill>
                <a:latin typeface="Calibri"/>
                <a:cs typeface="Calibri"/>
              </a:rPr>
              <a:t>labelling</a:t>
            </a:r>
            <a:endParaRPr sz="32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>
              <a:lnSpc>
                <a:spcPts val="3906"/>
              </a:lnSpc>
              <a:spcBef>
                <a:spcPts val="536"/>
              </a:spcBef>
            </a:pPr>
            <a:r>
              <a:rPr sz="3200" dirty="0" smtClean="0">
                <a:solidFill>
                  <a:schemeClr val="bg1"/>
                </a:solidFill>
                <a:latin typeface="Calibri"/>
                <a:cs typeface="Calibri"/>
              </a:rPr>
              <a:t>use</a:t>
            </a:r>
            <a:r>
              <a:rPr sz="3200" spc="-9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3200" spc="0" dirty="0" smtClean="0">
                <a:solidFill>
                  <a:schemeClr val="bg1"/>
                </a:solidFill>
                <a:latin typeface="Calibri"/>
                <a:cs typeface="Calibri"/>
              </a:rPr>
              <a:t>and</a:t>
            </a:r>
            <a:r>
              <a:rPr sz="3200" spc="9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3200" spc="0" dirty="0" smtClean="0">
                <a:solidFill>
                  <a:schemeClr val="bg1"/>
                </a:solidFill>
                <a:latin typeface="Calibri"/>
                <a:cs typeface="Calibri"/>
              </a:rPr>
              <a:t>dup</a:t>
            </a:r>
            <a:r>
              <a:rPr sz="3200" spc="-14" dirty="0" smtClean="0">
                <a:solidFill>
                  <a:schemeClr val="bg1"/>
                </a:solidFill>
                <a:latin typeface="Calibri"/>
                <a:cs typeface="Calibri"/>
              </a:rPr>
              <a:t>l</a:t>
            </a:r>
            <a:r>
              <a:rPr sz="3200" spc="0" dirty="0" smtClean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3200" spc="-25" dirty="0" smtClean="0">
                <a:solidFill>
                  <a:schemeClr val="bg1"/>
                </a:solidFill>
                <a:latin typeface="Calibri"/>
                <a:cs typeface="Calibri"/>
              </a:rPr>
              <a:t>c</a:t>
            </a:r>
            <a:r>
              <a:rPr sz="3200" spc="-19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3200" spc="0" dirty="0" smtClean="0">
                <a:solidFill>
                  <a:schemeClr val="bg1"/>
                </a:solidFill>
                <a:latin typeface="Calibri"/>
                <a:cs typeface="Calibri"/>
              </a:rPr>
              <a:t>t</a:t>
            </a:r>
            <a:r>
              <a:rPr sz="3200" spc="-9" dirty="0" smtClean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3200" spc="0" dirty="0" smtClean="0">
                <a:solidFill>
                  <a:schemeClr val="bg1"/>
                </a:solidFill>
                <a:latin typeface="Calibri"/>
                <a:cs typeface="Calibri"/>
              </a:rPr>
              <a:t>on </a:t>
            </a:r>
            <a:endParaRPr sz="32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>
              <a:lnSpc>
                <a:spcPts val="3906"/>
              </a:lnSpc>
              <a:spcBef>
                <a:spcPts val="703"/>
              </a:spcBef>
            </a:pPr>
            <a:r>
              <a:rPr sz="3200" spc="-22" dirty="0" smtClean="0">
                <a:solidFill>
                  <a:schemeClr val="bg1"/>
                </a:solidFill>
                <a:latin typeface="Calibri"/>
                <a:cs typeface="Calibri"/>
              </a:rPr>
              <a:t>storage</a:t>
            </a:r>
            <a:endParaRPr sz="32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61714">
              <a:lnSpc>
                <a:spcPct val="101725"/>
              </a:lnSpc>
              <a:spcBef>
                <a:spcPts val="828"/>
              </a:spcBef>
            </a:pPr>
            <a:r>
              <a:rPr sz="3200" spc="-1" dirty="0" smtClean="0">
                <a:solidFill>
                  <a:schemeClr val="bg1"/>
                </a:solidFill>
                <a:latin typeface="Calibri"/>
                <a:cs typeface="Calibri"/>
              </a:rPr>
              <a:t>disposal</a:t>
            </a:r>
            <a:endParaRPr sz="320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6971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78840" y="601726"/>
            <a:ext cx="7695031" cy="1663395"/>
          </a:xfrm>
          <a:prstGeom prst="rect">
            <a:avLst/>
          </a:prstGeom>
        </p:spPr>
        <p:txBody>
          <a:bodyPr wrap="square" lIns="0" tIns="28606" rIns="0" bIns="0" rtlCol="0">
            <a:noAutofit/>
          </a:bodyPr>
          <a:lstStyle/>
          <a:p>
            <a:pPr marL="1856486" marR="46508">
              <a:lnSpc>
                <a:spcPts val="4505"/>
              </a:lnSpc>
            </a:pPr>
            <a:r>
              <a:rPr sz="4400" b="1" spc="-1" dirty="0" smtClean="0">
                <a:solidFill>
                  <a:schemeClr val="bg1"/>
                </a:solidFill>
                <a:latin typeface="Calibri"/>
                <a:cs typeface="Calibri"/>
              </a:rPr>
              <a:t>INTRODUCTION</a:t>
            </a:r>
            <a:endParaRPr sz="44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426"/>
              </a:spcBef>
            </a:pPr>
            <a:r>
              <a:rPr sz="2000" spc="-2" dirty="0" smtClean="0">
                <a:solidFill>
                  <a:schemeClr val="bg1"/>
                </a:solidFill>
                <a:latin typeface="Calibri"/>
                <a:cs typeface="Calibri"/>
              </a:rPr>
              <a:t>Information handling will help to identify standards and guidelines to help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46508">
              <a:lnSpc>
                <a:spcPts val="2400"/>
              </a:lnSpc>
              <a:spcBef>
                <a:spcPts val="120"/>
              </a:spcBef>
            </a:pPr>
            <a:r>
              <a:rPr sz="2000" spc="-6" dirty="0" smtClean="0">
                <a:solidFill>
                  <a:schemeClr val="bg1"/>
                </a:solidFill>
                <a:latin typeface="Calibri"/>
                <a:cs typeface="Calibri"/>
              </a:rPr>
              <a:t>safeguard information during its useful life.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664986"/>
            <a:ext cx="152654" cy="279908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0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488327"/>
            <a:ext cx="152654" cy="279908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0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2503678"/>
            <a:ext cx="6724504" cy="5847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3" dirty="0" smtClean="0">
                <a:solidFill>
                  <a:schemeClr val="bg1"/>
                </a:solidFill>
                <a:latin typeface="Calibri"/>
                <a:cs typeface="Calibri"/>
              </a:rPr>
              <a:t>This process will take place once the information is obtained and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38176">
              <a:lnSpc>
                <a:spcPts val="2400"/>
              </a:lnSpc>
              <a:spcBef>
                <a:spcPts val="14"/>
              </a:spcBef>
            </a:pPr>
            <a:r>
              <a:rPr sz="2000" spc="-1" dirty="0" smtClean="0">
                <a:solidFill>
                  <a:schemeClr val="bg1"/>
                </a:solidFill>
                <a:latin typeface="Calibri"/>
                <a:cs typeface="Calibri"/>
              </a:rPr>
              <a:t>classified.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1781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 txBox="1"/>
          <p:nvPr/>
        </p:nvSpPr>
        <p:spPr>
          <a:xfrm>
            <a:off x="673404" y="601726"/>
            <a:ext cx="6902835" cy="1313942"/>
          </a:xfrm>
          <a:prstGeom prst="rect">
            <a:avLst/>
          </a:prstGeom>
        </p:spPr>
        <p:txBody>
          <a:bodyPr wrap="square" lIns="0" tIns="28606" rIns="0" bIns="0" rtlCol="0">
            <a:noAutofit/>
          </a:bodyPr>
          <a:lstStyle/>
          <a:p>
            <a:pPr marL="990168">
              <a:lnSpc>
                <a:spcPts val="4505"/>
              </a:lnSpc>
            </a:pPr>
            <a:r>
              <a:rPr sz="4400" b="1" spc="-19" dirty="0" smtClean="0">
                <a:solidFill>
                  <a:schemeClr val="bg1"/>
                </a:solidFill>
                <a:latin typeface="Calibri"/>
                <a:cs typeface="Calibri"/>
              </a:rPr>
              <a:t>INFORMATION LABELING</a:t>
            </a:r>
            <a:endParaRPr sz="44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83896">
              <a:lnSpc>
                <a:spcPct val="101725"/>
              </a:lnSpc>
              <a:spcBef>
                <a:spcPts val="3199"/>
              </a:spcBef>
            </a:pPr>
            <a:r>
              <a:rPr sz="1900" b="1" spc="-16" dirty="0" smtClean="0">
                <a:solidFill>
                  <a:schemeClr val="bg1"/>
                </a:solidFill>
                <a:latin typeface="Calibri"/>
                <a:cs typeface="Calibri"/>
              </a:rPr>
              <a:t>RECOMMENDED STANDARD:</a:t>
            </a:r>
            <a:endParaRPr sz="19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0200" y="1634952"/>
            <a:ext cx="145796" cy="266192"/>
          </a:xfrm>
          <a:prstGeom prst="rect">
            <a:avLst/>
          </a:prstGeom>
        </p:spPr>
        <p:txBody>
          <a:bodyPr wrap="square" lIns="0" tIns="12954" rIns="0" bIns="0" rtlCol="0">
            <a:noAutofit/>
          </a:bodyPr>
          <a:lstStyle/>
          <a:p>
            <a:pPr marL="12700">
              <a:lnSpc>
                <a:spcPts val="2039"/>
              </a:lnSpc>
            </a:pPr>
            <a:r>
              <a:rPr sz="19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19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7704" y="2106339"/>
            <a:ext cx="600256" cy="280625"/>
          </a:xfrm>
          <a:prstGeom prst="rect">
            <a:avLst/>
          </a:prstGeom>
        </p:spPr>
        <p:txBody>
          <a:bodyPr wrap="square" lIns="0" tIns="13398" rIns="0" bIns="0" rtlCol="0">
            <a:noAutofit/>
          </a:bodyPr>
          <a:lstStyle/>
          <a:p>
            <a:pPr marL="12700">
              <a:lnSpc>
                <a:spcPts val="2110"/>
              </a:lnSpc>
            </a:pPr>
            <a:r>
              <a:rPr sz="19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r>
              <a:rPr sz="1900" spc="259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900" spc="0" dirty="0" smtClean="0">
                <a:solidFill>
                  <a:schemeClr val="bg1"/>
                </a:solidFill>
                <a:latin typeface="Calibri"/>
                <a:cs typeface="Calibri"/>
              </a:rPr>
              <a:t>All</a:t>
            </a:r>
            <a:endParaRPr sz="19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10030" y="2120772"/>
            <a:ext cx="1250909" cy="266192"/>
          </a:xfrm>
          <a:prstGeom prst="rect">
            <a:avLst/>
          </a:prstGeom>
        </p:spPr>
        <p:txBody>
          <a:bodyPr wrap="square" lIns="0" tIns="12668" rIns="0" bIns="0" rtlCol="0">
            <a:noAutofit/>
          </a:bodyPr>
          <a:lstStyle/>
          <a:p>
            <a:pPr marL="12700">
              <a:lnSpc>
                <a:spcPts val="1995"/>
              </a:lnSpc>
            </a:pPr>
            <a:r>
              <a:rPr sz="1900" spc="0" dirty="0" smtClean="0">
                <a:solidFill>
                  <a:schemeClr val="bg1"/>
                </a:solidFill>
                <a:latin typeface="Calibri"/>
                <a:cs typeface="Calibri"/>
              </a:rPr>
              <a:t>Confidential</a:t>
            </a:r>
            <a:endParaRPr sz="19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86583" y="2120772"/>
            <a:ext cx="1217256" cy="266192"/>
          </a:xfrm>
          <a:prstGeom prst="rect">
            <a:avLst/>
          </a:prstGeom>
        </p:spPr>
        <p:txBody>
          <a:bodyPr wrap="square" lIns="0" tIns="12668" rIns="0" bIns="0" rtlCol="0">
            <a:noAutofit/>
          </a:bodyPr>
          <a:lstStyle/>
          <a:p>
            <a:pPr marL="12700">
              <a:lnSpc>
                <a:spcPts val="1995"/>
              </a:lnSpc>
            </a:pPr>
            <a:r>
              <a:rPr sz="1900" spc="-5" dirty="0" smtClean="0">
                <a:solidFill>
                  <a:schemeClr val="bg1"/>
                </a:solidFill>
                <a:latin typeface="Calibri"/>
                <a:cs typeface="Calibri"/>
              </a:rPr>
              <a:t>information</a:t>
            </a:r>
            <a:endParaRPr sz="19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29227" y="2120772"/>
            <a:ext cx="552243" cy="266192"/>
          </a:xfrm>
          <a:prstGeom prst="rect">
            <a:avLst/>
          </a:prstGeom>
        </p:spPr>
        <p:txBody>
          <a:bodyPr wrap="square" lIns="0" tIns="12668" rIns="0" bIns="0" rtlCol="0">
            <a:noAutofit/>
          </a:bodyPr>
          <a:lstStyle/>
          <a:p>
            <a:pPr marL="12700">
              <a:lnSpc>
                <a:spcPts val="1995"/>
              </a:lnSpc>
            </a:pPr>
            <a:r>
              <a:rPr sz="1900" spc="-6" dirty="0" smtClean="0">
                <a:solidFill>
                  <a:schemeClr val="bg1"/>
                </a:solidFill>
                <a:latin typeface="Calibri"/>
                <a:cs typeface="Calibri"/>
              </a:rPr>
              <a:t>must</a:t>
            </a:r>
            <a:endParaRPr sz="19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06137" y="2120772"/>
            <a:ext cx="307989" cy="266192"/>
          </a:xfrm>
          <a:prstGeom prst="rect">
            <a:avLst/>
          </a:prstGeom>
        </p:spPr>
        <p:txBody>
          <a:bodyPr wrap="square" lIns="0" tIns="12668" rIns="0" bIns="0" rtlCol="0">
            <a:noAutofit/>
          </a:bodyPr>
          <a:lstStyle/>
          <a:p>
            <a:pPr marL="12700">
              <a:lnSpc>
                <a:spcPts val="1995"/>
              </a:lnSpc>
            </a:pPr>
            <a:r>
              <a:rPr sz="1900" dirty="0" smtClean="0">
                <a:solidFill>
                  <a:schemeClr val="bg1"/>
                </a:solidFill>
                <a:latin typeface="Calibri"/>
                <a:cs typeface="Calibri"/>
              </a:rPr>
              <a:t>be</a:t>
            </a:r>
            <a:endParaRPr sz="19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38953" y="2120772"/>
            <a:ext cx="701945" cy="266192"/>
          </a:xfrm>
          <a:prstGeom prst="rect">
            <a:avLst/>
          </a:prstGeom>
        </p:spPr>
        <p:txBody>
          <a:bodyPr wrap="square" lIns="0" tIns="12668" rIns="0" bIns="0" rtlCol="0">
            <a:noAutofit/>
          </a:bodyPr>
          <a:lstStyle/>
          <a:p>
            <a:pPr marL="12700">
              <a:lnSpc>
                <a:spcPts val="1995"/>
              </a:lnSpc>
            </a:pPr>
            <a:r>
              <a:rPr sz="1900" dirty="0" smtClean="0">
                <a:solidFill>
                  <a:schemeClr val="bg1"/>
                </a:solidFill>
                <a:latin typeface="Calibri"/>
                <a:cs typeface="Calibri"/>
              </a:rPr>
              <a:t>clearly</a:t>
            </a:r>
            <a:endParaRPr sz="19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66485" y="2120772"/>
            <a:ext cx="782074" cy="266192"/>
          </a:xfrm>
          <a:prstGeom prst="rect">
            <a:avLst/>
          </a:prstGeom>
        </p:spPr>
        <p:txBody>
          <a:bodyPr wrap="square" lIns="0" tIns="12668" rIns="0" bIns="0" rtlCol="0">
            <a:noAutofit/>
          </a:bodyPr>
          <a:lstStyle/>
          <a:p>
            <a:pPr marL="12700">
              <a:lnSpc>
                <a:spcPts val="1995"/>
              </a:lnSpc>
            </a:pPr>
            <a:r>
              <a:rPr sz="1900" spc="2" dirty="0" smtClean="0">
                <a:solidFill>
                  <a:schemeClr val="bg1"/>
                </a:solidFill>
                <a:latin typeface="Calibri"/>
                <a:cs typeface="Calibri"/>
              </a:rPr>
              <a:t>labeled</a:t>
            </a:r>
            <a:endParaRPr sz="19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75170" y="2120772"/>
            <a:ext cx="496073" cy="266192"/>
          </a:xfrm>
          <a:prstGeom prst="rect">
            <a:avLst/>
          </a:prstGeom>
        </p:spPr>
        <p:txBody>
          <a:bodyPr wrap="square" lIns="0" tIns="12668" rIns="0" bIns="0" rtlCol="0">
            <a:noAutofit/>
          </a:bodyPr>
          <a:lstStyle/>
          <a:p>
            <a:pPr marL="12700">
              <a:lnSpc>
                <a:spcPts val="1995"/>
              </a:lnSpc>
            </a:pPr>
            <a:r>
              <a:rPr sz="1900" dirty="0" smtClean="0">
                <a:solidFill>
                  <a:schemeClr val="bg1"/>
                </a:solidFill>
                <a:latin typeface="Calibri"/>
                <a:cs typeface="Calibri"/>
              </a:rPr>
              <a:t>with</a:t>
            </a:r>
            <a:endParaRPr sz="19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95438" y="2120772"/>
            <a:ext cx="389852" cy="266192"/>
          </a:xfrm>
          <a:prstGeom prst="rect">
            <a:avLst/>
          </a:prstGeom>
        </p:spPr>
        <p:txBody>
          <a:bodyPr wrap="square" lIns="0" tIns="12668" rIns="0" bIns="0" rtlCol="0">
            <a:noAutofit/>
          </a:bodyPr>
          <a:lstStyle/>
          <a:p>
            <a:pPr marL="12700">
              <a:lnSpc>
                <a:spcPts val="1995"/>
              </a:lnSpc>
            </a:pPr>
            <a:r>
              <a:rPr sz="1900" spc="3" dirty="0" smtClean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endParaRPr sz="19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10550" y="2120772"/>
            <a:ext cx="566072" cy="266192"/>
          </a:xfrm>
          <a:prstGeom prst="rect">
            <a:avLst/>
          </a:prstGeom>
        </p:spPr>
        <p:txBody>
          <a:bodyPr wrap="square" lIns="0" tIns="12668" rIns="0" bIns="0" rtlCol="0">
            <a:noAutofit/>
          </a:bodyPr>
          <a:lstStyle/>
          <a:p>
            <a:pPr marL="12700">
              <a:lnSpc>
                <a:spcPts val="1995"/>
              </a:lnSpc>
            </a:pPr>
            <a:r>
              <a:rPr sz="1900" spc="-9" dirty="0" smtClean="0">
                <a:solidFill>
                  <a:schemeClr val="bg1"/>
                </a:solidFill>
                <a:latin typeface="Calibri"/>
                <a:cs typeface="Calibri"/>
              </a:rPr>
              <a:t>word</a:t>
            </a:r>
            <a:endParaRPr sz="19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0200" y="2381377"/>
            <a:ext cx="8449536" cy="1468704"/>
          </a:xfrm>
          <a:prstGeom prst="rect">
            <a:avLst/>
          </a:prstGeom>
        </p:spPr>
        <p:txBody>
          <a:bodyPr wrap="square" lIns="0" tIns="12668" rIns="0" bIns="0" rtlCol="0">
            <a:noAutofit/>
          </a:bodyPr>
          <a:lstStyle/>
          <a:p>
            <a:pPr marL="756716">
              <a:lnSpc>
                <a:spcPts val="1995"/>
              </a:lnSpc>
            </a:pPr>
            <a:r>
              <a:rPr sz="1900" spc="8" dirty="0" smtClean="0">
                <a:solidFill>
                  <a:schemeClr val="bg1"/>
                </a:solidFill>
                <a:latin typeface="Calibri"/>
                <a:cs typeface="Calibri"/>
              </a:rPr>
              <a:t>“Confidential.” Any information not specifically labelled should be treated as</a:t>
            </a:r>
            <a:endParaRPr sz="19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756716" marR="36118">
              <a:lnSpc>
                <a:spcPts val="2050"/>
              </a:lnSpc>
              <a:spcBef>
                <a:spcPts val="2"/>
              </a:spcBef>
            </a:pPr>
            <a:r>
              <a:rPr sz="1900" spc="-6" dirty="0" smtClean="0">
                <a:solidFill>
                  <a:schemeClr val="bg1"/>
                </a:solidFill>
                <a:latin typeface="Calibri"/>
                <a:cs typeface="Calibri"/>
              </a:rPr>
              <a:t>Internal Use</a:t>
            </a:r>
            <a:endParaRPr sz="19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36118">
              <a:lnSpc>
                <a:spcPct val="101725"/>
              </a:lnSpc>
              <a:spcBef>
                <a:spcPts val="1286"/>
              </a:spcBef>
            </a:pPr>
            <a:r>
              <a:rPr sz="1900" b="1" spc="-7" dirty="0" smtClean="0">
                <a:solidFill>
                  <a:schemeClr val="bg1"/>
                </a:solidFill>
                <a:latin typeface="Calibri"/>
                <a:cs typeface="Calibri"/>
              </a:rPr>
              <a:t>RECOMMENDED PROCEDURE:</a:t>
            </a:r>
            <a:endParaRPr sz="19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82752" marR="36118">
              <a:lnSpc>
                <a:spcPct val="101725"/>
              </a:lnSpc>
              <a:spcBef>
                <a:spcPts val="1388"/>
              </a:spcBef>
            </a:pPr>
            <a:r>
              <a:rPr sz="1900" spc="-6" dirty="0" smtClean="0">
                <a:solidFill>
                  <a:schemeClr val="bg1"/>
                </a:solidFill>
                <a:latin typeface="Calibri"/>
                <a:cs typeface="Calibri"/>
              </a:rPr>
              <a:t>All Confidential information is to be marked as follows:</a:t>
            </a:r>
            <a:endParaRPr sz="19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704" y="4040549"/>
            <a:ext cx="252707" cy="266192"/>
          </a:xfrm>
          <a:prstGeom prst="rect">
            <a:avLst/>
          </a:prstGeom>
        </p:spPr>
        <p:txBody>
          <a:bodyPr wrap="square" lIns="0" tIns="12922" rIns="0" bIns="0" rtlCol="0">
            <a:noAutofit/>
          </a:bodyPr>
          <a:lstStyle/>
          <a:p>
            <a:pPr marL="12700">
              <a:lnSpc>
                <a:spcPts val="2035"/>
              </a:lnSpc>
            </a:pPr>
            <a:r>
              <a:rPr sz="19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19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4216" y="4054982"/>
            <a:ext cx="7699855" cy="2250770"/>
          </a:xfrm>
          <a:prstGeom prst="rect">
            <a:avLst/>
          </a:prstGeom>
        </p:spPr>
        <p:txBody>
          <a:bodyPr wrap="square" lIns="0" tIns="12668" rIns="0" bIns="0" rtlCol="0">
            <a:noAutofit/>
          </a:bodyPr>
          <a:lstStyle/>
          <a:p>
            <a:pPr marL="67563" marR="8009" algn="just">
              <a:lnSpc>
                <a:spcPts val="1995"/>
              </a:lnSpc>
            </a:pPr>
            <a:r>
              <a:rPr sz="1900" spc="-7" dirty="0" smtClean="0">
                <a:solidFill>
                  <a:schemeClr val="bg1"/>
                </a:solidFill>
                <a:latin typeface="Calibri"/>
                <a:cs typeface="Calibri"/>
              </a:rPr>
              <a:t>The name of the owner and the date of preparation are to appear on the face</a:t>
            </a:r>
            <a:endParaRPr sz="19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5953144" algn="just">
              <a:lnSpc>
                <a:spcPts val="2050"/>
              </a:lnSpc>
              <a:spcBef>
                <a:spcPts val="2"/>
              </a:spcBef>
            </a:pPr>
            <a:r>
              <a:rPr sz="1900" spc="-3" dirty="0" smtClean="0">
                <a:solidFill>
                  <a:schemeClr val="bg1"/>
                </a:solidFill>
                <a:latin typeface="Calibri"/>
                <a:cs typeface="Calibri"/>
              </a:rPr>
              <a:t>of the document.</a:t>
            </a:r>
            <a:endParaRPr sz="1900">
              <a:solidFill>
                <a:schemeClr val="bg1"/>
              </a:solidFill>
              <a:latin typeface="Calibri"/>
              <a:cs typeface="Calibri"/>
            </a:endParaRPr>
          </a:p>
          <a:p>
            <a:pPr marL="67563" algn="just">
              <a:lnSpc>
                <a:spcPct val="101725"/>
              </a:lnSpc>
              <a:spcBef>
                <a:spcPts val="1286"/>
              </a:spcBef>
            </a:pPr>
            <a:r>
              <a:rPr sz="1900" spc="12" dirty="0" smtClean="0">
                <a:solidFill>
                  <a:schemeClr val="bg1"/>
                </a:solidFill>
                <a:latin typeface="Calibri"/>
                <a:cs typeface="Calibri"/>
              </a:rPr>
              <a:t>The document or any reproduction is to be stamped or marked Confidential</a:t>
            </a:r>
            <a:endParaRPr sz="19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1298091" algn="just">
              <a:lnSpc>
                <a:spcPts val="2050"/>
              </a:lnSpc>
              <a:spcBef>
                <a:spcPts val="102"/>
              </a:spcBef>
            </a:pPr>
            <a:r>
              <a:rPr sz="1900" spc="-2" dirty="0" smtClean="0">
                <a:solidFill>
                  <a:schemeClr val="bg1"/>
                </a:solidFill>
                <a:latin typeface="Calibri"/>
                <a:cs typeface="Calibri"/>
              </a:rPr>
              <a:t>at the top of the outside cover (if applicable) or on the title page.</a:t>
            </a:r>
            <a:endParaRPr sz="19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1088" algn="just">
              <a:lnSpc>
                <a:spcPts val="2050"/>
              </a:lnSpc>
              <a:spcBef>
                <a:spcPts val="1595"/>
              </a:spcBef>
            </a:pPr>
            <a:r>
              <a:rPr sz="1900" dirty="0" smtClean="0">
                <a:solidFill>
                  <a:schemeClr val="bg1"/>
                </a:solidFill>
                <a:latin typeface="Calibri"/>
                <a:cs typeface="Calibri"/>
              </a:rPr>
              <a:t>Only Confidential information requires labelling. Public information should be labeled to identify its intended audience. Information not labeled should be protected as Internal Use.</a:t>
            </a:r>
            <a:endParaRPr sz="19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704" y="4772069"/>
            <a:ext cx="252707" cy="266192"/>
          </a:xfrm>
          <a:prstGeom prst="rect">
            <a:avLst/>
          </a:prstGeom>
        </p:spPr>
        <p:txBody>
          <a:bodyPr wrap="square" lIns="0" tIns="12922" rIns="0" bIns="0" rtlCol="0">
            <a:noAutofit/>
          </a:bodyPr>
          <a:lstStyle/>
          <a:p>
            <a:pPr marL="12700">
              <a:lnSpc>
                <a:spcPts val="2035"/>
              </a:lnSpc>
            </a:pPr>
            <a:r>
              <a:rPr sz="19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19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87704" y="5503919"/>
            <a:ext cx="252707" cy="266192"/>
          </a:xfrm>
          <a:prstGeom prst="rect">
            <a:avLst/>
          </a:prstGeom>
        </p:spPr>
        <p:txBody>
          <a:bodyPr wrap="square" lIns="0" tIns="12922" rIns="0" bIns="0" rtlCol="0">
            <a:noAutofit/>
          </a:bodyPr>
          <a:lstStyle/>
          <a:p>
            <a:pPr marL="12700">
              <a:lnSpc>
                <a:spcPts val="2035"/>
              </a:lnSpc>
            </a:pPr>
            <a:r>
              <a:rPr sz="19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1900">
              <a:solidFill>
                <a:schemeClr val="bg1"/>
              </a:solidFill>
              <a:latin typeface="Wingdings"/>
              <a:cs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056741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546303" y="537845"/>
            <a:ext cx="8373427" cy="1697989"/>
          </a:xfrm>
          <a:prstGeom prst="rect">
            <a:avLst/>
          </a:prstGeom>
        </p:spPr>
        <p:txBody>
          <a:bodyPr wrap="square" lIns="0" tIns="26003" rIns="0" bIns="0" rtlCol="0">
            <a:noAutofit/>
          </a:bodyPr>
          <a:lstStyle/>
          <a:p>
            <a:pPr marL="12700" marR="33808">
              <a:lnSpc>
                <a:spcPts val="4095"/>
              </a:lnSpc>
            </a:pPr>
            <a:r>
              <a:rPr sz="4000" b="1" spc="-26" dirty="0" smtClean="0">
                <a:solidFill>
                  <a:schemeClr val="bg1"/>
                </a:solidFill>
                <a:latin typeface="Calibri"/>
                <a:cs typeface="Calibri"/>
              </a:rPr>
              <a:t>INFORMATION USE AND DUPLICATION</a:t>
            </a:r>
            <a:endParaRPr sz="4000">
              <a:solidFill>
                <a:schemeClr val="bg1"/>
              </a:solidFill>
              <a:latin typeface="Calibri"/>
              <a:cs typeface="Calibri"/>
            </a:endParaRPr>
          </a:p>
          <a:p>
            <a:pPr marL="211734" marR="33808">
              <a:lnSpc>
                <a:spcPct val="101725"/>
              </a:lnSpc>
              <a:spcBef>
                <a:spcPts val="45"/>
              </a:spcBef>
            </a:pPr>
            <a:r>
              <a:rPr sz="2000" b="1" spc="-14" dirty="0" smtClean="0">
                <a:solidFill>
                  <a:schemeClr val="bg1"/>
                </a:solidFill>
                <a:latin typeface="Calibri"/>
                <a:cs typeface="Calibri"/>
              </a:rPr>
              <a:t>RECOMMENDED STANDARD: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612546" indent="-286512">
              <a:lnSpc>
                <a:spcPts val="2400"/>
              </a:lnSpc>
              <a:spcBef>
                <a:spcPts val="1780"/>
              </a:spcBef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r>
              <a:rPr sz="2000" spc="164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000" spc="16" dirty="0" smtClean="0">
                <a:solidFill>
                  <a:schemeClr val="bg1"/>
                </a:solidFill>
                <a:latin typeface="Calibri"/>
                <a:cs typeface="Calibri"/>
              </a:rPr>
              <a:t>Information for which access has been authorized may only be used for purposes identified to and authorized by the information owner.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2437" y="1117616"/>
            <a:ext cx="152653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0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2437" y="2458990"/>
            <a:ext cx="152653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0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45337" y="2474341"/>
            <a:ext cx="1432262" cy="782812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b="1" spc="0" dirty="0" smtClean="0">
                <a:solidFill>
                  <a:schemeClr val="bg1"/>
                </a:solidFill>
                <a:latin typeface="Calibri"/>
                <a:cs typeface="Calibri"/>
              </a:rPr>
              <a:t>DISCUSSION: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0" marR="38176">
              <a:lnSpc>
                <a:spcPct val="92488"/>
              </a:lnSpc>
              <a:spcBef>
                <a:spcPts val="1676"/>
              </a:spcBef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46149" y="2992501"/>
            <a:ext cx="683135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1" dirty="0" smtClean="0">
                <a:solidFill>
                  <a:schemeClr val="bg1"/>
                </a:solidFill>
                <a:latin typeface="Calibri"/>
                <a:cs typeface="Calibri"/>
              </a:rPr>
              <a:t>When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35607" y="2992501"/>
            <a:ext cx="407658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3" dirty="0" smtClean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49449" y="2992501"/>
            <a:ext cx="1281444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8" dirty="0" smtClean="0">
                <a:solidFill>
                  <a:schemeClr val="bg1"/>
                </a:solidFill>
                <a:latin typeface="Calibri"/>
                <a:cs typeface="Calibri"/>
              </a:rPr>
              <a:t>information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36289" y="2992501"/>
            <a:ext cx="725190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5" dirty="0" smtClean="0">
                <a:solidFill>
                  <a:schemeClr val="bg1"/>
                </a:solidFill>
                <a:latin typeface="Calibri"/>
                <a:cs typeface="Calibri"/>
              </a:rPr>
              <a:t>owner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67250" y="2992501"/>
            <a:ext cx="946225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7" dirty="0" smtClean="0">
                <a:solidFill>
                  <a:schemeClr val="bg1"/>
                </a:solidFill>
                <a:latin typeface="Calibri"/>
                <a:cs typeface="Calibri"/>
              </a:rPr>
              <a:t>provides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18810" y="2992501"/>
            <a:ext cx="727278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access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51168" y="2992501"/>
            <a:ext cx="277121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25" dirty="0" smtClean="0">
                <a:solidFill>
                  <a:schemeClr val="bg1"/>
                </a:solidFill>
                <a:latin typeface="Calibri"/>
                <a:cs typeface="Calibri"/>
              </a:rPr>
              <a:t>to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36740" y="2992501"/>
            <a:ext cx="1658610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21" dirty="0" smtClean="0">
                <a:solidFill>
                  <a:schemeClr val="bg1"/>
                </a:solidFill>
                <a:latin typeface="Calibri"/>
                <a:cs typeface="Calibri"/>
              </a:rPr>
              <a:t>information,  it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01786" y="2992501"/>
            <a:ext cx="220275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is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6149" y="3297301"/>
            <a:ext cx="7180286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2" dirty="0" smtClean="0">
                <a:solidFill>
                  <a:schemeClr val="bg1"/>
                </a:solidFill>
                <a:latin typeface="Calibri"/>
                <a:cs typeface="Calibri"/>
              </a:rPr>
              <a:t>authorized on the basis of the requester’s established business need.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9637" y="3799958"/>
            <a:ext cx="265943" cy="280212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6149" y="3815232"/>
            <a:ext cx="7779312" cy="89011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70612">
              <a:lnSpc>
                <a:spcPts val="2105"/>
              </a:lnSpc>
            </a:pPr>
            <a:r>
              <a:rPr sz="2000" spc="59" dirty="0" smtClean="0">
                <a:solidFill>
                  <a:schemeClr val="bg1"/>
                </a:solidFill>
                <a:latin typeface="Calibri"/>
                <a:cs typeface="Calibri"/>
              </a:rPr>
              <a:t>Access to information  is approved for a stated purpose and does not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1327">
              <a:lnSpc>
                <a:spcPts val="2405"/>
              </a:lnSpc>
              <a:spcBef>
                <a:spcPts val="15"/>
              </a:spcBef>
            </a:pP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imply that the requester has  unrestricted use or authority to use for other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38221">
              <a:lnSpc>
                <a:spcPts val="2400"/>
              </a:lnSpc>
            </a:pPr>
            <a:r>
              <a:rPr sz="2000" dirty="0" smtClean="0">
                <a:solidFill>
                  <a:schemeClr val="bg1"/>
                </a:solidFill>
                <a:latin typeface="Calibri"/>
                <a:cs typeface="Calibri"/>
              </a:rPr>
              <a:t>purposes.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9637" y="4928346"/>
            <a:ext cx="265655" cy="279908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46149" y="4943602"/>
            <a:ext cx="7776223" cy="584784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21" dirty="0" smtClean="0">
                <a:solidFill>
                  <a:schemeClr val="bg1"/>
                </a:solidFill>
                <a:latin typeface="Calibri"/>
                <a:cs typeface="Calibri"/>
              </a:rPr>
              <a:t>Sometimes the authorization given by the information owner to the user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38176">
              <a:lnSpc>
                <a:spcPts val="2400"/>
              </a:lnSpc>
              <a:spcBef>
                <a:spcPts val="14"/>
              </a:spcBef>
            </a:pP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needs to be formal and written or can be verbal too.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6112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878840" y="601726"/>
            <a:ext cx="7764653" cy="2486660"/>
          </a:xfrm>
          <a:prstGeom prst="rect">
            <a:avLst/>
          </a:prstGeom>
        </p:spPr>
        <p:txBody>
          <a:bodyPr wrap="square" lIns="0" tIns="28606" rIns="0" bIns="0" rtlCol="0">
            <a:noAutofit/>
          </a:bodyPr>
          <a:lstStyle/>
          <a:p>
            <a:pPr marL="833501" marR="33808">
              <a:lnSpc>
                <a:spcPts val="4505"/>
              </a:lnSpc>
            </a:pPr>
            <a:r>
              <a:rPr sz="4400" b="1" spc="-32" dirty="0" smtClean="0">
                <a:solidFill>
                  <a:schemeClr val="bg1"/>
                </a:solidFill>
                <a:latin typeface="Calibri"/>
                <a:cs typeface="Calibri"/>
              </a:rPr>
              <a:t>INFORMATION STORAGE</a:t>
            </a:r>
            <a:endParaRPr sz="44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33808">
              <a:lnSpc>
                <a:spcPct val="101725"/>
              </a:lnSpc>
              <a:spcBef>
                <a:spcPts val="3426"/>
              </a:spcBef>
            </a:pPr>
            <a:r>
              <a:rPr sz="2000" b="1" spc="-11" dirty="0" smtClean="0">
                <a:solidFill>
                  <a:schemeClr val="bg1"/>
                </a:solidFill>
                <a:latin typeface="Calibri"/>
                <a:cs typeface="Calibri"/>
              </a:rPr>
              <a:t>CORPORATE POLICY</a:t>
            </a:r>
            <a:r>
              <a:rPr sz="2000" spc="-11" dirty="0" smtClean="0">
                <a:solidFill>
                  <a:schemeClr val="bg1"/>
                </a:solidFill>
                <a:latin typeface="Calibri"/>
                <a:cs typeface="Calibri"/>
              </a:rPr>
              <a:t>: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413766" indent="-286461" algn="just">
              <a:lnSpc>
                <a:spcPts val="2400"/>
              </a:lnSpc>
              <a:spcBef>
                <a:spcPts val="1783"/>
              </a:spcBef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r>
              <a:rPr sz="2000" spc="154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000" spc="-3" dirty="0" smtClean="0">
                <a:solidFill>
                  <a:schemeClr val="bg1"/>
                </a:solidFill>
                <a:latin typeface="Calibri"/>
                <a:cs typeface="Calibri"/>
              </a:rPr>
              <a:t>Organizations shall retain records in the most economical and practical method and location, and shall destroy or relocate them to more economical storage when appropriate.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664986"/>
            <a:ext cx="152654" cy="279908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0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311287"/>
            <a:ext cx="152653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0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8840" y="3326638"/>
            <a:ext cx="3095556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b="1" spc="-13" dirty="0" smtClean="0">
                <a:solidFill>
                  <a:schemeClr val="bg1"/>
                </a:solidFill>
                <a:latin typeface="Calibri"/>
                <a:cs typeface="Calibri"/>
              </a:rPr>
              <a:t>RECOMMENDED STANDARD: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66064" y="3845052"/>
            <a:ext cx="7887435" cy="1926158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 marR="7023">
              <a:lnSpc>
                <a:spcPts val="2105"/>
              </a:lnSpc>
            </a:pP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Information must be stored in a manner consistent with its  classification as</a:t>
            </a:r>
            <a:endParaRPr sz="20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5476" marR="45200">
              <a:lnSpc>
                <a:spcPts val="2400"/>
              </a:lnSpc>
              <a:spcBef>
                <a:spcPts val="14"/>
              </a:spcBef>
            </a:pP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follows:</a:t>
            </a:r>
            <a:endParaRPr sz="20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40080" marR="45200">
              <a:lnSpc>
                <a:spcPct val="101725"/>
              </a:lnSpc>
              <a:spcBef>
                <a:spcPts val="1518"/>
              </a:spcBef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r>
              <a:rPr sz="2000" spc="54" dirty="0" smtClean="0">
                <a:solidFill>
                  <a:schemeClr val="bg1"/>
                </a:solidFill>
                <a:latin typeface="Times New Roman"/>
                <a:cs typeface="Times New Roman"/>
              </a:rPr>
              <a:t>  </a:t>
            </a: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When not in use, information is to be appropriately stored.</a:t>
            </a:r>
            <a:endParaRPr sz="20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40080">
              <a:lnSpc>
                <a:spcPct val="101725"/>
              </a:lnSpc>
              <a:spcBef>
                <a:spcPts val="1638"/>
              </a:spcBef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r>
              <a:rPr sz="2000" spc="164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000" spc="13" dirty="0" smtClean="0">
                <a:solidFill>
                  <a:schemeClr val="bg1"/>
                </a:solidFill>
                <a:latin typeface="Calibri"/>
                <a:cs typeface="Calibri"/>
              </a:rPr>
              <a:t>Confidential information is to be stored and maintained only where it</a:t>
            </a:r>
            <a:endParaRPr sz="20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494753" marR="1486737" algn="ctr">
              <a:lnSpc>
                <a:spcPts val="2405"/>
              </a:lnSpc>
              <a:spcBef>
                <a:spcPts val="120"/>
              </a:spcBef>
            </a:pPr>
            <a:r>
              <a:rPr sz="2000" spc="-2" dirty="0" smtClean="0">
                <a:solidFill>
                  <a:schemeClr val="bg1"/>
                </a:solidFill>
                <a:latin typeface="Calibri"/>
                <a:cs typeface="Calibri"/>
              </a:rPr>
              <a:t>can be verified that access can be adequately controlled.</a:t>
            </a:r>
            <a:endParaRPr sz="20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0787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535940" y="1605571"/>
            <a:ext cx="152806" cy="280212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0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40" y="1620940"/>
            <a:ext cx="1432621" cy="783294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b="1" spc="0" dirty="0" smtClean="0">
                <a:solidFill>
                  <a:schemeClr val="bg1"/>
                </a:solidFill>
                <a:latin typeface="Calibri"/>
                <a:cs typeface="Calibri"/>
              </a:rPr>
              <a:t>DISCUSSION: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304" marR="38221">
              <a:lnSpc>
                <a:spcPct val="92488"/>
              </a:lnSpc>
              <a:spcBef>
                <a:spcPts val="1678"/>
              </a:spcBef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79906" y="2139583"/>
            <a:ext cx="4388507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n</a:t>
            </a:r>
            <a:r>
              <a:rPr sz="2000" spc="-50" dirty="0" smtClean="0">
                <a:solidFill>
                  <a:schemeClr val="bg1"/>
                </a:solidFill>
                <a:latin typeface="Calibri"/>
                <a:cs typeface="Calibri"/>
              </a:rPr>
              <a:t>f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or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m</a:t>
            </a:r>
            <a:r>
              <a:rPr sz="2000" spc="-25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tion,    </a:t>
            </a:r>
            <a:r>
              <a:rPr sz="2000" spc="154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particular</a:t>
            </a: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l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y    </a:t>
            </a:r>
            <a:r>
              <a:rPr sz="2000" spc="159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C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o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n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fide</a:t>
            </a:r>
            <a:r>
              <a:rPr sz="2000" spc="-19" dirty="0" smtClean="0">
                <a:solidFill>
                  <a:schemeClr val="bg1"/>
                </a:solidFill>
                <a:latin typeface="Calibri"/>
                <a:cs typeface="Calibri"/>
              </a:rPr>
              <a:t>n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tial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11977" y="2139583"/>
            <a:ext cx="2170133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n</a:t>
            </a:r>
            <a:r>
              <a:rPr sz="2000" spc="-50" dirty="0" smtClean="0">
                <a:solidFill>
                  <a:schemeClr val="bg1"/>
                </a:solidFill>
                <a:latin typeface="Calibri"/>
                <a:cs typeface="Calibri"/>
              </a:rPr>
              <a:t>f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or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m</a:t>
            </a:r>
            <a:r>
              <a:rPr sz="2000" spc="-25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tion,    </a:t>
            </a:r>
            <a:r>
              <a:rPr sz="2000" spc="154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mu</a:t>
            </a:r>
            <a:r>
              <a:rPr sz="2000" spc="-29" dirty="0" smtClean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t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23326" y="2139583"/>
            <a:ext cx="324915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4" dirty="0" smtClean="0">
                <a:solidFill>
                  <a:schemeClr val="bg1"/>
                </a:solidFill>
                <a:latin typeface="Calibri"/>
                <a:cs typeface="Calibri"/>
              </a:rPr>
              <a:t>be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79906" y="2444383"/>
            <a:ext cx="7366912" cy="5847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50" dirty="0" smtClean="0">
                <a:solidFill>
                  <a:schemeClr val="bg1"/>
                </a:solidFill>
                <a:latin typeface="Calibri"/>
                <a:cs typeface="Calibri"/>
              </a:rPr>
              <a:t>safeguarded not only while in use, but also when stored to protect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38176">
              <a:lnSpc>
                <a:spcPts val="2400"/>
              </a:lnSpc>
              <a:spcBef>
                <a:spcPts val="14"/>
              </a:spcBef>
            </a:pPr>
            <a:r>
              <a:rPr sz="2000" spc="-3" dirty="0" smtClean="0">
                <a:solidFill>
                  <a:schemeClr val="bg1"/>
                </a:solidFill>
                <a:latin typeface="Calibri"/>
                <a:cs typeface="Calibri"/>
              </a:rPr>
              <a:t>against unauthorized access, modification.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444" y="3251840"/>
            <a:ext cx="265943" cy="280212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9906" y="3267114"/>
            <a:ext cx="7366586" cy="585190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This may mean that paper-based information may need to be stored in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38221">
              <a:lnSpc>
                <a:spcPts val="2400"/>
              </a:lnSpc>
              <a:spcBef>
                <a:spcPts val="14"/>
              </a:spcBef>
            </a:pPr>
            <a:r>
              <a:rPr sz="2000" spc="-2" dirty="0" smtClean="0">
                <a:solidFill>
                  <a:schemeClr val="bg1"/>
                </a:solidFill>
                <a:latin typeface="Calibri"/>
                <a:cs typeface="Calibri"/>
              </a:rPr>
              <a:t>locked cabinets or desks while not in use.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4075301"/>
            <a:ext cx="265655" cy="279908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79906" y="4090557"/>
            <a:ext cx="7367251" cy="1194688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70612">
              <a:lnSpc>
                <a:spcPts val="2105"/>
              </a:lnSpc>
            </a:pPr>
            <a:r>
              <a:rPr sz="2000" spc="-1" dirty="0" smtClean="0">
                <a:solidFill>
                  <a:schemeClr val="bg1"/>
                </a:solidFill>
                <a:latin typeface="Calibri"/>
                <a:cs typeface="Calibri"/>
              </a:rPr>
              <a:t>For computer based information, this may mean physically locking the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2361">
              <a:lnSpc>
                <a:spcPts val="2400"/>
              </a:lnSpc>
              <a:spcBef>
                <a:spcPts val="14"/>
              </a:spcBef>
            </a:pPr>
            <a:r>
              <a:rPr sz="2000" spc="15" dirty="0" smtClean="0">
                <a:solidFill>
                  <a:schemeClr val="bg1"/>
                </a:solidFill>
                <a:latin typeface="Calibri"/>
                <a:cs typeface="Calibri"/>
              </a:rPr>
              <a:t>computer while not attended by an authorized individual or installing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198">
              <a:lnSpc>
                <a:spcPts val="2400"/>
              </a:lnSpc>
            </a:pPr>
            <a:r>
              <a:rPr sz="2000" spc="36" dirty="0" smtClean="0">
                <a:solidFill>
                  <a:schemeClr val="bg1"/>
                </a:solidFill>
                <a:latin typeface="Calibri"/>
                <a:cs typeface="Calibri"/>
              </a:rPr>
              <a:t>an access control software package to protect against unauthorized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38176">
              <a:lnSpc>
                <a:spcPts val="2405"/>
              </a:lnSpc>
              <a:spcBef>
                <a:spcPts val="0"/>
              </a:spcBef>
            </a:pPr>
            <a:r>
              <a:rPr sz="2000" dirty="0" smtClean="0">
                <a:solidFill>
                  <a:schemeClr val="bg1"/>
                </a:solidFill>
                <a:latin typeface="Calibri"/>
                <a:cs typeface="Calibri"/>
              </a:rPr>
              <a:t>access.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1801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 txBox="1"/>
          <p:nvPr/>
        </p:nvSpPr>
        <p:spPr>
          <a:xfrm>
            <a:off x="878840" y="601726"/>
            <a:ext cx="7764653" cy="2083053"/>
          </a:xfrm>
          <a:prstGeom prst="rect">
            <a:avLst/>
          </a:prstGeom>
        </p:spPr>
        <p:txBody>
          <a:bodyPr wrap="square" lIns="0" tIns="28606" rIns="0" bIns="0" rtlCol="0">
            <a:noAutofit/>
          </a:bodyPr>
          <a:lstStyle/>
          <a:p>
            <a:pPr marL="857885" marR="33808">
              <a:lnSpc>
                <a:spcPts val="4505"/>
              </a:lnSpc>
            </a:pPr>
            <a:r>
              <a:rPr sz="4400" spc="-20" dirty="0" smtClean="0">
                <a:solidFill>
                  <a:schemeClr val="bg1"/>
                </a:solidFill>
                <a:latin typeface="Calibri"/>
                <a:cs typeface="Calibri"/>
              </a:rPr>
              <a:t>INFORMATION DISPOSAL</a:t>
            </a:r>
            <a:endParaRPr sz="44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33808">
              <a:lnSpc>
                <a:spcPct val="101725"/>
              </a:lnSpc>
              <a:spcBef>
                <a:spcPts val="249"/>
              </a:spcBef>
            </a:pPr>
            <a:r>
              <a:rPr sz="2000" b="1" spc="-19" dirty="0" smtClean="0">
                <a:solidFill>
                  <a:schemeClr val="bg1"/>
                </a:solidFill>
                <a:latin typeface="Calibri"/>
                <a:cs typeface="Calibri"/>
              </a:rPr>
              <a:t>CORPORATE POLICY: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413766" indent="-286461" algn="just">
              <a:lnSpc>
                <a:spcPts val="2400"/>
              </a:lnSpc>
              <a:spcBef>
                <a:spcPts val="1782"/>
              </a:spcBef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r>
              <a:rPr sz="2000" spc="154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000" spc="-3" dirty="0" smtClean="0">
                <a:solidFill>
                  <a:schemeClr val="bg1"/>
                </a:solidFill>
                <a:latin typeface="Calibri"/>
                <a:cs typeface="Calibri"/>
              </a:rPr>
              <a:t>Organizations shall retain records in the most economical and practical method and location, and shall destroy or relocate them to more economical storage when appropriate.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940" y="1261507"/>
            <a:ext cx="152654" cy="279908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0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2907434"/>
            <a:ext cx="152806" cy="280212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0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8840" y="2922803"/>
            <a:ext cx="3095686" cy="783421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b="1" spc="-15" dirty="0" smtClean="0">
                <a:solidFill>
                  <a:schemeClr val="bg1"/>
                </a:solidFill>
                <a:latin typeface="Calibri"/>
                <a:cs typeface="Calibri"/>
              </a:rPr>
              <a:t>RECOMMENDED STANDARD: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304" marR="38221">
              <a:lnSpc>
                <a:spcPct val="92488"/>
              </a:lnSpc>
              <a:spcBef>
                <a:spcPts val="1679"/>
              </a:spcBef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79906" y="3441573"/>
            <a:ext cx="7365734" cy="5847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23" dirty="0" smtClean="0">
                <a:solidFill>
                  <a:schemeClr val="bg1"/>
                </a:solidFill>
                <a:latin typeface="Calibri"/>
                <a:cs typeface="Calibri"/>
              </a:rPr>
              <a:t>Information must be appropriately destroyed in accordance with the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38176">
              <a:lnSpc>
                <a:spcPts val="2400"/>
              </a:lnSpc>
              <a:spcBef>
                <a:spcPts val="14"/>
              </a:spcBef>
            </a:pPr>
            <a:r>
              <a:rPr sz="2000" spc="-8" dirty="0" smtClean="0">
                <a:solidFill>
                  <a:schemeClr val="bg1"/>
                </a:solidFill>
                <a:latin typeface="Calibri"/>
                <a:cs typeface="Calibri"/>
              </a:rPr>
              <a:t>organization’s records retention schedule.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93444" y="4249277"/>
            <a:ext cx="265655" cy="279908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79906" y="4264533"/>
            <a:ext cx="7101140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5" dirty="0" smtClean="0">
                <a:solidFill>
                  <a:schemeClr val="bg1"/>
                </a:solidFill>
                <a:latin typeface="Calibri"/>
                <a:cs typeface="Calibri"/>
              </a:rPr>
              <a:t>Information no longer of value to the company should be destroyed.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3444" y="4767691"/>
            <a:ext cx="265655" cy="279908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79906" y="4782947"/>
            <a:ext cx="1317269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2" dirty="0" smtClean="0">
                <a:solidFill>
                  <a:schemeClr val="bg1"/>
                </a:solidFill>
                <a:latin typeface="Calibri"/>
                <a:cs typeface="Calibri"/>
              </a:rPr>
              <a:t>Confidential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33802" y="4782947"/>
            <a:ext cx="1282971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7" dirty="0" smtClean="0">
                <a:solidFill>
                  <a:schemeClr val="bg1"/>
                </a:solidFill>
                <a:latin typeface="Calibri"/>
                <a:cs typeface="Calibri"/>
              </a:rPr>
              <a:t>information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53027" y="4782947"/>
            <a:ext cx="581744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7" dirty="0" smtClean="0">
                <a:solidFill>
                  <a:schemeClr val="bg1"/>
                </a:solidFill>
                <a:latin typeface="Calibri"/>
                <a:cs typeface="Calibri"/>
              </a:rPr>
              <a:t>must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72355" y="4782947"/>
            <a:ext cx="324915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4" dirty="0" smtClean="0">
                <a:solidFill>
                  <a:schemeClr val="bg1"/>
                </a:solidFill>
                <a:latin typeface="Calibri"/>
                <a:cs typeface="Calibri"/>
              </a:rPr>
              <a:t>be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34381" y="4782947"/>
            <a:ext cx="1095084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10" dirty="0" smtClean="0">
                <a:solidFill>
                  <a:schemeClr val="bg1"/>
                </a:solidFill>
                <a:latin typeface="Calibri"/>
                <a:cs typeface="Calibri"/>
              </a:rPr>
              <a:t>destroyed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65773" y="4782947"/>
            <a:ext cx="832798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10" dirty="0" smtClean="0">
                <a:solidFill>
                  <a:schemeClr val="bg1"/>
                </a:solidFill>
                <a:latin typeface="Calibri"/>
                <a:cs typeface="Calibri"/>
              </a:rPr>
              <a:t>beyond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36942" y="4782947"/>
            <a:ext cx="692363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2" dirty="0" smtClean="0">
                <a:solidFill>
                  <a:schemeClr val="bg1"/>
                </a:solidFill>
                <a:latin typeface="Calibri"/>
                <a:cs typeface="Calibri"/>
              </a:rPr>
              <a:t>ability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67522" y="4782947"/>
            <a:ext cx="277121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25" dirty="0" smtClean="0">
                <a:solidFill>
                  <a:schemeClr val="bg1"/>
                </a:solidFill>
                <a:latin typeface="Calibri"/>
                <a:cs typeface="Calibri"/>
              </a:rPr>
              <a:t>to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79906" y="5087747"/>
            <a:ext cx="2366961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17" dirty="0" smtClean="0">
                <a:solidFill>
                  <a:schemeClr val="bg1"/>
                </a:solidFill>
                <a:latin typeface="Calibri"/>
                <a:cs typeface="Calibri"/>
              </a:rPr>
              <a:t>recognize and recover.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2014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object 70"/>
          <p:cNvSpPr txBox="1"/>
          <p:nvPr/>
        </p:nvSpPr>
        <p:spPr>
          <a:xfrm>
            <a:off x="535940" y="1250736"/>
            <a:ext cx="152806" cy="280212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0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78840" y="1266105"/>
            <a:ext cx="1401550" cy="783294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DISCUSSION: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304" marR="38221">
              <a:lnSpc>
                <a:spcPct val="92488"/>
              </a:lnSpc>
              <a:spcBef>
                <a:spcPts val="1678"/>
              </a:spcBef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279906" y="1784748"/>
            <a:ext cx="7366949" cy="5847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10" dirty="0" smtClean="0">
                <a:solidFill>
                  <a:schemeClr val="bg1"/>
                </a:solidFill>
                <a:latin typeface="Calibri"/>
                <a:cs typeface="Calibri"/>
              </a:rPr>
              <a:t>When the information no longer has value to the user, his or her copy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38176">
              <a:lnSpc>
                <a:spcPts val="2400"/>
              </a:lnSpc>
              <a:spcBef>
                <a:spcPts val="14"/>
              </a:spcBef>
            </a:pP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of the information should be destroyed.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993444" y="2592452"/>
            <a:ext cx="265655" cy="279908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279906" y="2607708"/>
            <a:ext cx="7365734" cy="889761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69087">
              <a:lnSpc>
                <a:spcPts val="2105"/>
              </a:lnSpc>
            </a:pPr>
            <a:r>
              <a:rPr sz="2000" spc="15" dirty="0" smtClean="0">
                <a:solidFill>
                  <a:schemeClr val="bg1"/>
                </a:solidFill>
                <a:latin typeface="Calibri"/>
                <a:cs typeface="Calibri"/>
              </a:rPr>
              <a:t>When  the  information  no  longer  has  value  to  the  company,  the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957">
              <a:lnSpc>
                <a:spcPts val="2400"/>
              </a:lnSpc>
              <a:spcBef>
                <a:spcPts val="14"/>
              </a:spcBef>
            </a:pPr>
            <a:r>
              <a:rPr sz="2000" spc="22" dirty="0" smtClean="0">
                <a:solidFill>
                  <a:schemeClr val="bg1"/>
                </a:solidFill>
                <a:latin typeface="Calibri"/>
                <a:cs typeface="Calibri"/>
              </a:rPr>
              <a:t>information  owner  is  responsible  for  disposal  of  the  information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38176">
              <a:lnSpc>
                <a:spcPts val="2400"/>
              </a:lnSpc>
            </a:pP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originals.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993444" y="3720466"/>
            <a:ext cx="265655" cy="279908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279906" y="3735722"/>
            <a:ext cx="7367251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u="heavy" spc="52" dirty="0" smtClean="0">
                <a:solidFill>
                  <a:schemeClr val="bg1"/>
                </a:solidFill>
                <a:latin typeface="Calibri"/>
                <a:cs typeface="Calibri"/>
              </a:rPr>
              <a:t>For Internal Use information, this might mean simply throwing the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279906" y="4040522"/>
            <a:ext cx="5977952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u="heavy" spc="-5" dirty="0" smtClean="0">
                <a:solidFill>
                  <a:schemeClr val="bg1"/>
                </a:solidFill>
                <a:latin typeface="Calibri"/>
                <a:cs typeface="Calibri"/>
              </a:rPr>
              <a:t>report in the trash or deleting the file from the computer.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993444" y="4543807"/>
            <a:ext cx="265655" cy="279908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279906" y="4559063"/>
            <a:ext cx="7363213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u="heavy" spc="10" dirty="0" smtClean="0">
                <a:solidFill>
                  <a:schemeClr val="bg1"/>
                </a:solidFill>
                <a:latin typeface="Calibri"/>
                <a:cs typeface="Calibri"/>
              </a:rPr>
              <a:t>For Confidential information, however, additional care is necessary to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279906" y="4863863"/>
            <a:ext cx="7368011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u="heavy" spc="29" dirty="0" smtClean="0">
                <a:solidFill>
                  <a:schemeClr val="bg1"/>
                </a:solidFill>
                <a:latin typeface="Calibri"/>
                <a:cs typeface="Calibri"/>
              </a:rPr>
              <a:t>ensure  that  the  discarded  information  can-not  be  recognized  or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279906" y="5168663"/>
            <a:ext cx="2283141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u="heavy" spc="-9" dirty="0" smtClean="0">
                <a:solidFill>
                  <a:schemeClr val="bg1"/>
                </a:solidFill>
                <a:latin typeface="Calibri"/>
                <a:cs typeface="Calibri"/>
              </a:rPr>
              <a:t>recovered by anyone.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993444" y="5671567"/>
            <a:ext cx="265655" cy="279908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279906" y="5686823"/>
            <a:ext cx="7367251" cy="279908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u="heavy" spc="58" dirty="0" smtClean="0">
                <a:solidFill>
                  <a:schemeClr val="bg1"/>
                </a:solidFill>
                <a:latin typeface="Calibri"/>
                <a:cs typeface="Calibri"/>
              </a:rPr>
              <a:t>Owners and users also need to ensure that all data backups of the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279906" y="5991394"/>
            <a:ext cx="5063294" cy="280212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u="heavy" spc="-10" dirty="0" smtClean="0">
                <a:solidFill>
                  <a:schemeClr val="bg1"/>
                </a:solidFill>
                <a:latin typeface="Calibri"/>
                <a:cs typeface="Calibri"/>
              </a:rPr>
              <a:t>information are also destroyed beyond recovery</a:t>
            </a:r>
            <a:r>
              <a:rPr sz="2000" spc="-10" dirty="0" smtClean="0">
                <a:solidFill>
                  <a:schemeClr val="bg1"/>
                </a:solidFill>
                <a:latin typeface="Calibri"/>
                <a:cs typeface="Calibri"/>
              </a:rPr>
              <a:t>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629823" y="3799603"/>
            <a:ext cx="10931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545693" y="3799603"/>
            <a:ext cx="10936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043549" y="3799603"/>
            <a:ext cx="11024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437971" y="3799603"/>
            <a:ext cx="11027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925166" y="3799603"/>
            <a:ext cx="10924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632236" y="3799603"/>
            <a:ext cx="10803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324978" y="3799603"/>
            <a:ext cx="11023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102190" y="3799603"/>
            <a:ext cx="11064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141561" y="3799603"/>
            <a:ext cx="10912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946408" y="4104403"/>
            <a:ext cx="5790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195188" y="4104403"/>
            <a:ext cx="5753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598324" y="4104403"/>
            <a:ext cx="5826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181001" y="4104403"/>
            <a:ext cx="5813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462050" y="4104403"/>
            <a:ext cx="5597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358806" y="4104403"/>
            <a:ext cx="5838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762785" y="4104403"/>
            <a:ext cx="5673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139581" y="4104403"/>
            <a:ext cx="5967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698386" y="4104403"/>
            <a:ext cx="571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101111" y="4104403"/>
            <a:ext cx="5826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29823" y="4622944"/>
            <a:ext cx="7578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958679" y="4622944"/>
            <a:ext cx="7776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319341" y="4622944"/>
            <a:ext cx="7803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335621" y="4622944"/>
            <a:ext cx="7851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452673" y="4622944"/>
            <a:ext cx="7703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970146" y="4622944"/>
            <a:ext cx="777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204564" y="4622944"/>
            <a:ext cx="7837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302344" y="4622944"/>
            <a:ext cx="7940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998244" y="4927744"/>
            <a:ext cx="15237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74109" y="4927744"/>
            <a:ext cx="15258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073571" y="4927744"/>
            <a:ext cx="15337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25973" y="4927744"/>
            <a:ext cx="15158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596958" y="4927744"/>
            <a:ext cx="15093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540391" y="4927744"/>
            <a:ext cx="15238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954112" y="4927744"/>
            <a:ext cx="15166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222799" y="4927744"/>
            <a:ext cx="1513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26913" y="5232544"/>
            <a:ext cx="584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32172" y="5232544"/>
            <a:ext cx="5641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87208" y="5750704"/>
            <a:ext cx="9998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76536" y="5750704"/>
            <a:ext cx="9833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18022" y="5750704"/>
            <a:ext cx="10036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33347" y="5750704"/>
            <a:ext cx="10014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54192" y="5750704"/>
            <a:ext cx="9957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67308" y="5750704"/>
            <a:ext cx="10344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76393" y="5750704"/>
            <a:ext cx="10081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97642" y="5750704"/>
            <a:ext cx="10077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38030" y="5750704"/>
            <a:ext cx="10023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95362" y="5750704"/>
            <a:ext cx="10068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39716" y="5750704"/>
            <a:ext cx="9854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50117" y="5750704"/>
            <a:ext cx="10056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11984" y="6055504"/>
            <a:ext cx="5773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03665" y="6055504"/>
            <a:ext cx="5772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75318" y="6055504"/>
            <a:ext cx="5736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64661" y="6055504"/>
            <a:ext cx="5768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296496" y="6055504"/>
            <a:ext cx="5363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979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54150" y="1329743"/>
            <a:ext cx="7743939" cy="2453894"/>
          </a:xfrm>
          <a:prstGeom prst="rect">
            <a:avLst/>
          </a:prstGeom>
        </p:spPr>
        <p:txBody>
          <a:bodyPr wrap="square" lIns="0" tIns="28606" rIns="0" bIns="0" rtlCol="0">
            <a:noAutofit/>
          </a:bodyPr>
          <a:lstStyle/>
          <a:p>
            <a:pPr marL="12700">
              <a:lnSpc>
                <a:spcPts val="4505"/>
              </a:lnSpc>
            </a:pPr>
            <a:r>
              <a:rPr sz="4400" b="1" spc="-34" dirty="0" smtClean="0">
                <a:solidFill>
                  <a:schemeClr val="bg1"/>
                </a:solidFill>
                <a:latin typeface="Calibri"/>
                <a:cs typeface="Calibri"/>
              </a:rPr>
              <a:t>INFORMATION</a:t>
            </a:r>
            <a:r>
              <a:rPr lang="en-ID" sz="4400" b="1" spc="-34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ID" sz="4400" b="1" spc="-27" dirty="0" smtClean="0">
                <a:solidFill>
                  <a:schemeClr val="bg1"/>
                </a:solidFill>
                <a:latin typeface="Calibri"/>
                <a:cs typeface="Calibri"/>
              </a:rPr>
              <a:t>CLASSIFICATION</a:t>
            </a:r>
            <a:endParaRPr lang="en-ID" sz="4400" dirty="0" smtClean="0">
              <a:solidFill>
                <a:schemeClr val="bg1"/>
              </a:solidFill>
              <a:latin typeface="Calibri"/>
              <a:cs typeface="Calibri"/>
            </a:endParaRPr>
          </a:p>
          <a:p>
            <a:pPr marL="12700">
              <a:lnSpc>
                <a:spcPts val="4505"/>
              </a:lnSpc>
            </a:pPr>
            <a:endParaRPr sz="4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65125" marR="83896">
              <a:lnSpc>
                <a:spcPct val="101725"/>
              </a:lnSpc>
              <a:spcBef>
                <a:spcPts val="3009"/>
              </a:spcBef>
            </a:pPr>
            <a:r>
              <a:rPr sz="2800" spc="-4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r>
              <a:rPr sz="2800" spc="-6" dirty="0" smtClean="0">
                <a:solidFill>
                  <a:schemeClr val="bg1"/>
                </a:solidFill>
                <a:latin typeface="Calibri"/>
                <a:cs typeface="Calibri"/>
              </a:rPr>
              <a:t>Introduction</a:t>
            </a:r>
            <a:endParaRPr sz="28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65125" marR="83896">
              <a:lnSpc>
                <a:spcPct val="101725"/>
              </a:lnSpc>
              <a:spcBef>
                <a:spcPts val="614"/>
              </a:spcBef>
            </a:pPr>
            <a:r>
              <a:rPr sz="2800" spc="-4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r>
              <a:rPr sz="2800" spc="-11" dirty="0" smtClean="0">
                <a:solidFill>
                  <a:schemeClr val="bg1"/>
                </a:solidFill>
                <a:latin typeface="Calibri"/>
                <a:cs typeface="Calibri"/>
              </a:rPr>
              <a:t>Classification process</a:t>
            </a:r>
            <a:endParaRPr sz="28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65125" marR="83896">
              <a:lnSpc>
                <a:spcPct val="101725"/>
              </a:lnSpc>
              <a:spcBef>
                <a:spcPts val="617"/>
              </a:spcBef>
            </a:pPr>
            <a:r>
              <a:rPr sz="2800" spc="-4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r>
              <a:rPr sz="2800" spc="-5" dirty="0" smtClean="0">
                <a:solidFill>
                  <a:schemeClr val="bg1"/>
                </a:solidFill>
                <a:latin typeface="Calibri"/>
                <a:cs typeface="Calibri"/>
              </a:rPr>
              <a:t>Reclassification</a:t>
            </a:r>
            <a:endParaRPr sz="2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3854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878840" y="18772"/>
            <a:ext cx="7667043" cy="5541340"/>
          </a:xfrm>
          <a:prstGeom prst="rect">
            <a:avLst/>
          </a:prstGeom>
        </p:spPr>
        <p:txBody>
          <a:bodyPr wrap="square" lIns="0" tIns="26003" rIns="0" bIns="0" rtlCol="0">
            <a:noAutofit/>
          </a:bodyPr>
          <a:lstStyle/>
          <a:p>
            <a:pPr marL="596811" marR="878890" algn="ctr">
              <a:lnSpc>
                <a:spcPts val="4095"/>
              </a:lnSpc>
            </a:pPr>
            <a:r>
              <a:rPr sz="4000" spc="-14" dirty="0" smtClean="0">
                <a:solidFill>
                  <a:schemeClr val="bg1"/>
                </a:solidFill>
                <a:latin typeface="Calibri"/>
                <a:cs typeface="Calibri"/>
              </a:rPr>
              <a:t>Information Security Program</a:t>
            </a:r>
            <a:endParaRPr sz="40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115096" marR="2397256" algn="ctr">
              <a:lnSpc>
                <a:spcPts val="4800"/>
              </a:lnSpc>
              <a:spcBef>
                <a:spcPts val="35"/>
              </a:spcBef>
            </a:pPr>
            <a:r>
              <a:rPr sz="4000" spc="-13" dirty="0" smtClean="0">
                <a:solidFill>
                  <a:schemeClr val="bg1"/>
                </a:solidFill>
                <a:latin typeface="Calibri"/>
                <a:cs typeface="Calibri"/>
              </a:rPr>
              <a:t>Administration</a:t>
            </a:r>
            <a:endParaRPr sz="40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50086">
              <a:lnSpc>
                <a:spcPts val="3240"/>
              </a:lnSpc>
              <a:spcBef>
                <a:spcPts val="798"/>
              </a:spcBef>
            </a:pPr>
            <a:r>
              <a:rPr sz="2700" spc="-2" dirty="0" smtClean="0">
                <a:solidFill>
                  <a:schemeClr val="bg1"/>
                </a:solidFill>
                <a:latin typeface="Calibri"/>
                <a:cs typeface="Calibri"/>
              </a:rPr>
              <a:t>Publishing a set of policies and procedures is no</a:t>
            </a:r>
            <a:endParaRPr sz="27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50086">
              <a:lnSpc>
                <a:spcPts val="2645"/>
              </a:lnSpc>
            </a:pPr>
            <a:r>
              <a:rPr sz="2700" spc="-7" dirty="0" smtClean="0">
                <a:solidFill>
                  <a:schemeClr val="bg1"/>
                </a:solidFill>
                <a:latin typeface="Calibri"/>
                <a:cs typeface="Calibri"/>
              </a:rPr>
              <a:t>assurance that anyone will ever read them.</a:t>
            </a:r>
            <a:endParaRPr sz="27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700">
              <a:lnSpc>
                <a:spcPts val="3295"/>
              </a:lnSpc>
              <a:spcBef>
                <a:spcPts val="375"/>
              </a:spcBef>
            </a:pPr>
            <a:r>
              <a:rPr sz="2700" dirty="0" smtClean="0">
                <a:solidFill>
                  <a:schemeClr val="bg1"/>
                </a:solidFill>
                <a:latin typeface="Calibri"/>
                <a:cs typeface="Calibri"/>
              </a:rPr>
              <a:t>C</a:t>
            </a:r>
            <a:r>
              <a:rPr sz="2700" spc="-34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2700" spc="0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2700" spc="-14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700" spc="0" dirty="0" smtClean="0">
                <a:solidFill>
                  <a:schemeClr val="bg1"/>
                </a:solidFill>
                <a:latin typeface="Calibri"/>
                <a:cs typeface="Calibri"/>
              </a:rPr>
              <a:t>ting an</a:t>
            </a:r>
            <a:r>
              <a:rPr sz="2700" spc="-14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700" spc="0" dirty="0" smtClean="0">
                <a:solidFill>
                  <a:schemeClr val="bg1"/>
                </a:solidFill>
                <a:latin typeface="Calibri"/>
                <a:cs typeface="Calibri"/>
              </a:rPr>
              <a:t>emp</a:t>
            </a:r>
            <a:r>
              <a:rPr sz="2700" spc="9" dirty="0" smtClean="0">
                <a:solidFill>
                  <a:schemeClr val="bg1"/>
                </a:solidFill>
                <a:latin typeface="Calibri"/>
                <a:cs typeface="Calibri"/>
              </a:rPr>
              <a:t>l</a:t>
            </a:r>
            <a:r>
              <a:rPr sz="2700" spc="0" dirty="0" smtClean="0">
                <a:solidFill>
                  <a:schemeClr val="bg1"/>
                </a:solidFill>
                <a:latin typeface="Calibri"/>
                <a:cs typeface="Calibri"/>
              </a:rPr>
              <a:t>o</a:t>
            </a:r>
            <a:r>
              <a:rPr sz="2700" spc="-39" dirty="0" smtClean="0">
                <a:solidFill>
                  <a:schemeClr val="bg1"/>
                </a:solidFill>
                <a:latin typeface="Calibri"/>
                <a:cs typeface="Calibri"/>
              </a:rPr>
              <a:t>y</a:t>
            </a:r>
            <a:r>
              <a:rPr sz="2700" spc="0" dirty="0" smtClean="0">
                <a:solidFill>
                  <a:schemeClr val="bg1"/>
                </a:solidFill>
                <a:latin typeface="Calibri"/>
                <a:cs typeface="Calibri"/>
              </a:rPr>
              <a:t>ee</a:t>
            </a:r>
            <a:r>
              <a:rPr sz="2700" spc="-14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700" spc="-19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700" spc="-29" dirty="0" smtClean="0">
                <a:solidFill>
                  <a:schemeClr val="bg1"/>
                </a:solidFill>
                <a:latin typeface="Calibri"/>
                <a:cs typeface="Calibri"/>
              </a:rPr>
              <a:t>w</a:t>
            </a:r>
            <a:r>
              <a:rPr sz="2700" spc="0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700" spc="-34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2700" spc="0" dirty="0" smtClean="0">
                <a:solidFill>
                  <a:schemeClr val="bg1"/>
                </a:solidFill>
                <a:latin typeface="Calibri"/>
                <a:cs typeface="Calibri"/>
              </a:rPr>
              <a:t>eness</a:t>
            </a:r>
            <a:r>
              <a:rPr sz="2700" spc="-2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700" spc="0" dirty="0" smtClean="0">
                <a:solidFill>
                  <a:schemeClr val="bg1"/>
                </a:solidFill>
                <a:latin typeface="Calibri"/>
                <a:cs typeface="Calibri"/>
              </a:rPr>
              <a:t>p</a:t>
            </a:r>
            <a:r>
              <a:rPr sz="2700" spc="-54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2700" spc="0" dirty="0" smtClean="0">
                <a:solidFill>
                  <a:schemeClr val="bg1"/>
                </a:solidFill>
                <a:latin typeface="Calibri"/>
                <a:cs typeface="Calibri"/>
              </a:rPr>
              <a:t>o</a:t>
            </a:r>
            <a:r>
              <a:rPr sz="2700" spc="9" dirty="0" smtClean="0">
                <a:solidFill>
                  <a:schemeClr val="bg1"/>
                </a:solidFill>
                <a:latin typeface="Calibri"/>
                <a:cs typeface="Calibri"/>
              </a:rPr>
              <a:t>g</a:t>
            </a:r>
            <a:r>
              <a:rPr sz="2700" spc="-64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2700" spc="0" dirty="0" smtClean="0">
                <a:solidFill>
                  <a:schemeClr val="bg1"/>
                </a:solidFill>
                <a:latin typeface="Calibri"/>
                <a:cs typeface="Calibri"/>
              </a:rPr>
              <a:t>am</a:t>
            </a:r>
            <a:r>
              <a:rPr sz="2700" spc="9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700" spc="0" dirty="0" smtClean="0">
                <a:solidFill>
                  <a:schemeClr val="bg1"/>
                </a:solidFill>
                <a:latin typeface="Calibri"/>
                <a:cs typeface="Calibri"/>
              </a:rPr>
              <a:t>is</a:t>
            </a:r>
            <a:r>
              <a:rPr sz="2700" spc="4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700" spc="0" dirty="0" smtClean="0">
                <a:solidFill>
                  <a:schemeClr val="bg1"/>
                </a:solidFill>
                <a:latin typeface="Calibri"/>
                <a:cs typeface="Calibri"/>
              </a:rPr>
              <a:t>neces</a:t>
            </a:r>
            <a:r>
              <a:rPr sz="2700" spc="9" dirty="0" smtClean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sz="2700" spc="0" dirty="0" smtClean="0">
                <a:solidFill>
                  <a:schemeClr val="bg1"/>
                </a:solidFill>
                <a:latin typeface="Calibri"/>
                <a:cs typeface="Calibri"/>
              </a:rPr>
              <a:t>ary </a:t>
            </a:r>
            <a:endParaRPr sz="27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700">
              <a:lnSpc>
                <a:spcPts val="3295"/>
              </a:lnSpc>
            </a:pPr>
            <a:r>
              <a:rPr sz="2700" spc="-3" dirty="0" smtClean="0">
                <a:solidFill>
                  <a:schemeClr val="bg1"/>
                </a:solidFill>
                <a:latin typeface="Calibri"/>
                <a:cs typeface="Calibri"/>
              </a:rPr>
              <a:t>to bring the information security message to all </a:t>
            </a:r>
            <a:endParaRPr sz="27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700">
              <a:lnSpc>
                <a:spcPts val="3295"/>
              </a:lnSpc>
            </a:pPr>
            <a:r>
              <a:rPr sz="2700" spc="-2" dirty="0" smtClean="0">
                <a:solidFill>
                  <a:schemeClr val="bg1"/>
                </a:solidFill>
                <a:latin typeface="Calibri"/>
                <a:cs typeface="Calibri"/>
              </a:rPr>
              <a:t>employees.</a:t>
            </a:r>
            <a:endParaRPr sz="27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112972" indent="78028">
              <a:lnSpc>
                <a:spcPts val="3295"/>
              </a:lnSpc>
            </a:pPr>
            <a:r>
              <a:rPr sz="2700" spc="-8" dirty="0" smtClean="0">
                <a:solidFill>
                  <a:schemeClr val="bg1"/>
                </a:solidFill>
                <a:latin typeface="Calibri"/>
                <a:cs typeface="Calibri"/>
              </a:rPr>
              <a:t>Before employees can accept an Information Security </a:t>
            </a:r>
            <a:endParaRPr sz="27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112972">
              <a:lnSpc>
                <a:spcPts val="3295"/>
              </a:lnSpc>
            </a:pPr>
            <a:r>
              <a:rPr sz="2700" spc="-8" dirty="0" smtClean="0">
                <a:solidFill>
                  <a:schemeClr val="bg1"/>
                </a:solidFill>
                <a:latin typeface="Calibri"/>
                <a:cs typeface="Calibri"/>
              </a:rPr>
              <a:t>(IS) program, they must first understand why the </a:t>
            </a:r>
            <a:endParaRPr sz="27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112972">
              <a:lnSpc>
                <a:spcPts val="3295"/>
              </a:lnSpc>
            </a:pPr>
            <a:r>
              <a:rPr sz="2700" spc="-4" dirty="0" smtClean="0">
                <a:solidFill>
                  <a:schemeClr val="bg1"/>
                </a:solidFill>
                <a:latin typeface="Calibri"/>
                <a:cs typeface="Calibri"/>
              </a:rPr>
              <a:t>program is necessary and what they will gain from its </a:t>
            </a:r>
            <a:endParaRPr sz="27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112972">
              <a:lnSpc>
                <a:spcPts val="3295"/>
              </a:lnSpc>
            </a:pPr>
            <a:r>
              <a:rPr sz="2700" spc="-4" dirty="0" smtClean="0">
                <a:solidFill>
                  <a:schemeClr val="bg1"/>
                </a:solidFill>
                <a:latin typeface="Calibri"/>
                <a:cs typeface="Calibri"/>
              </a:rPr>
              <a:t>implementation.</a:t>
            </a:r>
            <a:endParaRPr sz="27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464589" indent="78028">
              <a:lnSpc>
                <a:spcPts val="3295"/>
              </a:lnSpc>
            </a:pPr>
            <a:r>
              <a:rPr sz="2700" spc="-12" dirty="0" smtClean="0">
                <a:solidFill>
                  <a:schemeClr val="bg1"/>
                </a:solidFill>
                <a:latin typeface="Calibri"/>
                <a:cs typeface="Calibri"/>
              </a:rPr>
              <a:t>To facilitate this process, a structure has been </a:t>
            </a:r>
            <a:endParaRPr sz="27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464589">
              <a:lnSpc>
                <a:spcPts val="3295"/>
              </a:lnSpc>
            </a:pPr>
            <a:r>
              <a:rPr sz="2700" spc="-6" dirty="0" smtClean="0">
                <a:solidFill>
                  <a:schemeClr val="bg1"/>
                </a:solidFill>
                <a:latin typeface="Calibri"/>
                <a:cs typeface="Calibri"/>
              </a:rPr>
              <a:t>established to administer the program, its direction </a:t>
            </a:r>
            <a:endParaRPr sz="27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464589">
              <a:lnSpc>
                <a:spcPts val="3295"/>
              </a:lnSpc>
            </a:pPr>
            <a:r>
              <a:rPr sz="2700" spc="-3" dirty="0" smtClean="0">
                <a:solidFill>
                  <a:schemeClr val="bg1"/>
                </a:solidFill>
                <a:latin typeface="Calibri"/>
                <a:cs typeface="Calibri"/>
              </a:rPr>
              <a:t>and scope .</a:t>
            </a:r>
            <a:endParaRPr sz="27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302253"/>
            <a:ext cx="196850" cy="368300"/>
          </a:xfrm>
          <a:prstGeom prst="rect">
            <a:avLst/>
          </a:prstGeom>
        </p:spPr>
        <p:txBody>
          <a:bodyPr wrap="square" lIns="0" tIns="18161" rIns="0" bIns="0" rtlCol="0">
            <a:noAutofit/>
          </a:bodyPr>
          <a:lstStyle/>
          <a:p>
            <a:pPr marL="12700">
              <a:lnSpc>
                <a:spcPts val="2860"/>
              </a:lnSpc>
            </a:pPr>
            <a:r>
              <a:rPr sz="2700" dirty="0" smtClean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043298"/>
            <a:ext cx="196850" cy="368300"/>
          </a:xfrm>
          <a:prstGeom prst="rect">
            <a:avLst/>
          </a:prstGeom>
        </p:spPr>
        <p:txBody>
          <a:bodyPr wrap="square" lIns="0" tIns="18161" rIns="0" bIns="0" rtlCol="0">
            <a:noAutofit/>
          </a:bodyPr>
          <a:lstStyle/>
          <a:p>
            <a:pPr marL="12700">
              <a:lnSpc>
                <a:spcPts val="2860"/>
              </a:lnSpc>
            </a:pPr>
            <a:r>
              <a:rPr sz="2700" dirty="0" smtClean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3112899"/>
            <a:ext cx="197002" cy="368604"/>
          </a:xfrm>
          <a:prstGeom prst="rect">
            <a:avLst/>
          </a:prstGeom>
        </p:spPr>
        <p:txBody>
          <a:bodyPr wrap="square" lIns="0" tIns="18161" rIns="0" bIns="0" rtlCol="0">
            <a:noAutofit/>
          </a:bodyPr>
          <a:lstStyle/>
          <a:p>
            <a:pPr marL="12700">
              <a:lnSpc>
                <a:spcPts val="2860"/>
              </a:lnSpc>
            </a:pPr>
            <a:r>
              <a:rPr sz="2700" dirty="0" smtClean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4512432"/>
            <a:ext cx="196850" cy="368300"/>
          </a:xfrm>
          <a:prstGeom prst="rect">
            <a:avLst/>
          </a:prstGeom>
        </p:spPr>
        <p:txBody>
          <a:bodyPr wrap="square" lIns="0" tIns="18161" rIns="0" bIns="0" rtlCol="0">
            <a:noAutofit/>
          </a:bodyPr>
          <a:lstStyle/>
          <a:p>
            <a:pPr marL="12700">
              <a:lnSpc>
                <a:spcPts val="2860"/>
              </a:lnSpc>
            </a:pPr>
            <a:r>
              <a:rPr sz="2700" dirty="0" smtClean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22787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878840" y="258978"/>
            <a:ext cx="7638149" cy="2218918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234863" marR="490192" algn="ctr">
              <a:lnSpc>
                <a:spcPts val="2900"/>
              </a:lnSpc>
            </a:pPr>
            <a:r>
              <a:rPr sz="2800" spc="-14" dirty="0" smtClean="0">
                <a:solidFill>
                  <a:schemeClr val="bg1"/>
                </a:solidFill>
                <a:latin typeface="Calibri"/>
                <a:cs typeface="Calibri"/>
              </a:rPr>
              <a:t>CORPORATE INFORMATION SYSTEMS STEERING</a:t>
            </a:r>
            <a:endParaRPr sz="2800">
              <a:solidFill>
                <a:schemeClr val="bg1"/>
              </a:solidFill>
              <a:latin typeface="Calibri"/>
              <a:cs typeface="Calibri"/>
            </a:endParaRPr>
          </a:p>
          <a:p>
            <a:pPr marL="2745270" marR="2998529" algn="ctr">
              <a:lnSpc>
                <a:spcPts val="3365"/>
              </a:lnSpc>
              <a:spcBef>
                <a:spcPts val="23"/>
              </a:spcBef>
            </a:pPr>
            <a:r>
              <a:rPr sz="2800" spc="-14" dirty="0" smtClean="0">
                <a:solidFill>
                  <a:schemeClr val="bg1"/>
                </a:solidFill>
                <a:latin typeface="Calibri"/>
                <a:cs typeface="Calibri"/>
              </a:rPr>
              <a:t>COMMITTEE</a:t>
            </a:r>
            <a:endParaRPr sz="28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>
              <a:lnSpc>
                <a:spcPts val="3051"/>
              </a:lnSpc>
              <a:spcBef>
                <a:spcPts val="1205"/>
              </a:spcBef>
            </a:pPr>
            <a:r>
              <a:rPr sz="2500" dirty="0" smtClean="0">
                <a:solidFill>
                  <a:schemeClr val="bg1"/>
                </a:solidFill>
                <a:latin typeface="Calibri"/>
                <a:cs typeface="Calibri"/>
              </a:rPr>
              <a:t>This</a:t>
            </a:r>
            <a:r>
              <a:rPr sz="2500" spc="-9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500" spc="-19" dirty="0" smtClean="0">
                <a:solidFill>
                  <a:schemeClr val="bg1"/>
                </a:solidFill>
                <a:latin typeface="Calibri"/>
                <a:cs typeface="Calibri"/>
              </a:rPr>
              <a:t>c</a:t>
            </a:r>
            <a:r>
              <a:rPr sz="2500" spc="0" dirty="0" smtClean="0">
                <a:solidFill>
                  <a:schemeClr val="bg1"/>
                </a:solidFill>
                <a:latin typeface="Calibri"/>
                <a:cs typeface="Calibri"/>
              </a:rPr>
              <a:t>ommi</a:t>
            </a:r>
            <a:r>
              <a:rPr sz="2500" spc="-29" dirty="0" smtClean="0">
                <a:solidFill>
                  <a:schemeClr val="bg1"/>
                </a:solidFill>
                <a:latin typeface="Calibri"/>
                <a:cs typeface="Calibri"/>
              </a:rPr>
              <a:t>t</a:t>
            </a:r>
            <a:r>
              <a:rPr sz="2500" spc="-19" dirty="0" smtClean="0">
                <a:solidFill>
                  <a:schemeClr val="bg1"/>
                </a:solidFill>
                <a:latin typeface="Calibri"/>
                <a:cs typeface="Calibri"/>
              </a:rPr>
              <a:t>t</a:t>
            </a:r>
            <a:r>
              <a:rPr sz="2500" spc="0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2500" spc="9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2500" spc="0" dirty="0" smtClean="0">
                <a:solidFill>
                  <a:schemeClr val="bg1"/>
                </a:solidFill>
                <a:latin typeface="Calibri"/>
                <a:cs typeface="Calibri"/>
              </a:rPr>
              <a:t>,</a:t>
            </a:r>
            <a:r>
              <a:rPr sz="2500" spc="19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500" spc="-19" dirty="0" smtClean="0">
                <a:solidFill>
                  <a:schemeClr val="bg1"/>
                </a:solidFill>
                <a:latin typeface="Calibri"/>
                <a:cs typeface="Calibri"/>
              </a:rPr>
              <a:t>c</a:t>
            </a:r>
            <a:r>
              <a:rPr sz="2500" spc="0" dirty="0" smtClean="0">
                <a:solidFill>
                  <a:schemeClr val="bg1"/>
                </a:solidFill>
                <a:latin typeface="Calibri"/>
                <a:cs typeface="Calibri"/>
              </a:rPr>
              <a:t>onsi</a:t>
            </a:r>
            <a:r>
              <a:rPr sz="2500" spc="-29" dirty="0" smtClean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sz="2500" spc="0" dirty="0" smtClean="0">
                <a:solidFill>
                  <a:schemeClr val="bg1"/>
                </a:solidFill>
                <a:latin typeface="Calibri"/>
                <a:cs typeface="Calibri"/>
              </a:rPr>
              <a:t>ting </a:t>
            </a:r>
            <a:r>
              <a:rPr sz="2500" spc="4" dirty="0" smtClean="0">
                <a:solidFill>
                  <a:schemeClr val="bg1"/>
                </a:solidFill>
                <a:latin typeface="Calibri"/>
                <a:cs typeface="Calibri"/>
              </a:rPr>
              <a:t>o</a:t>
            </a:r>
            <a:r>
              <a:rPr sz="2500" spc="0" dirty="0" smtClean="0">
                <a:solidFill>
                  <a:schemeClr val="bg1"/>
                </a:solidFill>
                <a:latin typeface="Calibri"/>
                <a:cs typeface="Calibri"/>
              </a:rPr>
              <a:t>f</a:t>
            </a:r>
            <a:r>
              <a:rPr sz="2500" spc="-7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500" spc="-14" dirty="0" smtClean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sz="2500" spc="0" dirty="0" smtClean="0">
                <a:solidFill>
                  <a:schemeClr val="bg1"/>
                </a:solidFill>
                <a:latin typeface="Calibri"/>
                <a:cs typeface="Calibri"/>
              </a:rPr>
              <a:t>eni</a:t>
            </a:r>
            <a:r>
              <a:rPr sz="2500" spc="9" dirty="0" smtClean="0">
                <a:solidFill>
                  <a:schemeClr val="bg1"/>
                </a:solidFill>
                <a:latin typeface="Calibri"/>
                <a:cs typeface="Calibri"/>
              </a:rPr>
              <a:t>o</a:t>
            </a:r>
            <a:r>
              <a:rPr sz="2500" spc="0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2500" spc="-9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500" spc="0" dirty="0" smtClean="0">
                <a:solidFill>
                  <a:schemeClr val="bg1"/>
                </a:solidFill>
                <a:latin typeface="Calibri"/>
                <a:cs typeface="Calibri"/>
              </a:rPr>
              <a:t>man</a:t>
            </a:r>
            <a:r>
              <a:rPr sz="2500" spc="9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500" spc="-19" dirty="0" smtClean="0">
                <a:solidFill>
                  <a:schemeClr val="bg1"/>
                </a:solidFill>
                <a:latin typeface="Calibri"/>
                <a:cs typeface="Calibri"/>
              </a:rPr>
              <a:t>g</a:t>
            </a:r>
            <a:r>
              <a:rPr sz="2500" spc="0" dirty="0" smtClean="0">
                <a:solidFill>
                  <a:schemeClr val="bg1"/>
                </a:solidFill>
                <a:latin typeface="Calibri"/>
                <a:cs typeface="Calibri"/>
              </a:rPr>
              <a:t>em</a:t>
            </a:r>
            <a:r>
              <a:rPr sz="2500" spc="9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2500" spc="-25" dirty="0" smtClean="0">
                <a:solidFill>
                  <a:schemeClr val="bg1"/>
                </a:solidFill>
                <a:latin typeface="Calibri"/>
                <a:cs typeface="Calibri"/>
              </a:rPr>
              <a:t>n</a:t>
            </a:r>
            <a:r>
              <a:rPr sz="2500" spc="0" dirty="0" smtClean="0">
                <a:solidFill>
                  <a:schemeClr val="bg1"/>
                </a:solidFill>
                <a:latin typeface="Calibri"/>
                <a:cs typeface="Calibri"/>
              </a:rPr>
              <a:t>t</a:t>
            </a:r>
            <a:r>
              <a:rPr sz="2500" spc="-31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500" spc="0" dirty="0" smtClean="0">
                <a:solidFill>
                  <a:schemeClr val="bg1"/>
                </a:solidFill>
                <a:latin typeface="Calibri"/>
                <a:cs typeface="Calibri"/>
              </a:rPr>
              <a:t>who will </a:t>
            </a:r>
            <a:endParaRPr sz="25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>
              <a:lnSpc>
                <a:spcPts val="3051"/>
              </a:lnSpc>
            </a:pPr>
            <a:r>
              <a:rPr sz="2500" spc="-8" dirty="0" smtClean="0">
                <a:solidFill>
                  <a:schemeClr val="bg1"/>
                </a:solidFill>
                <a:latin typeface="Calibri"/>
                <a:cs typeface="Calibri"/>
              </a:rPr>
              <a:t>share about the available and emerging information </a:t>
            </a:r>
            <a:endParaRPr sz="25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>
              <a:lnSpc>
                <a:spcPts val="3051"/>
              </a:lnSpc>
            </a:pPr>
            <a:r>
              <a:rPr sz="2500" spc="-11" dirty="0" smtClean="0">
                <a:solidFill>
                  <a:schemeClr val="bg1"/>
                </a:solidFill>
                <a:latin typeface="Calibri"/>
                <a:cs typeface="Calibri"/>
              </a:rPr>
              <a:t>technologies to improve efficiency and effectiveness to </a:t>
            </a:r>
            <a:endParaRPr sz="25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>
              <a:lnSpc>
                <a:spcPts val="3051"/>
              </a:lnSpc>
            </a:pPr>
            <a:r>
              <a:rPr sz="2500" spc="-5" dirty="0" smtClean="0">
                <a:solidFill>
                  <a:schemeClr val="bg1"/>
                </a:solidFill>
                <a:latin typeface="Calibri"/>
                <a:cs typeface="Calibri"/>
              </a:rPr>
              <a:t>meet the competitive challenges that lie ahead.</a:t>
            </a:r>
            <a:endParaRPr sz="25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1201484"/>
            <a:ext cx="184048" cy="342696"/>
          </a:xfrm>
          <a:prstGeom prst="rect">
            <a:avLst/>
          </a:prstGeom>
        </p:spPr>
        <p:txBody>
          <a:bodyPr wrap="square" lIns="0" tIns="16859" rIns="0" bIns="0" rtlCol="0">
            <a:noAutofit/>
          </a:bodyPr>
          <a:lstStyle/>
          <a:p>
            <a:pPr marL="12700">
              <a:lnSpc>
                <a:spcPts val="2655"/>
              </a:lnSpc>
            </a:pPr>
            <a:r>
              <a:rPr sz="25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5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2878138"/>
            <a:ext cx="184048" cy="342696"/>
          </a:xfrm>
          <a:prstGeom prst="rect">
            <a:avLst/>
          </a:prstGeom>
        </p:spPr>
        <p:txBody>
          <a:bodyPr wrap="square" lIns="0" tIns="16859" rIns="0" bIns="0" rtlCol="0">
            <a:noAutofit/>
          </a:bodyPr>
          <a:lstStyle/>
          <a:p>
            <a:pPr marL="12700">
              <a:lnSpc>
                <a:spcPts val="2655"/>
              </a:lnSpc>
            </a:pPr>
            <a:r>
              <a:rPr sz="25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5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40" y="2897276"/>
            <a:ext cx="7691155" cy="647801"/>
          </a:xfrm>
          <a:prstGeom prst="rect">
            <a:avLst/>
          </a:prstGeom>
        </p:spPr>
        <p:txBody>
          <a:bodyPr wrap="square" lIns="0" tIns="16192" rIns="0" bIns="0" rtlCol="0">
            <a:noAutofit/>
          </a:bodyPr>
          <a:lstStyle/>
          <a:p>
            <a:pPr marL="84328">
              <a:lnSpc>
                <a:spcPts val="2550"/>
              </a:lnSpc>
            </a:pPr>
            <a:r>
              <a:rPr sz="2500" spc="-2" dirty="0" smtClean="0">
                <a:solidFill>
                  <a:schemeClr val="bg1"/>
                </a:solidFill>
                <a:latin typeface="Calibri"/>
                <a:cs typeface="Calibri"/>
              </a:rPr>
              <a:t>This group has approved and supports the vision and goals</a:t>
            </a:r>
            <a:endParaRPr sz="25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58135">
              <a:lnSpc>
                <a:spcPts val="2450"/>
              </a:lnSpc>
            </a:pPr>
            <a:r>
              <a:rPr sz="2500" spc="-7" dirty="0" smtClean="0">
                <a:solidFill>
                  <a:schemeClr val="bg1"/>
                </a:solidFill>
                <a:latin typeface="Calibri"/>
                <a:cs typeface="Calibri"/>
              </a:rPr>
              <a:t>of the Information Security program.</a:t>
            </a:r>
            <a:endParaRPr sz="25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945566"/>
            <a:ext cx="183896" cy="342392"/>
          </a:xfrm>
          <a:prstGeom prst="rect">
            <a:avLst/>
          </a:prstGeom>
        </p:spPr>
        <p:txBody>
          <a:bodyPr wrap="square" lIns="0" tIns="16827" rIns="0" bIns="0" rtlCol="0">
            <a:noAutofit/>
          </a:bodyPr>
          <a:lstStyle/>
          <a:p>
            <a:pPr marL="12700">
              <a:lnSpc>
                <a:spcPts val="2650"/>
              </a:lnSpc>
            </a:pPr>
            <a:r>
              <a:rPr sz="25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5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40" y="3964686"/>
            <a:ext cx="7098572" cy="647192"/>
          </a:xfrm>
          <a:prstGeom prst="rect">
            <a:avLst/>
          </a:prstGeom>
        </p:spPr>
        <p:txBody>
          <a:bodyPr wrap="square" lIns="0" tIns="8255" rIns="0" bIns="0" rtlCol="0">
            <a:noAutofit/>
          </a:bodyPr>
          <a:lstStyle/>
          <a:p>
            <a:pPr marL="12700" indent="71628">
              <a:lnSpc>
                <a:spcPts val="3051"/>
              </a:lnSpc>
            </a:pPr>
            <a:r>
              <a:rPr sz="2500" spc="-9" dirty="0" smtClean="0">
                <a:solidFill>
                  <a:schemeClr val="bg1"/>
                </a:solidFill>
                <a:latin typeface="Calibri"/>
                <a:cs typeface="Calibri"/>
              </a:rPr>
              <a:t>They provide guidance, ensuring that the program is </a:t>
            </a:r>
            <a:endParaRPr sz="25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>
              <a:lnSpc>
                <a:spcPts val="3051"/>
              </a:lnSpc>
            </a:pPr>
            <a:r>
              <a:rPr sz="2500" spc="-10" dirty="0" smtClean="0">
                <a:solidFill>
                  <a:schemeClr val="bg1"/>
                </a:solidFill>
                <a:latin typeface="Calibri"/>
                <a:cs typeface="Calibri"/>
              </a:rPr>
              <a:t>consistent with company goals, measures, and targets.</a:t>
            </a:r>
            <a:endParaRPr sz="25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5012620"/>
            <a:ext cx="183896" cy="342392"/>
          </a:xfrm>
          <a:prstGeom prst="rect">
            <a:avLst/>
          </a:prstGeom>
        </p:spPr>
        <p:txBody>
          <a:bodyPr wrap="square" lIns="0" tIns="16827" rIns="0" bIns="0" rtlCol="0">
            <a:noAutofit/>
          </a:bodyPr>
          <a:lstStyle/>
          <a:p>
            <a:pPr marL="12700">
              <a:lnSpc>
                <a:spcPts val="2650"/>
              </a:lnSpc>
            </a:pPr>
            <a:r>
              <a:rPr sz="25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5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5031740"/>
            <a:ext cx="7037361" cy="951992"/>
          </a:xfrm>
          <a:prstGeom prst="rect">
            <a:avLst/>
          </a:prstGeom>
        </p:spPr>
        <p:txBody>
          <a:bodyPr wrap="square" lIns="0" tIns="8255" rIns="0" bIns="0" rtlCol="0">
            <a:noAutofit/>
          </a:bodyPr>
          <a:lstStyle/>
          <a:p>
            <a:pPr marL="12700">
              <a:lnSpc>
                <a:spcPts val="3051"/>
              </a:lnSpc>
            </a:pPr>
            <a:r>
              <a:rPr sz="2500" spc="-9" dirty="0" smtClean="0">
                <a:solidFill>
                  <a:schemeClr val="bg1"/>
                </a:solidFill>
                <a:latin typeface="Calibri"/>
                <a:cs typeface="Calibri"/>
              </a:rPr>
              <a:t>They ensure the availability of resources necessary for </a:t>
            </a:r>
            <a:endParaRPr sz="25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>
              <a:lnSpc>
                <a:spcPts val="3051"/>
              </a:lnSpc>
            </a:pPr>
            <a:r>
              <a:rPr sz="2500" spc="-8" dirty="0" smtClean="0">
                <a:solidFill>
                  <a:schemeClr val="bg1"/>
                </a:solidFill>
                <a:latin typeface="Calibri"/>
                <a:cs typeface="Calibri"/>
              </a:rPr>
              <a:t>successful implementation and maintenance of the </a:t>
            </a:r>
            <a:endParaRPr sz="25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>
              <a:lnSpc>
                <a:spcPts val="3051"/>
              </a:lnSpc>
            </a:pPr>
            <a:r>
              <a:rPr sz="2500" spc="-8" dirty="0" smtClean="0">
                <a:solidFill>
                  <a:schemeClr val="bg1"/>
                </a:solidFill>
                <a:latin typeface="Calibri"/>
                <a:cs typeface="Calibri"/>
              </a:rPr>
              <a:t>program.</a:t>
            </a:r>
            <a:endParaRPr sz="250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91997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539597" y="653908"/>
            <a:ext cx="8134071" cy="432307"/>
          </a:xfrm>
          <a:prstGeom prst="rect">
            <a:avLst/>
          </a:prstGeom>
        </p:spPr>
        <p:txBody>
          <a:bodyPr wrap="square" lIns="0" tIns="20986" rIns="0" bIns="0" rtlCol="0">
            <a:noAutofit/>
          </a:bodyPr>
          <a:lstStyle/>
          <a:p>
            <a:pPr marL="12700">
              <a:lnSpc>
                <a:spcPts val="3304"/>
              </a:lnSpc>
            </a:pPr>
            <a:r>
              <a:rPr sz="3200" spc="-15" dirty="0" smtClean="0">
                <a:solidFill>
                  <a:schemeClr val="bg1"/>
                </a:solidFill>
                <a:latin typeface="Calibri"/>
                <a:cs typeface="Calibri"/>
              </a:rPr>
              <a:t>CORPORATE INFORMATION SECURITY PROGRAM</a:t>
            </a:r>
            <a:endParaRPr sz="32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1248217"/>
            <a:ext cx="288674" cy="673831"/>
          </a:xfrm>
          <a:prstGeom prst="rect">
            <a:avLst/>
          </a:prstGeom>
        </p:spPr>
        <p:txBody>
          <a:bodyPr wrap="square" lIns="0" tIns="14922" rIns="0" bIns="0" rtlCol="0">
            <a:noAutofit/>
          </a:bodyPr>
          <a:lstStyle/>
          <a:p>
            <a:pPr marL="12700" marR="41833">
              <a:lnSpc>
                <a:spcPts val="2350"/>
              </a:lnSpc>
            </a:pPr>
            <a:r>
              <a:rPr sz="22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200">
              <a:solidFill>
                <a:schemeClr val="bg1"/>
              </a:solidFill>
              <a:latin typeface="Arial"/>
              <a:cs typeface="Arial"/>
            </a:endParaRPr>
          </a:p>
          <a:p>
            <a:pPr marL="12700">
              <a:lnSpc>
                <a:spcPct val="92488"/>
              </a:lnSpc>
              <a:spcBef>
                <a:spcPts val="342"/>
              </a:spcBef>
            </a:pPr>
            <a:r>
              <a:rPr sz="22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2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40" y="1265057"/>
            <a:ext cx="7623104" cy="1646021"/>
          </a:xfrm>
          <a:prstGeom prst="rect">
            <a:avLst/>
          </a:prstGeom>
        </p:spPr>
        <p:txBody>
          <a:bodyPr wrap="square" lIns="0" tIns="14605" rIns="0" bIns="0" rtlCol="0">
            <a:noAutofit/>
          </a:bodyPr>
          <a:lstStyle/>
          <a:p>
            <a:pPr marL="12700" marR="38459">
              <a:lnSpc>
                <a:spcPts val="2300"/>
              </a:lnSpc>
            </a:pPr>
            <a:r>
              <a:rPr sz="2200" b="1" spc="-3" dirty="0" smtClean="0">
                <a:solidFill>
                  <a:schemeClr val="bg1"/>
                </a:solidFill>
                <a:latin typeface="Calibri"/>
                <a:cs typeface="Calibri"/>
              </a:rPr>
              <a:t>Corporate Information Security Manager</a:t>
            </a:r>
            <a:r>
              <a:rPr sz="2200" spc="-3" dirty="0" smtClean="0">
                <a:solidFill>
                  <a:schemeClr val="bg1"/>
                </a:solidFill>
                <a:latin typeface="Calibri"/>
                <a:cs typeface="Calibri"/>
              </a:rPr>
              <a:t>:</a:t>
            </a:r>
            <a:endParaRPr sz="22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39496" marR="38459">
              <a:lnSpc>
                <a:spcPct val="101725"/>
              </a:lnSpc>
              <a:spcBef>
                <a:spcPts val="105"/>
              </a:spcBef>
            </a:pPr>
            <a:r>
              <a:rPr sz="2200" spc="-9" dirty="0" smtClean="0">
                <a:solidFill>
                  <a:schemeClr val="bg1"/>
                </a:solidFill>
                <a:latin typeface="Calibri"/>
                <a:cs typeface="Calibri"/>
              </a:rPr>
              <a:t>This individual will support and direct the corporate Information</a:t>
            </a:r>
            <a:endParaRPr sz="22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38459">
              <a:lnSpc>
                <a:spcPts val="2375"/>
              </a:lnSpc>
              <a:spcBef>
                <a:spcPts val="118"/>
              </a:spcBef>
            </a:pPr>
            <a:r>
              <a:rPr sz="2200" spc="21" dirty="0" smtClean="0">
                <a:solidFill>
                  <a:schemeClr val="bg1"/>
                </a:solidFill>
                <a:latin typeface="Calibri"/>
                <a:cs typeface="Calibri"/>
              </a:rPr>
              <a:t>Security program.</a:t>
            </a:r>
            <a:endParaRPr sz="22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700">
              <a:lnSpc>
                <a:spcPts val="2380"/>
              </a:lnSpc>
              <a:spcBef>
                <a:spcPts val="450"/>
              </a:spcBef>
            </a:pPr>
            <a:r>
              <a:rPr sz="2200" spc="-7" dirty="0" smtClean="0">
                <a:solidFill>
                  <a:schemeClr val="bg1"/>
                </a:solidFill>
                <a:latin typeface="Calibri"/>
                <a:cs typeface="Calibri"/>
              </a:rPr>
              <a:t>This will be accomplished by ensuring that necessary resources are available.</a:t>
            </a:r>
            <a:endParaRPr sz="2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2288317"/>
            <a:ext cx="288674" cy="304291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2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948" y="2975848"/>
            <a:ext cx="5126632" cy="304292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b="1" spc="-10" dirty="0" smtClean="0">
                <a:solidFill>
                  <a:schemeClr val="bg1"/>
                </a:solidFill>
                <a:latin typeface="Calibri"/>
                <a:cs typeface="Calibri"/>
              </a:rPr>
              <a:t>Corporate Information Security Coordinator</a:t>
            </a:r>
            <a:endParaRPr sz="2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327939"/>
            <a:ext cx="288674" cy="304291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2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40" y="3344657"/>
            <a:ext cx="7732397" cy="2852800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 marR="41833">
              <a:lnSpc>
                <a:spcPts val="2295"/>
              </a:lnSpc>
            </a:pPr>
            <a:r>
              <a:rPr sz="2200" spc="-10" dirty="0" smtClean="0">
                <a:solidFill>
                  <a:schemeClr val="bg1"/>
                </a:solidFill>
                <a:latin typeface="Calibri"/>
                <a:cs typeface="Calibri"/>
              </a:rPr>
              <a:t>This individual is responsible for maintenance of the program’s</a:t>
            </a:r>
            <a:endParaRPr sz="22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>
              <a:lnSpc>
                <a:spcPts val="2375"/>
              </a:lnSpc>
              <a:spcBef>
                <a:spcPts val="4"/>
              </a:spcBef>
            </a:pPr>
            <a:r>
              <a:rPr sz="2200" spc="-8" dirty="0" smtClean="0">
                <a:solidFill>
                  <a:schemeClr val="bg1"/>
                </a:solidFill>
                <a:latin typeface="Calibri"/>
                <a:cs typeface="Calibri"/>
              </a:rPr>
              <a:t>vision, goals, and elements, and for proposing necessary changes to</a:t>
            </a:r>
            <a:endParaRPr sz="22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41833">
              <a:lnSpc>
                <a:spcPts val="2375"/>
              </a:lnSpc>
            </a:pPr>
            <a:r>
              <a:rPr sz="2200" spc="-8" dirty="0" smtClean="0">
                <a:solidFill>
                  <a:schemeClr val="bg1"/>
                </a:solidFill>
                <a:latin typeface="Calibri"/>
                <a:cs typeface="Calibri"/>
              </a:rPr>
              <a:t>the IS Steering Committee for approval.</a:t>
            </a:r>
            <a:endParaRPr sz="22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394982">
              <a:lnSpc>
                <a:spcPts val="2685"/>
              </a:lnSpc>
              <a:spcBef>
                <a:spcPts val="346"/>
              </a:spcBef>
            </a:pPr>
            <a:r>
              <a:rPr sz="2200" spc="-7" dirty="0" smtClean="0">
                <a:solidFill>
                  <a:schemeClr val="bg1"/>
                </a:solidFill>
                <a:latin typeface="Calibri"/>
                <a:cs typeface="Calibri"/>
              </a:rPr>
              <a:t>This individual will train and coordinate the organization IS </a:t>
            </a:r>
            <a:endParaRPr sz="22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394982">
              <a:lnSpc>
                <a:spcPts val="2685"/>
              </a:lnSpc>
            </a:pPr>
            <a:r>
              <a:rPr sz="2200" spc="-9" dirty="0" smtClean="0">
                <a:solidFill>
                  <a:schemeClr val="bg1"/>
                </a:solidFill>
                <a:latin typeface="Calibri"/>
                <a:cs typeface="Calibri"/>
              </a:rPr>
              <a:t>coordinators, supporting them with regular contact, information </a:t>
            </a:r>
            <a:endParaRPr sz="22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394982">
              <a:lnSpc>
                <a:spcPts val="2685"/>
              </a:lnSpc>
            </a:pPr>
            <a:r>
              <a:rPr sz="2200" spc="-8" dirty="0" smtClean="0">
                <a:solidFill>
                  <a:schemeClr val="bg1"/>
                </a:solidFill>
                <a:latin typeface="Calibri"/>
                <a:cs typeface="Calibri"/>
              </a:rPr>
              <a:t>security awareness tools, consultation, and ideas.</a:t>
            </a:r>
            <a:endParaRPr sz="22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60642">
              <a:lnSpc>
                <a:spcPts val="2380"/>
              </a:lnSpc>
              <a:spcBef>
                <a:spcPts val="323"/>
              </a:spcBef>
            </a:pPr>
            <a:r>
              <a:rPr sz="2200" spc="-10" dirty="0" smtClean="0">
                <a:solidFill>
                  <a:schemeClr val="bg1"/>
                </a:solidFill>
                <a:latin typeface="Calibri"/>
                <a:cs typeface="Calibri"/>
              </a:rPr>
              <a:t>To ensure progress throughout the IS program life cycle, this individual will monitor each organizational unit’s progress and keep the Corporate IS Manager updated.</a:t>
            </a:r>
            <a:endParaRPr sz="22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300004"/>
            <a:ext cx="288961" cy="304596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2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5272817"/>
            <a:ext cx="288674" cy="304292"/>
          </a:xfrm>
          <a:prstGeom prst="rect">
            <a:avLst/>
          </a:prstGeom>
        </p:spPr>
        <p:txBody>
          <a:bodyPr wrap="square" lIns="0" tIns="14890" rIns="0" bIns="0" rtlCol="0">
            <a:noAutofit/>
          </a:bodyPr>
          <a:lstStyle/>
          <a:p>
            <a:pPr marL="12700">
              <a:lnSpc>
                <a:spcPts val="2345"/>
              </a:lnSpc>
            </a:pPr>
            <a:r>
              <a:rPr sz="22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200">
              <a:solidFill>
                <a:schemeClr val="bg1"/>
              </a:solidFill>
              <a:latin typeface="Wingdings"/>
              <a:cs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87243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762101" y="261275"/>
            <a:ext cx="7658507" cy="1589785"/>
          </a:xfrm>
          <a:prstGeom prst="rect">
            <a:avLst/>
          </a:prstGeom>
        </p:spPr>
        <p:txBody>
          <a:bodyPr wrap="square" lIns="0" tIns="23495" rIns="0" bIns="0" rtlCol="0">
            <a:noAutofit/>
          </a:bodyPr>
          <a:lstStyle/>
          <a:p>
            <a:pPr algn="ctr">
              <a:lnSpc>
                <a:spcPts val="3700"/>
              </a:lnSpc>
            </a:pPr>
            <a:r>
              <a:rPr sz="3600" spc="-18" dirty="0" smtClean="0">
                <a:solidFill>
                  <a:schemeClr val="bg1"/>
                </a:solidFill>
                <a:latin typeface="Calibri"/>
                <a:cs typeface="Calibri"/>
              </a:rPr>
              <a:t>ORGANIZATION INFORMATION SECURITY</a:t>
            </a:r>
            <a:endParaRPr sz="3600">
              <a:solidFill>
                <a:schemeClr val="bg1"/>
              </a:solidFill>
              <a:latin typeface="Calibri"/>
              <a:cs typeface="Calibri"/>
            </a:endParaRPr>
          </a:p>
          <a:p>
            <a:pPr marL="2775102" marR="2814535" algn="ctr">
              <a:lnSpc>
                <a:spcPts val="4320"/>
              </a:lnSpc>
              <a:spcBef>
                <a:spcPts val="31"/>
              </a:spcBef>
            </a:pPr>
            <a:r>
              <a:rPr sz="3600" spc="-4" dirty="0" smtClean="0">
                <a:solidFill>
                  <a:schemeClr val="bg1"/>
                </a:solidFill>
                <a:latin typeface="Calibri"/>
                <a:cs typeface="Calibri"/>
              </a:rPr>
              <a:t>PROGRAM</a:t>
            </a:r>
            <a:endParaRPr sz="3600">
              <a:solidFill>
                <a:schemeClr val="bg1"/>
              </a:solidFill>
              <a:latin typeface="Calibri"/>
              <a:cs typeface="Calibri"/>
            </a:endParaRPr>
          </a:p>
          <a:p>
            <a:pPr marL="129438" marR="34290">
              <a:lnSpc>
                <a:spcPct val="101725"/>
              </a:lnSpc>
              <a:spcBef>
                <a:spcPts val="1739"/>
              </a:spcBef>
            </a:pPr>
            <a:r>
              <a:rPr sz="2000" spc="-5" dirty="0" smtClean="0">
                <a:solidFill>
                  <a:schemeClr val="bg1"/>
                </a:solidFill>
                <a:latin typeface="Calibri"/>
                <a:cs typeface="Calibri"/>
              </a:rPr>
              <a:t>Organization Management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555802"/>
            <a:ext cx="152654" cy="279908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0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2328" y="1936684"/>
            <a:ext cx="7906663" cy="119491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 marR="38176">
              <a:lnSpc>
                <a:spcPts val="2105"/>
              </a:lnSpc>
            </a:pPr>
            <a:r>
              <a:rPr sz="2000" spc="-7" dirty="0" smtClean="0">
                <a:solidFill>
                  <a:schemeClr val="bg1"/>
                </a:solidFill>
                <a:latin typeface="Calibri"/>
                <a:cs typeface="Calibri"/>
              </a:rPr>
              <a:t>They will be asked to promote the program by providing appropriate staff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299212">
              <a:lnSpc>
                <a:spcPts val="2405"/>
              </a:lnSpc>
              <a:spcBef>
                <a:spcPts val="15"/>
              </a:spcBef>
            </a:pPr>
            <a:r>
              <a:rPr sz="2000" spc="-3" dirty="0" smtClean="0">
                <a:solidFill>
                  <a:schemeClr val="bg1"/>
                </a:solidFill>
                <a:latin typeface="Calibri"/>
                <a:cs typeface="Calibri"/>
              </a:rPr>
              <a:t>and other resources to ensure security of corporate information assets. It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299212" marR="38176">
              <a:lnSpc>
                <a:spcPts val="2400"/>
              </a:lnSpc>
            </a:pPr>
            <a:r>
              <a:rPr sz="2000" spc="-3" dirty="0" smtClean="0">
                <a:solidFill>
                  <a:schemeClr val="bg1"/>
                </a:solidFill>
                <a:latin typeface="Calibri"/>
                <a:cs typeface="Calibri"/>
              </a:rPr>
              <a:t>is crucial that they also support their organization IS coordinators in the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299212" marR="38176">
              <a:lnSpc>
                <a:spcPts val="2400"/>
              </a:lnSpc>
            </a:pPr>
            <a:r>
              <a:rPr sz="2000" spc="-3" dirty="0" smtClean="0">
                <a:solidFill>
                  <a:schemeClr val="bg1"/>
                </a:solidFill>
                <a:latin typeface="Calibri"/>
                <a:cs typeface="Calibri"/>
              </a:rPr>
              <a:t>development and maintenance of a local information security program.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3568117"/>
            <a:ext cx="152654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0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3583468"/>
            <a:ext cx="7637414" cy="2230958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 marR="38176">
              <a:lnSpc>
                <a:spcPts val="2105"/>
              </a:lnSpc>
            </a:pPr>
            <a:r>
              <a:rPr sz="2000" spc="7" dirty="0" smtClean="0">
                <a:solidFill>
                  <a:schemeClr val="bg1"/>
                </a:solidFill>
                <a:latin typeface="Calibri"/>
                <a:cs typeface="Calibri"/>
              </a:rPr>
              <a:t>Information Security Coordinators :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521372" indent="399541">
              <a:lnSpc>
                <a:spcPts val="2400"/>
              </a:lnSpc>
              <a:spcBef>
                <a:spcPts val="474"/>
              </a:spcBef>
            </a:pPr>
            <a:r>
              <a:rPr sz="2000" spc="-5" dirty="0" smtClean="0">
                <a:solidFill>
                  <a:schemeClr val="bg1"/>
                </a:solidFill>
                <a:latin typeface="Calibri"/>
                <a:cs typeface="Calibri"/>
              </a:rPr>
              <a:t>Organization Coordinators:An Organization Information Security Coordinator is appointed by organization management to develop, implement, and maintain an organization IS program consistent with corporate and organization objectives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355904" marR="38176">
              <a:lnSpc>
                <a:spcPct val="101725"/>
              </a:lnSpc>
              <a:spcBef>
                <a:spcPts val="339"/>
              </a:spcBef>
            </a:pPr>
            <a:r>
              <a:rPr sz="2000" spc="-5" dirty="0" smtClean="0">
                <a:solidFill>
                  <a:schemeClr val="bg1"/>
                </a:solidFill>
                <a:latin typeface="Calibri"/>
                <a:cs typeface="Calibri"/>
              </a:rPr>
              <a:t>Group Coordinators (Optional):Group Information Security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>
              <a:lnSpc>
                <a:spcPts val="2400"/>
              </a:lnSpc>
              <a:spcBef>
                <a:spcPts val="120"/>
              </a:spcBef>
            </a:pPr>
            <a:r>
              <a:rPr sz="2000" spc="-6" dirty="0" smtClean="0">
                <a:solidFill>
                  <a:schemeClr val="bg1"/>
                </a:solidFill>
                <a:latin typeface="Calibri"/>
                <a:cs typeface="Calibri"/>
              </a:rPr>
              <a:t>Coordinators assist the Organization IS Coordinator in large organizations.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20531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40" y="1664986"/>
            <a:ext cx="152654" cy="279908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0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5228" y="1680337"/>
            <a:ext cx="3112403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3" dirty="0" smtClean="0">
                <a:solidFill>
                  <a:schemeClr val="bg1"/>
                </a:solidFill>
                <a:latin typeface="Calibri"/>
                <a:cs typeface="Calibri"/>
              </a:rPr>
              <a:t>Area Coordinators (Optional):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2045868"/>
            <a:ext cx="8057812" cy="2536291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 marR="33808">
              <a:lnSpc>
                <a:spcPts val="2105"/>
              </a:lnSpc>
            </a:pPr>
            <a:r>
              <a:rPr sz="2000" spc="-5" dirty="0" smtClean="0">
                <a:solidFill>
                  <a:schemeClr val="bg1"/>
                </a:solidFill>
                <a:latin typeface="Calibri"/>
                <a:cs typeface="Calibri"/>
              </a:rPr>
              <a:t>Area Information Security Coordinators assist the Group IS Coordinator in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355600" marR="33808">
              <a:lnSpc>
                <a:spcPts val="2405"/>
              </a:lnSpc>
              <a:spcBef>
                <a:spcPts val="15"/>
              </a:spcBef>
            </a:pPr>
            <a:r>
              <a:rPr sz="2000" spc="-5" dirty="0" smtClean="0">
                <a:solidFill>
                  <a:schemeClr val="bg1"/>
                </a:solidFill>
                <a:latin typeface="Calibri"/>
                <a:cs typeface="Calibri"/>
              </a:rPr>
              <a:t>large groups within an organization.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355600" marR="420994" indent="-286512">
              <a:lnSpc>
                <a:spcPts val="2400"/>
              </a:lnSpc>
              <a:spcBef>
                <a:spcPts val="459"/>
              </a:spcBef>
            </a:pPr>
            <a:r>
              <a:rPr sz="2000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000" spc="-25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ea</a:t>
            </a:r>
            <a:r>
              <a:rPr sz="2000" spc="14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IS Co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o</a:t>
            </a:r>
            <a:r>
              <a:rPr sz="2000" spc="-25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din</a:t>
            </a:r>
            <a:r>
              <a:rPr sz="2000" spc="-19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000" spc="-25" dirty="0" smtClean="0">
                <a:solidFill>
                  <a:schemeClr val="bg1"/>
                </a:solidFill>
                <a:latin typeface="Calibri"/>
                <a:cs typeface="Calibri"/>
              </a:rPr>
              <a:t>t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o</a:t>
            </a:r>
            <a:r>
              <a:rPr sz="2000" spc="-39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000" spc="-25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2000" spc="14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ap</a:t>
            </a:r>
            <a:r>
              <a:rPr sz="2000" spc="4" dirty="0" smtClean="0">
                <a:solidFill>
                  <a:schemeClr val="bg1"/>
                </a:solidFill>
                <a:latin typeface="Calibri"/>
                <a:cs typeface="Calibri"/>
              </a:rPr>
              <a:t>p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oi</a:t>
            </a:r>
            <a:r>
              <a:rPr sz="2000" spc="-25" dirty="0" smtClean="0">
                <a:solidFill>
                  <a:schemeClr val="bg1"/>
                </a:solidFill>
                <a:latin typeface="Calibri"/>
                <a:cs typeface="Calibri"/>
              </a:rPr>
              <a:t>nt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ed</a:t>
            </a: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b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y</a:t>
            </a:r>
            <a:r>
              <a:rPr sz="2000" spc="-14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mana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g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m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2000" spc="-19" dirty="0" smtClean="0">
                <a:solidFill>
                  <a:schemeClr val="bg1"/>
                </a:solidFill>
                <a:latin typeface="Calibri"/>
                <a:cs typeface="Calibri"/>
              </a:rPr>
              <a:t>n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t of a</a:t>
            </a:r>
            <a:r>
              <a:rPr sz="2000" spc="-29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eas</a:t>
            </a:r>
            <a:r>
              <a:rPr sz="2000" spc="9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w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thin a g</a:t>
            </a:r>
            <a:r>
              <a:rPr sz="2000" spc="-34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o</a:t>
            </a:r>
            <a:r>
              <a:rPr sz="2000" spc="4" dirty="0" smtClean="0">
                <a:solidFill>
                  <a:schemeClr val="bg1"/>
                </a:solidFill>
                <a:latin typeface="Calibri"/>
                <a:cs typeface="Calibri"/>
              </a:rPr>
              <a:t>u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p</a:t>
            </a:r>
            <a:r>
              <a:rPr sz="2000" spc="-14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-25" dirty="0" smtClean="0">
                <a:solidFill>
                  <a:schemeClr val="bg1"/>
                </a:solidFill>
                <a:latin typeface="Calibri"/>
                <a:cs typeface="Calibri"/>
              </a:rPr>
              <a:t>t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o</a:t>
            </a: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4" dirty="0" smtClean="0">
                <a:solidFill>
                  <a:schemeClr val="bg1"/>
                </a:solidFill>
                <a:latin typeface="Calibri"/>
                <a:cs typeface="Calibri"/>
              </a:rPr>
              <a:t>p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er</a:t>
            </a:r>
            <a:r>
              <a:rPr sz="2000" spc="-39" dirty="0" smtClean="0">
                <a:solidFill>
                  <a:schemeClr val="bg1"/>
                </a:solidFill>
                <a:latin typeface="Calibri"/>
                <a:cs typeface="Calibri"/>
              </a:rPr>
              <a:t>f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orm a</a:t>
            </a:r>
            <a:r>
              <a:rPr sz="2000" spc="-25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-l</a:t>
            </a:r>
            <a:r>
              <a:rPr sz="2000" spc="-14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2000" spc="-29" dirty="0" smtClean="0">
                <a:solidFill>
                  <a:schemeClr val="bg1"/>
                </a:solidFill>
                <a:latin typeface="Calibri"/>
                <a:cs typeface="Calibri"/>
              </a:rPr>
              <a:t>v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el</a:t>
            </a:r>
            <a:r>
              <a:rPr sz="2000" spc="34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d</a:t>
            </a:r>
            <a:r>
              <a:rPr sz="2000" spc="4" dirty="0" smtClean="0">
                <a:solidFill>
                  <a:schemeClr val="bg1"/>
                </a:solidFill>
                <a:latin typeface="Calibri"/>
                <a:cs typeface="Calibri"/>
              </a:rPr>
              <a:t>u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ti</a:t>
            </a: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s th</a:t>
            </a:r>
            <a:r>
              <a:rPr sz="2000" spc="-19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t su</a:t>
            </a:r>
            <a:r>
              <a:rPr sz="2000" spc="4" dirty="0" smtClean="0">
                <a:solidFill>
                  <a:schemeClr val="bg1"/>
                </a:solidFill>
                <a:latin typeface="Calibri"/>
                <a:cs typeface="Calibri"/>
              </a:rPr>
              <a:t>p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port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o</a:t>
            </a:r>
            <a:r>
              <a:rPr sz="2000" spc="-29" dirty="0" smtClean="0">
                <a:solidFill>
                  <a:schemeClr val="bg1"/>
                </a:solidFill>
                <a:latin typeface="Calibri"/>
                <a:cs typeface="Calibri"/>
              </a:rPr>
              <a:t>rg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ani</a:t>
            </a:r>
            <a:r>
              <a:rPr sz="2000" spc="-34" dirty="0" smtClean="0">
                <a:solidFill>
                  <a:schemeClr val="bg1"/>
                </a:solidFill>
                <a:latin typeface="Calibri"/>
                <a:cs typeface="Calibri"/>
              </a:rPr>
              <a:t>z</a:t>
            </a:r>
            <a:r>
              <a:rPr sz="2000" spc="-25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tion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IS </a:t>
            </a:r>
            <a:r>
              <a:rPr sz="2000" spc="4" dirty="0" smtClean="0">
                <a:solidFill>
                  <a:schemeClr val="bg1"/>
                </a:solidFill>
                <a:latin typeface="Calibri"/>
                <a:cs typeface="Calibri"/>
              </a:rPr>
              <a:t>p</a:t>
            </a:r>
            <a:r>
              <a:rPr sz="2000" spc="-39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o</a:t>
            </a:r>
            <a:r>
              <a:rPr sz="2000" spc="4" dirty="0" smtClean="0">
                <a:solidFill>
                  <a:schemeClr val="bg1"/>
                </a:solidFill>
                <a:latin typeface="Calibri"/>
                <a:cs typeface="Calibri"/>
              </a:rPr>
              <a:t>g</a:t>
            </a:r>
            <a:r>
              <a:rPr sz="2000" spc="-39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am.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355600" indent="-342900">
              <a:lnSpc>
                <a:spcPts val="2400"/>
              </a:lnSpc>
              <a:spcBef>
                <a:spcPts val="480"/>
              </a:spcBef>
            </a:pPr>
            <a:r>
              <a:rPr sz="2000" dirty="0" smtClean="0">
                <a:solidFill>
                  <a:schemeClr val="bg1"/>
                </a:solidFill>
                <a:latin typeface="Calibri"/>
                <a:cs typeface="Calibri"/>
              </a:rPr>
              <a:t>These</a:t>
            </a:r>
            <a:r>
              <a:rPr sz="2000" spc="4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indi</a:t>
            </a: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v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iduals should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per</a:t>
            </a:r>
            <a:r>
              <a:rPr sz="2000" spc="-34" dirty="0" smtClean="0">
                <a:solidFill>
                  <a:schemeClr val="bg1"/>
                </a:solidFill>
                <a:latin typeface="Calibri"/>
                <a:cs typeface="Calibri"/>
              </a:rPr>
              <a:t>f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orm</a:t>
            </a:r>
            <a:r>
              <a:rPr sz="2000" spc="-14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000" spc="-25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2000" spc="4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-l</a:t>
            </a:r>
            <a:r>
              <a:rPr sz="2000" spc="-14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2000" spc="-29" dirty="0" smtClean="0">
                <a:solidFill>
                  <a:schemeClr val="bg1"/>
                </a:solidFill>
                <a:latin typeface="Calibri"/>
                <a:cs typeface="Calibri"/>
              </a:rPr>
              <a:t>v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el</a:t>
            </a:r>
            <a:r>
              <a:rPr sz="2000" spc="34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n</a:t>
            </a:r>
            <a:r>
              <a:rPr sz="2000" spc="-34" dirty="0" smtClean="0">
                <a:solidFill>
                  <a:schemeClr val="bg1"/>
                </a:solidFill>
                <a:latin typeface="Calibri"/>
                <a:cs typeface="Calibri"/>
              </a:rPr>
              <a:t>f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or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m</a:t>
            </a:r>
            <a:r>
              <a:rPr sz="2000" spc="-25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tion ri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k</a:t>
            </a:r>
            <a:r>
              <a:rPr sz="2000" spc="14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as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es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m</a:t>
            </a: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2000" spc="-19" dirty="0" smtClean="0">
                <a:solidFill>
                  <a:schemeClr val="bg1"/>
                </a:solidFill>
                <a:latin typeface="Calibri"/>
                <a:cs typeface="Calibri"/>
              </a:rPr>
              <a:t>n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ts</a:t>
            </a:r>
            <a:r>
              <a:rPr sz="2000" spc="44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and m</a:t>
            </a:r>
            <a:r>
              <a:rPr sz="2000" spc="-39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y 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m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2000" spc="-14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t</a:t>
            </a:r>
            <a:r>
              <a:rPr sz="2000" spc="14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w</a:t>
            </a: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th a</a:t>
            </a:r>
            <a:r>
              <a:rPr sz="2000" spc="-25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ea</a:t>
            </a:r>
            <a:r>
              <a:rPr sz="2000" spc="14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4" dirty="0" smtClean="0">
                <a:solidFill>
                  <a:schemeClr val="bg1"/>
                </a:solidFill>
                <a:latin typeface="Calibri"/>
                <a:cs typeface="Calibri"/>
              </a:rPr>
              <a:t>p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2000" spc="-39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son</a:t>
            </a:r>
            <a:r>
              <a:rPr sz="2000" spc="9" dirty="0" smtClean="0">
                <a:solidFill>
                  <a:schemeClr val="bg1"/>
                </a:solidFill>
                <a:latin typeface="Calibri"/>
                <a:cs typeface="Calibri"/>
              </a:rPr>
              <a:t>n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el </a:t>
            </a:r>
            <a:r>
              <a:rPr sz="2000" spc="-19" dirty="0" smtClean="0">
                <a:solidFill>
                  <a:schemeClr val="bg1"/>
                </a:solidFill>
                <a:latin typeface="Calibri"/>
                <a:cs typeface="Calibri"/>
              </a:rPr>
              <a:t>t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o</a:t>
            </a: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4" dirty="0" smtClean="0">
                <a:solidFill>
                  <a:schemeClr val="bg1"/>
                </a:solidFill>
                <a:latin typeface="Calibri"/>
                <a:cs typeface="Calibri"/>
              </a:rPr>
              <a:t>bu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l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d t</a:t>
            </a:r>
            <a:r>
              <a:rPr sz="2000" spc="4" dirty="0" smtClean="0">
                <a:solidFill>
                  <a:schemeClr val="bg1"/>
                </a:solidFill>
                <a:latin typeface="Calibri"/>
                <a:cs typeface="Calibri"/>
              </a:rPr>
              <a:t>h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2000" spc="9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000" spc="-25" dirty="0" smtClean="0">
                <a:solidFill>
                  <a:schemeClr val="bg1"/>
                </a:solidFill>
                <a:latin typeface="Calibri"/>
                <a:cs typeface="Calibri"/>
              </a:rPr>
              <a:t>w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000" spc="-25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eness</a:t>
            </a:r>
            <a:r>
              <a:rPr sz="2000" spc="9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of </a:t>
            </a:r>
            <a:r>
              <a:rPr sz="2000" spc="-9" dirty="0" smtClean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n</a:t>
            </a:r>
            <a:r>
              <a:rPr sz="2000" spc="-39" dirty="0" smtClean="0">
                <a:solidFill>
                  <a:schemeClr val="bg1"/>
                </a:solidFill>
                <a:latin typeface="Calibri"/>
                <a:cs typeface="Calibri"/>
              </a:rPr>
              <a:t>f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orm</a:t>
            </a:r>
            <a:r>
              <a:rPr sz="2000" spc="-29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tion security is</a:t>
            </a: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sz="2000" spc="4" dirty="0" smtClean="0">
                <a:solidFill>
                  <a:schemeClr val="bg1"/>
                </a:solidFill>
                <a:latin typeface="Calibri"/>
                <a:cs typeface="Calibri"/>
              </a:rPr>
              <a:t>u</a:t>
            </a: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es.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43110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69158" y="2621279"/>
            <a:ext cx="2890232" cy="584708"/>
          </a:xfrm>
          <a:prstGeom prst="rect">
            <a:avLst/>
          </a:prstGeom>
        </p:spPr>
        <p:txBody>
          <a:bodyPr wrap="square" lIns="0" tIns="28606" rIns="0" bIns="0" rtlCol="0">
            <a:noAutofit/>
          </a:bodyPr>
          <a:lstStyle/>
          <a:p>
            <a:pPr marL="12700">
              <a:lnSpc>
                <a:spcPts val="4505"/>
              </a:lnSpc>
            </a:pPr>
            <a:r>
              <a:rPr sz="4400" b="1" spc="-19" dirty="0" smtClean="0">
                <a:solidFill>
                  <a:schemeClr val="bg1"/>
                </a:solidFill>
                <a:latin typeface="Calibri"/>
                <a:cs typeface="Calibri"/>
              </a:rPr>
              <a:t>THANK YOU</a:t>
            </a:r>
            <a:endParaRPr sz="440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2009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2427732" y="4395216"/>
            <a:ext cx="4748783" cy="402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396996" y="3439668"/>
            <a:ext cx="2636520" cy="10271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110996" y="4773168"/>
            <a:ext cx="2663952" cy="10271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904488" y="4700016"/>
            <a:ext cx="2046732" cy="12390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176772" y="4773168"/>
            <a:ext cx="1965960" cy="10271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89203" y="601726"/>
            <a:ext cx="7662659" cy="1663395"/>
          </a:xfrm>
          <a:prstGeom prst="rect">
            <a:avLst/>
          </a:prstGeom>
        </p:spPr>
        <p:txBody>
          <a:bodyPr wrap="square" lIns="0" tIns="28606" rIns="0" bIns="0" rtlCol="0">
            <a:noAutofit/>
          </a:bodyPr>
          <a:lstStyle/>
          <a:p>
            <a:pPr marL="1846122" marR="46508">
              <a:lnSpc>
                <a:spcPts val="4505"/>
              </a:lnSpc>
            </a:pPr>
            <a:r>
              <a:rPr sz="4400" b="1" spc="-1" dirty="0" smtClean="0">
                <a:solidFill>
                  <a:schemeClr val="bg1"/>
                </a:solidFill>
                <a:latin typeface="Calibri"/>
                <a:cs typeface="Calibri"/>
              </a:rPr>
              <a:t>INTRODUCTION</a:t>
            </a:r>
            <a:endParaRPr sz="4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426"/>
              </a:spcBef>
            </a:pP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Information, wherever it is handled or stored  needs to be protected from</a:t>
            </a:r>
            <a:endParaRPr sz="20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46508">
              <a:lnSpc>
                <a:spcPts val="2400"/>
              </a:lnSpc>
              <a:spcBef>
                <a:spcPts val="120"/>
              </a:spcBef>
            </a:pPr>
            <a:r>
              <a:rPr sz="2000" spc="-2" dirty="0" smtClean="0">
                <a:solidFill>
                  <a:schemeClr val="bg1"/>
                </a:solidFill>
                <a:latin typeface="Calibri"/>
                <a:cs typeface="Calibri"/>
              </a:rPr>
              <a:t>unauthorized access, modification , disclosure, and destruction.</a:t>
            </a:r>
            <a:endParaRPr sz="20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6303" y="1664986"/>
            <a:ext cx="152654" cy="279908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0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6303" y="2701687"/>
            <a:ext cx="152653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0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9203" y="2717038"/>
            <a:ext cx="6680694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3" dirty="0" smtClean="0">
                <a:solidFill>
                  <a:schemeClr val="bg1"/>
                </a:solidFill>
                <a:latin typeface="Calibri"/>
                <a:cs typeface="Calibri"/>
              </a:rPr>
              <a:t>Three basic classifications of information have been established.</a:t>
            </a:r>
            <a:endParaRPr sz="20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45535" y="3752596"/>
            <a:ext cx="2194521" cy="380492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>
              <a:lnSpc>
                <a:spcPts val="2895"/>
              </a:lnSpc>
            </a:pPr>
            <a:r>
              <a:rPr sz="2800" spc="-21" dirty="0" smtClean="0">
                <a:solidFill>
                  <a:schemeClr val="bg1"/>
                </a:solidFill>
                <a:latin typeface="Calibri"/>
                <a:cs typeface="Calibri"/>
              </a:rPr>
              <a:t>INFORMATION</a:t>
            </a:r>
            <a:endParaRPr sz="28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54170" y="4890160"/>
            <a:ext cx="1495160" cy="771118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algn="ctr">
              <a:lnSpc>
                <a:spcPts val="2900"/>
              </a:lnSpc>
            </a:pPr>
            <a:r>
              <a:rPr sz="2800" dirty="0" smtClean="0">
                <a:solidFill>
                  <a:schemeClr val="bg1"/>
                </a:solidFill>
                <a:latin typeface="Calibri"/>
                <a:cs typeface="Calibri"/>
              </a:rPr>
              <a:t>INTERNAL</a:t>
            </a:r>
            <a:endParaRPr sz="2800">
              <a:solidFill>
                <a:schemeClr val="bg1"/>
              </a:solidFill>
              <a:latin typeface="Calibri"/>
              <a:cs typeface="Calibri"/>
            </a:endParaRPr>
          </a:p>
          <a:p>
            <a:pPr marL="412280" marR="439848" algn="ctr">
              <a:lnSpc>
                <a:spcPts val="3075"/>
              </a:lnSpc>
              <a:spcBef>
                <a:spcPts val="8"/>
              </a:spcBef>
            </a:pPr>
            <a:r>
              <a:rPr sz="2800" spc="-14" dirty="0" smtClean="0">
                <a:solidFill>
                  <a:schemeClr val="bg1"/>
                </a:solidFill>
                <a:latin typeface="Calibri"/>
                <a:cs typeface="Calibri"/>
              </a:rPr>
              <a:t>USE</a:t>
            </a:r>
            <a:endParaRPr sz="28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60170" y="5085715"/>
            <a:ext cx="2219659" cy="380492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>
              <a:lnSpc>
                <a:spcPts val="2895"/>
              </a:lnSpc>
            </a:pPr>
            <a:r>
              <a:rPr sz="2800" spc="-2" dirty="0" smtClean="0">
                <a:solidFill>
                  <a:schemeClr val="bg1"/>
                </a:solidFill>
                <a:latin typeface="Calibri"/>
                <a:cs typeface="Calibri"/>
              </a:rPr>
              <a:t>CONFIDENTIAL</a:t>
            </a:r>
            <a:endParaRPr sz="28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30670" y="5085715"/>
            <a:ext cx="1111170" cy="380492"/>
          </a:xfrm>
          <a:prstGeom prst="rect">
            <a:avLst/>
          </a:prstGeom>
        </p:spPr>
        <p:txBody>
          <a:bodyPr wrap="square" lIns="0" tIns="18383" rIns="0" bIns="0" rtlCol="0">
            <a:noAutofit/>
          </a:bodyPr>
          <a:lstStyle/>
          <a:p>
            <a:pPr marL="12700">
              <a:lnSpc>
                <a:spcPts val="2895"/>
              </a:lnSpc>
            </a:pPr>
            <a:r>
              <a:rPr sz="2800" dirty="0" smtClean="0">
                <a:solidFill>
                  <a:schemeClr val="bg1"/>
                </a:solidFill>
                <a:latin typeface="Calibri"/>
                <a:cs typeface="Calibri"/>
              </a:rPr>
              <a:t>PUBLIC</a:t>
            </a:r>
            <a:endParaRPr sz="280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7056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2225421" y="601726"/>
            <a:ext cx="4778183" cy="584708"/>
          </a:xfrm>
          <a:prstGeom prst="rect">
            <a:avLst/>
          </a:prstGeom>
        </p:spPr>
        <p:txBody>
          <a:bodyPr wrap="square" lIns="0" tIns="28606" rIns="0" bIns="0" rtlCol="0">
            <a:noAutofit/>
          </a:bodyPr>
          <a:lstStyle/>
          <a:p>
            <a:pPr marL="12700">
              <a:lnSpc>
                <a:spcPts val="4505"/>
              </a:lnSpc>
            </a:pPr>
            <a:r>
              <a:rPr sz="4400" spc="-45" dirty="0" smtClean="0">
                <a:solidFill>
                  <a:schemeClr val="bg1"/>
                </a:solidFill>
                <a:latin typeface="Calibri"/>
                <a:cs typeface="Calibri"/>
              </a:rPr>
              <a:t>CONFIDENTIAL DATA</a:t>
            </a:r>
            <a:endParaRPr sz="44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1477534"/>
            <a:ext cx="152654" cy="279908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0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40" y="1492885"/>
            <a:ext cx="1373055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b="1" spc="0" dirty="0" smtClean="0">
                <a:solidFill>
                  <a:schemeClr val="bg1"/>
                </a:solidFill>
                <a:latin typeface="Calibri"/>
                <a:cs typeface="Calibri"/>
              </a:rPr>
              <a:t>DEFINITION: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1858416"/>
            <a:ext cx="3793087" cy="280212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3" dirty="0" smtClean="0">
                <a:solidFill>
                  <a:schemeClr val="bg1"/>
                </a:solidFill>
                <a:latin typeface="Calibri"/>
                <a:cs typeface="Calibri"/>
              </a:rPr>
              <a:t>Information that, if disclosed, could: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3444" y="2209530"/>
            <a:ext cx="265655" cy="1011428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  <a:p>
            <a:pPr marL="12700">
              <a:lnSpc>
                <a:spcPct val="92488"/>
              </a:lnSpc>
              <a:spcBef>
                <a:spcPts val="553"/>
              </a:spcBef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  <a:p>
            <a:pPr marL="12700">
              <a:lnSpc>
                <a:spcPct val="92488"/>
              </a:lnSpc>
              <a:spcBef>
                <a:spcPts val="660"/>
              </a:spcBef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6294" y="2224786"/>
            <a:ext cx="4806079" cy="101142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 marR="46508">
              <a:lnSpc>
                <a:spcPts val="2105"/>
              </a:lnSpc>
            </a:pPr>
            <a:r>
              <a:rPr sz="2000" spc="-2" dirty="0" smtClean="0">
                <a:solidFill>
                  <a:schemeClr val="bg1"/>
                </a:solidFill>
                <a:latin typeface="Calibri"/>
                <a:cs typeface="Calibri"/>
              </a:rPr>
              <a:t>Violate the privacy of individuals.</a:t>
            </a:r>
            <a:endParaRPr sz="20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29"/>
              </a:spcBef>
            </a:pPr>
            <a:r>
              <a:rPr sz="2000" spc="-6" dirty="0" smtClean="0">
                <a:solidFill>
                  <a:schemeClr val="bg1"/>
                </a:solidFill>
                <a:latin typeface="Calibri"/>
                <a:cs typeface="Calibri"/>
              </a:rPr>
              <a:t>Reduce the company’s competitive advantage</a:t>
            </a:r>
            <a:endParaRPr sz="20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46508">
              <a:lnSpc>
                <a:spcPct val="101725"/>
              </a:lnSpc>
              <a:spcBef>
                <a:spcPts val="434"/>
              </a:spcBef>
            </a:pPr>
            <a:r>
              <a:rPr sz="2000" spc="-7" dirty="0" smtClean="0">
                <a:solidFill>
                  <a:schemeClr val="bg1"/>
                </a:solidFill>
                <a:latin typeface="Calibri"/>
                <a:cs typeface="Calibri"/>
              </a:rPr>
              <a:t>Cause damage to the company.</a:t>
            </a:r>
            <a:endParaRPr sz="20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672729"/>
            <a:ext cx="152654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0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40" y="3688079"/>
            <a:ext cx="1256642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b="1" spc="-3" dirty="0" smtClean="0">
                <a:solidFill>
                  <a:schemeClr val="bg1"/>
                </a:solidFill>
                <a:latin typeface="Calibri"/>
                <a:cs typeface="Calibri"/>
              </a:rPr>
              <a:t>EXAMPLES</a:t>
            </a:r>
            <a:r>
              <a:rPr sz="2000" spc="-3" dirty="0" smtClean="0">
                <a:solidFill>
                  <a:schemeClr val="bg1"/>
                </a:solidFill>
                <a:latin typeface="Calibri"/>
                <a:cs typeface="Calibri"/>
              </a:rPr>
              <a:t>: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4038584"/>
            <a:ext cx="265655" cy="1743278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  <a:p>
            <a:pPr marL="12700">
              <a:lnSpc>
                <a:spcPct val="92488"/>
              </a:lnSpc>
              <a:spcBef>
                <a:spcPts val="553"/>
              </a:spcBef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  <a:p>
            <a:pPr marL="12700">
              <a:lnSpc>
                <a:spcPct val="92488"/>
              </a:lnSpc>
              <a:spcBef>
                <a:spcPts val="660"/>
              </a:spcBef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  <a:p>
            <a:pPr marL="12700">
              <a:lnSpc>
                <a:spcPct val="92488"/>
              </a:lnSpc>
              <a:spcBef>
                <a:spcPts val="663"/>
              </a:spcBef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  <a:p>
            <a:pPr marL="12700">
              <a:lnSpc>
                <a:spcPct val="92488"/>
              </a:lnSpc>
              <a:spcBef>
                <a:spcPts val="659"/>
              </a:spcBef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79906" y="4053840"/>
            <a:ext cx="7269448" cy="1743278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 marR="46508">
              <a:lnSpc>
                <a:spcPts val="2105"/>
              </a:lnSpc>
            </a:pP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Personnel records of individuals.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29"/>
              </a:spcBef>
            </a:pPr>
            <a:r>
              <a:rPr sz="2000" spc="-5" dirty="0" smtClean="0">
                <a:solidFill>
                  <a:schemeClr val="bg1"/>
                </a:solidFill>
                <a:latin typeface="Calibri"/>
                <a:cs typeface="Calibri"/>
              </a:rPr>
              <a:t>Customer information, shareholders information , vendor information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1533988">
              <a:lnSpc>
                <a:spcPts val="2441"/>
              </a:lnSpc>
              <a:spcBef>
                <a:spcPts val="434"/>
              </a:spcBef>
            </a:pP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Specific operating plans, marketing plans, or strategies. 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1533988">
              <a:lnSpc>
                <a:spcPts val="2441"/>
              </a:lnSpc>
              <a:spcBef>
                <a:spcPts val="441"/>
              </a:spcBef>
            </a:pPr>
            <a:r>
              <a:rPr sz="2000" spc="-1" dirty="0" smtClean="0">
                <a:solidFill>
                  <a:schemeClr val="bg1"/>
                </a:solidFill>
                <a:latin typeface="Calibri"/>
                <a:cs typeface="Calibri"/>
              </a:rPr>
              <a:t>Specific business strategies and directions.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46508">
              <a:lnSpc>
                <a:spcPct val="101725"/>
              </a:lnSpc>
              <a:spcBef>
                <a:spcPts val="516"/>
              </a:spcBef>
            </a:pP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Major changes in the company’s management structure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469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330200" y="482997"/>
            <a:ext cx="152653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0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3404" y="498348"/>
            <a:ext cx="1432186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b="1" spc="0" dirty="0" smtClean="0">
                <a:solidFill>
                  <a:schemeClr val="bg1"/>
                </a:solidFill>
                <a:latin typeface="Calibri"/>
                <a:cs typeface="Calibri"/>
              </a:rPr>
              <a:t>DISCUSSION: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87704" y="1275953"/>
            <a:ext cx="265655" cy="279908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74216" y="1291209"/>
            <a:ext cx="7572784" cy="615188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27" dirty="0" smtClean="0">
                <a:solidFill>
                  <a:schemeClr val="bg1"/>
                </a:solidFill>
                <a:latin typeface="Calibri"/>
                <a:cs typeface="Calibri"/>
              </a:rPr>
              <a:t>Information should be protected according to its sensitivity, criticality,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38176">
              <a:lnSpc>
                <a:spcPct val="101725"/>
              </a:lnSpc>
              <a:spcBef>
                <a:spcPts val="89"/>
              </a:spcBef>
            </a:pPr>
            <a:r>
              <a:rPr sz="2000" spc="-2" dirty="0" smtClean="0">
                <a:solidFill>
                  <a:schemeClr val="bg1"/>
                </a:solidFill>
                <a:latin typeface="Calibri"/>
                <a:cs typeface="Calibri"/>
              </a:rPr>
              <a:t>and value.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7704" y="2403713"/>
            <a:ext cx="265655" cy="279908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74216" y="2418969"/>
            <a:ext cx="212693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dirty="0" smtClean="0">
                <a:solidFill>
                  <a:schemeClr val="bg1"/>
                </a:solidFill>
                <a:latin typeface="Calibri"/>
                <a:cs typeface="Calibri"/>
              </a:rPr>
              <a:t>It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88110" y="2418969"/>
            <a:ext cx="220275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is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09674" y="2418969"/>
            <a:ext cx="1100032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3" dirty="0" smtClean="0">
                <a:solidFill>
                  <a:schemeClr val="bg1"/>
                </a:solidFill>
                <a:latin typeface="Calibri"/>
                <a:cs typeface="Calibri"/>
              </a:rPr>
              <a:t>estimated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12491" y="2418969"/>
            <a:ext cx="2127764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12" dirty="0" smtClean="0">
                <a:solidFill>
                  <a:schemeClr val="bg1"/>
                </a:solidFill>
                <a:latin typeface="Calibri"/>
                <a:cs typeface="Calibri"/>
              </a:rPr>
              <a:t>that  approximately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42357" y="2418969"/>
            <a:ext cx="192570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dirty="0" smtClean="0">
                <a:solidFill>
                  <a:schemeClr val="bg1"/>
                </a:solidFill>
                <a:latin typeface="Calibri"/>
                <a:cs typeface="Calibri"/>
              </a:rPr>
              <a:t>5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36489" y="2418969"/>
            <a:ext cx="277121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25" dirty="0" smtClean="0">
                <a:solidFill>
                  <a:schemeClr val="bg1"/>
                </a:solidFill>
                <a:latin typeface="Calibri"/>
                <a:cs typeface="Calibri"/>
              </a:rPr>
              <a:t>to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15965" y="2418969"/>
            <a:ext cx="322572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4" dirty="0" smtClean="0">
                <a:solidFill>
                  <a:schemeClr val="bg1"/>
                </a:solidFill>
                <a:latin typeface="Calibri"/>
                <a:cs typeface="Calibri"/>
              </a:rPr>
              <a:t>15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38113" y="2418969"/>
            <a:ext cx="860430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6" dirty="0" smtClean="0">
                <a:solidFill>
                  <a:schemeClr val="bg1"/>
                </a:solidFill>
                <a:latin typeface="Calibri"/>
                <a:cs typeface="Calibri"/>
              </a:rPr>
              <a:t>percent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00138" y="2418969"/>
            <a:ext cx="275431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dirty="0" smtClean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76566" y="2418969"/>
            <a:ext cx="1070806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12" dirty="0" smtClean="0">
                <a:solidFill>
                  <a:schemeClr val="bg1"/>
                </a:solidFill>
                <a:latin typeface="Calibri"/>
                <a:cs typeface="Calibri"/>
              </a:rPr>
              <a:t>corporate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4216" y="2754503"/>
            <a:ext cx="5005208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2" dirty="0" smtClean="0">
                <a:solidFill>
                  <a:schemeClr val="bg1"/>
                </a:solidFill>
                <a:latin typeface="Calibri"/>
                <a:cs typeface="Calibri"/>
              </a:rPr>
              <a:t>information should be classified as Confidential.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704" y="3531727"/>
            <a:ext cx="265655" cy="279908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74216" y="3546983"/>
            <a:ext cx="7110233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3" dirty="0" smtClean="0">
                <a:solidFill>
                  <a:schemeClr val="bg1"/>
                </a:solidFill>
                <a:latin typeface="Calibri"/>
                <a:cs typeface="Calibri"/>
              </a:rPr>
              <a:t>Information regarded as sensitive should be labelled as Confidential.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4046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2916174" y="601726"/>
            <a:ext cx="3394310" cy="584708"/>
          </a:xfrm>
          <a:prstGeom prst="rect">
            <a:avLst/>
          </a:prstGeom>
        </p:spPr>
        <p:txBody>
          <a:bodyPr wrap="square" lIns="0" tIns="28606" rIns="0" bIns="0" rtlCol="0">
            <a:noAutofit/>
          </a:bodyPr>
          <a:lstStyle/>
          <a:p>
            <a:pPr marL="12700">
              <a:lnSpc>
                <a:spcPts val="4505"/>
              </a:lnSpc>
            </a:pPr>
            <a:r>
              <a:rPr sz="4400" spc="0" dirty="0" smtClean="0">
                <a:solidFill>
                  <a:schemeClr val="bg1"/>
                </a:solidFill>
                <a:latin typeface="Calibri"/>
                <a:cs typeface="Calibri"/>
              </a:rPr>
              <a:t>INTERNAL USE</a:t>
            </a:r>
            <a:endParaRPr sz="44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437" y="1189498"/>
            <a:ext cx="152653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0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5337" y="1204849"/>
            <a:ext cx="6499078" cy="950544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 marR="23254">
              <a:lnSpc>
                <a:spcPts val="2105"/>
              </a:lnSpc>
            </a:pPr>
            <a:r>
              <a:rPr sz="2000" b="1" spc="0" dirty="0" smtClean="0">
                <a:solidFill>
                  <a:schemeClr val="bg1"/>
                </a:solidFill>
                <a:latin typeface="Calibri"/>
                <a:cs typeface="Calibri"/>
              </a:rPr>
              <a:t>DEFINITION: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91045" algn="ctr">
              <a:lnSpc>
                <a:spcPct val="101725"/>
              </a:lnSpc>
              <a:spcBef>
                <a:spcPts val="329"/>
              </a:spcBef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r>
              <a:rPr sz="2000" spc="164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000" spc="10" dirty="0" smtClean="0">
                <a:solidFill>
                  <a:schemeClr val="bg1"/>
                </a:solidFill>
                <a:latin typeface="Calibri"/>
                <a:cs typeface="Calibri"/>
              </a:rPr>
              <a:t>Classify information as Internal Use when the information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381701" marR="375623" algn="ctr">
              <a:lnSpc>
                <a:spcPts val="2400"/>
              </a:lnSpc>
              <a:spcBef>
                <a:spcPts val="120"/>
              </a:spcBef>
            </a:pP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use by employees when conducting company business.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67448" y="1570609"/>
            <a:ext cx="1586546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9" dirty="0" smtClean="0">
                <a:solidFill>
                  <a:schemeClr val="bg1"/>
                </a:solidFill>
                <a:latin typeface="Calibri"/>
                <a:cs typeface="Calibri"/>
              </a:rPr>
              <a:t>is intended for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437" y="2591959"/>
            <a:ext cx="152654" cy="279908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0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5337" y="2607310"/>
            <a:ext cx="1258526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b="1" spc="-3" dirty="0" smtClean="0">
                <a:solidFill>
                  <a:schemeClr val="bg1"/>
                </a:solidFill>
                <a:latin typeface="Calibri"/>
                <a:cs typeface="Calibri"/>
              </a:rPr>
              <a:t>EXAMPLES: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9637" y="2957814"/>
            <a:ext cx="265943" cy="645725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 marR="287">
              <a:lnSpc>
                <a:spcPts val="2145"/>
              </a:lnSpc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  <a:p>
            <a:pPr marL="12700">
              <a:lnSpc>
                <a:spcPct val="92488"/>
              </a:lnSpc>
              <a:spcBef>
                <a:spcPts val="553"/>
              </a:spcBef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6149" y="2973070"/>
            <a:ext cx="7467659" cy="2048001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 marR="46508">
              <a:lnSpc>
                <a:spcPts val="2105"/>
              </a:lnSpc>
            </a:pPr>
            <a:r>
              <a:rPr sz="2000" spc="-3" dirty="0" smtClean="0">
                <a:solidFill>
                  <a:schemeClr val="bg1"/>
                </a:solidFill>
                <a:latin typeface="Calibri"/>
                <a:cs typeface="Calibri"/>
              </a:rPr>
              <a:t>Operational business information and reports.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69087">
              <a:lnSpc>
                <a:spcPct val="101725"/>
              </a:lnSpc>
              <a:spcBef>
                <a:spcPts val="329"/>
              </a:spcBef>
            </a:pPr>
            <a:r>
              <a:rPr sz="2000" spc="-5" dirty="0" smtClean="0">
                <a:solidFill>
                  <a:schemeClr val="bg1"/>
                </a:solidFill>
                <a:latin typeface="Calibri"/>
                <a:cs typeface="Calibri"/>
              </a:rPr>
              <a:t>Non company information that is subject to a nondisclosure agreement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46508">
              <a:lnSpc>
                <a:spcPts val="2400"/>
              </a:lnSpc>
              <a:spcBef>
                <a:spcPts val="120"/>
              </a:spcBef>
            </a:pPr>
            <a:r>
              <a:rPr sz="2000" spc="-8" dirty="0" smtClean="0">
                <a:solidFill>
                  <a:schemeClr val="bg1"/>
                </a:solidFill>
                <a:latin typeface="Calibri"/>
                <a:cs typeface="Calibri"/>
              </a:rPr>
              <a:t>with another company.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69087" marR="46508">
              <a:lnSpc>
                <a:spcPct val="101725"/>
              </a:lnSpc>
              <a:spcBef>
                <a:spcPts val="314"/>
              </a:spcBef>
            </a:pPr>
            <a:r>
              <a:rPr sz="2000" spc="-3" dirty="0" smtClean="0">
                <a:solidFill>
                  <a:schemeClr val="bg1"/>
                </a:solidFill>
                <a:latin typeface="Calibri"/>
                <a:cs typeface="Calibri"/>
              </a:rPr>
              <a:t>Company phone book.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2552013" indent="56387">
              <a:lnSpc>
                <a:spcPts val="2880"/>
              </a:lnSpc>
              <a:spcBef>
                <a:spcPts val="219"/>
              </a:spcBef>
            </a:pP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Corporate policies, standards, and procedures. Internal company announcements.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59637" y="3994388"/>
            <a:ext cx="265655" cy="1011428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  <a:p>
            <a:pPr marL="12700">
              <a:lnSpc>
                <a:spcPct val="92488"/>
              </a:lnSpc>
              <a:spcBef>
                <a:spcPts val="553"/>
              </a:spcBef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  <a:p>
            <a:pPr marL="12700">
              <a:lnSpc>
                <a:spcPct val="92488"/>
              </a:lnSpc>
              <a:spcBef>
                <a:spcPts val="660"/>
              </a:spcBef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477585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535940" y="619918"/>
            <a:ext cx="177800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4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8840" y="638301"/>
            <a:ext cx="1671227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0" dirty="0" smtClean="0">
                <a:solidFill>
                  <a:schemeClr val="bg1"/>
                </a:solidFill>
                <a:latin typeface="Calibri"/>
                <a:cs typeface="Calibri"/>
              </a:rPr>
              <a:t>DISCUSSION:</a:t>
            </a:r>
            <a:endParaRPr sz="24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1479153"/>
            <a:ext cx="265655" cy="279908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40" y="1494409"/>
            <a:ext cx="7276844" cy="584784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 marR="38221">
              <a:lnSpc>
                <a:spcPts val="2105"/>
              </a:lnSpc>
            </a:pPr>
            <a:r>
              <a:rPr sz="2000" spc="-2" dirty="0" smtClean="0">
                <a:solidFill>
                  <a:schemeClr val="bg1"/>
                </a:solidFill>
                <a:latin typeface="Calibri"/>
                <a:cs typeface="Calibri"/>
              </a:rPr>
              <a:t>This classification represents information that is used in the daily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>
              <a:lnSpc>
                <a:spcPts val="2400"/>
              </a:lnSpc>
              <a:spcBef>
                <a:spcPts val="14"/>
              </a:spcBef>
            </a:pPr>
            <a:r>
              <a:rPr sz="2000" spc="-3" dirty="0" smtClean="0">
                <a:solidFill>
                  <a:schemeClr val="bg1"/>
                </a:solidFill>
                <a:latin typeface="Calibri"/>
                <a:cs typeface="Calibri"/>
              </a:rPr>
              <a:t>operation of the business and generally would </a:t>
            </a:r>
            <a:r>
              <a:rPr sz="2000" u="heavy" spc="-3" dirty="0" smtClean="0">
                <a:solidFill>
                  <a:schemeClr val="bg1"/>
                </a:solidFill>
                <a:latin typeface="Calibri"/>
                <a:cs typeface="Calibri"/>
              </a:rPr>
              <a:t>not include planning or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8840" y="2104390"/>
            <a:ext cx="3358323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u="heavy" spc="-5" dirty="0" smtClean="0">
                <a:solidFill>
                  <a:schemeClr val="bg1"/>
                </a:solidFill>
                <a:latin typeface="Calibri"/>
                <a:cs typeface="Calibri"/>
              </a:rPr>
              <a:t>strategy development activities.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2820654"/>
            <a:ext cx="265655" cy="279908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40" y="2835910"/>
            <a:ext cx="7108754" cy="5847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It is estimated that 70 to 90 percent of corporate information can be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38176">
              <a:lnSpc>
                <a:spcPts val="2400"/>
              </a:lnSpc>
              <a:spcBef>
                <a:spcPts val="14"/>
              </a:spcBef>
            </a:pP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classified as Internal Use.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3857228"/>
            <a:ext cx="265655" cy="279908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40" y="3872483"/>
            <a:ext cx="7753181" cy="8895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69087">
              <a:lnSpc>
                <a:spcPts val="2105"/>
              </a:lnSpc>
            </a:pPr>
            <a:r>
              <a:rPr sz="2000" spc="-6" dirty="0" smtClean="0">
                <a:solidFill>
                  <a:schemeClr val="bg1"/>
                </a:solidFill>
                <a:latin typeface="Calibri"/>
                <a:cs typeface="Calibri"/>
              </a:rPr>
              <a:t>However, organizations such as customer accounting, legal, and personnel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38176">
              <a:lnSpc>
                <a:spcPts val="2400"/>
              </a:lnSpc>
              <a:spcBef>
                <a:spcPts val="14"/>
              </a:spcBef>
            </a:pP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departments can be expected to have a larger percentage of Confidential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38176">
              <a:lnSpc>
                <a:spcPts val="2400"/>
              </a:lnSpc>
            </a:pPr>
            <a:r>
              <a:rPr sz="2000" spc="-6" dirty="0" smtClean="0">
                <a:solidFill>
                  <a:schemeClr val="bg1"/>
                </a:solidFill>
                <a:latin typeface="Calibri"/>
                <a:cs typeface="Calibri"/>
              </a:rPr>
              <a:t>information.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66443" y="1863089"/>
            <a:ext cx="5486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74422" y="1863089"/>
            <a:ext cx="5769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26577" y="1863089"/>
            <a:ext cx="5497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19428" y="2168271"/>
            <a:ext cx="5830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147743" y="2168271"/>
            <a:ext cx="5931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931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3746754" y="601726"/>
            <a:ext cx="1735604" cy="584708"/>
          </a:xfrm>
          <a:prstGeom prst="rect">
            <a:avLst/>
          </a:prstGeom>
        </p:spPr>
        <p:txBody>
          <a:bodyPr wrap="square" lIns="0" tIns="28606" rIns="0" bIns="0" rtlCol="0">
            <a:noAutofit/>
          </a:bodyPr>
          <a:lstStyle/>
          <a:p>
            <a:pPr marL="12700">
              <a:lnSpc>
                <a:spcPts val="4505"/>
              </a:lnSpc>
            </a:pPr>
            <a:r>
              <a:rPr sz="4400" dirty="0" smtClean="0">
                <a:solidFill>
                  <a:schemeClr val="bg1"/>
                </a:solidFill>
                <a:latin typeface="Calibri"/>
                <a:cs typeface="Calibri"/>
              </a:rPr>
              <a:t>PUBLIC</a:t>
            </a:r>
            <a:endParaRPr sz="44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1405652"/>
            <a:ext cx="152654" cy="279908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0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8840" y="1421003"/>
            <a:ext cx="7777350" cy="1621281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 marR="46508">
              <a:lnSpc>
                <a:spcPts val="2105"/>
              </a:lnSpc>
            </a:pPr>
            <a:r>
              <a:rPr sz="2000" b="1" spc="0" dirty="0" smtClean="0">
                <a:solidFill>
                  <a:schemeClr val="bg1"/>
                </a:solidFill>
                <a:latin typeface="Calibri"/>
                <a:cs typeface="Calibri"/>
              </a:rPr>
              <a:t>DEFINITION: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304">
              <a:lnSpc>
                <a:spcPct val="101725"/>
              </a:lnSpc>
              <a:spcBef>
                <a:spcPts val="1533"/>
              </a:spcBef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r>
              <a:rPr sz="2000" spc="59" dirty="0" smtClean="0">
                <a:solidFill>
                  <a:schemeClr val="bg1"/>
                </a:solidFill>
                <a:latin typeface="Times New Roman"/>
                <a:cs typeface="Times New Roman"/>
              </a:rPr>
              <a:t>  </a:t>
            </a:r>
            <a:r>
              <a:rPr sz="2000" spc="21" dirty="0" smtClean="0">
                <a:solidFill>
                  <a:schemeClr val="bg1"/>
                </a:solidFill>
                <a:latin typeface="Calibri"/>
                <a:cs typeface="Calibri"/>
              </a:rPr>
              <a:t>Classify  information  as  Public  if  the  information  has  been  made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413766" marR="26608">
              <a:lnSpc>
                <a:spcPts val="2400"/>
              </a:lnSpc>
              <a:spcBef>
                <a:spcPts val="120"/>
              </a:spcBef>
            </a:pPr>
            <a:r>
              <a:rPr sz="2000" spc="-5" dirty="0" smtClean="0">
                <a:solidFill>
                  <a:schemeClr val="bg1"/>
                </a:solidFill>
                <a:latin typeface="Calibri"/>
                <a:cs typeface="Calibri"/>
              </a:rPr>
              <a:t>available for public distribution through authorized company channels.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304" marR="46508">
              <a:lnSpc>
                <a:spcPct val="101725"/>
              </a:lnSpc>
              <a:spcBef>
                <a:spcPts val="1520"/>
              </a:spcBef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r>
              <a:rPr sz="2000" spc="59" dirty="0" smtClean="0">
                <a:solidFill>
                  <a:schemeClr val="bg1"/>
                </a:solidFill>
                <a:latin typeface="Times New Roman"/>
                <a:cs typeface="Times New Roman"/>
              </a:rPr>
              <a:t>  </a:t>
            </a:r>
            <a:r>
              <a:rPr sz="2000" spc="10" dirty="0" smtClean="0">
                <a:solidFill>
                  <a:schemeClr val="bg1"/>
                </a:solidFill>
                <a:latin typeface="Calibri"/>
                <a:cs typeface="Calibri"/>
              </a:rPr>
              <a:t>Public information is not sensitive in context or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43269" y="2762377"/>
            <a:ext cx="922406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10" dirty="0" smtClean="0">
                <a:solidFill>
                  <a:schemeClr val="bg1"/>
                </a:solidFill>
                <a:latin typeface="Calibri"/>
                <a:cs typeface="Calibri"/>
              </a:rPr>
              <a:t>content,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73290" y="2762377"/>
            <a:ext cx="452918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dirty="0" smtClean="0">
                <a:solidFill>
                  <a:schemeClr val="bg1"/>
                </a:solidFill>
                <a:latin typeface="Calibri"/>
                <a:cs typeface="Calibri"/>
              </a:rPr>
              <a:t>and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33538" y="2762377"/>
            <a:ext cx="913040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6" dirty="0" smtClean="0">
                <a:solidFill>
                  <a:schemeClr val="bg1"/>
                </a:solidFill>
                <a:latin typeface="Calibri"/>
                <a:cs typeface="Calibri"/>
              </a:rPr>
              <a:t>requires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9906" y="3067177"/>
            <a:ext cx="2016441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5" dirty="0" smtClean="0">
                <a:solidFill>
                  <a:schemeClr val="bg1"/>
                </a:solidFill>
                <a:latin typeface="Calibri"/>
                <a:cs typeface="Calibri"/>
              </a:rPr>
              <a:t>no special security.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569986"/>
            <a:ext cx="152654" cy="279908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0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40" y="3585337"/>
            <a:ext cx="1141407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b="1" spc="0" dirty="0" smtClean="0">
                <a:solidFill>
                  <a:schemeClr val="bg1"/>
                </a:solidFill>
                <a:latin typeface="Calibri"/>
                <a:cs typeface="Calibri"/>
              </a:rPr>
              <a:t>EXAMPLE: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4" y="4103878"/>
            <a:ext cx="6712062" cy="1316228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 marR="40464">
              <a:lnSpc>
                <a:spcPts val="2105"/>
              </a:lnSpc>
            </a:pP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The following are examples of Public information.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40464">
              <a:lnSpc>
                <a:spcPct val="101725"/>
              </a:lnSpc>
              <a:spcBef>
                <a:spcPts val="1533"/>
              </a:spcBef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r>
              <a:rPr sz="2000" spc="164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Corporate annual report.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638"/>
              </a:spcBef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r>
              <a:rPr sz="2000" spc="164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000" spc="1" dirty="0" smtClean="0">
                <a:solidFill>
                  <a:schemeClr val="bg1"/>
                </a:solidFill>
                <a:latin typeface="Calibri"/>
                <a:cs typeface="Calibri"/>
              </a:rPr>
              <a:t>Information  specifically  generated  for  public  consumption,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65542" y="5140198"/>
            <a:ext cx="880937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6" dirty="0" smtClean="0">
                <a:solidFill>
                  <a:schemeClr val="bg1"/>
                </a:solidFill>
                <a:latin typeface="Calibri"/>
                <a:cs typeface="Calibri"/>
              </a:rPr>
              <a:t>such  as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79906" y="5445277"/>
            <a:ext cx="6906068" cy="279908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2" dirty="0" smtClean="0">
                <a:solidFill>
                  <a:schemeClr val="bg1"/>
                </a:solidFill>
                <a:latin typeface="Calibri"/>
                <a:cs typeface="Calibri"/>
              </a:rPr>
              <a:t>public service bulletins, marketing brochures, and advertisements.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8751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535940" y="397399"/>
            <a:ext cx="152653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chemeClr val="bg1"/>
                </a:solidFill>
                <a:latin typeface="Arial"/>
                <a:cs typeface="Arial"/>
              </a:rPr>
              <a:t>•</a:t>
            </a:r>
            <a:endParaRPr sz="20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40" y="412750"/>
            <a:ext cx="1432491" cy="2799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b="1" spc="0" dirty="0" smtClean="0">
                <a:solidFill>
                  <a:schemeClr val="bg1"/>
                </a:solidFill>
                <a:latin typeface="Calibri"/>
                <a:cs typeface="Calibri"/>
              </a:rPr>
              <a:t>DISCUSSION: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129014"/>
            <a:ext cx="265655" cy="279908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40" y="1144270"/>
            <a:ext cx="7972872" cy="584784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11" dirty="0" smtClean="0">
                <a:solidFill>
                  <a:schemeClr val="bg1"/>
                </a:solidFill>
                <a:latin typeface="Calibri"/>
                <a:cs typeface="Calibri"/>
              </a:rPr>
              <a:t>Generally, information that is readily available from the public media or is a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38176">
              <a:lnSpc>
                <a:spcPts val="2400"/>
              </a:lnSpc>
              <a:spcBef>
                <a:spcPts val="14"/>
              </a:spcBef>
            </a:pPr>
            <a:r>
              <a:rPr sz="2000" spc="-2" dirty="0" smtClean="0">
                <a:solidFill>
                  <a:schemeClr val="bg1"/>
                </a:solidFill>
                <a:latin typeface="Calibri"/>
                <a:cs typeface="Calibri"/>
              </a:rPr>
              <a:t>matter of public record is classified as Public.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165588"/>
            <a:ext cx="265655" cy="279908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chemeClr val="bg1"/>
                </a:solidFill>
                <a:latin typeface="Wingdings"/>
                <a:cs typeface="Wingdings"/>
              </a:rPr>
              <a:t></a:t>
            </a:r>
            <a:endParaRPr sz="2000">
              <a:solidFill>
                <a:schemeClr val="bg1"/>
              </a:solidFill>
              <a:latin typeface="Wingdings"/>
              <a:cs typeface="Wingding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2180844"/>
            <a:ext cx="6980991" cy="5847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2700">
              <a:lnSpc>
                <a:spcPts val="2105"/>
              </a:lnSpc>
            </a:pPr>
            <a:r>
              <a:rPr sz="2000" spc="-4" dirty="0" smtClean="0">
                <a:solidFill>
                  <a:schemeClr val="bg1"/>
                </a:solidFill>
                <a:latin typeface="Calibri"/>
                <a:cs typeface="Calibri"/>
              </a:rPr>
              <a:t>It is estimated that 5 to 15 percent of corporate information can be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38176">
              <a:lnSpc>
                <a:spcPts val="2400"/>
              </a:lnSpc>
              <a:spcBef>
                <a:spcPts val="14"/>
              </a:spcBef>
            </a:pPr>
            <a:r>
              <a:rPr sz="2000" spc="0" dirty="0" smtClean="0">
                <a:solidFill>
                  <a:schemeClr val="bg1"/>
                </a:solidFill>
                <a:latin typeface="Calibri"/>
                <a:cs typeface="Calibri"/>
              </a:rPr>
              <a:t>classified as Public</a:t>
            </a:r>
            <a:endParaRPr sz="200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2041718"/>
      </p:ext>
    </p:extLst>
  </p:cSld>
  <p:clrMapOvr>
    <a:masterClrMapping/>
  </p:clrMapOvr>
</p:sld>
</file>

<file path=ppt/theme/theme1.xml><?xml version="1.0" encoding="utf-8"?>
<a:theme xmlns:a="http://schemas.openxmlformats.org/drawingml/2006/main" name="MIK">
  <a:themeElements>
    <a:clrScheme name="CMPS319 4">
      <a:dk1>
        <a:srgbClr val="330000"/>
      </a:dk1>
      <a:lt1>
        <a:srgbClr val="FFFFCC"/>
      </a:lt1>
      <a:dk2>
        <a:srgbClr val="000000"/>
      </a:dk2>
      <a:lt2>
        <a:srgbClr val="FFCC00"/>
      </a:lt2>
      <a:accent1>
        <a:srgbClr val="FF9900"/>
      </a:accent1>
      <a:accent2>
        <a:srgbClr val="330099"/>
      </a:accent2>
      <a:accent3>
        <a:srgbClr val="AAAAAA"/>
      </a:accent3>
      <a:accent4>
        <a:srgbClr val="DADAAE"/>
      </a:accent4>
      <a:accent5>
        <a:srgbClr val="FFCAAA"/>
      </a:accent5>
      <a:accent6>
        <a:srgbClr val="2D008A"/>
      </a:accent6>
      <a:hlink>
        <a:srgbClr val="FF6633"/>
      </a:hlink>
      <a:folHlink>
        <a:srgbClr val="669900"/>
      </a:folHlink>
    </a:clrScheme>
    <a:fontScheme name="CMPS3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MPS319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PS319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PS319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IK" id="{32F85123-83EF-45B9-B9CE-AB10546D1E67}" vid="{2F8BCABA-215B-4C93-A9A7-8B8C359A6B5B}"/>
    </a:ext>
  </a:extLst>
</a:theme>
</file>

<file path=ppt/theme/theme2.xml><?xml version="1.0" encoding="utf-8"?>
<a:theme xmlns:a="http://schemas.openxmlformats.org/drawingml/2006/main" name="CMPS319">
  <a:themeElements>
    <a:clrScheme name="CMPS319 4">
      <a:dk1>
        <a:srgbClr val="330000"/>
      </a:dk1>
      <a:lt1>
        <a:srgbClr val="FFFFCC"/>
      </a:lt1>
      <a:dk2>
        <a:srgbClr val="000000"/>
      </a:dk2>
      <a:lt2>
        <a:srgbClr val="FFCC00"/>
      </a:lt2>
      <a:accent1>
        <a:srgbClr val="FF9900"/>
      </a:accent1>
      <a:accent2>
        <a:srgbClr val="330099"/>
      </a:accent2>
      <a:accent3>
        <a:srgbClr val="AAAAAA"/>
      </a:accent3>
      <a:accent4>
        <a:srgbClr val="DADAAE"/>
      </a:accent4>
      <a:accent5>
        <a:srgbClr val="FFCAAA"/>
      </a:accent5>
      <a:accent6>
        <a:srgbClr val="2D008A"/>
      </a:accent6>
      <a:hlink>
        <a:srgbClr val="FF6633"/>
      </a:hlink>
      <a:folHlink>
        <a:srgbClr val="669900"/>
      </a:folHlink>
    </a:clrScheme>
    <a:fontScheme name="CMPS3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MPS319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PS319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PS319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MIK">
  <a:themeElements>
    <a:clrScheme name="CMPS319 4">
      <a:dk1>
        <a:srgbClr val="330000"/>
      </a:dk1>
      <a:lt1>
        <a:srgbClr val="FFFFCC"/>
      </a:lt1>
      <a:dk2>
        <a:srgbClr val="000000"/>
      </a:dk2>
      <a:lt2>
        <a:srgbClr val="FFCC00"/>
      </a:lt2>
      <a:accent1>
        <a:srgbClr val="FF9900"/>
      </a:accent1>
      <a:accent2>
        <a:srgbClr val="330099"/>
      </a:accent2>
      <a:accent3>
        <a:srgbClr val="AAAAAA"/>
      </a:accent3>
      <a:accent4>
        <a:srgbClr val="DADAAE"/>
      </a:accent4>
      <a:accent5>
        <a:srgbClr val="FFCAAA"/>
      </a:accent5>
      <a:accent6>
        <a:srgbClr val="2D008A"/>
      </a:accent6>
      <a:hlink>
        <a:srgbClr val="FF6633"/>
      </a:hlink>
      <a:folHlink>
        <a:srgbClr val="669900"/>
      </a:folHlink>
    </a:clrScheme>
    <a:fontScheme name="CMPS3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MPS319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PS319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PS319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IK" id="{CBAE901A-13DB-41D6-8E0F-E100C87A1DF1}" vid="{373E7A5F-14F2-4ABC-B239-B1B6656D68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MIK</Template>
  <TotalTime>5</TotalTime>
  <Words>1749</Words>
  <Application>Microsoft Office PowerPoint</Application>
  <PresentationFormat>On-screen Show (4:3)</PresentationFormat>
  <Paragraphs>353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Symbol</vt:lpstr>
      <vt:lpstr>Times New Roman</vt:lpstr>
      <vt:lpstr>Wingdings</vt:lpstr>
      <vt:lpstr>MIK</vt:lpstr>
      <vt:lpstr>CMPS319</vt:lpstr>
      <vt:lpstr>1_MIK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Harfebi Fryonanda</dc:creator>
  <cp:lastModifiedBy>Harfebi Fryonanda</cp:lastModifiedBy>
  <cp:revision>1</cp:revision>
  <dcterms:created xsi:type="dcterms:W3CDTF">2018-12-17T03:21:46Z</dcterms:created>
  <dcterms:modified xsi:type="dcterms:W3CDTF">2018-12-17T03:26:57Z</dcterms:modified>
</cp:coreProperties>
</file>