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3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8" r:id="rId3"/>
  </p:sldMasterIdLst>
  <p:notesMasterIdLst>
    <p:notesMasterId r:id="rId30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46737-0E9F-4A39-976F-27BC04964E6F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17DAC-69FC-43B3-913B-75A06964A6C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01917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FFD59-A691-4664-939C-8C2D43AA8D0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138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FD6B1-80C8-4F03-A105-709810ACC5F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537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9BAF70-6374-4978-A2F5-3B3E3617883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808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295400"/>
            <a:ext cx="6934200" cy="2116138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429000"/>
            <a:ext cx="6400800" cy="1752600"/>
          </a:xfrm>
        </p:spPr>
        <p:txBody>
          <a:bodyPr/>
          <a:lstStyle>
            <a:lvl1pPr marL="0" indent="0" algn="ctr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A1636CEC-D1DC-4542-83FF-93EC00CF665C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endParaRPr lang="en-ID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9105DDA3-AABD-4BEE-8483-7BE61E4A6DE8}" type="slidenum">
              <a:rPr lang="en-ID" smtClean="0"/>
              <a:t>‹#›</a:t>
            </a:fld>
            <a:endParaRPr lang="en-ID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76400" y="0"/>
            <a:ext cx="76200" cy="6858000"/>
          </a:xfrm>
          <a:prstGeom prst="rect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15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36CEC-D1DC-4542-83FF-93EC00CF665C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5DDA3-AABD-4BEE-8483-7BE61E4A6D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168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36CEC-D1DC-4542-83FF-93EC00CF665C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5DDA3-AABD-4BEE-8483-7BE61E4A6D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359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A1636CEC-D1DC-4542-83FF-93EC00CF665C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867400" cy="533400"/>
          </a:xfrm>
        </p:spPr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fld id="{9105DDA3-AABD-4BEE-8483-7BE61E4A6D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28442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295400"/>
            <a:ext cx="6934200" cy="2116138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429000"/>
            <a:ext cx="6400800" cy="1752600"/>
          </a:xfrm>
        </p:spPr>
        <p:txBody>
          <a:bodyPr/>
          <a:lstStyle>
            <a:lvl1pPr marL="0" indent="0" algn="ctr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76400" y="0"/>
            <a:ext cx="76200" cy="6858000"/>
          </a:xfrm>
          <a:prstGeom prst="rect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654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0795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5909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73668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92796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15165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94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36CEC-D1DC-4542-83FF-93EC00CF665C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5DDA3-AABD-4BEE-8483-7BE61E4A6D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3511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3720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8504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35171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23322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8674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50593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295400"/>
            <a:ext cx="6934200" cy="2116138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429000"/>
            <a:ext cx="6400800" cy="1752600"/>
          </a:xfrm>
        </p:spPr>
        <p:txBody>
          <a:bodyPr/>
          <a:lstStyle>
            <a:lvl1pPr marL="0" indent="0" algn="ctr">
              <a:buFont typeface="Symbol" panose="05050102010706020507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553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53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1752600" cy="68580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676400" y="0"/>
            <a:ext cx="76200" cy="6858000"/>
          </a:xfrm>
          <a:prstGeom prst="rect">
            <a:avLst/>
          </a:prstGeom>
          <a:solidFill>
            <a:srgbClr val="FFCC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34296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93031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28925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10765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925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36CEC-D1DC-4542-83FF-93EC00CF665C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5DDA3-AABD-4BEE-8483-7BE61E4A6D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56686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43838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459918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641547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290402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71562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48579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4008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5867400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286000" cy="533400"/>
          </a:xfrm>
        </p:spPr>
        <p:txBody>
          <a:bodyPr/>
          <a:lstStyle>
            <a:lvl1pPr>
              <a:defRPr/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210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371600"/>
            <a:ext cx="4305300" cy="480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36CEC-D1DC-4542-83FF-93EC00CF665C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5DDA3-AABD-4BEE-8483-7BE61E4A6D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798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36CEC-D1DC-4542-83FF-93EC00CF665C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5DDA3-AABD-4BEE-8483-7BE61E4A6D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726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36CEC-D1DC-4542-83FF-93EC00CF665C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5DDA3-AABD-4BEE-8483-7BE61E4A6D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9882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36CEC-D1DC-4542-83FF-93EC00CF665C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5DDA3-AABD-4BEE-8483-7BE61E4A6D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158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36CEC-D1DC-4542-83FF-93EC00CF665C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5DDA3-AABD-4BEE-8483-7BE61E4A6D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7266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636CEC-D1DC-4542-83FF-93EC00CF665C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5DDA3-AABD-4BEE-8483-7BE61E4A6D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734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A1636CEC-D1DC-4542-83FF-93EC00CF665C}" type="datetimeFigureOut">
              <a:rPr lang="en-ID" smtClean="0"/>
              <a:t>17/12/2018</a:t>
            </a:fld>
            <a:endParaRPr lang="en-ID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9105DDA3-AABD-4BEE-8483-7BE61E4A6D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78206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Blip>
          <a:blip r:embed="rId14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5"/>
        </a:buBlip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6"/>
        </a:buBlip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4"/>
        </a:buBlip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24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94203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Blip>
          <a:blip r:embed="rId14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4"/>
        </a:buBlip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008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smtClean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msb.intnet.mu</a:t>
            </a:r>
            <a:endParaRPr lang="en-ID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5867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ID" smtClean="0"/>
              <a:t>Information Security</a:t>
            </a:r>
            <a:endParaRPr lang="en-ID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5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FB3BD831-E53D-45A7-9AEE-9BDB442B13B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444836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Blip>
          <a:blip r:embed="rId14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5"/>
        </a:buBlip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6"/>
        </a:buBlip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Blip>
          <a:blip r:embed="rId14"/>
        </a:buBlip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audio" Target="../media/audio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l.sri.com/users/neumann/insiderisks.html#147" TargetMode="External"/><Relationship Id="rId2" Type="http://schemas.openxmlformats.org/officeDocument/2006/relationships/hyperlink" Target="http://www.csulb.edu/web/journals/jecr/issues/20033/paper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tremetech.com/article2/0,3973,1051610,00.a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.cam.ac.uk/%7Erja14/tcpa-faq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9021" y="1645693"/>
            <a:ext cx="7772400" cy="1143000"/>
          </a:xfrm>
        </p:spPr>
        <p:txBody>
          <a:bodyPr anchor="ctr"/>
          <a:lstStyle/>
          <a:p>
            <a:r>
              <a:rPr lang="en-US" altLang="en-US" sz="4400" dirty="0">
                <a:solidFill>
                  <a:schemeClr val="accent2"/>
                </a:solidFill>
              </a:rPr>
              <a:t>Digital Rights Management:</a:t>
            </a:r>
            <a:endParaRPr lang="en-US" altLang="en-US" sz="4400" dirty="0"/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71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DRM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27353-FF93-45CD-BB40-E505BC6719E5}" type="slidenum">
              <a:rPr lang="en-US" altLang="en-US">
                <a:solidFill>
                  <a:schemeClr val="bg1"/>
                </a:solidFill>
              </a:rPr>
              <a:pPr/>
              <a:t>10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Protecting a document</a:t>
            </a: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4267200" y="3429000"/>
            <a:ext cx="609600" cy="1238250"/>
            <a:chOff x="4180" y="783"/>
            <a:chExt cx="150" cy="307"/>
          </a:xfrm>
        </p:grpSpPr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0249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0254" name="Object 14"/>
          <p:cNvGraphicFramePr>
            <a:graphicFrameLocks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932316044"/>
              </p:ext>
            </p:extLst>
          </p:nvPr>
        </p:nvGraphicFramePr>
        <p:xfrm>
          <a:off x="1295400" y="1981200"/>
          <a:ext cx="117792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1025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1177925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190102"/>
              </p:ext>
            </p:extLst>
          </p:nvPr>
        </p:nvGraphicFramePr>
        <p:xfrm>
          <a:off x="7010400" y="3505200"/>
          <a:ext cx="117792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7" imgW="1305000" imgH="1085760" progId="MS_ClipArt_Gallery.2">
                  <p:embed/>
                </p:oleObj>
              </mc:Choice>
              <mc:Fallback>
                <p:oleObj name="Clip" r:id="rId7" imgW="1305000" imgH="1085760" progId="MS_ClipArt_Gallery.2">
                  <p:embed/>
                  <p:pic>
                    <p:nvPicPr>
                      <p:cNvPr id="1025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505200"/>
                        <a:ext cx="1177925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114800" y="4800600"/>
            <a:ext cx="10683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038600" y="4800600"/>
            <a:ext cx="114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</a:rPr>
              <a:t>SDS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934200" y="4572000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Recipient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066800" y="29718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2590800" y="2743200"/>
            <a:ext cx="1447800" cy="1066800"/>
          </a:xfrm>
          <a:prstGeom prst="line">
            <a:avLst/>
          </a:prstGeom>
          <a:noFill/>
          <a:ln w="76200">
            <a:solidFill>
              <a:srgbClr val="AC210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5105400" y="4038600"/>
            <a:ext cx="1828800" cy="0"/>
          </a:xfrm>
          <a:prstGeom prst="line">
            <a:avLst/>
          </a:prstGeom>
          <a:noFill/>
          <a:ln w="76200">
            <a:solidFill>
              <a:srgbClr val="AC210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124200" y="2590800"/>
            <a:ext cx="129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encrypt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105400" y="3352800"/>
            <a:ext cx="1752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5000"/>
              </a:lnSpc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persistent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</a:rPr>
              <a:t>protection</a:t>
            </a:r>
          </a:p>
        </p:txBody>
      </p:sp>
    </p:spTree>
    <p:extLst>
      <p:ext uri="{BB962C8B-B14F-4D97-AF65-F5344CB8AC3E}">
        <p14:creationId xmlns:p14="http://schemas.microsoft.com/office/powerpoint/2010/main" val="3593815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 autoUpdateAnimBg="0"/>
      <p:bldP spid="10258" grpId="0" autoUpdateAnimBg="0"/>
      <p:bldP spid="10259" grpId="0" autoUpdateAnimBg="0"/>
      <p:bldP spid="10260" grpId="0" autoUpdateAnimBg="0"/>
      <p:bldP spid="10263" grpId="0" build="p" autoUpdateAnimBg="0" advAuto="0"/>
      <p:bldP spid="10264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DRM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06E2C-F56A-4056-9611-54D1B26F39E8}" type="slidenum">
              <a:rPr lang="en-US" altLang="en-US">
                <a:solidFill>
                  <a:schemeClr val="bg1"/>
                </a:solidFill>
              </a:rPr>
              <a:pPr/>
              <a:t>11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Tethered mode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4267200" y="3429000"/>
            <a:ext cx="609600" cy="1238250"/>
            <a:chOff x="4180" y="783"/>
            <a:chExt cx="150" cy="307"/>
          </a:xfrm>
        </p:grpSpPr>
        <p:sp>
          <p:nvSpPr>
            <p:cNvPr id="12292" name="AutoShape 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2300" name="Object 12"/>
          <p:cNvGraphicFramePr>
            <a:graphicFrameLocks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771292544"/>
              </p:ext>
            </p:extLst>
          </p:nvPr>
        </p:nvGraphicFramePr>
        <p:xfrm>
          <a:off x="1295400" y="1981200"/>
          <a:ext cx="117792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123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1177925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302447"/>
              </p:ext>
            </p:extLst>
          </p:nvPr>
        </p:nvGraphicFramePr>
        <p:xfrm>
          <a:off x="7010400" y="3505200"/>
          <a:ext cx="117792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lip" r:id="rId7" imgW="1305000" imgH="1085760" progId="MS_ClipArt_Gallery.2">
                  <p:embed/>
                </p:oleObj>
              </mc:Choice>
              <mc:Fallback>
                <p:oleObj name="Clip" r:id="rId7" imgW="1305000" imgH="1085760" progId="MS_ClipArt_Gallery.2">
                  <p:embed/>
                  <p:pic>
                    <p:nvPicPr>
                      <p:cNvPr id="1230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505200"/>
                        <a:ext cx="1177925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4114800" y="4800600"/>
            <a:ext cx="10683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038600" y="4800600"/>
            <a:ext cx="114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</a:rPr>
              <a:t>SDS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934200" y="4572000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Recipient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066800" y="29718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H="1">
            <a:off x="5105400" y="3733800"/>
            <a:ext cx="1828800" cy="0"/>
          </a:xfrm>
          <a:prstGeom prst="line">
            <a:avLst/>
          </a:prstGeom>
          <a:noFill/>
          <a:ln w="76200">
            <a:solidFill>
              <a:srgbClr val="AC210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5257800" y="4191000"/>
            <a:ext cx="1600200" cy="0"/>
          </a:xfrm>
          <a:prstGeom prst="line">
            <a:avLst/>
          </a:prstGeom>
          <a:noFill/>
          <a:ln w="76200">
            <a:solidFill>
              <a:srgbClr val="AC210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638800" y="41910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3658116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-201433264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DRM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ECD3-B975-4D54-9F94-F2B295F34D3D}" type="slidenum">
              <a:rPr lang="en-US" altLang="en-US">
                <a:solidFill>
                  <a:schemeClr val="bg1"/>
                </a:solidFill>
              </a:rPr>
              <a:pPr/>
              <a:t>12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Untethered mode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4267200" y="3429000"/>
            <a:ext cx="609600" cy="1238250"/>
            <a:chOff x="4180" y="783"/>
            <a:chExt cx="150" cy="307"/>
          </a:xfrm>
        </p:grpSpPr>
        <p:sp>
          <p:nvSpPr>
            <p:cNvPr id="16388" name="AutoShape 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6391" name="AutoShape 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6396" name="Object 12"/>
          <p:cNvGraphicFramePr>
            <a:graphicFrameLocks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1253179544"/>
              </p:ext>
            </p:extLst>
          </p:nvPr>
        </p:nvGraphicFramePr>
        <p:xfrm>
          <a:off x="1295400" y="1981200"/>
          <a:ext cx="117792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1639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1177925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267732"/>
              </p:ext>
            </p:extLst>
          </p:nvPr>
        </p:nvGraphicFramePr>
        <p:xfrm>
          <a:off x="7086600" y="3505200"/>
          <a:ext cx="117792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1639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505200"/>
                        <a:ext cx="1177925" cy="97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114800" y="4800600"/>
            <a:ext cx="10683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038600" y="4800600"/>
            <a:ext cx="114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</a:rPr>
              <a:t>SDS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6934200" y="4572000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Recipient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066800" y="2971800"/>
            <a:ext cx="144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Sender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7239000" y="2667000"/>
            <a:ext cx="83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44036242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1D4D-FD60-468B-B50E-58A6817D683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Security issues</a:t>
            </a:r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Server (SDS)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Protect keys, authentication data, etc.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Apply persistent protection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Client (Reader/PDF plugin)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Protect keys, authenticate, etc.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Enforce persistent protection</a:t>
            </a:r>
          </a:p>
        </p:txBody>
      </p:sp>
    </p:spTree>
    <p:extLst>
      <p:ext uri="{BB962C8B-B14F-4D97-AF65-F5344CB8AC3E}">
        <p14:creationId xmlns:p14="http://schemas.microsoft.com/office/powerpoint/2010/main" val="3204096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DRM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FB9F-86D2-47A2-BBD8-765C61F38484}" type="slidenum">
              <a:rPr lang="en-US" altLang="en-US">
                <a:solidFill>
                  <a:schemeClr val="bg1"/>
                </a:solidFill>
              </a:rPr>
              <a:pPr/>
              <a:t>14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Document reader security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1828800" y="2209800"/>
            <a:ext cx="6019800" cy="3581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3200400" y="3581400"/>
            <a:ext cx="3276600" cy="1219200"/>
          </a:xfrm>
          <a:prstGeom prst="roundRect">
            <a:avLst>
              <a:gd name="adj" fmla="val 16667"/>
            </a:avLst>
          </a:prstGeom>
          <a:solidFill>
            <a:srgbClr val="AC210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810000" y="3810000"/>
            <a:ext cx="213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</a:rPr>
              <a:t>Obscurity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895600" y="2667000"/>
            <a:ext cx="3810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</a:rPr>
              <a:t>Tamper-resistance</a:t>
            </a:r>
            <a:endParaRPr lang="en-US" altLang="en-US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971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DRM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BBAF-CE75-4753-999F-33D150DF90A0}" type="slidenum">
              <a:rPr lang="en-US" altLang="en-US">
                <a:solidFill>
                  <a:schemeClr val="bg1"/>
                </a:solidFill>
              </a:rPr>
              <a:pPr/>
              <a:t>15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>
            <p:ph type="body" idx="4294967295"/>
          </p:nvPr>
        </p:nvSpPr>
        <p:spPr>
          <a:xfrm>
            <a:off x="457200" y="2286000"/>
            <a:ext cx="2971800" cy="609600"/>
          </a:xfrm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/>
              <a:t>Anti-debugger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181600" y="4724400"/>
            <a:ext cx="3276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bg1"/>
                </a:solidFill>
              </a:rPr>
              <a:t>Encrypted code</a:t>
            </a: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057400" y="19050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429000" y="2667000"/>
            <a:ext cx="3429000" cy="1981200"/>
          </a:xfrm>
          <a:prstGeom prst="line">
            <a:avLst/>
          </a:prstGeom>
          <a:noFill/>
          <a:ln w="76200">
            <a:solidFill>
              <a:srgbClr val="AC210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 flipV="1">
            <a:off x="1981200" y="2971800"/>
            <a:ext cx="3124200" cy="1981200"/>
          </a:xfrm>
          <a:prstGeom prst="line">
            <a:avLst/>
          </a:prstGeom>
          <a:noFill/>
          <a:ln w="76200">
            <a:solidFill>
              <a:srgbClr val="AC210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>
              <a:solidFill>
                <a:schemeClr val="bg1"/>
              </a:solidFill>
            </a:endParaRP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Tamper-resistance</a:t>
            </a:r>
          </a:p>
        </p:txBody>
      </p:sp>
    </p:spTree>
    <p:extLst>
      <p:ext uri="{BB962C8B-B14F-4D97-AF65-F5344CB8AC3E}">
        <p14:creationId xmlns:p14="http://schemas.microsoft.com/office/powerpoint/2010/main" val="115043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A66F0-4855-4DDF-BFAB-FB03B2734E7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Obscurity</a:t>
            </a:r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Key management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Authentication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Caching (keys, authentication, etc.)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Encryption and “scrambling”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Key parts (data and code)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Multiple keys</a:t>
            </a:r>
          </a:p>
        </p:txBody>
      </p:sp>
    </p:spTree>
    <p:extLst>
      <p:ext uri="{BB962C8B-B14F-4D97-AF65-F5344CB8AC3E}">
        <p14:creationId xmlns:p14="http://schemas.microsoft.com/office/powerpoint/2010/main" val="2776991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DA8E-868D-40BD-875B-E92FF56B93C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Other MediaSnap features</a:t>
            </a:r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Module tamper checking (hashing)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Anti-screen capture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Watermarking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“Unique-ification”</a:t>
            </a:r>
          </a:p>
        </p:txBody>
      </p:sp>
    </p:spTree>
    <p:extLst>
      <p:ext uri="{BB962C8B-B14F-4D97-AF65-F5344CB8AC3E}">
        <p14:creationId xmlns:p14="http://schemas.microsoft.com/office/powerpoint/2010/main" val="837549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642-D917-48A3-A67E-5A47E8B68436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Other possibilities</a:t>
            </a: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General code obfuscation 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Code “fragilization” (guards)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OS issues</a:t>
            </a:r>
          </a:p>
        </p:txBody>
      </p:sp>
    </p:spTree>
    <p:extLst>
      <p:ext uri="{BB962C8B-B14F-4D97-AF65-F5344CB8AC3E}">
        <p14:creationId xmlns:p14="http://schemas.microsoft.com/office/powerpoint/2010/main" val="146082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5DBC-8A01-4DBE-968E-BFF9178DE0C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Make fun of DRM systems</a:t>
            </a:r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Patently obvious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Crypto claims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Sillyness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“Respect” model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MS-DRM</a:t>
            </a:r>
          </a:p>
        </p:txBody>
      </p:sp>
    </p:spTree>
    <p:extLst>
      <p:ext uri="{BB962C8B-B14F-4D97-AF65-F5344CB8AC3E}">
        <p14:creationId xmlns:p14="http://schemas.microsoft.com/office/powerpoint/2010/main" val="181583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F371-3B22-4DB0-8EF6-29A61D5F192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This talk…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What is DRM?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Overview of MediaSnap DRM system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Other DRM systems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Conclusions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7487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02A7-3FB3-4204-AA74-D97B479F8D3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InterTrust</a:t>
            </a: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Verdana" panose="020B0604030504040204" pitchFamily="34" charset="0"/>
              </a:rPr>
              <a:t>“…a company whose business model appears to rely entirely on legal filings against Microsoft.”</a:t>
            </a:r>
            <a:endParaRPr lang="en-US" altLang="en-US" sz="13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7172" name="Picture 4" descr="Snapz Pro XScreenSnapz002.jpg                                  000210D1Macintosh HD                   B7464D7A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2641600" cy="22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167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A6A0-1639-4594-83E2-B4E2CFFBF19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Crypto claims</a:t>
            </a:r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AC210D"/>
                </a:solidFill>
              </a:rPr>
              <a:t>Q</a:t>
            </a:r>
            <a:r>
              <a:rPr lang="en-US" altLang="en-US"/>
              <a:t>: How does Atabok security compare to the competition?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AC210D"/>
                </a:solidFill>
              </a:rPr>
              <a:t>A</a:t>
            </a:r>
            <a:r>
              <a:rPr lang="en-US" altLang="en-US"/>
              <a:t>: The majority of service providers offer the ability to encrypt at 128-bits. Atabok encrypts your content with 256-bit encryption, which is exponentially more secure.</a:t>
            </a:r>
          </a:p>
        </p:txBody>
      </p:sp>
    </p:spTree>
    <p:extLst>
      <p:ext uri="{BB962C8B-B14F-4D97-AF65-F5344CB8AC3E}">
        <p14:creationId xmlns:p14="http://schemas.microsoft.com/office/powerpoint/2010/main" val="289697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CC17-B86E-4101-9B96-D9192FF66D8C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Sillyness</a:t>
            </a: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secretSeal’s five “radical innovations”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hieroglyphic passwords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variable-length encrypted keys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morphogenetic encryption algorithm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no encryption formula in software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the use of public keys</a:t>
            </a:r>
          </a:p>
        </p:txBody>
      </p:sp>
    </p:spTree>
    <p:extLst>
      <p:ext uri="{BB962C8B-B14F-4D97-AF65-F5344CB8AC3E}">
        <p14:creationId xmlns:p14="http://schemas.microsoft.com/office/powerpoint/2010/main" val="1714839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3FBA-114A-47CD-8C6A-A5BDE60AA3CA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The respect model</a:t>
            </a:r>
            <a:endParaRPr lang="en-US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75000"/>
              <a:buFont typeface="Wingdings" panose="05000000000000000000" pitchFamily="2" charset="2"/>
              <a:buNone/>
            </a:pPr>
            <a:r>
              <a:rPr lang="en-US" altLang="en-US"/>
              <a:t>Adobe eBooks --- </a:t>
            </a:r>
            <a:r>
              <a:rPr lang="en-US" altLang="en-US" sz="2800"/>
              <a:t>“It is up to the implementors of PDF viewer applications to </a:t>
            </a:r>
            <a:r>
              <a:rPr lang="en-US" altLang="en-US" sz="2800">
                <a:solidFill>
                  <a:srgbClr val="AC210D"/>
                </a:solidFill>
              </a:rPr>
              <a:t>respect the intent</a:t>
            </a:r>
            <a:r>
              <a:rPr lang="en-US" altLang="en-US" sz="2800"/>
              <a:t> of the document creator by restricting access to an encrypted PDF file according to passwords and permissions contained in the file.”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123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8BA0-3369-4710-A43D-9F069464293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MS-DRM (version 2)</a:t>
            </a: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Weak proprietary block cipher (MultiSwap) used for hashing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No controlled execution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No obfuscation, etc.</a:t>
            </a:r>
          </a:p>
        </p:txBody>
      </p:sp>
    </p:spTree>
    <p:extLst>
      <p:ext uri="{BB962C8B-B14F-4D97-AF65-F5344CB8AC3E}">
        <p14:creationId xmlns:p14="http://schemas.microsoft.com/office/powerpoint/2010/main" val="2200431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4B31-A4EE-425A-86B8-A7ABB3B760F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Conclusions</a:t>
            </a:r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91000"/>
          </a:xfrm>
        </p:spPr>
        <p:txBody>
          <a:bodyPr/>
          <a:lstStyle/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Current DRM systems are weak 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Ideal software-based DRM…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Individual content is non-trivial to attack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Overall </a:t>
            </a:r>
            <a:r>
              <a:rPr lang="en-US" altLang="en-US" i="1">
                <a:solidFill>
                  <a:srgbClr val="AC210D"/>
                </a:solidFill>
              </a:rPr>
              <a:t>system</a:t>
            </a:r>
            <a:r>
              <a:rPr lang="en-US" altLang="en-US"/>
              <a:t> survives repeated attacks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Is this possible?</a:t>
            </a:r>
          </a:p>
        </p:txBody>
      </p:sp>
    </p:spTree>
    <p:extLst>
      <p:ext uri="{BB962C8B-B14F-4D97-AF65-F5344CB8AC3E}">
        <p14:creationId xmlns:p14="http://schemas.microsoft.com/office/powerpoint/2010/main" val="1658335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F03B3-D3E0-4AEE-BA53-5676903471F0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More info…</a:t>
            </a:r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 sz="2400"/>
              <a:t>M. Stamp, Digital rights management: The technology behind the hype, </a:t>
            </a:r>
            <a:r>
              <a:rPr lang="en-US" altLang="en-US" sz="2400" i="1"/>
              <a:t>Journal of Electronic Commerce Research</a:t>
            </a:r>
            <a:r>
              <a:rPr lang="en-US" altLang="en-US" sz="2400"/>
              <a:t>, </a:t>
            </a:r>
            <a:r>
              <a:rPr lang="en-US" altLang="en-US" sz="1800">
                <a:hlinkClick r:id="rId2"/>
              </a:rPr>
              <a:t>http://www.csulb.edu/web/journals/jecr/issues/20033/paper3.pdf</a:t>
            </a:r>
            <a:endParaRPr lang="en-US" altLang="en-US" sz="1800"/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 sz="2400"/>
              <a:t> M. Stamp, Risks of digital rights management, </a:t>
            </a:r>
            <a:r>
              <a:rPr lang="en-US" altLang="en-US" sz="2400" i="1"/>
              <a:t>Communications of the ACM</a:t>
            </a:r>
            <a:r>
              <a:rPr lang="en-US" altLang="en-US" sz="2400"/>
              <a:t>, </a:t>
            </a:r>
            <a:r>
              <a:rPr lang="en-US" altLang="en-US" sz="2000">
                <a:hlinkClick r:id="rId3"/>
              </a:rPr>
              <a:t>http://www.csl.sri.com/users/neumann/insiderisks.html#147</a:t>
            </a:r>
            <a:endParaRPr lang="en-US" altLang="en-US" sz="2400"/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 sz="2400"/>
              <a:t>M. Stamp, Digital rights management: For better or for worse?, </a:t>
            </a:r>
            <a:r>
              <a:rPr lang="en-US" altLang="en-US" sz="2400" i="1"/>
              <a:t>ExtremeTech, </a:t>
            </a:r>
            <a:r>
              <a:rPr lang="en-US" altLang="en-US" sz="2000">
                <a:hlinkClick r:id="rId4"/>
              </a:rPr>
              <a:t>http://www.extremetech.com/article2/0,3973,1051610,00.asp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808529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B458D-7FA6-45DD-9A0D-8054641FBF8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What is DRM?</a:t>
            </a:r>
            <a:endParaRPr lang="en-US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“Remote control” problem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Digital book example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Digital music, video, documents, etc.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Privacy</a:t>
            </a:r>
          </a:p>
        </p:txBody>
      </p:sp>
    </p:spTree>
    <p:extLst>
      <p:ext uri="{BB962C8B-B14F-4D97-AF65-F5344CB8AC3E}">
        <p14:creationId xmlns:p14="http://schemas.microsoft.com/office/powerpoint/2010/main" val="130206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FFC4E-3A73-4AA3-8D8D-355B7C58A39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05800" cy="1219200"/>
          </a:xfrm>
        </p:spPr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Persistent Protection</a:t>
            </a:r>
            <a:endParaRPr lang="en-US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Restrictions on use </a:t>
            </a:r>
            <a:r>
              <a:rPr lang="en-US" altLang="en-US" i="1">
                <a:solidFill>
                  <a:srgbClr val="AC210D"/>
                </a:solidFill>
              </a:rPr>
              <a:t>after</a:t>
            </a:r>
            <a:r>
              <a:rPr lang="en-US" altLang="en-US" i="1"/>
              <a:t>  </a:t>
            </a:r>
            <a:r>
              <a:rPr lang="en-US" altLang="en-US"/>
              <a:t>delivery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No copying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Limited number of reads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Time limits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No forwarding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3995713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03BCC-0741-4DBA-B47A-D07A2E678A8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49322" y="0"/>
            <a:ext cx="77724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What to do?</a:t>
            </a:r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The honor system (</a:t>
            </a:r>
            <a:r>
              <a:rPr lang="en-US" altLang="en-US" i="1"/>
              <a:t>The Plant</a:t>
            </a:r>
            <a:r>
              <a:rPr lang="en-US" altLang="en-US"/>
              <a:t>)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Give up (HIPAA, etc.)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Lame software-based DRM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Better software-based DRM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Tamper-resistant hardware </a:t>
            </a:r>
            <a:r>
              <a:rPr lang="en-US" altLang="en-US" sz="2400" u="sng">
                <a:solidFill>
                  <a:srgbClr val="0000FF"/>
                </a:solidFill>
                <a:hlinkClick r:id="rId2"/>
              </a:rPr>
              <a:t>http://www.cl.cam.ac.uk/%7Erja14/tcpa-faq.html</a:t>
            </a:r>
            <a:endParaRPr lang="en-US" altLang="en-US" sz="2400">
              <a:latin typeface="Times" panose="02020603050405020304" pitchFamily="18" charset="0"/>
            </a:endParaRPr>
          </a:p>
          <a:p>
            <a:pPr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81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A50AF-3941-4378-9102-AF968DAFD5F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The hype</a:t>
            </a: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 sz="2800"/>
              <a:t>“Our solutions let enterprises control their confidential information at all times, even after the recipients receive it.”                  --- Authentica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 sz="2800"/>
              <a:t>“Seal confidential digital documents and protect you business against intellectual property theft indefinitely.”                       --- SealedMedia</a:t>
            </a:r>
          </a:p>
        </p:txBody>
      </p:sp>
    </p:spTree>
    <p:extLst>
      <p:ext uri="{BB962C8B-B14F-4D97-AF65-F5344CB8AC3E}">
        <p14:creationId xmlns:p14="http://schemas.microsoft.com/office/powerpoint/2010/main" val="67777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FEE6-FF9A-4C27-853B-28F56ABDA77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Is crypto the answer?</a:t>
            </a:r>
            <a:endParaRPr lang="en-US" altLang="en-US"/>
          </a:p>
        </p:txBody>
      </p:sp>
      <p:pic>
        <p:nvPicPr>
          <p:cNvPr id="8196" name="Picture 4" descr="&#10;crypto.jpg                                                     000210D1Macintosh HD                   B7464D7A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7469188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98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42EC3-2C2B-4C60-8E33-3F4818AEAC9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Current state of DRM</a:t>
            </a:r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 sz="2800"/>
              <a:t>Security by obscurity (at best)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 sz="2800"/>
              <a:t>Secret designs (Kerckhoff’s Principle?)</a:t>
            </a:r>
          </a:p>
          <a:p>
            <a:pPr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 sz="2800"/>
              <a:t>Crypto is king</a:t>
            </a:r>
          </a:p>
          <a:p>
            <a:pPr lvl="1"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 sz="2400"/>
              <a:t>“Whoever thinks his problem can be solved using cryptography, doesn’t understand his problem and doesn’t understand cryptography.” --- </a:t>
            </a:r>
            <a:r>
              <a:rPr lang="en-US" altLang="en-US" sz="1600"/>
              <a:t>Attributed by Roger Needham and Butler Lampson to each other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91972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creeching Brak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creeching Brak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creeching Brak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creeching Brak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DRM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D755-C4EB-4EC0-A6A0-047757701B3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MediaSnap’s DRM system</a:t>
            </a: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Secure Document Server (SDS)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PDF plugin (or reader)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</a:pPr>
            <a:r>
              <a:rPr lang="en-US" altLang="en-US"/>
              <a:t>Security stuff…</a:t>
            </a:r>
          </a:p>
        </p:txBody>
      </p:sp>
    </p:spTree>
    <p:extLst>
      <p:ext uri="{BB962C8B-B14F-4D97-AF65-F5344CB8AC3E}">
        <p14:creationId xmlns:p14="http://schemas.microsoft.com/office/powerpoint/2010/main" val="424721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theme/theme1.xml><?xml version="1.0" encoding="utf-8"?>
<a:theme xmlns:a="http://schemas.openxmlformats.org/drawingml/2006/main" name="MIK">
  <a:themeElements>
    <a:clrScheme name="CMPS319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CMPS3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MPS319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IK" id="{32F85123-83EF-45B9-B9CE-AB10546D1E67}" vid="{2F8BCABA-215B-4C93-A9A7-8B8C359A6B5B}"/>
    </a:ext>
  </a:extLst>
</a:theme>
</file>

<file path=ppt/theme/theme2.xml><?xml version="1.0" encoding="utf-8"?>
<a:theme xmlns:a="http://schemas.openxmlformats.org/drawingml/2006/main" name="CMPS319">
  <a:themeElements>
    <a:clrScheme name="CMPS319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CMPS3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MPS319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MIK">
  <a:themeElements>
    <a:clrScheme name="CMPS319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CMPS3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MPS319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PS319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PS319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IK" id="{CBAE901A-13DB-41D6-8E0F-E100C87A1DF1}" vid="{373E7A5F-14F2-4ABC-B239-B1B6656D68C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MIK</Template>
  <TotalTime>1</TotalTime>
  <Words>668</Words>
  <Application>Microsoft Office PowerPoint</Application>
  <PresentationFormat>On-screen Show (4:3)</PresentationFormat>
  <Paragraphs>170</Paragraphs>
  <Slides>26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Calibri</vt:lpstr>
      <vt:lpstr>Symbol</vt:lpstr>
      <vt:lpstr>Times</vt:lpstr>
      <vt:lpstr>Times New Roman</vt:lpstr>
      <vt:lpstr>Verdana</vt:lpstr>
      <vt:lpstr>Wingdings</vt:lpstr>
      <vt:lpstr>MIK</vt:lpstr>
      <vt:lpstr>CMPS319</vt:lpstr>
      <vt:lpstr>1_MIK</vt:lpstr>
      <vt:lpstr>Microsoft Clip Gallery</vt:lpstr>
      <vt:lpstr>Digital Rights Management:</vt:lpstr>
      <vt:lpstr>This talk…</vt:lpstr>
      <vt:lpstr>What is DRM?</vt:lpstr>
      <vt:lpstr>Persistent Protection</vt:lpstr>
      <vt:lpstr>What to do?</vt:lpstr>
      <vt:lpstr>The hype</vt:lpstr>
      <vt:lpstr>Is crypto the answer?</vt:lpstr>
      <vt:lpstr>Current state of DRM</vt:lpstr>
      <vt:lpstr>MediaSnap’s DRM system</vt:lpstr>
      <vt:lpstr>Protecting a document</vt:lpstr>
      <vt:lpstr>Tethered mode</vt:lpstr>
      <vt:lpstr>Untethered mode</vt:lpstr>
      <vt:lpstr>Security issues</vt:lpstr>
      <vt:lpstr>Document reader security</vt:lpstr>
      <vt:lpstr>Tamper-resistance</vt:lpstr>
      <vt:lpstr>Obscurity</vt:lpstr>
      <vt:lpstr>Other MediaSnap features</vt:lpstr>
      <vt:lpstr>Other possibilities</vt:lpstr>
      <vt:lpstr>Make fun of DRM systems</vt:lpstr>
      <vt:lpstr>InterTrust</vt:lpstr>
      <vt:lpstr>Crypto claims</vt:lpstr>
      <vt:lpstr>Sillyness</vt:lpstr>
      <vt:lpstr>The respect model</vt:lpstr>
      <vt:lpstr>MS-DRM (version 2)</vt:lpstr>
      <vt:lpstr>Conclusions</vt:lpstr>
      <vt:lpstr>More info…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Rights Management:</dc:title>
  <dc:creator>Harfebi Fryonanda</dc:creator>
  <cp:lastModifiedBy>Harfebi Fryonanda</cp:lastModifiedBy>
  <cp:revision>1</cp:revision>
  <dcterms:created xsi:type="dcterms:W3CDTF">2018-12-17T03:31:24Z</dcterms:created>
  <dcterms:modified xsi:type="dcterms:W3CDTF">2018-12-17T03:33:18Z</dcterms:modified>
</cp:coreProperties>
</file>