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6" r:id="rId2"/>
    <p:sldId id="378" r:id="rId3"/>
    <p:sldId id="379" r:id="rId4"/>
    <p:sldId id="380" r:id="rId5"/>
    <p:sldId id="382" r:id="rId6"/>
    <p:sldId id="383" r:id="rId7"/>
    <p:sldId id="384" r:id="rId8"/>
    <p:sldId id="257" r:id="rId9"/>
    <p:sldId id="364" r:id="rId10"/>
    <p:sldId id="366" r:id="rId11"/>
    <p:sldId id="385" r:id="rId12"/>
    <p:sldId id="387" r:id="rId13"/>
    <p:sldId id="388" r:id="rId14"/>
    <p:sldId id="389" r:id="rId15"/>
    <p:sldId id="401" r:id="rId16"/>
    <p:sldId id="403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D6F"/>
    <a:srgbClr val="AD1D87"/>
    <a:srgbClr val="913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5" autoAdjust="0"/>
    <p:restoredTop sz="92210" autoAdjust="0"/>
  </p:normalViewPr>
  <p:slideViewPr>
    <p:cSldViewPr>
      <p:cViewPr varScale="1">
        <p:scale>
          <a:sx n="55" d="100"/>
          <a:sy n="55" d="100"/>
        </p:scale>
        <p:origin x="18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EE6232-40FD-4A81-A44C-58AEEFAEF8FA}" type="datetimeFigureOut">
              <a:rPr lang="id-ID"/>
              <a:pPr>
                <a:defRPr/>
              </a:pPr>
              <a:t>19/11/2018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6A31809-AF84-4965-A22D-DA5A2957B09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146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C3500-B875-45C2-A935-3809A0F1E30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0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35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399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59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73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29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0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17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71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5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487FB4-429F-48A1-8814-1313F330E1FB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27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41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93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9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33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11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10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1A8CFA-3BB6-4A4D-A7FB-7F1802CCE06C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9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5C92D5-3C61-44A9-8996-C99FA3716992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29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049856-8FEE-4DBD-8E7C-90A4F99516E3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4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DD6247-F765-4DEC-8757-EB04AE92D1BF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8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9F30F7-B589-4CF9-91E4-7735D61B86D5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31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221E1A-4C19-483F-A958-6074CC876EE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62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F8E96-9C90-40D9-ABFD-B6EF68ACA39B}" type="datetime1">
              <a:rPr lang="en-US"/>
              <a:pPr>
                <a:defRPr/>
              </a:pPr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1B851-BE20-4417-832F-D893B8757D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D0C1-1E58-4116-8C52-483FE0D86666}" type="datetime1">
              <a:rPr lang="en-US"/>
              <a:pPr>
                <a:defRPr/>
              </a:pPr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53B60-1DA9-474E-98F4-AB8C80DAD5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0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B02FA-3C00-4B6A-9BDF-44BBE6A361E9}" type="datetime1">
              <a:rPr lang="en-US"/>
              <a:pPr>
                <a:defRPr/>
              </a:pPr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1F5D1-83F6-48CB-AF5E-C493D6B1D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9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F4054-4AE8-4BA3-8E76-B2A79411AC0F}" type="datetime1">
              <a:rPr lang="en-US"/>
              <a:pPr>
                <a:defRPr/>
              </a:pPr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AFB19-AD58-470F-B820-51CABF5EE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8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7ABE-ACFE-4BE3-95C3-62290DEE19AE}" type="datetime1">
              <a:rPr lang="en-US"/>
              <a:pPr>
                <a:defRPr/>
              </a:pPr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60100-044F-4895-B1E0-B7CBFDEE3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62D9A-6134-4135-B5C1-464736BE9A92}" type="datetime1">
              <a:rPr lang="en-US"/>
              <a:pPr>
                <a:defRPr/>
              </a:pPr>
              <a:t>11/19/2018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96455-F9B6-45A2-B269-2A5380E91B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7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F051-1267-4D14-AB54-2FD95254DD0B}" type="datetime1">
              <a:rPr lang="en-US"/>
              <a:pPr>
                <a:defRPr/>
              </a:pPr>
              <a:t>11/19/2018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942D4-FCAB-4412-9E32-238C41F4FD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CADF5-B7FD-4E67-B6B1-3470727CBC97}" type="datetime1">
              <a:rPr lang="en-US"/>
              <a:pPr>
                <a:defRPr/>
              </a:pPr>
              <a:t>11/19/2018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2BBD8-6CA0-4FA1-92BC-8A4B2CE11B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4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8F4C-7294-4D27-9ACA-79E8FEE722DF}" type="datetime1">
              <a:rPr lang="en-US"/>
              <a:pPr>
                <a:defRPr/>
              </a:pPr>
              <a:t>11/19/2018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B89D3-722B-4490-BDFC-2399B68ED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2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9669-5668-4366-A819-1BF03D44820F}" type="datetime1">
              <a:rPr lang="en-US"/>
              <a:pPr>
                <a:defRPr/>
              </a:pPr>
              <a:t>11/19/2018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EF221-FDF0-4C3C-BD41-70CE5D784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0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B206-27B2-46E2-BF43-BD7F3AF8BB6F}" type="datetime1">
              <a:rPr lang="en-US"/>
              <a:pPr>
                <a:defRPr/>
              </a:pPr>
              <a:t>11/19/2018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2D54D-9841-4E83-82DD-6C7A0A1D5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8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0A8C40-D7E4-49D0-817D-48E4FF912F78}" type="datetime1">
              <a:rPr lang="en-US"/>
              <a:pPr>
                <a:defRPr/>
              </a:pPr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D91BB6A3-B7EB-48AD-B019-8BAACF8DA3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76600" y="350520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PERANCANGAN SI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PERTEMUAN-1 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MIK | FAKULTAS ILMU-ILMU KESEHATAN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1143000"/>
            <a:ext cx="5043487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endParaRPr 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2344645"/>
            <a:ext cx="4329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Penilaian</a:t>
            </a:r>
            <a:endParaRPr lang="en-US" sz="2000" dirty="0" smtClean="0"/>
          </a:p>
          <a:p>
            <a:pPr marL="685800" indent="-342900">
              <a:buFont typeface="Wingdings" panose="05000000000000000000" pitchFamily="2" charset="2"/>
              <a:buChar char="§"/>
              <a:tabLst>
                <a:tab pos="2462213" algn="l"/>
                <a:tab pos="2638425" algn="l"/>
              </a:tabLst>
            </a:pPr>
            <a:r>
              <a:rPr lang="en-US" sz="2000" dirty="0" smtClean="0"/>
              <a:t>UTS	:	30%</a:t>
            </a:r>
          </a:p>
          <a:p>
            <a:pPr marL="685800" indent="-342900">
              <a:buFont typeface="Wingdings" panose="05000000000000000000" pitchFamily="2" charset="2"/>
              <a:buChar char="§"/>
              <a:tabLst>
                <a:tab pos="2462213" algn="l"/>
                <a:tab pos="2638425" algn="l"/>
              </a:tabLst>
            </a:pPr>
            <a:r>
              <a:rPr lang="en-US" sz="2000" dirty="0" smtClean="0"/>
              <a:t>UAS	:	35%</a:t>
            </a:r>
          </a:p>
          <a:p>
            <a:pPr marL="685800" indent="-342900">
              <a:buFont typeface="Wingdings" panose="05000000000000000000" pitchFamily="2" charset="2"/>
              <a:buChar char="§"/>
              <a:tabLst>
                <a:tab pos="2462213" algn="l"/>
                <a:tab pos="2638425" algn="l"/>
              </a:tabLst>
            </a:pPr>
            <a:r>
              <a:rPr lang="en-US" sz="2000" dirty="0" err="1" smtClean="0"/>
              <a:t>Tugas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	:	20%</a:t>
            </a:r>
          </a:p>
          <a:p>
            <a:pPr marL="685800" indent="-342900">
              <a:buFont typeface="Wingdings" panose="05000000000000000000" pitchFamily="2" charset="2"/>
              <a:buChar char="§"/>
              <a:tabLst>
                <a:tab pos="2462213" algn="l"/>
                <a:tab pos="2638425" algn="l"/>
              </a:tabLst>
            </a:pPr>
            <a:r>
              <a:rPr lang="en-US" sz="2000" dirty="0" err="1" smtClean="0"/>
              <a:t>Tugas</a:t>
            </a:r>
            <a:r>
              <a:rPr lang="en-US" sz="2000" dirty="0" smtClean="0"/>
              <a:t>, </a:t>
            </a:r>
            <a:r>
              <a:rPr lang="en-US" sz="2000" dirty="0" err="1" smtClean="0"/>
              <a:t>Kuis</a:t>
            </a:r>
            <a:r>
              <a:rPr lang="en-US" sz="2000" dirty="0" smtClean="0"/>
              <a:t>	:	10%</a:t>
            </a:r>
          </a:p>
          <a:p>
            <a:pPr marL="685800" indent="-342900">
              <a:buFont typeface="Wingdings" panose="05000000000000000000" pitchFamily="2" charset="2"/>
              <a:buChar char="§"/>
              <a:tabLst>
                <a:tab pos="2462213" algn="l"/>
                <a:tab pos="2638425" algn="l"/>
              </a:tabLst>
            </a:pPr>
            <a:r>
              <a:rPr lang="en-US" sz="2000" dirty="0" err="1" smtClean="0"/>
              <a:t>Kehadiran</a:t>
            </a:r>
            <a:r>
              <a:rPr lang="en-US" sz="2000" dirty="0" smtClean="0"/>
              <a:t>	:	5%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3930" y="4799483"/>
            <a:ext cx="7224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0000"/>
                </a:solidFill>
              </a:rPr>
              <a:t>Jika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ditemukan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indikasi</a:t>
            </a:r>
            <a:r>
              <a:rPr lang="en-US" sz="2000" b="1" i="1" dirty="0" smtClean="0">
                <a:solidFill>
                  <a:srgbClr val="FF0000"/>
                </a:solidFill>
              </a:rPr>
              <a:t> plagiarism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dalam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tugas</a:t>
            </a:r>
            <a:r>
              <a:rPr lang="en-US" sz="2000" b="1" i="1" dirty="0" smtClean="0">
                <a:solidFill>
                  <a:srgbClr val="FF0000"/>
                </a:solidFill>
              </a:rPr>
              <a:t>,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nilai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tugas</a:t>
            </a:r>
            <a:r>
              <a:rPr lang="en-US" sz="2000" b="1" i="1" dirty="0" smtClean="0">
                <a:solidFill>
                  <a:srgbClr val="FF0000"/>
                </a:solidFill>
              </a:rPr>
              <a:t> = 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46746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/>
              <a:t>Perancangan</a:t>
            </a:r>
            <a:r>
              <a:rPr lang="en-US" sz="2500" dirty="0" smtClean="0"/>
              <a:t> </a:t>
            </a:r>
            <a:r>
              <a:rPr lang="en-US" sz="2500" dirty="0" err="1" smtClean="0"/>
              <a:t>Sistem</a:t>
            </a:r>
            <a:r>
              <a:rPr lang="en-US" sz="2500" dirty="0" smtClean="0"/>
              <a:t> </a:t>
            </a:r>
            <a:r>
              <a:rPr lang="en-US" sz="2500" dirty="0" err="1" smtClean="0"/>
              <a:t>Informasi</a:t>
            </a:r>
            <a:endParaRPr lang="en-US" sz="2500" dirty="0"/>
          </a:p>
        </p:txBody>
      </p:sp>
      <p:pic>
        <p:nvPicPr>
          <p:cNvPr id="17" name="Picture 16"/>
          <p:cNvPicPr/>
          <p:nvPr/>
        </p:nvPicPr>
        <p:blipFill rotWithShape="1">
          <a:blip r:embed="rId4"/>
          <a:srcRect l="24519" t="45895" r="50160" b="12771"/>
          <a:stretch/>
        </p:blipFill>
        <p:spPr bwMode="auto">
          <a:xfrm>
            <a:off x="826078" y="2723346"/>
            <a:ext cx="3724275" cy="3281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25441" y="4643898"/>
            <a:ext cx="40463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MIK 551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Perancangan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Sistem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Informasi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642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6131" y="1143000"/>
            <a:ext cx="28552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Learning Objective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1054678" y="1828800"/>
            <a:ext cx="74035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Memahami</a:t>
            </a:r>
            <a:r>
              <a:rPr lang="en-US" sz="2000" dirty="0" smtClean="0"/>
              <a:t> </a:t>
            </a:r>
            <a:r>
              <a:rPr lang="en-US" sz="2000" dirty="0" err="1" smtClean="0"/>
              <a:t>analisa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Model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Karakteristik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klasifikasi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762116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1987" y="1510122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Analisa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61986" y="914400"/>
            <a:ext cx="589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Analisa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Sistem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Informasi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1950393"/>
            <a:ext cx="7455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dimulai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didalam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mempelajari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mengevaluasi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permasalahan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. 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61987" y="3115635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Sistem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3555906"/>
            <a:ext cx="7455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Seperangkat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unsur-unsur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, </a:t>
            </a:r>
            <a:r>
              <a:rPr lang="en-US" sz="2000" dirty="0" err="1" smtClean="0"/>
              <a:t>mesin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konsep-konsep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dihimpun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maksud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61987" y="4795443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Informasi</a:t>
            </a:r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5235714"/>
            <a:ext cx="7455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di </a:t>
            </a:r>
            <a:r>
              <a:rPr lang="en-US" sz="2000" dirty="0" err="1" smtClean="0"/>
              <a:t>olah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berguna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berarti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menerimanya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433447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066800"/>
            <a:ext cx="589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Definisi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Sistem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9184" y="1690062"/>
            <a:ext cx="77845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Suatu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obyek</a:t>
            </a:r>
            <a:r>
              <a:rPr lang="en-US" sz="2000" dirty="0" smtClean="0"/>
              <a:t>, </a:t>
            </a:r>
            <a:r>
              <a:rPr lang="en-US" sz="2000" dirty="0" err="1" smtClean="0"/>
              <a:t>unsur-unsur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komponen-komponen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berkaitan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unsur-unsur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kesatuan</a:t>
            </a:r>
            <a:r>
              <a:rPr lang="en-US" sz="2000" dirty="0" smtClean="0"/>
              <a:t> proses </a:t>
            </a:r>
            <a:r>
              <a:rPr lang="en-US" sz="2000" i="1" dirty="0" smtClean="0"/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Prof. Dr. Mr. S. </a:t>
            </a:r>
            <a:r>
              <a:rPr lang="en-US" sz="2000" i="1" dirty="0" err="1" smtClean="0">
                <a:solidFill>
                  <a:srgbClr val="FF0000"/>
                </a:solidFill>
              </a:rPr>
              <a:t>Prajudi</a:t>
            </a:r>
            <a:r>
              <a:rPr lang="en-US" sz="2000" i="1" dirty="0" smtClean="0">
                <a:solidFill>
                  <a:srgbClr val="FF0000"/>
                </a:solidFill>
              </a:rPr>
              <a:t> A</a:t>
            </a:r>
            <a:r>
              <a:rPr lang="en-US" sz="2000" i="1" dirty="0" smtClean="0"/>
              <a:t>).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Seperangkat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unsur-unsur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,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konsep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dihimpun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maksud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</a:t>
            </a:r>
            <a:r>
              <a:rPr lang="en-US" sz="2000" dirty="0" smtClean="0"/>
              <a:t>. </a:t>
            </a:r>
            <a:r>
              <a:rPr lang="en-US" sz="2000" i="1" dirty="0" smtClean="0">
                <a:solidFill>
                  <a:srgbClr val="FF0000"/>
                </a:solidFill>
              </a:rPr>
              <a:t>(Gordon B Davis)</a:t>
            </a:r>
            <a:endParaRPr lang="en-US" sz="2000" i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Sekelompok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terintegrasi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maksud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. </a:t>
            </a:r>
            <a:r>
              <a:rPr lang="en-US" sz="2000" i="1" dirty="0" smtClean="0">
                <a:solidFill>
                  <a:srgbClr val="FF0000"/>
                </a:solidFill>
              </a:rPr>
              <a:t>(Raymond </a:t>
            </a:r>
            <a:r>
              <a:rPr lang="en-US" sz="2000" i="1" dirty="0" err="1" smtClean="0">
                <a:solidFill>
                  <a:srgbClr val="FF0000"/>
                </a:solidFill>
              </a:rPr>
              <a:t>Mc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Leod</a:t>
            </a:r>
            <a:r>
              <a:rPr lang="en-US" sz="2000" i="1" dirty="0" smtClean="0">
                <a:solidFill>
                  <a:srgbClr val="FF0000"/>
                </a:solidFill>
              </a:rPr>
              <a:t>)</a:t>
            </a:r>
            <a:endParaRPr lang="en-US" sz="20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864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066800"/>
            <a:ext cx="589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Model </a:t>
            </a:r>
            <a:r>
              <a:rPr lang="en-US" sz="2200" b="1" dirty="0" err="1" smtClean="0"/>
              <a:t>Umum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Sistem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13242" y="1956003"/>
            <a:ext cx="77845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en-US" sz="2000" dirty="0" smtClean="0"/>
              <a:t>Model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sederhana</a:t>
            </a:r>
            <a:endParaRPr lang="en-US" sz="2000" dirty="0" smtClean="0"/>
          </a:p>
          <a:p>
            <a:pPr>
              <a:tabLst>
                <a:tab pos="341313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Input, Proses </a:t>
            </a:r>
            <a:r>
              <a:rPr lang="en-US" sz="2000" i="1" dirty="0" err="1" smtClean="0">
                <a:solidFill>
                  <a:srgbClr val="FF0000"/>
                </a:solidFill>
              </a:rPr>
              <a:t>dan</a:t>
            </a:r>
            <a:r>
              <a:rPr lang="en-US" sz="2000" i="1" dirty="0" smtClean="0">
                <a:solidFill>
                  <a:srgbClr val="FF0000"/>
                </a:solidFill>
              </a:rPr>
              <a:t> Output.</a:t>
            </a:r>
          </a:p>
          <a:p>
            <a:pPr>
              <a:tabLst>
                <a:tab pos="341313" algn="l"/>
              </a:tabLst>
            </a:pPr>
            <a:r>
              <a:rPr lang="en-US" sz="2000" i="1" dirty="0">
                <a:solidFill>
                  <a:srgbClr val="FF0000"/>
                </a:solidFill>
              </a:rPr>
              <a:t>	</a:t>
            </a:r>
            <a:r>
              <a:rPr lang="en-US" sz="2000" i="1" dirty="0" err="1" smtClean="0">
                <a:solidFill>
                  <a:srgbClr val="0070C0"/>
                </a:solidFill>
              </a:rPr>
              <a:t>contoh</a:t>
            </a:r>
            <a:r>
              <a:rPr lang="en-US" sz="2000" i="1" dirty="0" smtClean="0">
                <a:solidFill>
                  <a:srgbClr val="0070C0"/>
                </a:solidFill>
              </a:rPr>
              <a:t>:</a:t>
            </a:r>
          </a:p>
          <a:p>
            <a:pPr marL="1255713" indent="-342900"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i="1" dirty="0" smtClean="0">
                <a:solidFill>
                  <a:srgbClr val="0070C0"/>
                </a:solidFill>
              </a:rPr>
              <a:t>Program </a:t>
            </a:r>
            <a:r>
              <a:rPr lang="en-US" sz="2000" i="1" dirty="0" err="1" smtClean="0">
                <a:solidFill>
                  <a:srgbClr val="0070C0"/>
                </a:solidFill>
              </a:rPr>
              <a:t>perhitungan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pascal</a:t>
            </a:r>
            <a:r>
              <a:rPr lang="en-US" sz="2000" i="1" dirty="0" smtClean="0">
                <a:solidFill>
                  <a:srgbClr val="0070C0"/>
                </a:solidFill>
              </a:rPr>
              <a:t>, </a:t>
            </a:r>
            <a:r>
              <a:rPr lang="en-US" sz="2000" i="1" dirty="0" err="1" smtClean="0">
                <a:solidFill>
                  <a:srgbClr val="0070C0"/>
                </a:solidFill>
              </a:rPr>
              <a:t>nilai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dimasukkan</a:t>
            </a:r>
            <a:r>
              <a:rPr lang="en-US" sz="2000" i="1" dirty="0" smtClean="0">
                <a:solidFill>
                  <a:srgbClr val="0070C0"/>
                </a:solidFill>
              </a:rPr>
              <a:t>, </a:t>
            </a:r>
            <a:r>
              <a:rPr lang="en-US" sz="2000" i="1" dirty="0" err="1" smtClean="0">
                <a:solidFill>
                  <a:srgbClr val="0070C0"/>
                </a:solidFill>
              </a:rPr>
              <a:t>setelah</a:t>
            </a:r>
            <a:r>
              <a:rPr lang="en-US" sz="2000" i="1" dirty="0" smtClean="0">
                <a:solidFill>
                  <a:srgbClr val="0070C0"/>
                </a:solidFill>
              </a:rPr>
              <a:t> di running </a:t>
            </a:r>
          </a:p>
          <a:p>
            <a:pPr marL="1255713" indent="-342900"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i="1" dirty="0" smtClean="0">
                <a:solidFill>
                  <a:srgbClr val="0070C0"/>
                </a:solidFill>
              </a:rPr>
              <a:t>Data </a:t>
            </a:r>
            <a:r>
              <a:rPr lang="en-US" sz="2000" i="1" dirty="0" err="1" smtClean="0">
                <a:solidFill>
                  <a:srgbClr val="0070C0"/>
                </a:solidFill>
              </a:rPr>
              <a:t>mahasiswa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berupa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nim</a:t>
            </a:r>
            <a:r>
              <a:rPr lang="en-US" sz="2000" i="1" dirty="0" smtClean="0">
                <a:solidFill>
                  <a:srgbClr val="0070C0"/>
                </a:solidFill>
              </a:rPr>
              <a:t>, </a:t>
            </a:r>
            <a:r>
              <a:rPr lang="en-US" sz="2000" i="1" dirty="0" err="1" smtClean="0">
                <a:solidFill>
                  <a:srgbClr val="0070C0"/>
                </a:solidFill>
              </a:rPr>
              <a:t>nama</a:t>
            </a:r>
            <a:r>
              <a:rPr lang="en-US" sz="2000" i="1" dirty="0" smtClean="0">
                <a:solidFill>
                  <a:srgbClr val="0070C0"/>
                </a:solidFill>
              </a:rPr>
              <a:t>, </a:t>
            </a:r>
            <a:r>
              <a:rPr lang="en-US" sz="2000" i="1" dirty="0" err="1" smtClean="0">
                <a:solidFill>
                  <a:srgbClr val="0070C0"/>
                </a:solidFill>
              </a:rPr>
              <a:t>nilai_uts</a:t>
            </a:r>
            <a:r>
              <a:rPr lang="en-US" sz="2000" i="1" dirty="0" smtClean="0">
                <a:solidFill>
                  <a:srgbClr val="0070C0"/>
                </a:solidFill>
              </a:rPr>
              <a:t>, </a:t>
            </a:r>
            <a:r>
              <a:rPr lang="en-US" sz="2000" i="1" dirty="0" err="1" smtClean="0">
                <a:solidFill>
                  <a:srgbClr val="0070C0"/>
                </a:solidFill>
              </a:rPr>
              <a:t>nilai_uas</a:t>
            </a:r>
            <a:r>
              <a:rPr lang="en-US" sz="2000" i="1" dirty="0" smtClean="0">
                <a:solidFill>
                  <a:srgbClr val="0070C0"/>
                </a:solidFill>
              </a:rPr>
              <a:t>, </a:t>
            </a:r>
            <a:r>
              <a:rPr lang="en-US" sz="2000" i="1" dirty="0" err="1" smtClean="0">
                <a:solidFill>
                  <a:srgbClr val="0070C0"/>
                </a:solidFill>
              </a:rPr>
              <a:t>nilai_tgs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diproses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menjadi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daftar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hasil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studi</a:t>
            </a:r>
            <a:r>
              <a:rPr lang="en-US" sz="2000" i="1" dirty="0" smtClean="0">
                <a:solidFill>
                  <a:srgbClr val="0070C0"/>
                </a:solidFill>
              </a:rPr>
              <a:t> semester </a:t>
            </a:r>
            <a:r>
              <a:rPr lang="en-US" sz="2000" i="1" dirty="0" err="1" smtClean="0">
                <a:solidFill>
                  <a:srgbClr val="0070C0"/>
                </a:solidFill>
              </a:rPr>
              <a:t>berupa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laporan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506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066800"/>
            <a:ext cx="589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Model </a:t>
            </a:r>
            <a:r>
              <a:rPr lang="en-US" sz="2200" b="1" dirty="0" err="1" smtClean="0"/>
              <a:t>Umum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Sistem</a:t>
            </a:r>
            <a:r>
              <a:rPr lang="en-US" sz="2200" b="1" dirty="0" smtClean="0"/>
              <a:t> &gt;&gt; 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9184" y="1690062"/>
            <a:ext cx="7784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Input </a:t>
            </a:r>
            <a:r>
              <a:rPr lang="en-US" sz="2000" dirty="0" err="1" smtClean="0"/>
              <a:t>dan</a:t>
            </a:r>
            <a:r>
              <a:rPr lang="en-US" sz="2000" dirty="0" smtClean="0"/>
              <a:t> Output </a:t>
            </a:r>
            <a:r>
              <a:rPr lang="en-US" sz="2000" dirty="0" smtClean="0"/>
              <a:t> </a:t>
            </a:r>
            <a:endParaRPr lang="en-US" sz="2000" i="1" dirty="0" smtClean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5397" y="2590800"/>
            <a:ext cx="1563016" cy="5334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Masukan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5397" y="3359052"/>
            <a:ext cx="1563016" cy="5334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Masukan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5397" y="4624848"/>
            <a:ext cx="1563016" cy="5334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Masukan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7197" y="2590800"/>
            <a:ext cx="1563016" cy="256744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2784" y="2614152"/>
            <a:ext cx="1563016" cy="5334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Keluaran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42784" y="3382404"/>
            <a:ext cx="1563016" cy="5334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Keluaran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42784" y="4648200"/>
            <a:ext cx="1563016" cy="5334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Keluaran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3200" y="2819400"/>
            <a:ext cx="9906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43200" y="3581400"/>
            <a:ext cx="9906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43200" y="4876800"/>
            <a:ext cx="9906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638800" y="3581400"/>
            <a:ext cx="9906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638800" y="2895600"/>
            <a:ext cx="9906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38800" y="4876800"/>
            <a:ext cx="9906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6581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066800"/>
            <a:ext cx="589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Karakter</a:t>
            </a:r>
            <a:r>
              <a:rPr lang="en-US" sz="2200" b="1" dirty="0" err="1" smtClean="0"/>
              <a:t>istik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Sistem</a:t>
            </a:r>
            <a:endParaRPr 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40008" y="1752600"/>
            <a:ext cx="74925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err="1" smtClean="0">
                <a:solidFill>
                  <a:srgbClr val="FF0000"/>
                </a:solidFill>
              </a:rPr>
              <a:t>Komponen-komponen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sistem</a:t>
            </a:r>
            <a:r>
              <a:rPr lang="en-US" sz="2000" i="1" dirty="0" smtClean="0">
                <a:solidFill>
                  <a:srgbClr val="FF0000"/>
                </a:solidFill>
              </a:rPr>
              <a:t> (Components System)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err="1" smtClean="0">
                <a:solidFill>
                  <a:srgbClr val="FF0000"/>
                </a:solidFill>
              </a:rPr>
              <a:t>Batasan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Sistem</a:t>
            </a:r>
            <a:r>
              <a:rPr lang="en-US" sz="2000" i="1" dirty="0" smtClean="0">
                <a:solidFill>
                  <a:srgbClr val="FF0000"/>
                </a:solidFill>
              </a:rPr>
              <a:t> (Boundary System)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err="1" smtClean="0">
                <a:solidFill>
                  <a:srgbClr val="FF0000"/>
                </a:solidFill>
              </a:rPr>
              <a:t>Lingkungan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Sistem</a:t>
            </a:r>
            <a:r>
              <a:rPr lang="en-US" sz="2000" i="1" dirty="0" smtClean="0">
                <a:solidFill>
                  <a:srgbClr val="FF0000"/>
                </a:solidFill>
              </a:rPr>
              <a:t> (Environment System)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err="1" smtClean="0">
                <a:solidFill>
                  <a:srgbClr val="FF0000"/>
                </a:solidFill>
              </a:rPr>
              <a:t>Penghubung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Sistem</a:t>
            </a:r>
            <a:r>
              <a:rPr lang="en-US" sz="2000" i="1" dirty="0" smtClean="0">
                <a:solidFill>
                  <a:srgbClr val="FF0000"/>
                </a:solidFill>
              </a:rPr>
              <a:t> (Interface System)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err="1" smtClean="0">
                <a:solidFill>
                  <a:srgbClr val="FF0000"/>
                </a:solidFill>
              </a:rPr>
              <a:t>Masukan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Sistem</a:t>
            </a:r>
            <a:r>
              <a:rPr lang="en-US" sz="2000" i="1" dirty="0" smtClean="0">
                <a:solidFill>
                  <a:srgbClr val="FF0000"/>
                </a:solidFill>
              </a:rPr>
              <a:t> (Input System)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err="1" smtClean="0">
                <a:solidFill>
                  <a:srgbClr val="FF0000"/>
                </a:solidFill>
              </a:rPr>
              <a:t>Keluaran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Sistem</a:t>
            </a:r>
            <a:r>
              <a:rPr lang="en-US" sz="2000" i="1" dirty="0" smtClean="0">
                <a:solidFill>
                  <a:srgbClr val="FF0000"/>
                </a:solidFill>
              </a:rPr>
              <a:t> (Output System)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err="1" smtClean="0">
                <a:solidFill>
                  <a:srgbClr val="FF0000"/>
                </a:solidFill>
              </a:rPr>
              <a:t>Pengolah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Sistem</a:t>
            </a:r>
            <a:r>
              <a:rPr lang="en-US" sz="2000" i="1" dirty="0" smtClean="0">
                <a:solidFill>
                  <a:srgbClr val="FF0000"/>
                </a:solidFill>
              </a:rPr>
              <a:t> (Process System)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err="1" smtClean="0">
                <a:solidFill>
                  <a:srgbClr val="FF0000"/>
                </a:solidFill>
              </a:rPr>
              <a:t>Sasaran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dan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Tujuan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Sistem</a:t>
            </a:r>
            <a:r>
              <a:rPr lang="en-US" sz="2000" i="1" dirty="0" smtClean="0">
                <a:solidFill>
                  <a:srgbClr val="FF0000"/>
                </a:solidFill>
              </a:rPr>
              <a:t> (Objective and </a:t>
            </a:r>
            <a:r>
              <a:rPr lang="en-US" sz="2000" i="1" dirty="0" err="1" smtClean="0">
                <a:solidFill>
                  <a:srgbClr val="FF0000"/>
                </a:solidFill>
              </a:rPr>
              <a:t>Ggoal</a:t>
            </a:r>
            <a:r>
              <a:rPr lang="en-US" sz="2000" i="1" dirty="0" smtClean="0">
                <a:solidFill>
                  <a:srgbClr val="FF0000"/>
                </a:solidFill>
              </a:rPr>
              <a:t> System)</a:t>
            </a:r>
            <a:endParaRPr lang="en-US" sz="20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671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87027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err="1">
                <a:solidFill>
                  <a:srgbClr val="FF0000"/>
                </a:solidFill>
              </a:rPr>
              <a:t>Komponen-komponen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sistem</a:t>
            </a:r>
            <a:r>
              <a:rPr lang="en-US" sz="2000" b="1" i="1" dirty="0">
                <a:solidFill>
                  <a:srgbClr val="FF0000"/>
                </a:solidFill>
              </a:rPr>
              <a:t> (Components System)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4847" y="2171700"/>
            <a:ext cx="7122879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subsistem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subsistem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sifat-sifat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menjalankan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Subsistem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menjalankan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mempengaruhi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keseluruhan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10744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0527" y="762000"/>
            <a:ext cx="3638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err="1">
                <a:solidFill>
                  <a:srgbClr val="FF0000"/>
                </a:solidFill>
              </a:rPr>
              <a:t>Batasan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Sistem</a:t>
            </a:r>
            <a:r>
              <a:rPr lang="en-US" sz="2000" b="1" i="1" dirty="0">
                <a:solidFill>
                  <a:srgbClr val="FF0000"/>
                </a:solidFill>
              </a:rPr>
              <a:t> (Boundary System)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1829" y="1577576"/>
            <a:ext cx="8007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daerah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dibatasi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dibatasi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luarnya</a:t>
            </a:r>
            <a:r>
              <a:rPr lang="en-US" sz="2000" dirty="0" smtClean="0"/>
              <a:t>. </a:t>
            </a: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Batasan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lingkup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06278" y="2743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err="1">
                <a:solidFill>
                  <a:srgbClr val="FF0000"/>
                </a:solidFill>
              </a:rPr>
              <a:t>Lingkungan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Sistem</a:t>
            </a:r>
            <a:r>
              <a:rPr lang="en-US" sz="2000" b="1" i="1" dirty="0">
                <a:solidFill>
                  <a:srgbClr val="FF0000"/>
                </a:solidFill>
              </a:rPr>
              <a:t> (Environment System)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078" y="3512609"/>
            <a:ext cx="8013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luar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apapun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diluar</a:t>
            </a:r>
            <a:r>
              <a:rPr lang="en-US" sz="2000" dirty="0" smtClean="0"/>
              <a:t> </a:t>
            </a:r>
            <a:r>
              <a:rPr lang="en-US" sz="2000" dirty="0" err="1" smtClean="0"/>
              <a:t>batas</a:t>
            </a:r>
            <a:r>
              <a:rPr lang="en-US" sz="2000" dirty="0" smtClean="0"/>
              <a:t> </a:t>
            </a:r>
            <a:r>
              <a:rPr lang="en-US" sz="2000" dirty="0" err="1" smtClean="0"/>
              <a:t>darisistem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mempengaruhi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.</a:t>
            </a:r>
          </a:p>
          <a:p>
            <a:pPr marL="690563" indent="-342900">
              <a:buFont typeface="Courier New" panose="02070309020205020404" pitchFamily="49" charset="0"/>
              <a:buChar char="o"/>
              <a:tabLst>
                <a:tab pos="690563" algn="l"/>
              </a:tabLst>
            </a:pPr>
            <a:r>
              <a:rPr lang="en-US" sz="2000" dirty="0" err="1" smtClean="0"/>
              <a:t>Menguntungkan</a:t>
            </a:r>
            <a:endParaRPr lang="en-US" sz="2000" dirty="0" smtClean="0"/>
          </a:p>
          <a:p>
            <a:pPr marL="347663">
              <a:tabLst>
                <a:tab pos="690563" algn="l"/>
              </a:tabLst>
            </a:pPr>
            <a:r>
              <a:rPr lang="en-US" sz="2000" dirty="0"/>
              <a:t>	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dijaga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</a:p>
          <a:p>
            <a:pPr marL="347663">
              <a:tabLst>
                <a:tab pos="690563" algn="l"/>
              </a:tabLst>
            </a:pPr>
            <a:r>
              <a:rPr lang="en-US" sz="2000" dirty="0"/>
              <a:t>	</a:t>
            </a:r>
            <a:r>
              <a:rPr lang="en-US" sz="2000" dirty="0" err="1" smtClean="0"/>
              <a:t>dipelihara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 smtClean="0"/>
              <a:t>menguntungkan</a:t>
            </a:r>
            <a:r>
              <a:rPr lang="en-US" sz="2000" dirty="0" smtClean="0"/>
              <a:t>.</a:t>
            </a:r>
          </a:p>
          <a:p>
            <a:pPr marL="690563" indent="-342900">
              <a:buFont typeface="Courier New" panose="02070309020205020404" pitchFamily="49" charset="0"/>
              <a:buChar char="o"/>
              <a:tabLst>
                <a:tab pos="690563" algn="l"/>
              </a:tabLst>
            </a:pPr>
            <a:r>
              <a:rPr lang="en-US" sz="2000" dirty="0" err="1" smtClean="0"/>
              <a:t>Merugikan</a:t>
            </a:r>
            <a:endParaRPr lang="en-US" sz="2000" dirty="0" smtClean="0"/>
          </a:p>
          <a:p>
            <a:pPr marL="347663">
              <a:tabLst>
                <a:tab pos="690563" algn="l"/>
              </a:tabLst>
            </a:pPr>
            <a:r>
              <a:rPr lang="en-US" sz="2000" dirty="0"/>
              <a:t>	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energy yang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ditahan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dikendalikan</a:t>
            </a:r>
            <a:r>
              <a:rPr lang="en-US" sz="2000" dirty="0" smtClean="0"/>
              <a:t>, </a:t>
            </a:r>
          </a:p>
          <a:p>
            <a:pPr marL="347663">
              <a:tabLst>
                <a:tab pos="69056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energy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merusak</a:t>
            </a:r>
            <a:r>
              <a:rPr lang="en-US" sz="2000" dirty="0" smtClean="0"/>
              <a:t> </a:t>
            </a:r>
            <a:r>
              <a:rPr lang="en-US" sz="2000" dirty="0" err="1" smtClean="0"/>
              <a:t>kelangsungan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9805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UNIVERSITAS ESA UNGGUL</a:t>
            </a:r>
          </a:p>
        </p:txBody>
      </p:sp>
      <p:sp>
        <p:nvSpPr>
          <p:cNvPr id="3078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373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/>
              <a:t>Menjadi perguruan tinggi </a:t>
            </a:r>
            <a:r>
              <a:rPr lang="en-US" sz="4000" b="1" smtClean="0"/>
              <a:t>kelas dunia </a:t>
            </a:r>
            <a:r>
              <a:rPr lang="en-US" sz="4000" smtClean="0"/>
              <a:t>berbasis </a:t>
            </a:r>
            <a:r>
              <a:rPr lang="en-US" sz="4000" b="1" smtClean="0"/>
              <a:t>intelektualitas, kreatifitas dan kewirausahaan</a:t>
            </a:r>
            <a:r>
              <a:rPr lang="en-US" sz="4000" smtClean="0"/>
              <a:t>, yang unggul dalam mutu pengelolaan dan hasil pelaksanaan Tridarma Perguruan Tinggi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1" y="9144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err="1">
                <a:solidFill>
                  <a:srgbClr val="FF0000"/>
                </a:solidFill>
              </a:rPr>
              <a:t>Penghubung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Sistem</a:t>
            </a:r>
            <a:r>
              <a:rPr lang="en-US" sz="2000" b="1" i="1" dirty="0">
                <a:solidFill>
                  <a:srgbClr val="FF0000"/>
                </a:solidFill>
              </a:rPr>
              <a:t> (</a:t>
            </a:r>
            <a:r>
              <a:rPr lang="en-US" sz="2000" b="1" i="1" dirty="0" smtClean="0">
                <a:solidFill>
                  <a:srgbClr val="FF0000"/>
                </a:solidFill>
              </a:rPr>
              <a:t>Interface </a:t>
            </a:r>
            <a:r>
              <a:rPr lang="en-US" sz="2000" b="1" i="1" dirty="0">
                <a:solidFill>
                  <a:srgbClr val="FF0000"/>
                </a:solidFill>
              </a:rPr>
              <a:t>System)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1829" y="1879937"/>
            <a:ext cx="73977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penghubung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subsistem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subsistem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Kegunaan</a:t>
            </a:r>
            <a:r>
              <a:rPr lang="en-US" sz="2000" dirty="0" smtClean="0"/>
              <a:t> </a:t>
            </a:r>
            <a:r>
              <a:rPr lang="en-US" sz="2000" dirty="0" err="1" smtClean="0"/>
              <a:t>penghubung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endParaRPr lang="en-US" sz="2000" dirty="0" smtClean="0"/>
          </a:p>
          <a:p>
            <a:pPr marL="1138238" indent="-34290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Memungkinkan</a:t>
            </a:r>
            <a:r>
              <a:rPr lang="en-US" sz="2000" dirty="0" smtClean="0"/>
              <a:t> </a:t>
            </a:r>
            <a:r>
              <a:rPr lang="en-US" sz="2000" dirty="0" err="1" smtClean="0"/>
              <a:t>sumber-sumber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mengalir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subsistem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kesubsistem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</a:t>
            </a:r>
          </a:p>
          <a:p>
            <a:pPr marL="1138238" indent="-34290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Keluaran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susbsistem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masukan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subsistem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penghubung</a:t>
            </a:r>
            <a:r>
              <a:rPr lang="en-US" sz="2000" dirty="0" smtClean="0"/>
              <a:t> </a:t>
            </a:r>
          </a:p>
          <a:p>
            <a:pPr marL="1138238" indent="-34290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subsistem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berintegrasi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subsistem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kesatuan</a:t>
            </a:r>
            <a:r>
              <a:rPr lang="en-US" sz="2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69109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838200"/>
            <a:ext cx="3047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err="1">
                <a:solidFill>
                  <a:srgbClr val="FF0000"/>
                </a:solidFill>
              </a:rPr>
              <a:t>Masukan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Sistem</a:t>
            </a:r>
            <a:r>
              <a:rPr lang="en-US" sz="2000" b="1" i="1" dirty="0">
                <a:solidFill>
                  <a:srgbClr val="FF0000"/>
                </a:solidFill>
              </a:rPr>
              <a:t> (Input System)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1829" y="1879937"/>
            <a:ext cx="7397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i="1" dirty="0" err="1" smtClean="0"/>
              <a:t>Masukkan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perawatan</a:t>
            </a:r>
            <a:r>
              <a:rPr lang="en-US" sz="2000" i="1" dirty="0" smtClean="0"/>
              <a:t> (Maintenance Input)</a:t>
            </a:r>
          </a:p>
          <a:p>
            <a:pPr marL="1138238" indent="-34290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Merupakan</a:t>
            </a:r>
            <a:r>
              <a:rPr lang="en-US" sz="2000" dirty="0" smtClean="0"/>
              <a:t> energy yang </a:t>
            </a:r>
            <a:r>
              <a:rPr lang="en-US" sz="2000" dirty="0" err="1" smtClean="0"/>
              <a:t>dimasukkan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supaya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beroperasi</a:t>
            </a:r>
            <a:r>
              <a:rPr lang="en-US" sz="2000" dirty="0" smtClean="0"/>
              <a:t>.</a:t>
            </a:r>
          </a:p>
          <a:p>
            <a:pPr marL="795338">
              <a:tabLst>
                <a:tab pos="1138238" algn="l"/>
              </a:tabLst>
            </a:pPr>
            <a:r>
              <a:rPr lang="en-US" sz="2000" dirty="0"/>
              <a:t>	</a:t>
            </a:r>
            <a:r>
              <a:rPr lang="en-US" sz="2000" i="1" dirty="0" err="1" smtClean="0">
                <a:solidFill>
                  <a:srgbClr val="0070C0"/>
                </a:solidFill>
              </a:rPr>
              <a:t>Contoh</a:t>
            </a:r>
            <a:r>
              <a:rPr lang="en-US" sz="2000" i="1" dirty="0" smtClean="0">
                <a:solidFill>
                  <a:srgbClr val="0070C0"/>
                </a:solidFill>
              </a:rPr>
              <a:t>: Program </a:t>
            </a:r>
            <a:r>
              <a:rPr lang="en-US" sz="2000" i="1" dirty="0" err="1" smtClean="0">
                <a:solidFill>
                  <a:srgbClr val="0070C0"/>
                </a:solidFill>
              </a:rPr>
              <a:t>komputer</a:t>
            </a: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i="1" dirty="0" err="1" smtClean="0"/>
              <a:t>Masukkan</a:t>
            </a:r>
            <a:r>
              <a:rPr lang="en-US" sz="2000" i="1" dirty="0" smtClean="0"/>
              <a:t> signal (Signal Input)</a:t>
            </a:r>
          </a:p>
          <a:p>
            <a:pPr marL="1138238" indent="-34290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Merupakan</a:t>
            </a:r>
            <a:r>
              <a:rPr lang="en-US" sz="2000" dirty="0" smtClean="0"/>
              <a:t> energy yang </a:t>
            </a:r>
            <a:r>
              <a:rPr lang="en-US" sz="2000" dirty="0" err="1" smtClean="0"/>
              <a:t>dimasukkan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supaya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didapatkan</a:t>
            </a:r>
            <a:r>
              <a:rPr lang="en-US" sz="2000" dirty="0" smtClean="0"/>
              <a:t> </a:t>
            </a:r>
            <a:r>
              <a:rPr lang="en-US" sz="2000" dirty="0" err="1" smtClean="0"/>
              <a:t>keluaran</a:t>
            </a:r>
            <a:r>
              <a:rPr lang="en-US" sz="2000" dirty="0" smtClean="0"/>
              <a:t> </a:t>
            </a:r>
          </a:p>
          <a:p>
            <a:pPr marL="795338">
              <a:tabLst>
                <a:tab pos="1138238" algn="l"/>
              </a:tabLst>
            </a:pPr>
            <a:r>
              <a:rPr lang="en-US" sz="2000" dirty="0"/>
              <a:t>	</a:t>
            </a:r>
            <a:r>
              <a:rPr lang="en-US" sz="2000" i="1" dirty="0" err="1" smtClean="0">
                <a:solidFill>
                  <a:srgbClr val="0070C0"/>
                </a:solidFill>
              </a:rPr>
              <a:t>Contoh</a:t>
            </a:r>
            <a:r>
              <a:rPr lang="en-US" sz="2000" i="1" dirty="0" smtClean="0">
                <a:solidFill>
                  <a:srgbClr val="0070C0"/>
                </a:solidFill>
              </a:rPr>
              <a:t>: </a:t>
            </a:r>
            <a:r>
              <a:rPr lang="en-US" sz="2000" i="1" dirty="0" err="1" smtClean="0">
                <a:solidFill>
                  <a:srgbClr val="0070C0"/>
                </a:solidFill>
              </a:rPr>
              <a:t>Informasi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660216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990600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err="1">
                <a:solidFill>
                  <a:srgbClr val="FF0000"/>
                </a:solidFill>
              </a:rPr>
              <a:t>Keluaran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Sistem</a:t>
            </a:r>
            <a:r>
              <a:rPr lang="en-US" sz="2000" b="1" i="1" dirty="0">
                <a:solidFill>
                  <a:srgbClr val="FF0000"/>
                </a:solidFill>
              </a:rPr>
              <a:t> (Output System)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1829" y="1879937"/>
            <a:ext cx="7397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energy yang </a:t>
            </a:r>
            <a:r>
              <a:rPr lang="en-US" sz="2000" dirty="0" err="1" smtClean="0"/>
              <a:t>diolah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klasifikasikan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keluaran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berguna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berupa</a:t>
            </a:r>
            <a:r>
              <a:rPr lang="en-US" sz="2000" dirty="0" smtClean="0"/>
              <a:t> </a:t>
            </a:r>
            <a:r>
              <a:rPr lang="en-US" sz="2000" dirty="0" err="1" smtClean="0"/>
              <a:t>sisa</a:t>
            </a:r>
            <a:r>
              <a:rPr lang="en-US" sz="2000" dirty="0" smtClean="0"/>
              <a:t> </a:t>
            </a:r>
            <a:r>
              <a:rPr lang="en-US" sz="2000" dirty="0" err="1" smtClean="0"/>
              <a:t>pembuangan</a:t>
            </a:r>
            <a:r>
              <a:rPr lang="en-US" sz="2000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Keluaran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masukan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subsistem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</a:p>
          <a:p>
            <a:pPr>
              <a:tabLst>
                <a:tab pos="344488" algn="l"/>
              </a:tabLst>
            </a:pPr>
            <a:r>
              <a:rPr lang="en-US" sz="2000" dirty="0"/>
              <a:t>	</a:t>
            </a:r>
            <a:r>
              <a:rPr lang="en-US" sz="2000" i="1" dirty="0" err="1" smtClean="0"/>
              <a:t>contoh</a:t>
            </a:r>
            <a:r>
              <a:rPr lang="en-US" sz="2000" i="1" dirty="0" smtClean="0"/>
              <a:t>:</a:t>
            </a:r>
          </a:p>
          <a:p>
            <a:pPr>
              <a:tabLst>
                <a:tab pos="344488" algn="l"/>
                <a:tab pos="793750" algn="l"/>
              </a:tabLst>
            </a:pPr>
            <a:r>
              <a:rPr lang="en-US" sz="2000" i="1" dirty="0"/>
              <a:t>	</a:t>
            </a:r>
            <a:r>
              <a:rPr lang="en-US" sz="2000" i="1" dirty="0" smtClean="0"/>
              <a:t>	</a:t>
            </a:r>
            <a:r>
              <a:rPr lang="en-US" sz="2000" i="1" dirty="0" err="1" smtClean="0"/>
              <a:t>Pada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sistem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komputer</a:t>
            </a:r>
            <a:r>
              <a:rPr lang="en-US" sz="2000" i="1" dirty="0" smtClean="0"/>
              <a:t>, output yang </a:t>
            </a:r>
            <a:r>
              <a:rPr lang="en-US" sz="2000" i="1" dirty="0" err="1" smtClean="0"/>
              <a:t>dihasilkan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berupa</a:t>
            </a:r>
            <a:r>
              <a:rPr lang="en-US" sz="2000" i="1" dirty="0" smtClean="0"/>
              <a:t> </a:t>
            </a:r>
          </a:p>
          <a:p>
            <a:pPr>
              <a:tabLst>
                <a:tab pos="344488" algn="l"/>
                <a:tab pos="793750" algn="l"/>
              </a:tabLst>
            </a:pPr>
            <a:r>
              <a:rPr lang="en-US" sz="2000" i="1" dirty="0"/>
              <a:t>	</a:t>
            </a:r>
            <a:r>
              <a:rPr lang="en-US" sz="2000" i="1" dirty="0" smtClean="0"/>
              <a:t>	</a:t>
            </a:r>
            <a:r>
              <a:rPr lang="en-US" sz="2000" i="1" dirty="0" err="1" smtClean="0"/>
              <a:t>informasi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dibutuhkan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sebagai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keluaran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tidak</a:t>
            </a:r>
            <a:r>
              <a:rPr lang="en-US" sz="2000" i="1" dirty="0" smtClean="0"/>
              <a:t> 		</a:t>
            </a:r>
            <a:r>
              <a:rPr lang="en-US" sz="2000" i="1" dirty="0" err="1" smtClean="0"/>
              <a:t>dibutuhkan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adalah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panas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dihasilkan</a:t>
            </a:r>
            <a:r>
              <a:rPr lang="en-US" sz="2000" i="1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614741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8857" y="914400"/>
            <a:ext cx="2877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err="1">
                <a:solidFill>
                  <a:srgbClr val="FF0000"/>
                </a:solidFill>
              </a:rPr>
              <a:t>Pengolah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Sistem</a:t>
            </a:r>
            <a:r>
              <a:rPr lang="en-US" sz="2000" b="1" i="1" dirty="0">
                <a:solidFill>
                  <a:srgbClr val="FF0000"/>
                </a:solidFill>
              </a:rPr>
              <a:t> (Process System)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1829" y="1879937"/>
            <a:ext cx="7397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Mengubah</a:t>
            </a:r>
            <a:r>
              <a:rPr lang="en-US" sz="2000" dirty="0" smtClean="0"/>
              <a:t> input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output</a:t>
            </a:r>
          </a:p>
          <a:p>
            <a:pPr>
              <a:tabLst>
                <a:tab pos="344488" algn="l"/>
              </a:tabLst>
            </a:pPr>
            <a:r>
              <a:rPr lang="en-US" sz="2000" dirty="0"/>
              <a:t>	</a:t>
            </a:r>
            <a:r>
              <a:rPr lang="en-US" sz="2000" i="1" dirty="0" err="1" smtClean="0"/>
              <a:t>contoh</a:t>
            </a:r>
            <a:r>
              <a:rPr lang="en-US" sz="2000" i="1" dirty="0" smtClean="0"/>
              <a:t>:</a:t>
            </a:r>
          </a:p>
          <a:p>
            <a:pPr>
              <a:tabLst>
                <a:tab pos="344488" algn="l"/>
                <a:tab pos="741363" algn="l"/>
              </a:tabLst>
            </a:pPr>
            <a:r>
              <a:rPr lang="en-US" sz="2000" i="1" dirty="0"/>
              <a:t>	</a:t>
            </a:r>
            <a:r>
              <a:rPr lang="en-US" sz="2000" i="1" dirty="0" smtClean="0"/>
              <a:t>	</a:t>
            </a:r>
            <a:r>
              <a:rPr lang="en-US" sz="2000" i="1" dirty="0" err="1" smtClean="0"/>
              <a:t>sistem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produksi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mengolah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masukan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berupa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bahan</a:t>
            </a:r>
            <a:r>
              <a:rPr lang="en-US" sz="2000" i="1" dirty="0" smtClean="0"/>
              <a:t> </a:t>
            </a:r>
          </a:p>
          <a:p>
            <a:pPr>
              <a:tabLst>
                <a:tab pos="344488" algn="l"/>
                <a:tab pos="741363" algn="l"/>
              </a:tabLst>
            </a:pPr>
            <a:r>
              <a:rPr lang="en-US" sz="2000" i="1" dirty="0"/>
              <a:t>	</a:t>
            </a:r>
            <a:r>
              <a:rPr lang="en-US" sz="2000" i="1" dirty="0" smtClean="0"/>
              <a:t>	</a:t>
            </a:r>
            <a:r>
              <a:rPr lang="en-US" sz="2000" i="1" dirty="0" err="1" smtClean="0"/>
              <a:t>baku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barang-barang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lainnya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menjadi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barang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jadi</a:t>
            </a: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98857" y="33394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err="1">
                <a:solidFill>
                  <a:srgbClr val="FF0000"/>
                </a:solidFill>
              </a:rPr>
              <a:t>Sasaran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dan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Tujuan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Sistem</a:t>
            </a:r>
            <a:r>
              <a:rPr lang="en-US" sz="2000" b="1" i="1" dirty="0">
                <a:solidFill>
                  <a:srgbClr val="FF0000"/>
                </a:solidFill>
              </a:rPr>
              <a:t> (Objective and </a:t>
            </a:r>
            <a:r>
              <a:rPr lang="en-US" sz="2000" b="1" i="1" dirty="0" err="1">
                <a:solidFill>
                  <a:srgbClr val="FF0000"/>
                </a:solidFill>
              </a:rPr>
              <a:t>Ggoal</a:t>
            </a:r>
            <a:r>
              <a:rPr lang="en-US" sz="2000" b="1" i="1" dirty="0">
                <a:solidFill>
                  <a:srgbClr val="FF0000"/>
                </a:solidFill>
              </a:rPr>
              <a:t> System)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114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dikatakan</a:t>
            </a:r>
            <a:r>
              <a:rPr lang="en-US" sz="2000" dirty="0" smtClean="0"/>
              <a:t> </a:t>
            </a:r>
            <a:r>
              <a:rPr lang="en-US" sz="2000" dirty="0" err="1" smtClean="0"/>
              <a:t>berhasil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</a:t>
            </a:r>
            <a:r>
              <a:rPr lang="en-US" sz="2000" dirty="0" err="1" smtClean="0"/>
              <a:t>sasaran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tujuannya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476901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797" t="16666" r="26208" b="11458"/>
          <a:stretch/>
        </p:blipFill>
        <p:spPr>
          <a:xfrm>
            <a:off x="-1" y="609600"/>
            <a:ext cx="91725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82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548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051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47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PS MIK UNIVERSITAS ESA UNGGUL</a:t>
            </a:r>
          </a:p>
        </p:txBody>
      </p:sp>
      <p:sp>
        <p:nvSpPr>
          <p:cNvPr id="4102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373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800" smtClean="0"/>
              <a:t>Menjadi penyelenggara Program Studi Manajemen Informasi Kesehatan berbasis </a:t>
            </a:r>
            <a:r>
              <a:rPr lang="en-US" sz="3800" b="1" smtClean="0"/>
              <a:t>intelektualitas, kreatifitas dan kewirausahaan</a:t>
            </a:r>
            <a:r>
              <a:rPr lang="en-US" sz="3800" smtClean="0"/>
              <a:t>, yang unggul dalam mutu pengelolaan dan hasil pelaksanaan Tridarma Perguruan Tinggi</a:t>
            </a:r>
            <a:r>
              <a:rPr lang="en-US" sz="4000" smtClean="0"/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MISI PS MIK UNIVERSITAS ESA UNGGUL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609600" y="1798638"/>
            <a:ext cx="8305800" cy="4373562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Menghasilkan Sarjana Manajemen Informasi Kesehatan dengan keunggulan prodi yang professional, bermoral tinggi, mandiri, inovatif dan mampu berkontribusi dalam pengembangan teknologi informasi dan komunikasi bidang kesehatan.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Menyelenggarakan proses belajar mengajar yang bermutu, efektif, efisien, akuntabel dan berkelanjutan berbasis teknologi informasi dan komunikasi.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Menyelenggarakan Tri Dharma perguruan tinggi yang berkualitas.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KEUNGGULAN PS MIK</a:t>
            </a:r>
          </a:p>
        </p:txBody>
      </p:sp>
      <p:sp>
        <p:nvSpPr>
          <p:cNvPr id="6150" name="Content Placeholder 2"/>
          <p:cNvSpPr>
            <a:spLocks noGrp="1"/>
          </p:cNvSpPr>
          <p:nvPr>
            <p:ph idx="1"/>
          </p:nvPr>
        </p:nvSpPr>
        <p:spPr>
          <a:xfrm>
            <a:off x="609600" y="1798638"/>
            <a:ext cx="8305800" cy="43735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600" smtClean="0"/>
              <a:t>Sarjana Manajemen Informasi Kesehatan Universitas Esa Unggul handal dalam </a:t>
            </a:r>
            <a:r>
              <a:rPr lang="en-US" sz="3600" b="1" smtClean="0">
                <a:solidFill>
                  <a:srgbClr val="FF0000"/>
                </a:solidFill>
              </a:rPr>
              <a:t>analisis data </a:t>
            </a:r>
            <a:r>
              <a:rPr lang="en-US" sz="3600" smtClean="0"/>
              <a:t>dan</a:t>
            </a:r>
            <a:r>
              <a:rPr lang="en-US" sz="3600" b="1" smtClean="0">
                <a:solidFill>
                  <a:srgbClr val="FF0000"/>
                </a:solidFill>
              </a:rPr>
              <a:t> tata kelola informasi kesehatan </a:t>
            </a:r>
            <a:r>
              <a:rPr lang="en-US" sz="3600" smtClean="0"/>
              <a:t>untuk</a:t>
            </a:r>
            <a:r>
              <a:rPr lang="en-US" sz="3600" b="1" smtClean="0"/>
              <a:t> peningkatan mutu </a:t>
            </a:r>
            <a:r>
              <a:rPr lang="en-US" sz="3600" smtClean="0"/>
              <a:t>dan</a:t>
            </a:r>
            <a:r>
              <a:rPr lang="en-US" sz="3600" b="1" smtClean="0"/>
              <a:t> efisiensi pelayanan serta keselamatan pasien </a:t>
            </a:r>
            <a:r>
              <a:rPr lang="en-US" sz="3600" smtClean="0"/>
              <a:t>sesuai kebutuhan lokal, nasional dan global.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PROFIL LULUSAN PS MIK</a:t>
            </a:r>
          </a:p>
        </p:txBody>
      </p:sp>
      <p:sp>
        <p:nvSpPr>
          <p:cNvPr id="7174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305800" cy="4343400"/>
          </a:xfrm>
        </p:spPr>
        <p:txBody>
          <a:bodyPr/>
          <a:lstStyle/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Analis Data dan Manajer Informasi Kesehatan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Spesialis Koding Klinis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Manajer Unit Kerja MIK (RMIK)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Spesialis </a:t>
            </a:r>
            <a:r>
              <a:rPr lang="en-US" sz="2800" i="1" smtClean="0"/>
              <a:t>Clinical Documentation Improvement</a:t>
            </a:r>
            <a:r>
              <a:rPr lang="en-US" sz="2800" smtClean="0"/>
              <a:t> (CDI)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Inisiator Perancang dan Pengembang </a:t>
            </a:r>
            <a:r>
              <a:rPr lang="en-US" sz="2800" i="1" smtClean="0"/>
              <a:t>Electronic Health Records </a:t>
            </a:r>
            <a:r>
              <a:rPr lang="en-US" sz="2800" smtClean="0"/>
              <a:t>(EHR) atau</a:t>
            </a:r>
            <a:r>
              <a:rPr lang="en-US" sz="2800" i="1" smtClean="0"/>
              <a:t> Electronic Medical Records </a:t>
            </a:r>
            <a:r>
              <a:rPr lang="en-US" sz="2800" smtClean="0"/>
              <a:t>(EMR).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KETERKAITAN MK DG PROFIL LULUSAN PS MIK</a:t>
            </a:r>
          </a:p>
        </p:txBody>
      </p:sp>
      <p:sp>
        <p:nvSpPr>
          <p:cNvPr id="8198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MATA KULIAH</a:t>
            </a:r>
          </a:p>
        </p:txBody>
      </p:sp>
      <p:sp>
        <p:nvSpPr>
          <p:cNvPr id="8199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3733800" cy="2057400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200" smtClean="0"/>
              <a:t>MIK 445 : Rekam Kesehatan Elektronik 1 (2 sks)</a:t>
            </a:r>
          </a:p>
        </p:txBody>
      </p:sp>
      <p:sp>
        <p:nvSpPr>
          <p:cNvPr id="8200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PROFIL LULUSAN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3916363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Analis</a:t>
            </a:r>
            <a:r>
              <a:rPr lang="en-US" sz="2000" dirty="0"/>
              <a:t> Data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Manajer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endParaRPr lang="en-US" sz="20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Spesialis</a:t>
            </a:r>
            <a:r>
              <a:rPr lang="en-US" sz="2000" dirty="0"/>
              <a:t> </a:t>
            </a:r>
            <a:r>
              <a:rPr lang="en-US" sz="2000" dirty="0" err="1"/>
              <a:t>Koding</a:t>
            </a:r>
            <a:r>
              <a:rPr lang="en-US" sz="2000" dirty="0"/>
              <a:t> </a:t>
            </a:r>
            <a:r>
              <a:rPr lang="en-US" sz="2000" dirty="0" err="1"/>
              <a:t>Klinis</a:t>
            </a:r>
            <a:endParaRPr lang="en-US" sz="20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Manajer</a:t>
            </a:r>
            <a:r>
              <a:rPr lang="en-US" sz="2000" dirty="0"/>
              <a:t> Unit </a:t>
            </a:r>
            <a:r>
              <a:rPr lang="en-US" sz="2000" dirty="0" err="1"/>
              <a:t>Kerja</a:t>
            </a:r>
            <a:r>
              <a:rPr lang="en-US" sz="2000" dirty="0"/>
              <a:t> MIK (RMIK)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Spesialis</a:t>
            </a:r>
            <a:r>
              <a:rPr lang="en-US" sz="2000" dirty="0"/>
              <a:t> </a:t>
            </a:r>
            <a:r>
              <a:rPr lang="en-US" sz="2000" i="1" dirty="0"/>
              <a:t>Clinical Documentation Improvement</a:t>
            </a:r>
            <a:r>
              <a:rPr lang="en-US" sz="2000" dirty="0"/>
              <a:t> (CDI)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b="1" dirty="0" err="1"/>
              <a:t>Inisiator</a:t>
            </a:r>
            <a:r>
              <a:rPr lang="en-US" sz="2000" b="1" dirty="0"/>
              <a:t> </a:t>
            </a:r>
            <a:r>
              <a:rPr lang="en-US" sz="2000" b="1" dirty="0" err="1"/>
              <a:t>Perancang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Pengembang</a:t>
            </a:r>
            <a:r>
              <a:rPr lang="en-US" sz="2000" b="1" dirty="0"/>
              <a:t> </a:t>
            </a:r>
            <a:r>
              <a:rPr lang="en-US" sz="2000" b="1" i="1" dirty="0"/>
              <a:t>Electronic Health Records </a:t>
            </a:r>
            <a:r>
              <a:rPr lang="en-US" sz="2000" b="1" dirty="0"/>
              <a:t>(EHR) </a:t>
            </a:r>
            <a:r>
              <a:rPr lang="en-US" sz="2000" b="1" dirty="0" err="1"/>
              <a:t>atau</a:t>
            </a:r>
            <a:r>
              <a:rPr lang="en-US" sz="2000" b="1" i="1" dirty="0"/>
              <a:t> Electronic Medical Records </a:t>
            </a:r>
            <a:r>
              <a:rPr lang="en-US" sz="2000" b="1" dirty="0"/>
              <a:t>(EMR</a:t>
            </a:r>
            <a:r>
              <a:rPr lang="en-US" sz="2000" dirty="0"/>
              <a:t>).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Elbow Connector 20"/>
          <p:cNvCxnSpPr/>
          <p:nvPr/>
        </p:nvCxnSpPr>
        <p:spPr>
          <a:xfrm>
            <a:off x="2819400" y="3810000"/>
            <a:ext cx="1766888" cy="685800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4" y="3647209"/>
            <a:ext cx="535824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02.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Pengertian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Analisis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Perancangan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Sistem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Hierarchy Input Output Chart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Process Modelling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Design Effective Output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Design Effective Input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Design Database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55986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Terminologi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Analisa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Perancangan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Sistem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Pengujian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Implementasi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&amp;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Pemeliharaan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50371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Design, Prototyping and Construction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10. Interaction Design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34439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Interfaces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6" y="4776367"/>
            <a:ext cx="53443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Pengumpulan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data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6" y="5181616"/>
            <a:ext cx="549679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Analisis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Interpretasi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Presentasi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Data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Perancangan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Metodologi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Obyek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885</Words>
  <Application>Microsoft Office PowerPoint</Application>
  <PresentationFormat>On-screen Show (4:3)</PresentationFormat>
  <Paragraphs>171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Kontrak Belajar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324</cp:revision>
  <dcterms:created xsi:type="dcterms:W3CDTF">2010-08-24T06:47:44Z</dcterms:created>
  <dcterms:modified xsi:type="dcterms:W3CDTF">2018-11-19T08:31:33Z</dcterms:modified>
</cp:coreProperties>
</file>