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16" r:id="rId2"/>
    <p:sldId id="375" r:id="rId3"/>
    <p:sldId id="377" r:id="rId4"/>
    <p:sldId id="378" r:id="rId5"/>
    <p:sldId id="379" r:id="rId6"/>
    <p:sldId id="380" r:id="rId7"/>
    <p:sldId id="381" r:id="rId8"/>
    <p:sldId id="382" r:id="rId9"/>
    <p:sldId id="383" r:id="rId10"/>
    <p:sldId id="384" r:id="rId11"/>
    <p:sldId id="385" r:id="rId12"/>
    <p:sldId id="386" r:id="rId13"/>
    <p:sldId id="387" r:id="rId14"/>
    <p:sldId id="388" r:id="rId15"/>
    <p:sldId id="389" r:id="rId16"/>
    <p:sldId id="390" r:id="rId17"/>
    <p:sldId id="391" r:id="rId18"/>
    <p:sldId id="392" r:id="rId19"/>
    <p:sldId id="393" r:id="rId20"/>
    <p:sldId id="394" r:id="rId21"/>
    <p:sldId id="395" r:id="rId22"/>
    <p:sldId id="374"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190" autoAdjust="0"/>
  </p:normalViewPr>
  <p:slideViewPr>
    <p:cSldViewPr>
      <p:cViewPr varScale="1">
        <p:scale>
          <a:sx n="65" d="100"/>
          <a:sy n="65" d="100"/>
        </p:scale>
        <p:origin x="-146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1A5E374-1B37-4D6C-8E28-2C9DF5F8AD3A}" type="datetimeFigureOut">
              <a:rPr lang="id-ID"/>
              <a:pPr>
                <a:defRPr/>
              </a:pPr>
              <a:t>07/01/2019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697D523-8C1C-46B8-9118-54132A62D73B}" type="slidenum">
              <a:rPr lang="id-ID"/>
              <a:pPr/>
              <a:t>‹#›</a:t>
            </a:fld>
            <a:endParaRPr lang="id-ID"/>
          </a:p>
        </p:txBody>
      </p:sp>
    </p:spTree>
    <p:extLst>
      <p:ext uri="{BB962C8B-B14F-4D97-AF65-F5344CB8AC3E}">
        <p14:creationId xmlns:p14="http://schemas.microsoft.com/office/powerpoint/2010/main" val="31573919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97D523-8C1C-46B8-9118-54132A62D73B}" type="slidenum">
              <a:rPr lang="id-ID" smtClean="0"/>
              <a:pPr/>
              <a:t>1</a:t>
            </a:fld>
            <a:endParaRPr lang="id-ID"/>
          </a:p>
        </p:txBody>
      </p:sp>
    </p:spTree>
    <p:extLst>
      <p:ext uri="{BB962C8B-B14F-4D97-AF65-F5344CB8AC3E}">
        <p14:creationId xmlns:p14="http://schemas.microsoft.com/office/powerpoint/2010/main" val="4207878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C7EC3A-0FA8-4B6E-8C0C-E823D2E95479}" type="slidenum">
              <a:rPr lang="id-ID">
                <a:latin typeface="Calibri" panose="020F0502020204030204" pitchFamily="34" charset="0"/>
              </a:rPr>
              <a:pPr eaLnBrk="1" hangingPunct="1"/>
              <a:t>10</a:t>
            </a:fld>
            <a:endParaRPr lang="id-ID">
              <a:latin typeface="Calibri" panose="020F0502020204030204" pitchFamily="34" charset="0"/>
            </a:endParaRPr>
          </a:p>
        </p:txBody>
      </p:sp>
    </p:spTree>
    <p:extLst>
      <p:ext uri="{BB962C8B-B14F-4D97-AF65-F5344CB8AC3E}">
        <p14:creationId xmlns:p14="http://schemas.microsoft.com/office/powerpoint/2010/main" val="318421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C7EC3A-0FA8-4B6E-8C0C-E823D2E95479}" type="slidenum">
              <a:rPr lang="id-ID">
                <a:latin typeface="Calibri" panose="020F0502020204030204" pitchFamily="34" charset="0"/>
              </a:rPr>
              <a:pPr eaLnBrk="1" hangingPunct="1"/>
              <a:t>11</a:t>
            </a:fld>
            <a:endParaRPr lang="id-ID">
              <a:latin typeface="Calibri" panose="020F0502020204030204" pitchFamily="34" charset="0"/>
            </a:endParaRPr>
          </a:p>
        </p:txBody>
      </p:sp>
    </p:spTree>
    <p:extLst>
      <p:ext uri="{BB962C8B-B14F-4D97-AF65-F5344CB8AC3E}">
        <p14:creationId xmlns:p14="http://schemas.microsoft.com/office/powerpoint/2010/main" val="318421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C7EC3A-0FA8-4B6E-8C0C-E823D2E95479}" type="slidenum">
              <a:rPr lang="id-ID">
                <a:latin typeface="Calibri" panose="020F0502020204030204" pitchFamily="34" charset="0"/>
              </a:rPr>
              <a:pPr eaLnBrk="1" hangingPunct="1"/>
              <a:t>12</a:t>
            </a:fld>
            <a:endParaRPr lang="id-ID">
              <a:latin typeface="Calibri" panose="020F0502020204030204" pitchFamily="34" charset="0"/>
            </a:endParaRPr>
          </a:p>
        </p:txBody>
      </p:sp>
    </p:spTree>
    <p:extLst>
      <p:ext uri="{BB962C8B-B14F-4D97-AF65-F5344CB8AC3E}">
        <p14:creationId xmlns:p14="http://schemas.microsoft.com/office/powerpoint/2010/main" val="318421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C7EC3A-0FA8-4B6E-8C0C-E823D2E95479}" type="slidenum">
              <a:rPr lang="id-ID">
                <a:latin typeface="Calibri" panose="020F0502020204030204" pitchFamily="34" charset="0"/>
              </a:rPr>
              <a:pPr eaLnBrk="1" hangingPunct="1"/>
              <a:t>13</a:t>
            </a:fld>
            <a:endParaRPr lang="id-ID">
              <a:latin typeface="Calibri" panose="020F0502020204030204" pitchFamily="34" charset="0"/>
            </a:endParaRPr>
          </a:p>
        </p:txBody>
      </p:sp>
    </p:spTree>
    <p:extLst>
      <p:ext uri="{BB962C8B-B14F-4D97-AF65-F5344CB8AC3E}">
        <p14:creationId xmlns:p14="http://schemas.microsoft.com/office/powerpoint/2010/main" val="318421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C7EC3A-0FA8-4B6E-8C0C-E823D2E95479}" type="slidenum">
              <a:rPr lang="id-ID">
                <a:latin typeface="Calibri" panose="020F0502020204030204" pitchFamily="34" charset="0"/>
              </a:rPr>
              <a:pPr eaLnBrk="1" hangingPunct="1"/>
              <a:t>14</a:t>
            </a:fld>
            <a:endParaRPr lang="id-ID">
              <a:latin typeface="Calibri" panose="020F0502020204030204" pitchFamily="34" charset="0"/>
            </a:endParaRPr>
          </a:p>
        </p:txBody>
      </p:sp>
    </p:spTree>
    <p:extLst>
      <p:ext uri="{BB962C8B-B14F-4D97-AF65-F5344CB8AC3E}">
        <p14:creationId xmlns:p14="http://schemas.microsoft.com/office/powerpoint/2010/main" val="318421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C7EC3A-0FA8-4B6E-8C0C-E823D2E95479}" type="slidenum">
              <a:rPr lang="id-ID">
                <a:latin typeface="Calibri" panose="020F0502020204030204" pitchFamily="34" charset="0"/>
              </a:rPr>
              <a:pPr eaLnBrk="1" hangingPunct="1"/>
              <a:t>15</a:t>
            </a:fld>
            <a:endParaRPr lang="id-ID">
              <a:latin typeface="Calibri" panose="020F0502020204030204" pitchFamily="34" charset="0"/>
            </a:endParaRPr>
          </a:p>
        </p:txBody>
      </p:sp>
    </p:spTree>
    <p:extLst>
      <p:ext uri="{BB962C8B-B14F-4D97-AF65-F5344CB8AC3E}">
        <p14:creationId xmlns:p14="http://schemas.microsoft.com/office/powerpoint/2010/main" val="318421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C7EC3A-0FA8-4B6E-8C0C-E823D2E95479}" type="slidenum">
              <a:rPr lang="id-ID">
                <a:latin typeface="Calibri" panose="020F0502020204030204" pitchFamily="34" charset="0"/>
              </a:rPr>
              <a:pPr eaLnBrk="1" hangingPunct="1"/>
              <a:t>16</a:t>
            </a:fld>
            <a:endParaRPr lang="id-ID">
              <a:latin typeface="Calibri" panose="020F0502020204030204" pitchFamily="34" charset="0"/>
            </a:endParaRPr>
          </a:p>
        </p:txBody>
      </p:sp>
    </p:spTree>
    <p:extLst>
      <p:ext uri="{BB962C8B-B14F-4D97-AF65-F5344CB8AC3E}">
        <p14:creationId xmlns:p14="http://schemas.microsoft.com/office/powerpoint/2010/main" val="318421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C7EC3A-0FA8-4B6E-8C0C-E823D2E95479}" type="slidenum">
              <a:rPr lang="id-ID">
                <a:latin typeface="Calibri" panose="020F0502020204030204" pitchFamily="34" charset="0"/>
              </a:rPr>
              <a:pPr eaLnBrk="1" hangingPunct="1"/>
              <a:t>17</a:t>
            </a:fld>
            <a:endParaRPr lang="id-ID">
              <a:latin typeface="Calibri" panose="020F0502020204030204" pitchFamily="34" charset="0"/>
            </a:endParaRPr>
          </a:p>
        </p:txBody>
      </p:sp>
    </p:spTree>
    <p:extLst>
      <p:ext uri="{BB962C8B-B14F-4D97-AF65-F5344CB8AC3E}">
        <p14:creationId xmlns:p14="http://schemas.microsoft.com/office/powerpoint/2010/main" val="318421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C7EC3A-0FA8-4B6E-8C0C-E823D2E95479}" type="slidenum">
              <a:rPr lang="id-ID">
                <a:latin typeface="Calibri" panose="020F0502020204030204" pitchFamily="34" charset="0"/>
              </a:rPr>
              <a:pPr eaLnBrk="1" hangingPunct="1"/>
              <a:t>18</a:t>
            </a:fld>
            <a:endParaRPr lang="id-ID">
              <a:latin typeface="Calibri" panose="020F0502020204030204" pitchFamily="34" charset="0"/>
            </a:endParaRPr>
          </a:p>
        </p:txBody>
      </p:sp>
    </p:spTree>
    <p:extLst>
      <p:ext uri="{BB962C8B-B14F-4D97-AF65-F5344CB8AC3E}">
        <p14:creationId xmlns:p14="http://schemas.microsoft.com/office/powerpoint/2010/main" val="318421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C7EC3A-0FA8-4B6E-8C0C-E823D2E95479}" type="slidenum">
              <a:rPr lang="id-ID">
                <a:latin typeface="Calibri" panose="020F0502020204030204" pitchFamily="34" charset="0"/>
              </a:rPr>
              <a:pPr eaLnBrk="1" hangingPunct="1"/>
              <a:t>19</a:t>
            </a:fld>
            <a:endParaRPr lang="id-ID">
              <a:latin typeface="Calibri" panose="020F0502020204030204" pitchFamily="34" charset="0"/>
            </a:endParaRPr>
          </a:p>
        </p:txBody>
      </p:sp>
    </p:spTree>
    <p:extLst>
      <p:ext uri="{BB962C8B-B14F-4D97-AF65-F5344CB8AC3E}">
        <p14:creationId xmlns:p14="http://schemas.microsoft.com/office/powerpoint/2010/main" val="31842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C7EC3A-0FA8-4B6E-8C0C-E823D2E95479}" type="slidenum">
              <a:rPr lang="id-ID">
                <a:latin typeface="Calibri" panose="020F0502020204030204" pitchFamily="34" charset="0"/>
              </a:rPr>
              <a:pPr eaLnBrk="1" hangingPunct="1"/>
              <a:t>2</a:t>
            </a:fld>
            <a:endParaRPr lang="id-ID">
              <a:latin typeface="Calibri" panose="020F0502020204030204" pitchFamily="34" charset="0"/>
            </a:endParaRPr>
          </a:p>
        </p:txBody>
      </p:sp>
    </p:spTree>
    <p:extLst>
      <p:ext uri="{BB962C8B-B14F-4D97-AF65-F5344CB8AC3E}">
        <p14:creationId xmlns:p14="http://schemas.microsoft.com/office/powerpoint/2010/main" val="318421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C7EC3A-0FA8-4B6E-8C0C-E823D2E95479}" type="slidenum">
              <a:rPr lang="id-ID">
                <a:latin typeface="Calibri" panose="020F0502020204030204" pitchFamily="34" charset="0"/>
              </a:rPr>
              <a:pPr eaLnBrk="1" hangingPunct="1"/>
              <a:t>20</a:t>
            </a:fld>
            <a:endParaRPr lang="id-ID">
              <a:latin typeface="Calibri" panose="020F0502020204030204" pitchFamily="34" charset="0"/>
            </a:endParaRPr>
          </a:p>
        </p:txBody>
      </p:sp>
    </p:spTree>
    <p:extLst>
      <p:ext uri="{BB962C8B-B14F-4D97-AF65-F5344CB8AC3E}">
        <p14:creationId xmlns:p14="http://schemas.microsoft.com/office/powerpoint/2010/main" val="318421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C7EC3A-0FA8-4B6E-8C0C-E823D2E95479}" type="slidenum">
              <a:rPr lang="id-ID">
                <a:latin typeface="Calibri" panose="020F0502020204030204" pitchFamily="34" charset="0"/>
              </a:rPr>
              <a:pPr eaLnBrk="1" hangingPunct="1"/>
              <a:t>21</a:t>
            </a:fld>
            <a:endParaRPr lang="id-ID">
              <a:latin typeface="Calibri" panose="020F0502020204030204" pitchFamily="34" charset="0"/>
            </a:endParaRPr>
          </a:p>
        </p:txBody>
      </p:sp>
    </p:spTree>
    <p:extLst>
      <p:ext uri="{BB962C8B-B14F-4D97-AF65-F5344CB8AC3E}">
        <p14:creationId xmlns:p14="http://schemas.microsoft.com/office/powerpoint/2010/main" val="318421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C7EC3A-0FA8-4B6E-8C0C-E823D2E95479}" type="slidenum">
              <a:rPr lang="id-ID">
                <a:latin typeface="Calibri" panose="020F0502020204030204" pitchFamily="34" charset="0"/>
              </a:rPr>
              <a:pPr eaLnBrk="1" hangingPunct="1"/>
              <a:t>22</a:t>
            </a:fld>
            <a:endParaRPr lang="id-ID">
              <a:latin typeface="Calibri" panose="020F0502020204030204" pitchFamily="34" charset="0"/>
            </a:endParaRPr>
          </a:p>
        </p:txBody>
      </p:sp>
    </p:spTree>
    <p:extLst>
      <p:ext uri="{BB962C8B-B14F-4D97-AF65-F5344CB8AC3E}">
        <p14:creationId xmlns:p14="http://schemas.microsoft.com/office/powerpoint/2010/main" val="318421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C7EC3A-0FA8-4B6E-8C0C-E823D2E95479}" type="slidenum">
              <a:rPr lang="id-ID">
                <a:latin typeface="Calibri" panose="020F0502020204030204" pitchFamily="34" charset="0"/>
              </a:rPr>
              <a:pPr eaLnBrk="1" hangingPunct="1"/>
              <a:t>3</a:t>
            </a:fld>
            <a:endParaRPr lang="id-ID">
              <a:latin typeface="Calibri" panose="020F0502020204030204" pitchFamily="34" charset="0"/>
            </a:endParaRPr>
          </a:p>
        </p:txBody>
      </p:sp>
    </p:spTree>
    <p:extLst>
      <p:ext uri="{BB962C8B-B14F-4D97-AF65-F5344CB8AC3E}">
        <p14:creationId xmlns:p14="http://schemas.microsoft.com/office/powerpoint/2010/main" val="318421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C7EC3A-0FA8-4B6E-8C0C-E823D2E95479}" type="slidenum">
              <a:rPr lang="id-ID">
                <a:latin typeface="Calibri" panose="020F0502020204030204" pitchFamily="34" charset="0"/>
              </a:rPr>
              <a:pPr eaLnBrk="1" hangingPunct="1"/>
              <a:t>4</a:t>
            </a:fld>
            <a:endParaRPr lang="id-ID">
              <a:latin typeface="Calibri" panose="020F0502020204030204" pitchFamily="34" charset="0"/>
            </a:endParaRPr>
          </a:p>
        </p:txBody>
      </p:sp>
    </p:spTree>
    <p:extLst>
      <p:ext uri="{BB962C8B-B14F-4D97-AF65-F5344CB8AC3E}">
        <p14:creationId xmlns:p14="http://schemas.microsoft.com/office/powerpoint/2010/main" val="318421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C7EC3A-0FA8-4B6E-8C0C-E823D2E95479}" type="slidenum">
              <a:rPr lang="id-ID">
                <a:latin typeface="Calibri" panose="020F0502020204030204" pitchFamily="34" charset="0"/>
              </a:rPr>
              <a:pPr eaLnBrk="1" hangingPunct="1"/>
              <a:t>5</a:t>
            </a:fld>
            <a:endParaRPr lang="id-ID">
              <a:latin typeface="Calibri" panose="020F0502020204030204" pitchFamily="34" charset="0"/>
            </a:endParaRPr>
          </a:p>
        </p:txBody>
      </p:sp>
    </p:spTree>
    <p:extLst>
      <p:ext uri="{BB962C8B-B14F-4D97-AF65-F5344CB8AC3E}">
        <p14:creationId xmlns:p14="http://schemas.microsoft.com/office/powerpoint/2010/main" val="318421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C7EC3A-0FA8-4B6E-8C0C-E823D2E95479}" type="slidenum">
              <a:rPr lang="id-ID">
                <a:latin typeface="Calibri" panose="020F0502020204030204" pitchFamily="34" charset="0"/>
              </a:rPr>
              <a:pPr eaLnBrk="1" hangingPunct="1"/>
              <a:t>6</a:t>
            </a:fld>
            <a:endParaRPr lang="id-ID">
              <a:latin typeface="Calibri" panose="020F0502020204030204" pitchFamily="34" charset="0"/>
            </a:endParaRPr>
          </a:p>
        </p:txBody>
      </p:sp>
    </p:spTree>
    <p:extLst>
      <p:ext uri="{BB962C8B-B14F-4D97-AF65-F5344CB8AC3E}">
        <p14:creationId xmlns:p14="http://schemas.microsoft.com/office/powerpoint/2010/main" val="318421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C7EC3A-0FA8-4B6E-8C0C-E823D2E95479}" type="slidenum">
              <a:rPr lang="id-ID">
                <a:latin typeface="Calibri" panose="020F0502020204030204" pitchFamily="34" charset="0"/>
              </a:rPr>
              <a:pPr eaLnBrk="1" hangingPunct="1"/>
              <a:t>7</a:t>
            </a:fld>
            <a:endParaRPr lang="id-ID">
              <a:latin typeface="Calibri" panose="020F0502020204030204" pitchFamily="34" charset="0"/>
            </a:endParaRPr>
          </a:p>
        </p:txBody>
      </p:sp>
    </p:spTree>
    <p:extLst>
      <p:ext uri="{BB962C8B-B14F-4D97-AF65-F5344CB8AC3E}">
        <p14:creationId xmlns:p14="http://schemas.microsoft.com/office/powerpoint/2010/main" val="318421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C7EC3A-0FA8-4B6E-8C0C-E823D2E95479}" type="slidenum">
              <a:rPr lang="id-ID">
                <a:latin typeface="Calibri" panose="020F0502020204030204" pitchFamily="34" charset="0"/>
              </a:rPr>
              <a:pPr eaLnBrk="1" hangingPunct="1"/>
              <a:t>8</a:t>
            </a:fld>
            <a:endParaRPr lang="id-ID">
              <a:latin typeface="Calibri" panose="020F0502020204030204" pitchFamily="34" charset="0"/>
            </a:endParaRPr>
          </a:p>
        </p:txBody>
      </p:sp>
    </p:spTree>
    <p:extLst>
      <p:ext uri="{BB962C8B-B14F-4D97-AF65-F5344CB8AC3E}">
        <p14:creationId xmlns:p14="http://schemas.microsoft.com/office/powerpoint/2010/main" val="318421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C7EC3A-0FA8-4B6E-8C0C-E823D2E95479}" type="slidenum">
              <a:rPr lang="id-ID">
                <a:latin typeface="Calibri" panose="020F0502020204030204" pitchFamily="34" charset="0"/>
              </a:rPr>
              <a:pPr eaLnBrk="1" hangingPunct="1"/>
              <a:t>9</a:t>
            </a:fld>
            <a:endParaRPr lang="id-ID">
              <a:latin typeface="Calibri" panose="020F0502020204030204" pitchFamily="34" charset="0"/>
            </a:endParaRPr>
          </a:p>
        </p:txBody>
      </p:sp>
    </p:spTree>
    <p:extLst>
      <p:ext uri="{BB962C8B-B14F-4D97-AF65-F5344CB8AC3E}">
        <p14:creationId xmlns:p14="http://schemas.microsoft.com/office/powerpoint/2010/main" val="31842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52EE2E1-A160-4904-BA89-B9A8484ADFFF}" type="datetime1">
              <a:rPr lang="en-US"/>
              <a:pPr>
                <a:defRPr/>
              </a:pPr>
              <a:t>1/7/2019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1EECDA3-008F-421C-A570-6FCE684E1EB7}" type="slidenum">
              <a:rPr lang="en-US"/>
              <a:pPr/>
              <a:t>‹#›</a:t>
            </a:fld>
            <a:endParaRPr lang="en-US"/>
          </a:p>
        </p:txBody>
      </p:sp>
    </p:spTree>
    <p:extLst>
      <p:ext uri="{BB962C8B-B14F-4D97-AF65-F5344CB8AC3E}">
        <p14:creationId xmlns:p14="http://schemas.microsoft.com/office/powerpoint/2010/main" val="372843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8F9428-EC85-40FF-A381-331FC41227C9}" type="datetime1">
              <a:rPr lang="en-US"/>
              <a:pPr>
                <a:defRPr/>
              </a:pPr>
              <a:t>1/7/2019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81CC3B7-433E-411C-B9D8-6C1699380798}" type="slidenum">
              <a:rPr lang="en-US"/>
              <a:pPr/>
              <a:t>‹#›</a:t>
            </a:fld>
            <a:endParaRPr lang="en-US"/>
          </a:p>
        </p:txBody>
      </p:sp>
    </p:spTree>
    <p:extLst>
      <p:ext uri="{BB962C8B-B14F-4D97-AF65-F5344CB8AC3E}">
        <p14:creationId xmlns:p14="http://schemas.microsoft.com/office/powerpoint/2010/main" val="4072265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2BD2B4-6300-4442-A22F-EE64D093C96E}" type="datetime1">
              <a:rPr lang="en-US"/>
              <a:pPr>
                <a:defRPr/>
              </a:pPr>
              <a:t>1/7/2019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2124ACB-195B-4C1A-90D1-D619F3208A21}" type="slidenum">
              <a:rPr lang="en-US"/>
              <a:pPr/>
              <a:t>‹#›</a:t>
            </a:fld>
            <a:endParaRPr lang="en-US"/>
          </a:p>
        </p:txBody>
      </p:sp>
    </p:spTree>
    <p:extLst>
      <p:ext uri="{BB962C8B-B14F-4D97-AF65-F5344CB8AC3E}">
        <p14:creationId xmlns:p14="http://schemas.microsoft.com/office/powerpoint/2010/main" val="2837547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CDFD4D-D6A9-4672-A1D1-8CD4A1AE413D}" type="datetime1">
              <a:rPr lang="en-US"/>
              <a:pPr>
                <a:defRPr/>
              </a:pPr>
              <a:t>1/7/2019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7A346D7-235B-446B-AFD1-4C35D7F56C2C}" type="slidenum">
              <a:rPr lang="en-US"/>
              <a:pPr/>
              <a:t>‹#›</a:t>
            </a:fld>
            <a:endParaRPr lang="en-US"/>
          </a:p>
        </p:txBody>
      </p:sp>
    </p:spTree>
    <p:extLst>
      <p:ext uri="{BB962C8B-B14F-4D97-AF65-F5344CB8AC3E}">
        <p14:creationId xmlns:p14="http://schemas.microsoft.com/office/powerpoint/2010/main" val="518780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161B2AD-CA66-4C0C-913E-192E19FA8A57}" type="datetime1">
              <a:rPr lang="en-US"/>
              <a:pPr>
                <a:defRPr/>
              </a:pPr>
              <a:t>1/7/2019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1E5741-2733-4448-B3D9-4279E47BCB97}" type="slidenum">
              <a:rPr lang="en-US"/>
              <a:pPr/>
              <a:t>‹#›</a:t>
            </a:fld>
            <a:endParaRPr lang="en-US"/>
          </a:p>
        </p:txBody>
      </p:sp>
    </p:spTree>
    <p:extLst>
      <p:ext uri="{BB962C8B-B14F-4D97-AF65-F5344CB8AC3E}">
        <p14:creationId xmlns:p14="http://schemas.microsoft.com/office/powerpoint/2010/main" val="1904916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F079CE-D010-4B13-A4D7-4EE2CD9C9307}" type="datetime1">
              <a:rPr lang="en-US"/>
              <a:pPr>
                <a:defRPr/>
              </a:pPr>
              <a:t>1/7/2019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9335798-2385-4BCB-8F89-C1EF1D52EADB}" type="slidenum">
              <a:rPr lang="en-US"/>
              <a:pPr/>
              <a:t>‹#›</a:t>
            </a:fld>
            <a:endParaRPr lang="en-US"/>
          </a:p>
        </p:txBody>
      </p:sp>
    </p:spTree>
    <p:extLst>
      <p:ext uri="{BB962C8B-B14F-4D97-AF65-F5344CB8AC3E}">
        <p14:creationId xmlns:p14="http://schemas.microsoft.com/office/powerpoint/2010/main" val="3303045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772AC66-E06B-46FC-BF75-05CC7E00AC69}" type="datetime1">
              <a:rPr lang="en-US"/>
              <a:pPr>
                <a:defRPr/>
              </a:pPr>
              <a:t>1/7/2019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657E5A7-C866-4D4E-B1A9-FBBB655221DE}" type="slidenum">
              <a:rPr lang="en-US"/>
              <a:pPr/>
              <a:t>‹#›</a:t>
            </a:fld>
            <a:endParaRPr lang="en-US"/>
          </a:p>
        </p:txBody>
      </p:sp>
    </p:spTree>
    <p:extLst>
      <p:ext uri="{BB962C8B-B14F-4D97-AF65-F5344CB8AC3E}">
        <p14:creationId xmlns:p14="http://schemas.microsoft.com/office/powerpoint/2010/main" val="590015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0251235-586F-47AE-8349-97DB26CDC6C2}" type="datetime1">
              <a:rPr lang="en-US"/>
              <a:pPr>
                <a:defRPr/>
              </a:pPr>
              <a:t>1/7/2019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FA92E88-4AC8-4C07-AF10-F92011E4908A}" type="slidenum">
              <a:rPr lang="en-US"/>
              <a:pPr/>
              <a:t>‹#›</a:t>
            </a:fld>
            <a:endParaRPr lang="en-US"/>
          </a:p>
        </p:txBody>
      </p:sp>
    </p:spTree>
    <p:extLst>
      <p:ext uri="{BB962C8B-B14F-4D97-AF65-F5344CB8AC3E}">
        <p14:creationId xmlns:p14="http://schemas.microsoft.com/office/powerpoint/2010/main" val="3327181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B32CA6C-7DBA-43DC-B829-E13A20D2614C}" type="datetime1">
              <a:rPr lang="en-US"/>
              <a:pPr>
                <a:defRPr/>
              </a:pPr>
              <a:t>1/7/2019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7A843F8-2497-493A-95A5-B7182F0160BA}" type="slidenum">
              <a:rPr lang="en-US"/>
              <a:pPr/>
              <a:t>‹#›</a:t>
            </a:fld>
            <a:endParaRPr lang="en-US"/>
          </a:p>
        </p:txBody>
      </p:sp>
    </p:spTree>
    <p:extLst>
      <p:ext uri="{BB962C8B-B14F-4D97-AF65-F5344CB8AC3E}">
        <p14:creationId xmlns:p14="http://schemas.microsoft.com/office/powerpoint/2010/main" val="3610917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3B5158-9E87-4E52-B176-1F43CB32E527}" type="datetime1">
              <a:rPr lang="en-US"/>
              <a:pPr>
                <a:defRPr/>
              </a:pPr>
              <a:t>1/7/2019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0F82F41-1D87-4961-B091-7522E9E38CC3}" type="slidenum">
              <a:rPr lang="en-US"/>
              <a:pPr/>
              <a:t>‹#›</a:t>
            </a:fld>
            <a:endParaRPr lang="en-US"/>
          </a:p>
        </p:txBody>
      </p:sp>
    </p:spTree>
    <p:extLst>
      <p:ext uri="{BB962C8B-B14F-4D97-AF65-F5344CB8AC3E}">
        <p14:creationId xmlns:p14="http://schemas.microsoft.com/office/powerpoint/2010/main" val="3019734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08BA88-B66C-4912-BB73-F494779CC05D}" type="datetime1">
              <a:rPr lang="en-US"/>
              <a:pPr>
                <a:defRPr/>
              </a:pPr>
              <a:t>1/7/2019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F348C39-7EF0-42DE-9176-C3F4E64A5DAC}" type="slidenum">
              <a:rPr lang="en-US"/>
              <a:pPr/>
              <a:t>‹#›</a:t>
            </a:fld>
            <a:endParaRPr lang="en-US"/>
          </a:p>
        </p:txBody>
      </p:sp>
    </p:spTree>
    <p:extLst>
      <p:ext uri="{BB962C8B-B14F-4D97-AF65-F5344CB8AC3E}">
        <p14:creationId xmlns:p14="http://schemas.microsoft.com/office/powerpoint/2010/main" val="1977332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88F49BA-6011-4781-A985-21D5A0603358}" type="datetime1">
              <a:rPr lang="en-US"/>
              <a:pPr>
                <a:defRPr/>
              </a:pPr>
              <a:t>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33C3D02F-F9FD-4962-A28C-6490518E3C5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3">
            <a:extLst>
              <a:ext uri="{28A0092B-C50C-407E-A947-70E740481C1C}">
                <a14:useLocalDpi xmlns:a14="http://schemas.microsoft.com/office/drawing/2010/main" val="0"/>
              </a:ext>
            </a:extLst>
          </a:blip>
          <a:srcRect l="1051" r="800" b="504"/>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22625" y="3524071"/>
            <a:ext cx="5638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d-ID" b="1" dirty="0" smtClean="0">
                <a:solidFill>
                  <a:schemeClr val="bg1"/>
                </a:solidFill>
              </a:rPr>
              <a:t>INTERACTION DESIGN</a:t>
            </a:r>
            <a:endParaRPr lang="en-US" b="1" dirty="0">
              <a:solidFill>
                <a:schemeClr val="bg1"/>
              </a:solidFill>
            </a:endParaRPr>
          </a:p>
          <a:p>
            <a:pPr algn="ctr" eaLnBrk="1" hangingPunct="1"/>
            <a:r>
              <a:rPr lang="en-US" b="1" dirty="0">
                <a:solidFill>
                  <a:schemeClr val="bg1"/>
                </a:solidFill>
              </a:rPr>
              <a:t>PERTEMUAN </a:t>
            </a:r>
            <a:r>
              <a:rPr lang="en-US" b="1" dirty="0" smtClean="0">
                <a:solidFill>
                  <a:schemeClr val="bg1"/>
                </a:solidFill>
              </a:rPr>
              <a:t>-  </a:t>
            </a:r>
            <a:r>
              <a:rPr lang="id-ID" b="1" smtClean="0">
                <a:solidFill>
                  <a:schemeClr val="bg1"/>
                </a:solidFill>
              </a:rPr>
              <a:t>10</a:t>
            </a:r>
            <a:endParaRPr lang="en-US" b="1" dirty="0">
              <a:solidFill>
                <a:schemeClr val="bg1"/>
              </a:solidFill>
            </a:endParaRPr>
          </a:p>
          <a:p>
            <a:pPr algn="ctr" eaLnBrk="1" hangingPunct="1"/>
            <a:r>
              <a:rPr lang="en-US" b="1" dirty="0" smtClean="0">
                <a:solidFill>
                  <a:schemeClr val="bg1"/>
                </a:solidFill>
              </a:rPr>
              <a:t>NOVIANDI</a:t>
            </a:r>
            <a:endParaRPr lang="en-US" b="1" dirty="0">
              <a:solidFill>
                <a:schemeClr val="bg1"/>
              </a:solidFill>
            </a:endParaRPr>
          </a:p>
          <a:p>
            <a:pPr algn="ctr" eaLnBrk="1" hangingPunct="1"/>
            <a:r>
              <a:rPr lang="en-US" b="1" dirty="0">
                <a:solidFill>
                  <a:schemeClr val="bg1"/>
                </a:solidFill>
              </a:rPr>
              <a:t>PRODI MIK | FAKULTAS ILMU-ILMU </a:t>
            </a:r>
            <a:r>
              <a:rPr lang="en-US" b="1" dirty="0" smtClean="0">
                <a:solidFill>
                  <a:schemeClr val="bg1"/>
                </a:solidFill>
              </a:rPr>
              <a:t>KESEHATAN</a:t>
            </a:r>
            <a:endParaRPr lang="en-US" b="1"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38200" y="1296364"/>
            <a:ext cx="2563522" cy="430887"/>
          </a:xfrm>
          <a:prstGeom prst="rect">
            <a:avLst/>
          </a:prstGeom>
          <a:noFill/>
        </p:spPr>
        <p:txBody>
          <a:bodyPr wrap="none" rtlCol="0">
            <a:spAutoFit/>
          </a:bodyPr>
          <a:lstStyle/>
          <a:p>
            <a:r>
              <a:rPr lang="id-ID" sz="2200" dirty="0" smtClean="0"/>
              <a:t>What is </a:t>
            </a:r>
            <a:r>
              <a:rPr lang="id-ID" sz="2200" dirty="0" smtClean="0">
                <a:solidFill>
                  <a:srgbClr val="FF0000"/>
                </a:solidFill>
                <a:latin typeface="Kristen ITC" pitchFamily="66" charset="0"/>
              </a:rPr>
              <a:t>Cognition</a:t>
            </a:r>
            <a:endParaRPr lang="id-ID" sz="2200" dirty="0">
              <a:solidFill>
                <a:srgbClr val="FF0000"/>
              </a:solidFill>
              <a:latin typeface="Kristen ITC" pitchFamily="66" charset="0"/>
            </a:endParaRPr>
          </a:p>
        </p:txBody>
      </p:sp>
      <p:sp>
        <p:nvSpPr>
          <p:cNvPr id="3" name="TextBox 2"/>
          <p:cNvSpPr txBox="1"/>
          <p:nvPr/>
        </p:nvSpPr>
        <p:spPr>
          <a:xfrm>
            <a:off x="838200" y="1905000"/>
            <a:ext cx="7620000" cy="3785652"/>
          </a:xfrm>
          <a:prstGeom prst="rect">
            <a:avLst/>
          </a:prstGeom>
          <a:noFill/>
        </p:spPr>
        <p:txBody>
          <a:bodyPr wrap="square" rtlCol="0">
            <a:spAutoFit/>
          </a:bodyPr>
          <a:lstStyle/>
          <a:p>
            <a:r>
              <a:rPr lang="id-ID" sz="2000" dirty="0" smtClean="0">
                <a:solidFill>
                  <a:srgbClr val="FF0000"/>
                </a:solidFill>
                <a:latin typeface="Kristen ITC" pitchFamily="66" charset="0"/>
              </a:rPr>
              <a:t>Cognition </a:t>
            </a:r>
            <a:r>
              <a:rPr lang="id-ID" sz="2000" dirty="0" smtClean="0">
                <a:cs typeface="Arial" pitchFamily="34" charset="0"/>
              </a:rPr>
              <a:t>has also been described in terms of specific kinds of process. </a:t>
            </a:r>
          </a:p>
          <a:p>
            <a:endParaRPr lang="id-ID" sz="2000" dirty="0">
              <a:latin typeface="Kristen ITC" pitchFamily="66" charset="0"/>
              <a:cs typeface="Arial" pitchFamily="34" charset="0"/>
            </a:endParaRPr>
          </a:p>
          <a:p>
            <a:r>
              <a:rPr lang="id-ID" sz="2000" dirty="0" smtClean="0">
                <a:latin typeface="Kristen ITC" pitchFamily="66" charset="0"/>
                <a:cs typeface="Arial" pitchFamily="34" charset="0"/>
              </a:rPr>
              <a:t>These include:</a:t>
            </a:r>
          </a:p>
          <a:p>
            <a:endParaRPr lang="id-ID" sz="2000" dirty="0">
              <a:latin typeface="Kristen ITC" pitchFamily="66" charset="0"/>
              <a:cs typeface="Arial" pitchFamily="34" charset="0"/>
            </a:endParaRPr>
          </a:p>
          <a:p>
            <a:pPr marL="890588" indent="-342900">
              <a:buFont typeface="Wingdings" pitchFamily="2" charset="2"/>
              <a:buChar char="§"/>
            </a:pPr>
            <a:r>
              <a:rPr lang="id-ID" sz="2000" dirty="0" smtClean="0">
                <a:cs typeface="Arial" pitchFamily="34" charset="0"/>
              </a:rPr>
              <a:t>Attention</a:t>
            </a:r>
          </a:p>
          <a:p>
            <a:pPr marL="890588" indent="-342900">
              <a:buFont typeface="Wingdings" pitchFamily="2" charset="2"/>
              <a:buChar char="§"/>
            </a:pPr>
            <a:r>
              <a:rPr lang="id-ID" sz="2000" dirty="0" smtClean="0">
                <a:cs typeface="Arial" pitchFamily="34" charset="0"/>
              </a:rPr>
              <a:t>Perception</a:t>
            </a:r>
          </a:p>
          <a:p>
            <a:pPr marL="890588" indent="-342900">
              <a:buFont typeface="Wingdings" pitchFamily="2" charset="2"/>
              <a:buChar char="§"/>
            </a:pPr>
            <a:r>
              <a:rPr lang="id-ID" sz="2000" dirty="0" smtClean="0">
                <a:cs typeface="Arial" pitchFamily="34" charset="0"/>
              </a:rPr>
              <a:t>Memory</a:t>
            </a:r>
          </a:p>
          <a:p>
            <a:pPr marL="890588" indent="-342900">
              <a:buFont typeface="Wingdings" pitchFamily="2" charset="2"/>
              <a:buChar char="§"/>
            </a:pPr>
            <a:r>
              <a:rPr lang="id-ID" sz="2000" dirty="0" smtClean="0">
                <a:cs typeface="Arial" pitchFamily="34" charset="0"/>
              </a:rPr>
              <a:t>Learning </a:t>
            </a:r>
          </a:p>
          <a:p>
            <a:pPr marL="890588" indent="-342900">
              <a:buFont typeface="Wingdings" pitchFamily="2" charset="2"/>
              <a:buChar char="§"/>
            </a:pPr>
            <a:r>
              <a:rPr lang="id-ID" sz="2000" dirty="0" smtClean="0">
                <a:cs typeface="Arial" pitchFamily="34" charset="0"/>
              </a:rPr>
              <a:t>Reading, Speaking and Lisening </a:t>
            </a:r>
          </a:p>
          <a:p>
            <a:pPr marL="890588" indent="-342900">
              <a:buFont typeface="Wingdings" pitchFamily="2" charset="2"/>
              <a:buChar char="§"/>
            </a:pPr>
            <a:r>
              <a:rPr lang="id-ID" sz="2000" dirty="0" smtClean="0">
                <a:cs typeface="Arial" pitchFamily="34" charset="0"/>
              </a:rPr>
              <a:t>Problem solving, Planning, Reasoning and Decision Making </a:t>
            </a:r>
            <a:endParaRPr lang="id-ID" sz="2000" dirty="0">
              <a:cs typeface="Arial" pitchFamily="34" charset="0"/>
            </a:endParaRPr>
          </a:p>
        </p:txBody>
      </p:sp>
    </p:spTree>
    <p:extLst>
      <p:ext uri="{BB962C8B-B14F-4D97-AF65-F5344CB8AC3E}">
        <p14:creationId xmlns:p14="http://schemas.microsoft.com/office/powerpoint/2010/main" val="2718996000"/>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 y="1143000"/>
            <a:ext cx="1452642" cy="400110"/>
          </a:xfrm>
          <a:prstGeom prst="rect">
            <a:avLst/>
          </a:prstGeom>
          <a:noFill/>
        </p:spPr>
        <p:txBody>
          <a:bodyPr wrap="none" rtlCol="0">
            <a:spAutoFit/>
          </a:bodyPr>
          <a:lstStyle/>
          <a:p>
            <a:r>
              <a:rPr lang="id-ID" sz="2000" b="1" dirty="0" smtClean="0">
                <a:solidFill>
                  <a:srgbClr val="FF0000"/>
                </a:solidFill>
                <a:latin typeface="Kristen ITC" pitchFamily="66" charset="0"/>
              </a:rPr>
              <a:t>Attention</a:t>
            </a:r>
            <a:endParaRPr lang="id-ID" sz="2000" b="1" dirty="0">
              <a:solidFill>
                <a:srgbClr val="FF0000"/>
              </a:solidFill>
              <a:latin typeface="Kristen ITC" pitchFamily="66" charset="0"/>
            </a:endParaRPr>
          </a:p>
        </p:txBody>
      </p:sp>
      <p:sp>
        <p:nvSpPr>
          <p:cNvPr id="3" name="Rectangle 2"/>
          <p:cNvSpPr/>
          <p:nvPr/>
        </p:nvSpPr>
        <p:spPr>
          <a:xfrm>
            <a:off x="838200" y="1752600"/>
            <a:ext cx="7391400" cy="646331"/>
          </a:xfrm>
          <a:prstGeom prst="rect">
            <a:avLst/>
          </a:prstGeom>
        </p:spPr>
        <p:txBody>
          <a:bodyPr wrap="square">
            <a:spAutoFit/>
          </a:bodyPr>
          <a:lstStyle/>
          <a:p>
            <a:r>
              <a:rPr lang="en-US" dirty="0"/>
              <a:t>This is the process of selecting things to concentrate on, at a point in time, from the range of possibilities available</a:t>
            </a:r>
            <a:endParaRPr lang="id-ID" dirty="0"/>
          </a:p>
        </p:txBody>
      </p:sp>
      <p:pic>
        <p:nvPicPr>
          <p:cNvPr id="5" name="Picture 2" descr="Hasil gambar untuk patient waiting doctor c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912" y="2743200"/>
            <a:ext cx="3646729" cy="24252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asil gambar untuk LIVE SCO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767584"/>
            <a:ext cx="3278441" cy="2461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996000"/>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83521" y="1828800"/>
            <a:ext cx="6969879" cy="707886"/>
          </a:xfrm>
          <a:prstGeom prst="rect">
            <a:avLst/>
          </a:prstGeom>
        </p:spPr>
        <p:txBody>
          <a:bodyPr wrap="square">
            <a:spAutoFit/>
          </a:bodyPr>
          <a:lstStyle/>
          <a:p>
            <a:r>
              <a:rPr lang="en-US" sz="2000" dirty="0"/>
              <a:t>Attention allows us to focus on information that is relevant to what we are doing.</a:t>
            </a:r>
          </a:p>
        </p:txBody>
      </p:sp>
      <p:sp>
        <p:nvSpPr>
          <p:cNvPr id="4" name="TextBox 3"/>
          <p:cNvSpPr txBox="1"/>
          <p:nvPr/>
        </p:nvSpPr>
        <p:spPr>
          <a:xfrm>
            <a:off x="457200" y="1143000"/>
            <a:ext cx="1452642" cy="400110"/>
          </a:xfrm>
          <a:prstGeom prst="rect">
            <a:avLst/>
          </a:prstGeom>
          <a:noFill/>
        </p:spPr>
        <p:txBody>
          <a:bodyPr wrap="none" rtlCol="0">
            <a:spAutoFit/>
          </a:bodyPr>
          <a:lstStyle/>
          <a:p>
            <a:r>
              <a:rPr lang="id-ID" sz="2000" b="1" dirty="0" smtClean="0">
                <a:solidFill>
                  <a:srgbClr val="FF0000"/>
                </a:solidFill>
                <a:latin typeface="Kristen ITC" pitchFamily="66" charset="0"/>
              </a:rPr>
              <a:t>Attention</a:t>
            </a:r>
            <a:endParaRPr lang="id-ID" sz="2000" b="1" dirty="0">
              <a:solidFill>
                <a:srgbClr val="FF0000"/>
              </a:solidFill>
              <a:latin typeface="Kristen ITC" pitchFamily="66" charset="0"/>
            </a:endParaRPr>
          </a:p>
        </p:txBody>
      </p:sp>
      <p:sp>
        <p:nvSpPr>
          <p:cNvPr id="3" name="Rectangle 2"/>
          <p:cNvSpPr/>
          <p:nvPr/>
        </p:nvSpPr>
        <p:spPr>
          <a:xfrm>
            <a:off x="1183521" y="2940784"/>
            <a:ext cx="6969879" cy="1631216"/>
          </a:xfrm>
          <a:prstGeom prst="rect">
            <a:avLst/>
          </a:prstGeom>
        </p:spPr>
        <p:txBody>
          <a:bodyPr wrap="square">
            <a:spAutoFit/>
          </a:bodyPr>
          <a:lstStyle/>
          <a:p>
            <a:r>
              <a:rPr lang="en-US" sz="2000" dirty="0"/>
              <a:t>The extent to which this process is easy or difficult depends on </a:t>
            </a:r>
          </a:p>
          <a:p>
            <a:pPr marL="804863" indent="-457200">
              <a:buAutoNum type="arabicPeriod"/>
            </a:pPr>
            <a:r>
              <a:rPr lang="en-US" sz="2000" dirty="0"/>
              <a:t>whether we have clear goals and  </a:t>
            </a:r>
          </a:p>
          <a:p>
            <a:pPr marL="804863" indent="-457200">
              <a:buAutoNum type="arabicPeriod"/>
            </a:pPr>
            <a:r>
              <a:rPr lang="en-US" sz="2000" dirty="0"/>
              <a:t>whether the information we need is salient in the environment</a:t>
            </a:r>
          </a:p>
        </p:txBody>
      </p:sp>
    </p:spTree>
    <p:extLst>
      <p:ext uri="{BB962C8B-B14F-4D97-AF65-F5344CB8AC3E}">
        <p14:creationId xmlns:p14="http://schemas.microsoft.com/office/powerpoint/2010/main" val="2718996000"/>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 y="990600"/>
            <a:ext cx="2351926" cy="400110"/>
          </a:xfrm>
          <a:prstGeom prst="rect">
            <a:avLst/>
          </a:prstGeom>
          <a:noFill/>
        </p:spPr>
        <p:txBody>
          <a:bodyPr wrap="none" rtlCol="0">
            <a:spAutoFit/>
          </a:bodyPr>
          <a:lstStyle/>
          <a:p>
            <a:r>
              <a:rPr lang="id-ID" sz="2000" dirty="0" smtClean="0"/>
              <a:t>Design Implication</a:t>
            </a:r>
            <a:endParaRPr lang="id-ID" sz="2000" dirty="0"/>
          </a:p>
        </p:txBody>
      </p:sp>
      <p:sp>
        <p:nvSpPr>
          <p:cNvPr id="4" name="TextBox 3"/>
          <p:cNvSpPr txBox="1"/>
          <p:nvPr/>
        </p:nvSpPr>
        <p:spPr>
          <a:xfrm>
            <a:off x="457200" y="1447800"/>
            <a:ext cx="1196161" cy="400110"/>
          </a:xfrm>
          <a:prstGeom prst="rect">
            <a:avLst/>
          </a:prstGeom>
          <a:noFill/>
        </p:spPr>
        <p:txBody>
          <a:bodyPr wrap="none" rtlCol="0">
            <a:spAutoFit/>
          </a:bodyPr>
          <a:lstStyle/>
          <a:p>
            <a:r>
              <a:rPr lang="id-ID" sz="2000" dirty="0" smtClean="0"/>
              <a:t>Attention</a:t>
            </a:r>
            <a:endParaRPr lang="id-ID" sz="2000" dirty="0"/>
          </a:p>
        </p:txBody>
      </p:sp>
      <p:sp>
        <p:nvSpPr>
          <p:cNvPr id="5" name="TextBox 4"/>
          <p:cNvSpPr txBox="1"/>
          <p:nvPr/>
        </p:nvSpPr>
        <p:spPr>
          <a:xfrm>
            <a:off x="772274" y="1981200"/>
            <a:ext cx="7762126" cy="3785652"/>
          </a:xfrm>
          <a:prstGeom prst="rect">
            <a:avLst/>
          </a:prstGeom>
          <a:noFill/>
        </p:spPr>
        <p:txBody>
          <a:bodyPr wrap="square" rtlCol="0">
            <a:spAutoFit/>
          </a:bodyPr>
          <a:lstStyle/>
          <a:p>
            <a:pPr marL="342900" indent="-342900">
              <a:buFont typeface="Wingdings" pitchFamily="2" charset="2"/>
              <a:buChar char="§"/>
            </a:pPr>
            <a:r>
              <a:rPr lang="id-ID" sz="2000" dirty="0" smtClean="0"/>
              <a:t>Make information salient when it needs attending to at a given stage of a task </a:t>
            </a:r>
          </a:p>
          <a:p>
            <a:pPr marL="342900" indent="-342900">
              <a:buFont typeface="Wingdings" pitchFamily="2" charset="2"/>
              <a:buChar char="§"/>
            </a:pPr>
            <a:r>
              <a:rPr lang="id-ID" sz="2000" dirty="0" smtClean="0"/>
              <a:t>Use techniques like animated graphics, color, underlining ordering of items, sequencing of different information and spacing of items to achieve this. </a:t>
            </a:r>
          </a:p>
          <a:p>
            <a:pPr marL="342900" indent="-342900">
              <a:buFont typeface="Wingdings" pitchFamily="2" charset="2"/>
              <a:buChar char="§"/>
            </a:pPr>
            <a:r>
              <a:rPr lang="id-ID" sz="2000" dirty="0" smtClean="0"/>
              <a:t>Avoid cluttering the interface with too much information. This especially applies to the use of color, sound and graphics. It is tempting to use lots, resulting in a mishmash of media that is distracting and annoying rather than helping the user attend to relevant information</a:t>
            </a:r>
          </a:p>
          <a:p>
            <a:pPr marL="342900" indent="-342900">
              <a:buFont typeface="Wingdings" pitchFamily="2" charset="2"/>
              <a:buChar char="§"/>
            </a:pPr>
            <a:r>
              <a:rPr lang="id-ID" sz="2000" dirty="0" smtClean="0"/>
              <a:t>Search engines and form fill-ins that have simple and clean interfaces are easier to use</a:t>
            </a:r>
            <a:endParaRPr lang="id-ID" sz="2000" dirty="0"/>
          </a:p>
        </p:txBody>
      </p:sp>
    </p:spTree>
    <p:extLst>
      <p:ext uri="{BB962C8B-B14F-4D97-AF65-F5344CB8AC3E}">
        <p14:creationId xmlns:p14="http://schemas.microsoft.com/office/powerpoint/2010/main" val="2718996000"/>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0" y="990600"/>
            <a:ext cx="1410964" cy="400110"/>
          </a:xfrm>
          <a:prstGeom prst="rect">
            <a:avLst/>
          </a:prstGeom>
          <a:noFill/>
        </p:spPr>
        <p:txBody>
          <a:bodyPr wrap="none" rtlCol="0">
            <a:spAutoFit/>
          </a:bodyPr>
          <a:lstStyle/>
          <a:p>
            <a:r>
              <a:rPr lang="id-ID" sz="2000" dirty="0" smtClean="0"/>
              <a:t>Perception</a:t>
            </a:r>
            <a:endParaRPr lang="id-ID" sz="2000" dirty="0"/>
          </a:p>
        </p:txBody>
      </p:sp>
      <p:sp>
        <p:nvSpPr>
          <p:cNvPr id="4" name="TextBox 3"/>
          <p:cNvSpPr txBox="1"/>
          <p:nvPr/>
        </p:nvSpPr>
        <p:spPr>
          <a:xfrm>
            <a:off x="772274" y="1524000"/>
            <a:ext cx="7762126" cy="4478149"/>
          </a:xfrm>
          <a:prstGeom prst="rect">
            <a:avLst/>
          </a:prstGeom>
          <a:noFill/>
        </p:spPr>
        <p:txBody>
          <a:bodyPr wrap="square" rtlCol="0">
            <a:spAutoFit/>
          </a:bodyPr>
          <a:lstStyle/>
          <a:p>
            <a:r>
              <a:rPr lang="id-ID" sz="1900" dirty="0" smtClean="0"/>
              <a:t>Representation of information need to be designed to be perceptible and recognizable across different media:</a:t>
            </a:r>
          </a:p>
          <a:p>
            <a:pPr marL="708025" indent="-342900">
              <a:buFont typeface="Wingdings" pitchFamily="2" charset="2"/>
              <a:buChar char="§"/>
            </a:pPr>
            <a:r>
              <a:rPr lang="id-ID" sz="1900" dirty="0" smtClean="0"/>
              <a:t>Icons and other graphical representation should enable users to readily distinguish their meaning </a:t>
            </a:r>
          </a:p>
          <a:p>
            <a:pPr marL="708025" indent="-342900">
              <a:buFont typeface="Wingdings" pitchFamily="2" charset="2"/>
              <a:buChar char="§"/>
            </a:pPr>
            <a:r>
              <a:rPr lang="id-ID" sz="1900" dirty="0" smtClean="0"/>
              <a:t>Bordering and spacing are effective visual ways of grouping information that makes it easier to perceive and locate items </a:t>
            </a:r>
          </a:p>
          <a:p>
            <a:pPr marL="708025" indent="-342900">
              <a:buFont typeface="Wingdings" pitchFamily="2" charset="2"/>
              <a:buChar char="§"/>
            </a:pPr>
            <a:r>
              <a:rPr lang="id-ID" sz="1900" dirty="0" smtClean="0"/>
              <a:t>Sounds should be audible and distinguishable so users understand what they represent </a:t>
            </a:r>
          </a:p>
          <a:p>
            <a:pPr marL="708025" indent="-342900">
              <a:buFont typeface="Wingdings" pitchFamily="2" charset="2"/>
              <a:buChar char="§"/>
            </a:pPr>
            <a:r>
              <a:rPr lang="id-ID" sz="1900" dirty="0" smtClean="0"/>
              <a:t>Speech output should enable users to distinguish between the set of spoken words and also be able to understand their meaning. </a:t>
            </a:r>
          </a:p>
          <a:p>
            <a:pPr marL="708025" indent="-342900">
              <a:buFont typeface="Wingdings" pitchFamily="2" charset="2"/>
              <a:buChar char="§"/>
            </a:pPr>
            <a:r>
              <a:rPr lang="id-ID" sz="1900" dirty="0" smtClean="0"/>
              <a:t>Text should be legible and distinguishable from the background. </a:t>
            </a:r>
          </a:p>
          <a:p>
            <a:pPr marL="708025" indent="-342900">
              <a:buFont typeface="Wingdings" pitchFamily="2" charset="2"/>
              <a:buChar char="§"/>
            </a:pPr>
            <a:r>
              <a:rPr lang="id-ID" sz="1900" dirty="0" smtClean="0"/>
              <a:t>Tactile feedback used in virtual environments should allow users to recognize the meaning of the varoius touch sensations being emulated. The feedback should be distinguishable so that</a:t>
            </a:r>
            <a:endParaRPr lang="id-ID" sz="1900" dirty="0"/>
          </a:p>
        </p:txBody>
      </p:sp>
    </p:spTree>
    <p:extLst>
      <p:ext uri="{BB962C8B-B14F-4D97-AF65-F5344CB8AC3E}">
        <p14:creationId xmlns:p14="http://schemas.microsoft.com/office/powerpoint/2010/main" val="2718996000"/>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0" y="1143000"/>
            <a:ext cx="1109599" cy="400110"/>
          </a:xfrm>
          <a:prstGeom prst="rect">
            <a:avLst/>
          </a:prstGeom>
          <a:noFill/>
        </p:spPr>
        <p:txBody>
          <a:bodyPr wrap="none" rtlCol="0">
            <a:spAutoFit/>
          </a:bodyPr>
          <a:lstStyle/>
          <a:p>
            <a:r>
              <a:rPr lang="id-ID" sz="2000" dirty="0" smtClean="0"/>
              <a:t>Memory</a:t>
            </a:r>
            <a:endParaRPr lang="id-ID" sz="2000" dirty="0"/>
          </a:p>
        </p:txBody>
      </p:sp>
      <p:sp>
        <p:nvSpPr>
          <p:cNvPr id="4" name="TextBox 3"/>
          <p:cNvSpPr txBox="1"/>
          <p:nvPr/>
        </p:nvSpPr>
        <p:spPr>
          <a:xfrm>
            <a:off x="772274" y="2011501"/>
            <a:ext cx="7762126" cy="3170099"/>
          </a:xfrm>
          <a:prstGeom prst="rect">
            <a:avLst/>
          </a:prstGeom>
          <a:noFill/>
        </p:spPr>
        <p:txBody>
          <a:bodyPr wrap="square" rtlCol="0">
            <a:spAutoFit/>
          </a:bodyPr>
          <a:lstStyle/>
          <a:p>
            <a:pPr marL="342900" indent="-342900">
              <a:buFont typeface="Wingdings" pitchFamily="2" charset="2"/>
              <a:buChar char="§"/>
            </a:pPr>
            <a:r>
              <a:rPr lang="id-ID" sz="2000" dirty="0" smtClean="0"/>
              <a:t>Do not overload users memories with complicated procedures for carrying out tasks. </a:t>
            </a:r>
          </a:p>
          <a:p>
            <a:pPr marL="342900" indent="-342900">
              <a:buFont typeface="Wingdings" pitchFamily="2" charset="2"/>
              <a:buChar char="§"/>
            </a:pPr>
            <a:endParaRPr lang="id-ID" sz="2000" dirty="0" smtClean="0"/>
          </a:p>
          <a:p>
            <a:pPr marL="342900" indent="-342900">
              <a:buFont typeface="Wingdings" pitchFamily="2" charset="2"/>
              <a:buChar char="§"/>
            </a:pPr>
            <a:r>
              <a:rPr lang="id-ID" sz="2000" dirty="0" smtClean="0"/>
              <a:t>Design interfaces that promote recognition rather than recall by using menus, icons, and consistently placed objects</a:t>
            </a:r>
          </a:p>
          <a:p>
            <a:pPr marL="342900" indent="-342900">
              <a:buFont typeface="Wingdings" pitchFamily="2" charset="2"/>
              <a:buChar char="§"/>
            </a:pPr>
            <a:endParaRPr lang="id-ID" sz="2000" dirty="0" smtClean="0"/>
          </a:p>
          <a:p>
            <a:pPr marL="342900" indent="-342900">
              <a:buFont typeface="Wingdings" pitchFamily="2" charset="2"/>
              <a:buChar char="§"/>
            </a:pPr>
            <a:r>
              <a:rPr lang="id-ID" sz="2000" dirty="0" smtClean="0"/>
              <a:t>Provide users with a variety of ways of encoding digital information (e.g files, emails, images) to help them access them again easily, through the use of categories, color, tagging, time stamping, icons, etc. </a:t>
            </a:r>
            <a:endParaRPr lang="id-ID" sz="2000" dirty="0"/>
          </a:p>
        </p:txBody>
      </p:sp>
    </p:spTree>
    <p:extLst>
      <p:ext uri="{BB962C8B-B14F-4D97-AF65-F5344CB8AC3E}">
        <p14:creationId xmlns:p14="http://schemas.microsoft.com/office/powerpoint/2010/main" val="2718996000"/>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0" y="1143000"/>
            <a:ext cx="1183337" cy="400110"/>
          </a:xfrm>
          <a:prstGeom prst="rect">
            <a:avLst/>
          </a:prstGeom>
          <a:noFill/>
        </p:spPr>
        <p:txBody>
          <a:bodyPr wrap="none" rtlCol="0">
            <a:spAutoFit/>
          </a:bodyPr>
          <a:lstStyle/>
          <a:p>
            <a:r>
              <a:rPr lang="id-ID" sz="2000" dirty="0" smtClean="0"/>
              <a:t>Learning</a:t>
            </a:r>
            <a:endParaRPr lang="id-ID" sz="2000" dirty="0"/>
          </a:p>
        </p:txBody>
      </p:sp>
      <p:sp>
        <p:nvSpPr>
          <p:cNvPr id="4" name="TextBox 3"/>
          <p:cNvSpPr txBox="1"/>
          <p:nvPr/>
        </p:nvSpPr>
        <p:spPr>
          <a:xfrm>
            <a:off x="772274" y="2011501"/>
            <a:ext cx="7762126" cy="2246769"/>
          </a:xfrm>
          <a:prstGeom prst="rect">
            <a:avLst/>
          </a:prstGeom>
          <a:noFill/>
        </p:spPr>
        <p:txBody>
          <a:bodyPr wrap="square" rtlCol="0">
            <a:spAutoFit/>
          </a:bodyPr>
          <a:lstStyle/>
          <a:p>
            <a:pPr marL="342900" indent="-342900">
              <a:buFont typeface="Wingdings" pitchFamily="2" charset="2"/>
              <a:buChar char="§"/>
            </a:pPr>
            <a:r>
              <a:rPr lang="id-ID" sz="2000" dirty="0" smtClean="0"/>
              <a:t>Design interfaces that encourage exploration</a:t>
            </a:r>
          </a:p>
          <a:p>
            <a:pPr marL="342900" indent="-342900">
              <a:buFont typeface="Wingdings" pitchFamily="2" charset="2"/>
              <a:buChar char="§"/>
            </a:pPr>
            <a:endParaRPr lang="id-ID" sz="2000" dirty="0"/>
          </a:p>
          <a:p>
            <a:pPr marL="342900" indent="-342900">
              <a:buFont typeface="Wingdings" pitchFamily="2" charset="2"/>
              <a:buChar char="§"/>
            </a:pPr>
            <a:r>
              <a:rPr lang="id-ID" sz="2000" dirty="0" smtClean="0"/>
              <a:t>Design interfaces that constrain and guide users to select appropriate actions when initially learning </a:t>
            </a:r>
          </a:p>
          <a:p>
            <a:pPr marL="342900" indent="-342900">
              <a:buFont typeface="Wingdings" pitchFamily="2" charset="2"/>
              <a:buChar char="§"/>
            </a:pPr>
            <a:endParaRPr lang="id-ID" sz="2000" dirty="0"/>
          </a:p>
          <a:p>
            <a:pPr marL="342900" indent="-342900">
              <a:buFont typeface="Wingdings" pitchFamily="2" charset="2"/>
              <a:buChar char="§"/>
            </a:pPr>
            <a:r>
              <a:rPr lang="id-ID" sz="2000" dirty="0" smtClean="0"/>
              <a:t>Dynamically link concrete representations and abstract concepts to facilitate the learning of complex material.</a:t>
            </a:r>
            <a:endParaRPr lang="id-ID" sz="2000" dirty="0"/>
          </a:p>
        </p:txBody>
      </p:sp>
    </p:spTree>
    <p:extLst>
      <p:ext uri="{BB962C8B-B14F-4D97-AF65-F5344CB8AC3E}">
        <p14:creationId xmlns:p14="http://schemas.microsoft.com/office/powerpoint/2010/main" val="2718996000"/>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7200" y="1143000"/>
            <a:ext cx="4020652" cy="400110"/>
          </a:xfrm>
          <a:prstGeom prst="rect">
            <a:avLst/>
          </a:prstGeom>
          <a:noFill/>
        </p:spPr>
        <p:txBody>
          <a:bodyPr wrap="none" rtlCol="0">
            <a:spAutoFit/>
          </a:bodyPr>
          <a:lstStyle/>
          <a:p>
            <a:r>
              <a:rPr lang="id-ID" sz="2000" dirty="0" smtClean="0"/>
              <a:t>Reading, Speaking, and Listening</a:t>
            </a:r>
            <a:endParaRPr lang="id-ID" sz="2000" dirty="0"/>
          </a:p>
        </p:txBody>
      </p:sp>
      <p:sp>
        <p:nvSpPr>
          <p:cNvPr id="5" name="TextBox 4"/>
          <p:cNvSpPr txBox="1"/>
          <p:nvPr/>
        </p:nvSpPr>
        <p:spPr>
          <a:xfrm>
            <a:off x="772274" y="2011501"/>
            <a:ext cx="7762126" cy="2862322"/>
          </a:xfrm>
          <a:prstGeom prst="rect">
            <a:avLst/>
          </a:prstGeom>
          <a:noFill/>
        </p:spPr>
        <p:txBody>
          <a:bodyPr wrap="square" rtlCol="0">
            <a:spAutoFit/>
          </a:bodyPr>
          <a:lstStyle/>
          <a:p>
            <a:pPr marL="342900" indent="-342900">
              <a:buFont typeface="Wingdings" pitchFamily="2" charset="2"/>
              <a:buChar char="§"/>
            </a:pPr>
            <a:r>
              <a:rPr lang="id-ID" sz="2000" dirty="0" smtClean="0"/>
              <a:t>Keep the length of speech-based menus and instructions to a minimum. </a:t>
            </a:r>
            <a:endParaRPr lang="id-ID" sz="2000" dirty="0"/>
          </a:p>
          <a:p>
            <a:pPr marL="342900" indent="-342900">
              <a:buFont typeface="Wingdings" pitchFamily="2" charset="2"/>
              <a:buChar char="§"/>
            </a:pPr>
            <a:endParaRPr lang="id-ID" sz="2000" dirty="0" smtClean="0"/>
          </a:p>
          <a:p>
            <a:pPr marL="342900" indent="-342900">
              <a:buFont typeface="Wingdings" pitchFamily="2" charset="2"/>
              <a:buChar char="§"/>
            </a:pPr>
            <a:r>
              <a:rPr lang="id-ID" sz="2000" dirty="0" smtClean="0"/>
              <a:t>Accentuate the intonation of artificially generated speech voice, as they are harder to understand than human voices</a:t>
            </a:r>
          </a:p>
          <a:p>
            <a:pPr marL="342900" indent="-342900">
              <a:buFont typeface="Wingdings" pitchFamily="2" charset="2"/>
              <a:buChar char="§"/>
            </a:pPr>
            <a:endParaRPr lang="id-ID" sz="2000" dirty="0"/>
          </a:p>
          <a:p>
            <a:pPr marL="342900" indent="-342900">
              <a:buFont typeface="Wingdings" pitchFamily="2" charset="2"/>
              <a:buChar char="§"/>
            </a:pPr>
            <a:r>
              <a:rPr lang="id-ID" sz="2000" dirty="0" smtClean="0"/>
              <a:t>Provide opportunities for making text large on a screen, without affecting the formatting, for people who find it hard to read small text</a:t>
            </a:r>
            <a:endParaRPr lang="id-ID" sz="2000" dirty="0"/>
          </a:p>
        </p:txBody>
      </p:sp>
    </p:spTree>
    <p:extLst>
      <p:ext uri="{BB962C8B-B14F-4D97-AF65-F5344CB8AC3E}">
        <p14:creationId xmlns:p14="http://schemas.microsoft.com/office/powerpoint/2010/main" val="2718996000"/>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0" y="1143000"/>
            <a:ext cx="7087197" cy="400110"/>
          </a:xfrm>
          <a:prstGeom prst="rect">
            <a:avLst/>
          </a:prstGeom>
          <a:noFill/>
        </p:spPr>
        <p:txBody>
          <a:bodyPr wrap="none" rtlCol="0">
            <a:spAutoFit/>
          </a:bodyPr>
          <a:lstStyle/>
          <a:p>
            <a:r>
              <a:rPr lang="id-ID" sz="2000" dirty="0" smtClean="0"/>
              <a:t>Problem Solving, Planning, Reasoning and Decision Making </a:t>
            </a:r>
            <a:endParaRPr lang="id-ID" sz="2000" dirty="0"/>
          </a:p>
        </p:txBody>
      </p:sp>
      <p:sp>
        <p:nvSpPr>
          <p:cNvPr id="4" name="TextBox 3"/>
          <p:cNvSpPr txBox="1"/>
          <p:nvPr/>
        </p:nvSpPr>
        <p:spPr>
          <a:xfrm>
            <a:off x="772274" y="2011501"/>
            <a:ext cx="7762126" cy="2246769"/>
          </a:xfrm>
          <a:prstGeom prst="rect">
            <a:avLst/>
          </a:prstGeom>
          <a:noFill/>
        </p:spPr>
        <p:txBody>
          <a:bodyPr wrap="square" rtlCol="0">
            <a:spAutoFit/>
          </a:bodyPr>
          <a:lstStyle/>
          <a:p>
            <a:pPr marL="342900" indent="-342900">
              <a:buFont typeface="Wingdings" pitchFamily="2" charset="2"/>
              <a:buChar char="§"/>
            </a:pPr>
            <a:r>
              <a:rPr lang="id-ID" sz="2000" dirty="0" smtClean="0"/>
              <a:t>Provide additional hidden information that is easy to access for users who wish to understand more about how to carry out an activity more effectively </a:t>
            </a:r>
          </a:p>
          <a:p>
            <a:pPr marL="342900" indent="-342900">
              <a:buFont typeface="Wingdings" pitchFamily="2" charset="2"/>
              <a:buChar char="§"/>
            </a:pPr>
            <a:endParaRPr lang="id-ID" sz="2000" dirty="0"/>
          </a:p>
          <a:p>
            <a:pPr marL="342900" indent="-342900">
              <a:buFont typeface="Wingdings" pitchFamily="2" charset="2"/>
              <a:buChar char="§"/>
            </a:pPr>
            <a:r>
              <a:rPr lang="id-ID" sz="2000" dirty="0" smtClean="0"/>
              <a:t>Use simple and memorable functions at the interface for computational aids intended to support rapid decision making and planning that takes place while on the move. </a:t>
            </a:r>
            <a:endParaRPr lang="id-ID" sz="2000" dirty="0"/>
          </a:p>
        </p:txBody>
      </p:sp>
    </p:spTree>
    <p:extLst>
      <p:ext uri="{BB962C8B-B14F-4D97-AF65-F5344CB8AC3E}">
        <p14:creationId xmlns:p14="http://schemas.microsoft.com/office/powerpoint/2010/main" val="2718996000"/>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 y="1143000"/>
            <a:ext cx="2736647" cy="400110"/>
          </a:xfrm>
          <a:prstGeom prst="rect">
            <a:avLst/>
          </a:prstGeom>
          <a:noFill/>
        </p:spPr>
        <p:txBody>
          <a:bodyPr wrap="none" rtlCol="0">
            <a:spAutoFit/>
          </a:bodyPr>
          <a:lstStyle/>
          <a:p>
            <a:r>
              <a:rPr lang="id-ID" sz="2000" dirty="0" smtClean="0"/>
              <a:t>Cognitive Frameworks</a:t>
            </a:r>
            <a:endParaRPr lang="id-ID" sz="2000" dirty="0"/>
          </a:p>
        </p:txBody>
      </p:sp>
      <p:sp>
        <p:nvSpPr>
          <p:cNvPr id="3" name="Rectangle 2"/>
          <p:cNvSpPr/>
          <p:nvPr/>
        </p:nvSpPr>
        <p:spPr>
          <a:xfrm>
            <a:off x="914400" y="1674674"/>
            <a:ext cx="7315200" cy="1754326"/>
          </a:xfrm>
          <a:prstGeom prst="rect">
            <a:avLst/>
          </a:prstGeom>
        </p:spPr>
        <p:txBody>
          <a:bodyPr wrap="square">
            <a:spAutoFit/>
          </a:bodyPr>
          <a:lstStyle/>
          <a:p>
            <a:r>
              <a:rPr lang="en-US" dirty="0"/>
              <a:t>A number of conceptual frameworks and theories have been developed to explain and predict user behavior based on theories of cognition. In this section, we outline three early internal frameworks that focus primarily on mental processes together with three more recent external ones that explain how humans interact and use technologies in the context in which they occur. These are:</a:t>
            </a:r>
          </a:p>
        </p:txBody>
      </p:sp>
      <p:sp>
        <p:nvSpPr>
          <p:cNvPr id="5" name="Flowchart: Alternate Process 4"/>
          <p:cNvSpPr/>
          <p:nvPr/>
        </p:nvSpPr>
        <p:spPr>
          <a:xfrm>
            <a:off x="990600" y="3657600"/>
            <a:ext cx="2936383" cy="1661375"/>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Internal</a:t>
            </a:r>
          </a:p>
          <a:p>
            <a:pPr marL="342900" indent="-342900">
              <a:buFont typeface="+mj-lt"/>
              <a:buAutoNum type="arabicPeriod"/>
            </a:pPr>
            <a:r>
              <a:rPr lang="en-US" dirty="0" smtClean="0"/>
              <a:t>Mental </a:t>
            </a:r>
            <a:r>
              <a:rPr lang="en-US" dirty="0"/>
              <a:t>models</a:t>
            </a:r>
          </a:p>
          <a:p>
            <a:pPr marL="342900" indent="-342900">
              <a:buFont typeface="+mj-lt"/>
              <a:buAutoNum type="arabicPeriod"/>
            </a:pPr>
            <a:r>
              <a:rPr lang="en-US" dirty="0" smtClean="0"/>
              <a:t>Gulfs </a:t>
            </a:r>
            <a:r>
              <a:rPr lang="en-US" dirty="0"/>
              <a:t>of execution and evaluation</a:t>
            </a:r>
          </a:p>
          <a:p>
            <a:pPr marL="342900" indent="-342900">
              <a:buFont typeface="+mj-lt"/>
              <a:buAutoNum type="arabicPeriod"/>
            </a:pPr>
            <a:r>
              <a:rPr lang="en-US" dirty="0" smtClean="0"/>
              <a:t>Information </a:t>
            </a:r>
            <a:r>
              <a:rPr lang="en-US" dirty="0"/>
              <a:t>processing.</a:t>
            </a:r>
          </a:p>
        </p:txBody>
      </p:sp>
      <p:sp>
        <p:nvSpPr>
          <p:cNvPr id="6" name="Flowchart: Alternate Process 5"/>
          <p:cNvSpPr/>
          <p:nvPr/>
        </p:nvSpPr>
        <p:spPr>
          <a:xfrm>
            <a:off x="5105400" y="3657600"/>
            <a:ext cx="2936383" cy="1661375"/>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External</a:t>
            </a:r>
            <a:endParaRPr lang="id-ID" dirty="0" smtClean="0"/>
          </a:p>
          <a:p>
            <a:pPr algn="ctr"/>
            <a:endParaRPr lang="en-US" dirty="0"/>
          </a:p>
          <a:p>
            <a:pPr marL="342900" indent="-342900">
              <a:buFont typeface="+mj-lt"/>
              <a:buAutoNum type="arabicPeriod"/>
            </a:pPr>
            <a:r>
              <a:rPr lang="en-US" dirty="0" smtClean="0"/>
              <a:t>Distributed </a:t>
            </a:r>
            <a:r>
              <a:rPr lang="en-US" dirty="0"/>
              <a:t>cognition</a:t>
            </a:r>
          </a:p>
          <a:p>
            <a:pPr marL="342900" indent="-342900">
              <a:buFont typeface="+mj-lt"/>
              <a:buAutoNum type="arabicPeriod"/>
            </a:pPr>
            <a:r>
              <a:rPr lang="en-US" dirty="0" smtClean="0"/>
              <a:t>External </a:t>
            </a:r>
            <a:r>
              <a:rPr lang="en-US" dirty="0"/>
              <a:t>cognition</a:t>
            </a:r>
          </a:p>
          <a:p>
            <a:pPr marL="342900" indent="-342900">
              <a:buFont typeface="+mj-lt"/>
              <a:buAutoNum type="arabicPeriod"/>
            </a:pPr>
            <a:r>
              <a:rPr lang="en-US" dirty="0" smtClean="0"/>
              <a:t>Embodied </a:t>
            </a:r>
            <a:r>
              <a:rPr lang="en-US" dirty="0"/>
              <a:t>interaction.</a:t>
            </a:r>
          </a:p>
        </p:txBody>
      </p:sp>
    </p:spTree>
    <p:extLst>
      <p:ext uri="{BB962C8B-B14F-4D97-AF65-F5344CB8AC3E}">
        <p14:creationId xmlns:p14="http://schemas.microsoft.com/office/powerpoint/2010/main" val="2718996000"/>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descr="Hasil gambar untuk smartphone 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18182" r="19768"/>
          <a:stretch/>
        </p:blipFill>
        <p:spPr bwMode="auto">
          <a:xfrm>
            <a:off x="619433" y="992521"/>
            <a:ext cx="1533144" cy="2470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3463346"/>
            <a:ext cx="1493950" cy="369332"/>
          </a:xfrm>
          <a:prstGeom prst="rect">
            <a:avLst/>
          </a:prstGeom>
          <a:noFill/>
        </p:spPr>
        <p:txBody>
          <a:bodyPr wrap="square" rtlCol="0">
            <a:spAutoFit/>
          </a:bodyPr>
          <a:lstStyle/>
          <a:p>
            <a:r>
              <a:rPr lang="en-ID" dirty="0" smtClean="0">
                <a:cs typeface="Arial" pitchFamily="34" charset="0"/>
              </a:rPr>
              <a:t>Smartphone</a:t>
            </a:r>
            <a:endParaRPr lang="en-US" dirty="0">
              <a:cs typeface="Arial" pitchFamily="34" charset="0"/>
            </a:endParaRPr>
          </a:p>
        </p:txBody>
      </p:sp>
      <p:pic>
        <p:nvPicPr>
          <p:cNvPr id="5" name="Picture 4" descr="Hasil gambar untuk ticket machine 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143000"/>
            <a:ext cx="2091746" cy="20917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00800" y="3539900"/>
            <a:ext cx="1854558" cy="369332"/>
          </a:xfrm>
          <a:prstGeom prst="rect">
            <a:avLst/>
          </a:prstGeom>
          <a:noFill/>
        </p:spPr>
        <p:txBody>
          <a:bodyPr wrap="square" rtlCol="0">
            <a:spAutoFit/>
          </a:bodyPr>
          <a:lstStyle/>
          <a:p>
            <a:r>
              <a:rPr lang="en-ID" dirty="0" smtClean="0">
                <a:cs typeface="Arial" pitchFamily="34" charset="0"/>
              </a:rPr>
              <a:t>Ticket machine</a:t>
            </a:r>
            <a:endParaRPr lang="en-US" dirty="0">
              <a:cs typeface="Arial" pitchFamily="34" charset="0"/>
            </a:endParaRPr>
          </a:p>
        </p:txBody>
      </p:sp>
      <p:pic>
        <p:nvPicPr>
          <p:cNvPr id="7" name="Picture 6" descr="Hasil gambar untuk ipod 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914400"/>
            <a:ext cx="2562727" cy="25627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038600" y="3463346"/>
            <a:ext cx="772733" cy="369332"/>
          </a:xfrm>
          <a:prstGeom prst="rect">
            <a:avLst/>
          </a:prstGeom>
          <a:noFill/>
        </p:spPr>
        <p:txBody>
          <a:bodyPr wrap="square" rtlCol="0">
            <a:spAutoFit/>
          </a:bodyPr>
          <a:lstStyle/>
          <a:p>
            <a:pPr algn="ctr"/>
            <a:r>
              <a:rPr lang="en-ID" dirty="0" err="1" smtClean="0">
                <a:cs typeface="Arial" pitchFamily="34" charset="0"/>
              </a:rPr>
              <a:t>Ipod</a:t>
            </a:r>
            <a:endParaRPr lang="en-US" dirty="0">
              <a:cs typeface="Arial" pitchFamily="34" charset="0"/>
            </a:endParaRPr>
          </a:p>
        </p:txBody>
      </p:sp>
      <p:sp>
        <p:nvSpPr>
          <p:cNvPr id="9" name="Rectangle 8"/>
          <p:cNvSpPr/>
          <p:nvPr/>
        </p:nvSpPr>
        <p:spPr>
          <a:xfrm>
            <a:off x="917164" y="4535391"/>
            <a:ext cx="7338194" cy="1200329"/>
          </a:xfrm>
          <a:prstGeom prst="rect">
            <a:avLst/>
          </a:prstGeom>
        </p:spPr>
        <p:txBody>
          <a:bodyPr wrap="square">
            <a:spAutoFit/>
          </a:bodyPr>
          <a:lstStyle/>
          <a:p>
            <a:pPr algn="ctr"/>
            <a:r>
              <a:rPr lang="en-US" b="1" i="0" u="none" strike="noStrike" baseline="0" dirty="0" smtClean="0">
                <a:cs typeface="Arial" pitchFamily="34" charset="0"/>
              </a:rPr>
              <a:t>How many are actually easy, effortless, and enjoyable</a:t>
            </a:r>
          </a:p>
          <a:p>
            <a:pPr algn="ctr"/>
            <a:r>
              <a:rPr lang="en-US" b="1" i="0" u="none" strike="noStrike" baseline="0" dirty="0" smtClean="0">
                <a:cs typeface="Arial" pitchFamily="34" charset="0"/>
              </a:rPr>
              <a:t>to use?</a:t>
            </a:r>
          </a:p>
          <a:p>
            <a:pPr algn="ctr"/>
            <a:endParaRPr lang="en-ID" b="1" dirty="0">
              <a:cs typeface="Arial" pitchFamily="34" charset="0"/>
            </a:endParaRPr>
          </a:p>
          <a:p>
            <a:pPr algn="ctr"/>
            <a:r>
              <a:rPr lang="en-US" b="1" dirty="0">
                <a:cs typeface="Arial" pitchFamily="34" charset="0"/>
              </a:rPr>
              <a:t>Why is there a difference?</a:t>
            </a:r>
          </a:p>
        </p:txBody>
      </p:sp>
    </p:spTree>
    <p:extLst>
      <p:ext uri="{BB962C8B-B14F-4D97-AF65-F5344CB8AC3E}">
        <p14:creationId xmlns:p14="http://schemas.microsoft.com/office/powerpoint/2010/main" val="3166336714"/>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0" y="1143000"/>
            <a:ext cx="3603872" cy="400110"/>
          </a:xfrm>
          <a:prstGeom prst="rect">
            <a:avLst/>
          </a:prstGeom>
          <a:noFill/>
        </p:spPr>
        <p:txBody>
          <a:bodyPr wrap="none" rtlCol="0">
            <a:spAutoFit/>
          </a:bodyPr>
          <a:lstStyle/>
          <a:p>
            <a:r>
              <a:rPr lang="id-ID" sz="2000" dirty="0" smtClean="0"/>
              <a:t>Key Point of Social Interaction</a:t>
            </a:r>
            <a:endParaRPr lang="id-ID" sz="2000" dirty="0"/>
          </a:p>
        </p:txBody>
      </p:sp>
      <p:sp>
        <p:nvSpPr>
          <p:cNvPr id="2" name="Rectangle 1"/>
          <p:cNvSpPr/>
          <p:nvPr/>
        </p:nvSpPr>
        <p:spPr>
          <a:xfrm>
            <a:off x="990600" y="1752600"/>
            <a:ext cx="7010400" cy="3693319"/>
          </a:xfrm>
          <a:prstGeom prst="rect">
            <a:avLst/>
          </a:prstGeom>
        </p:spPr>
        <p:txBody>
          <a:bodyPr wrap="square">
            <a:spAutoFit/>
          </a:bodyPr>
          <a:lstStyle/>
          <a:p>
            <a:pPr marL="342900" indent="-342900">
              <a:buFont typeface="Wingdings" pitchFamily="2" charset="2"/>
              <a:buChar char="§"/>
            </a:pPr>
            <a:r>
              <a:rPr lang="en-US" dirty="0"/>
              <a:t>Social interaction is central to our everyday life</a:t>
            </a:r>
            <a:r>
              <a:rPr lang="en-US" dirty="0" smtClean="0"/>
              <a:t>.</a:t>
            </a:r>
            <a:endParaRPr lang="id-ID" dirty="0" smtClean="0"/>
          </a:p>
          <a:p>
            <a:pPr marL="342900" indent="-342900">
              <a:buFont typeface="Wingdings" pitchFamily="2" charset="2"/>
              <a:buChar char="§"/>
            </a:pPr>
            <a:r>
              <a:rPr lang="en-US" dirty="0"/>
              <a:t>Social mechanisms have evolved in face-to-face and remote </a:t>
            </a:r>
            <a:r>
              <a:rPr lang="en-US" dirty="0" smtClean="0"/>
              <a:t>contexts </a:t>
            </a:r>
            <a:r>
              <a:rPr lang="en-US" dirty="0"/>
              <a:t>to facilitate conversation, coordination, and awareness.</a:t>
            </a:r>
          </a:p>
          <a:p>
            <a:pPr marL="342900" indent="-342900">
              <a:buFont typeface="Wingdings" pitchFamily="2" charset="2"/>
              <a:buChar char="§"/>
            </a:pPr>
            <a:r>
              <a:rPr lang="en-US" dirty="0"/>
              <a:t>Talk and the way it is managed are integral to coordinating social </a:t>
            </a:r>
            <a:r>
              <a:rPr lang="en-US" dirty="0" smtClean="0"/>
              <a:t>interaction</a:t>
            </a:r>
            <a:endParaRPr lang="id-ID" dirty="0" smtClean="0"/>
          </a:p>
          <a:p>
            <a:pPr marL="342900" indent="-342900">
              <a:buFont typeface="Wingdings" pitchFamily="2" charset="2"/>
              <a:buChar char="§"/>
            </a:pPr>
            <a:r>
              <a:rPr lang="id-ID" dirty="0" smtClean="0"/>
              <a:t>M</a:t>
            </a:r>
            <a:r>
              <a:rPr lang="en-US" dirty="0" smtClean="0"/>
              <a:t>any </a:t>
            </a:r>
            <a:r>
              <a:rPr lang="en-US" dirty="0"/>
              <a:t>kinds of computer-mediated communication systems have been developed to enable people to communicate with </a:t>
            </a:r>
            <a:r>
              <a:rPr lang="en-US" dirty="0" smtClean="0"/>
              <a:t>one</a:t>
            </a:r>
            <a:r>
              <a:rPr lang="id-ID" dirty="0" smtClean="0"/>
              <a:t> </a:t>
            </a:r>
            <a:r>
              <a:rPr lang="en-US" dirty="0" smtClean="0"/>
              <a:t>another </a:t>
            </a:r>
            <a:r>
              <a:rPr lang="en-US" dirty="0"/>
              <a:t>when in physically different </a:t>
            </a:r>
            <a:r>
              <a:rPr lang="en-US" dirty="0" smtClean="0"/>
              <a:t>locations</a:t>
            </a:r>
            <a:endParaRPr lang="id-ID" dirty="0" smtClean="0"/>
          </a:p>
          <a:p>
            <a:pPr marL="342900" indent="-342900">
              <a:buFont typeface="Wingdings" pitchFamily="2" charset="2"/>
              <a:buChar char="§"/>
            </a:pPr>
            <a:r>
              <a:rPr lang="en-US" dirty="0"/>
              <a:t>Keeping aware of what others are doing and letting others know what you are doing are important aspects of collaboration and socializing.</a:t>
            </a:r>
          </a:p>
          <a:p>
            <a:pPr marL="342900" indent="-342900">
              <a:buFont typeface="Wingdings" pitchFamily="2" charset="2"/>
              <a:buChar char="§"/>
            </a:pPr>
            <a:r>
              <a:rPr lang="en-US" dirty="0"/>
              <a:t>Social media have brought about significant changes in the way people keep in touch and manage their social lives</a:t>
            </a:r>
          </a:p>
        </p:txBody>
      </p:sp>
    </p:spTree>
    <p:extLst>
      <p:ext uri="{BB962C8B-B14F-4D97-AF65-F5344CB8AC3E}">
        <p14:creationId xmlns:p14="http://schemas.microsoft.com/office/powerpoint/2010/main" val="2718996000"/>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0" y="1143000"/>
            <a:ext cx="4044697" cy="400110"/>
          </a:xfrm>
          <a:prstGeom prst="rect">
            <a:avLst/>
          </a:prstGeom>
          <a:noFill/>
        </p:spPr>
        <p:txBody>
          <a:bodyPr wrap="none" rtlCol="0">
            <a:spAutoFit/>
          </a:bodyPr>
          <a:lstStyle/>
          <a:p>
            <a:r>
              <a:rPr lang="id-ID" sz="2000" dirty="0" smtClean="0"/>
              <a:t>Key Point of Emotional Interaction</a:t>
            </a:r>
            <a:endParaRPr lang="id-ID" sz="2000" dirty="0"/>
          </a:p>
        </p:txBody>
      </p:sp>
      <p:sp>
        <p:nvSpPr>
          <p:cNvPr id="2" name="Rectangle 1"/>
          <p:cNvSpPr/>
          <p:nvPr/>
        </p:nvSpPr>
        <p:spPr>
          <a:xfrm>
            <a:off x="685800" y="1676400"/>
            <a:ext cx="7848599" cy="3970318"/>
          </a:xfrm>
          <a:prstGeom prst="rect">
            <a:avLst/>
          </a:prstGeom>
        </p:spPr>
        <p:txBody>
          <a:bodyPr wrap="square">
            <a:spAutoFit/>
          </a:bodyPr>
          <a:lstStyle/>
          <a:p>
            <a:pPr marL="285750" indent="-285750" algn="just">
              <a:buFont typeface="Wingdings" pitchFamily="2" charset="2"/>
              <a:buChar char="§"/>
            </a:pPr>
            <a:r>
              <a:rPr lang="en-US" dirty="0"/>
              <a:t>Emotional aspects of interaction design are concerned with how to facilitate certain states (e.g. pleasure) or avoid certain reactions (e.g. frustration) in user experiences.</a:t>
            </a:r>
          </a:p>
          <a:p>
            <a:pPr marL="285750" indent="-285750" algn="just">
              <a:buFont typeface="Wingdings" pitchFamily="2" charset="2"/>
              <a:buChar char="§"/>
            </a:pPr>
            <a:r>
              <a:rPr lang="en-US" dirty="0"/>
              <a:t>Well-designed interfaces can elicit good feelings in people.</a:t>
            </a:r>
          </a:p>
          <a:p>
            <a:pPr marL="285750" indent="-285750" algn="just">
              <a:buFont typeface="Wingdings" pitchFamily="2" charset="2"/>
              <a:buChar char="§"/>
            </a:pPr>
            <a:r>
              <a:rPr lang="en-US" dirty="0"/>
              <a:t>Aesthetically pleasing interfaces can be a pleasure to use.</a:t>
            </a:r>
          </a:p>
          <a:p>
            <a:pPr marL="285750" indent="-285750" algn="just">
              <a:buFont typeface="Wingdings" pitchFamily="2" charset="2"/>
              <a:buChar char="§"/>
            </a:pPr>
            <a:r>
              <a:rPr lang="en-US" dirty="0"/>
              <a:t>Expressive interfaces can provide reassuring feedback to users as well as be informative and fun.</a:t>
            </a:r>
          </a:p>
          <a:p>
            <a:pPr marL="285750" indent="-285750" algn="just">
              <a:buFont typeface="Wingdings" pitchFamily="2" charset="2"/>
              <a:buChar char="§"/>
            </a:pPr>
            <a:r>
              <a:rPr lang="en-US" dirty="0"/>
              <a:t>Badly designed interfaces often make people frustrated, annoyed, or angry.</a:t>
            </a:r>
          </a:p>
          <a:p>
            <a:pPr marL="285750" indent="-285750" algn="just">
              <a:buFont typeface="Wingdings" pitchFamily="2" charset="2"/>
              <a:buChar char="§"/>
            </a:pPr>
            <a:r>
              <a:rPr lang="en-US" dirty="0"/>
              <a:t>Emotional technologies can be designed to persuade people to change their behaviors or attitudes.</a:t>
            </a:r>
          </a:p>
          <a:p>
            <a:pPr marL="285750" indent="-285750" algn="just">
              <a:buFont typeface="Wingdings" pitchFamily="2" charset="2"/>
              <a:buChar char="§"/>
            </a:pPr>
            <a:r>
              <a:rPr lang="en-US" dirty="0"/>
              <a:t>Anthropomorphism is the attribution of human qualities to objects.</a:t>
            </a:r>
          </a:p>
          <a:p>
            <a:pPr marL="285750" indent="-285750" algn="just">
              <a:buFont typeface="Wingdings" pitchFamily="2" charset="2"/>
              <a:buChar char="§"/>
            </a:pPr>
            <a:r>
              <a:rPr lang="en-US" dirty="0"/>
              <a:t>Virtual agents and robot pets have been developed to make people feel motivated, reassured, and in a good mood</a:t>
            </a:r>
            <a:endParaRPr lang="id-ID" dirty="0"/>
          </a:p>
        </p:txBody>
      </p:sp>
    </p:spTree>
    <p:extLst>
      <p:ext uri="{BB962C8B-B14F-4D97-AF65-F5344CB8AC3E}">
        <p14:creationId xmlns:p14="http://schemas.microsoft.com/office/powerpoint/2010/main" val="2718996000"/>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479026" y="2967335"/>
            <a:ext cx="4185954" cy="923330"/>
          </a:xfrm>
          <a:prstGeom prst="rect">
            <a:avLst/>
          </a:prstGeom>
          <a:noFill/>
        </p:spPr>
        <p:txBody>
          <a:bodyPr wrap="none" lIns="91440" tIns="45720" rIns="91440" bIns="45720">
            <a:spAutoFit/>
          </a:bodyPr>
          <a:lstStyle/>
          <a:p>
            <a:pPr algn="ctr"/>
            <a:r>
              <a:rPr lang="en-US" sz="5400"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Terima</a:t>
            </a: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5400"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Kasih</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387223311"/>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166959" y="1623762"/>
            <a:ext cx="4232058" cy="400110"/>
          </a:xfrm>
          <a:prstGeom prst="rect">
            <a:avLst/>
          </a:prstGeom>
          <a:noFill/>
        </p:spPr>
        <p:txBody>
          <a:bodyPr wrap="square" rtlCol="0">
            <a:spAutoFit/>
          </a:bodyPr>
          <a:lstStyle/>
          <a:p>
            <a:pPr algn="ctr"/>
            <a:r>
              <a:rPr lang="en-ID" sz="2000" b="1" dirty="0" smtClean="0">
                <a:solidFill>
                  <a:srgbClr val="FF0000"/>
                </a:solidFill>
                <a:cs typeface="Arial" pitchFamily="34" charset="0"/>
              </a:rPr>
              <a:t>Remote</a:t>
            </a:r>
            <a:r>
              <a:rPr lang="en-ID" sz="2000" b="1" dirty="0" smtClean="0">
                <a:cs typeface="Arial" pitchFamily="34" charset="0"/>
              </a:rPr>
              <a:t> </a:t>
            </a:r>
            <a:r>
              <a:rPr lang="en-ID" sz="2000" b="1" dirty="0" smtClean="0">
                <a:solidFill>
                  <a:srgbClr val="FF0000"/>
                </a:solidFill>
                <a:cs typeface="Arial" pitchFamily="34" charset="0"/>
              </a:rPr>
              <a:t>Control</a:t>
            </a:r>
            <a:r>
              <a:rPr lang="en-ID" sz="2000" b="1" dirty="0" smtClean="0">
                <a:cs typeface="Arial" pitchFamily="34" charset="0"/>
              </a:rPr>
              <a:t> </a:t>
            </a:r>
            <a:r>
              <a:rPr lang="en-ID" sz="2000" b="1" dirty="0" smtClean="0">
                <a:solidFill>
                  <a:srgbClr val="FF0000"/>
                </a:solidFill>
                <a:cs typeface="Arial" pitchFamily="34" charset="0"/>
              </a:rPr>
              <a:t>Device</a:t>
            </a:r>
            <a:r>
              <a:rPr lang="en-ID" sz="2000" b="1" dirty="0" smtClean="0">
                <a:cs typeface="Arial" pitchFamily="34" charset="0"/>
              </a:rPr>
              <a:t> </a:t>
            </a:r>
            <a:endParaRPr lang="en-US" sz="2000" b="1" dirty="0" smtClean="0">
              <a:cs typeface="Arial" pitchFamily="34" charset="0"/>
            </a:endParaRPr>
          </a:p>
        </p:txBody>
      </p:sp>
      <p:pic>
        <p:nvPicPr>
          <p:cNvPr id="5" name="Picture 2" descr="Hasil gambar untuk remote control tv cable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40" y="2433850"/>
            <a:ext cx="1990300" cy="1990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asil gambar untuk remote control device 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4039" y="2485666"/>
            <a:ext cx="1837899" cy="18378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asil gambar untuk remote control device 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2586155"/>
            <a:ext cx="1697786" cy="169778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962284" y="985622"/>
            <a:ext cx="3248005" cy="430887"/>
          </a:xfrm>
          <a:prstGeom prst="rect">
            <a:avLst/>
          </a:prstGeom>
          <a:noFill/>
        </p:spPr>
        <p:txBody>
          <a:bodyPr wrap="none" rtlCol="0">
            <a:spAutoFit/>
          </a:bodyPr>
          <a:lstStyle/>
          <a:p>
            <a:r>
              <a:rPr lang="id-ID" sz="2200" b="1" dirty="0" smtClean="0"/>
              <a:t>Good and Poor Design</a:t>
            </a:r>
            <a:endParaRPr lang="id-ID" sz="2200" b="1" dirty="0"/>
          </a:p>
        </p:txBody>
      </p:sp>
    </p:spTree>
    <p:extLst>
      <p:ext uri="{BB962C8B-B14F-4D97-AF65-F5344CB8AC3E}">
        <p14:creationId xmlns:p14="http://schemas.microsoft.com/office/powerpoint/2010/main" val="2718996000"/>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38200" y="1335178"/>
            <a:ext cx="3910045" cy="430887"/>
          </a:xfrm>
          <a:prstGeom prst="rect">
            <a:avLst/>
          </a:prstGeom>
          <a:noFill/>
        </p:spPr>
        <p:txBody>
          <a:bodyPr wrap="none" rtlCol="0">
            <a:spAutoFit/>
          </a:bodyPr>
          <a:lstStyle/>
          <a:p>
            <a:r>
              <a:rPr lang="id-ID" sz="2200" dirty="0" smtClean="0"/>
              <a:t>What is </a:t>
            </a:r>
            <a:r>
              <a:rPr lang="id-ID" sz="2200" dirty="0" smtClean="0">
                <a:solidFill>
                  <a:srgbClr val="FF0000"/>
                </a:solidFill>
                <a:latin typeface="Kristen ITC" pitchFamily="66" charset="0"/>
              </a:rPr>
              <a:t>Interaction Design?</a:t>
            </a:r>
          </a:p>
        </p:txBody>
      </p:sp>
      <p:sp>
        <p:nvSpPr>
          <p:cNvPr id="4" name="TextBox 3"/>
          <p:cNvSpPr txBox="1"/>
          <p:nvPr/>
        </p:nvSpPr>
        <p:spPr>
          <a:xfrm>
            <a:off x="1066800" y="2321004"/>
            <a:ext cx="7620000" cy="1107996"/>
          </a:xfrm>
          <a:prstGeom prst="rect">
            <a:avLst/>
          </a:prstGeom>
          <a:noFill/>
        </p:spPr>
        <p:txBody>
          <a:bodyPr wrap="square" rtlCol="0">
            <a:spAutoFit/>
          </a:bodyPr>
          <a:lstStyle/>
          <a:p>
            <a:r>
              <a:rPr lang="id-ID" sz="2200" dirty="0" smtClean="0"/>
              <a:t>Designing interactive products to support the way people communicate and interact in their everyday and working lives</a:t>
            </a:r>
          </a:p>
        </p:txBody>
      </p:sp>
    </p:spTree>
    <p:extLst>
      <p:ext uri="{BB962C8B-B14F-4D97-AF65-F5344CB8AC3E}">
        <p14:creationId xmlns:p14="http://schemas.microsoft.com/office/powerpoint/2010/main" val="2718996000"/>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861020" y="685800"/>
            <a:ext cx="5450531" cy="430887"/>
          </a:xfrm>
          <a:prstGeom prst="rect">
            <a:avLst/>
          </a:prstGeom>
          <a:noFill/>
        </p:spPr>
        <p:txBody>
          <a:bodyPr wrap="none" rtlCol="0">
            <a:spAutoFit/>
          </a:bodyPr>
          <a:lstStyle/>
          <a:p>
            <a:r>
              <a:rPr lang="id-ID" sz="2200" dirty="0" smtClean="0"/>
              <a:t>The Components of </a:t>
            </a:r>
            <a:r>
              <a:rPr lang="id-ID" sz="2200" dirty="0" smtClean="0">
                <a:solidFill>
                  <a:srgbClr val="FF0000"/>
                </a:solidFill>
                <a:latin typeface="Kristen ITC" pitchFamily="66" charset="0"/>
              </a:rPr>
              <a:t>Interaction Design?</a:t>
            </a:r>
          </a:p>
        </p:txBody>
      </p:sp>
      <p:pic>
        <p:nvPicPr>
          <p:cNvPr id="4" name="Picture 3"/>
          <p:cNvPicPr>
            <a:picLocks noChangeAspect="1"/>
          </p:cNvPicPr>
          <p:nvPr/>
        </p:nvPicPr>
        <p:blipFill>
          <a:blip r:embed="rId4"/>
          <a:stretch>
            <a:fillRect/>
          </a:stretch>
        </p:blipFill>
        <p:spPr>
          <a:xfrm>
            <a:off x="13417" y="1381569"/>
            <a:ext cx="9159158" cy="5019231"/>
          </a:xfrm>
          <a:prstGeom prst="rect">
            <a:avLst/>
          </a:prstGeom>
        </p:spPr>
      </p:pic>
    </p:spTree>
    <p:extLst>
      <p:ext uri="{BB962C8B-B14F-4D97-AF65-F5344CB8AC3E}">
        <p14:creationId xmlns:p14="http://schemas.microsoft.com/office/powerpoint/2010/main" val="2718996000"/>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5800" y="1003756"/>
            <a:ext cx="5133136" cy="430887"/>
          </a:xfrm>
          <a:prstGeom prst="rect">
            <a:avLst/>
          </a:prstGeom>
          <a:noFill/>
        </p:spPr>
        <p:txBody>
          <a:bodyPr wrap="none" rtlCol="0">
            <a:spAutoFit/>
          </a:bodyPr>
          <a:lstStyle/>
          <a:p>
            <a:r>
              <a:rPr lang="id-ID" sz="2200" dirty="0" smtClean="0"/>
              <a:t>Who is involved in </a:t>
            </a:r>
            <a:r>
              <a:rPr lang="id-ID" sz="2200" dirty="0" smtClean="0">
                <a:solidFill>
                  <a:srgbClr val="FF0000"/>
                </a:solidFill>
                <a:latin typeface="Kristen ITC" pitchFamily="66" charset="0"/>
              </a:rPr>
              <a:t>Interaction Design</a:t>
            </a:r>
            <a:endParaRPr lang="id-ID" sz="2200" dirty="0">
              <a:solidFill>
                <a:srgbClr val="FF0000"/>
              </a:solidFill>
              <a:latin typeface="Kristen ITC" pitchFamily="66" charset="0"/>
            </a:endParaRPr>
          </a:p>
        </p:txBody>
      </p:sp>
      <p:sp>
        <p:nvSpPr>
          <p:cNvPr id="4" name="Content Placeholder 2"/>
          <p:cNvSpPr>
            <a:spLocks noGrp="1"/>
          </p:cNvSpPr>
          <p:nvPr>
            <p:ph idx="1"/>
          </p:nvPr>
        </p:nvSpPr>
        <p:spPr>
          <a:xfrm>
            <a:off x="685800" y="1752601"/>
            <a:ext cx="7924800" cy="3276599"/>
          </a:xfrm>
        </p:spPr>
        <p:txBody>
          <a:bodyPr>
            <a:normAutofit/>
          </a:bodyPr>
          <a:lstStyle/>
          <a:p>
            <a:pPr marL="0" indent="0" algn="just">
              <a:buNone/>
            </a:pPr>
            <a:r>
              <a:rPr lang="en-US" sz="2000" dirty="0">
                <a:latin typeface="Arial" pitchFamily="34" charset="0"/>
                <a:cs typeface="Arial" pitchFamily="34" charset="0"/>
              </a:rPr>
              <a:t>Interaction design </a:t>
            </a:r>
            <a:r>
              <a:rPr lang="en-US" sz="2000" dirty="0" smtClean="0">
                <a:latin typeface="Arial" pitchFamily="34" charset="0"/>
                <a:cs typeface="Arial" pitchFamily="34" charset="0"/>
              </a:rPr>
              <a:t>is mostly </a:t>
            </a:r>
            <a:r>
              <a:rPr lang="en-US" sz="2000" dirty="0">
                <a:latin typeface="Arial" pitchFamily="34" charset="0"/>
                <a:cs typeface="Arial" pitchFamily="34" charset="0"/>
              </a:rPr>
              <a:t>carried out by multidisciplinary teams, </a:t>
            </a:r>
            <a:endParaRPr lang="en-US" sz="2000" dirty="0" smtClean="0">
              <a:latin typeface="Arial" pitchFamily="34" charset="0"/>
              <a:cs typeface="Arial" pitchFamily="34" charset="0"/>
            </a:endParaRPr>
          </a:p>
          <a:p>
            <a:pPr marL="0" indent="0" algn="just">
              <a:buNone/>
            </a:pPr>
            <a:endParaRPr lang="en-US" sz="2000" dirty="0" smtClean="0">
              <a:latin typeface="Arial" pitchFamily="34" charset="0"/>
              <a:cs typeface="Arial" pitchFamily="34" charset="0"/>
            </a:endParaRPr>
          </a:p>
          <a:p>
            <a:pPr marL="0" indent="0" algn="just">
              <a:buNone/>
            </a:pPr>
            <a:endParaRPr lang="en-US" sz="2000" dirty="0" smtClean="0">
              <a:latin typeface="Arial" pitchFamily="34" charset="0"/>
              <a:cs typeface="Arial" pitchFamily="34" charset="0"/>
            </a:endParaRPr>
          </a:p>
          <a:p>
            <a:pPr marL="0" indent="0" algn="just">
              <a:buNone/>
            </a:pPr>
            <a:endParaRPr lang="en-US" sz="2000" dirty="0" smtClean="0">
              <a:latin typeface="Arial" pitchFamily="34" charset="0"/>
              <a:cs typeface="Arial" pitchFamily="34" charset="0"/>
            </a:endParaRPr>
          </a:p>
          <a:p>
            <a:pPr marL="0" indent="0" algn="just">
              <a:buNone/>
            </a:pPr>
            <a:endParaRPr lang="en-US" sz="2000" dirty="0">
              <a:latin typeface="Arial" pitchFamily="34" charset="0"/>
              <a:cs typeface="Arial" pitchFamily="34" charset="0"/>
            </a:endParaRPr>
          </a:p>
          <a:p>
            <a:pPr marL="0" indent="0" algn="just">
              <a:buNone/>
            </a:pPr>
            <a:endParaRPr lang="en-US" sz="2000" dirty="0" smtClean="0">
              <a:latin typeface="Arial" pitchFamily="34" charset="0"/>
              <a:cs typeface="Arial" pitchFamily="34" charset="0"/>
            </a:endParaRPr>
          </a:p>
          <a:p>
            <a:pPr marL="0" indent="0" algn="just">
              <a:buNone/>
            </a:pPr>
            <a:r>
              <a:rPr lang="en-US" sz="2000" dirty="0" smtClean="0">
                <a:latin typeface="Arial" pitchFamily="34" charset="0"/>
                <a:cs typeface="Arial" pitchFamily="34" charset="0"/>
              </a:rPr>
              <a:t>Who </a:t>
            </a:r>
            <a:r>
              <a:rPr lang="en-US" sz="2000" dirty="0">
                <a:latin typeface="Arial" pitchFamily="34" charset="0"/>
                <a:cs typeface="Arial" pitchFamily="34" charset="0"/>
              </a:rPr>
              <a:t>to include in a team will depend on a number of factors, including a </a:t>
            </a:r>
            <a:r>
              <a:rPr lang="en-US" sz="2000" dirty="0" smtClean="0">
                <a:latin typeface="Arial" pitchFamily="34" charset="0"/>
                <a:cs typeface="Arial" pitchFamily="34" charset="0"/>
              </a:rPr>
              <a:t>company's design </a:t>
            </a:r>
            <a:r>
              <a:rPr lang="en-US" sz="2000" dirty="0">
                <a:latin typeface="Arial" pitchFamily="34" charset="0"/>
                <a:cs typeface="Arial" pitchFamily="34" charset="0"/>
              </a:rPr>
              <a:t>philosophy, its size, purpose, and product line.</a:t>
            </a:r>
          </a:p>
        </p:txBody>
      </p:sp>
      <p:sp>
        <p:nvSpPr>
          <p:cNvPr id="5" name="Rounded Rectangle 4"/>
          <p:cNvSpPr/>
          <p:nvPr/>
        </p:nvSpPr>
        <p:spPr>
          <a:xfrm>
            <a:off x="990600" y="2292439"/>
            <a:ext cx="6963177" cy="159376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where the skill sets of engineers, designers, programmers, psychologists, anthropologists, sociologists, artists, toy makers, and others are drawn upon. </a:t>
            </a:r>
          </a:p>
        </p:txBody>
      </p:sp>
    </p:spTree>
    <p:extLst>
      <p:ext uri="{BB962C8B-B14F-4D97-AF65-F5344CB8AC3E}">
        <p14:creationId xmlns:p14="http://schemas.microsoft.com/office/powerpoint/2010/main" val="2718996000"/>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972055" y="1146798"/>
            <a:ext cx="2829621" cy="707886"/>
          </a:xfrm>
          <a:prstGeom prst="rect">
            <a:avLst/>
          </a:prstGeom>
          <a:noFill/>
        </p:spPr>
        <p:txBody>
          <a:bodyPr wrap="none" rtlCol="0">
            <a:spAutoFit/>
          </a:bodyPr>
          <a:lstStyle/>
          <a:p>
            <a:pPr algn="ctr"/>
            <a:r>
              <a:rPr lang="id-ID" sz="2000" b="1" dirty="0" smtClean="0">
                <a:solidFill>
                  <a:srgbClr val="FF0000"/>
                </a:solidFill>
                <a:latin typeface="Kristen ITC" pitchFamily="66" charset="0"/>
              </a:rPr>
              <a:t>The User Experience</a:t>
            </a:r>
          </a:p>
          <a:p>
            <a:pPr algn="ctr"/>
            <a:r>
              <a:rPr lang="id-ID" sz="2000" b="1" dirty="0" smtClean="0">
                <a:solidFill>
                  <a:srgbClr val="FF0000"/>
                </a:solidFill>
                <a:latin typeface="Kristen ITC" pitchFamily="66" charset="0"/>
              </a:rPr>
              <a:t>(UX)</a:t>
            </a:r>
            <a:endParaRPr lang="id-ID" sz="2000" b="1" dirty="0">
              <a:solidFill>
                <a:srgbClr val="FF0000"/>
              </a:solidFill>
              <a:latin typeface="Kristen ITC" pitchFamily="66" charset="0"/>
            </a:endParaRPr>
          </a:p>
        </p:txBody>
      </p:sp>
      <p:sp>
        <p:nvSpPr>
          <p:cNvPr id="4" name="Rectangle 3"/>
          <p:cNvSpPr/>
          <p:nvPr/>
        </p:nvSpPr>
        <p:spPr>
          <a:xfrm>
            <a:off x="545592" y="2514600"/>
            <a:ext cx="7706932" cy="2590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latin typeface="Arial" pitchFamily="34" charset="0"/>
                <a:cs typeface="Arial" pitchFamily="34" charset="0"/>
              </a:rPr>
              <a:t>The user experience (UX) is central to interaction design.</a:t>
            </a:r>
          </a:p>
          <a:p>
            <a:pPr algn="ctr"/>
            <a:endParaRPr lang="en-US" sz="2000" dirty="0" smtClean="0">
              <a:latin typeface="Arial" pitchFamily="34" charset="0"/>
              <a:cs typeface="Arial" pitchFamily="34" charset="0"/>
            </a:endParaRPr>
          </a:p>
          <a:p>
            <a:pPr algn="ctr"/>
            <a:r>
              <a:rPr lang="en-US" sz="2000" dirty="0" smtClean="0">
                <a:latin typeface="Arial" pitchFamily="34" charset="0"/>
                <a:cs typeface="Arial" pitchFamily="34" charset="0"/>
              </a:rPr>
              <a:t>It is important to point out that one cannot design a user experience, only design for a user experience.</a:t>
            </a:r>
          </a:p>
          <a:p>
            <a:pPr algn="ct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718996000"/>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2362200" y="914400"/>
            <a:ext cx="5029200" cy="685800"/>
          </a:xfrm>
        </p:spPr>
        <p:txBody>
          <a:bodyPr/>
          <a:lstStyle/>
          <a:p>
            <a:pPr algn="ctr"/>
            <a:r>
              <a:rPr lang="en-US" sz="2200" dirty="0" smtClean="0">
                <a:latin typeface="Arial" pitchFamily="34" charset="0"/>
                <a:cs typeface="Arial" pitchFamily="34" charset="0"/>
              </a:rPr>
              <a:t>The </a:t>
            </a:r>
            <a:r>
              <a:rPr lang="en-US" sz="2200" dirty="0">
                <a:latin typeface="Arial" pitchFamily="34" charset="0"/>
                <a:cs typeface="Arial" pitchFamily="34" charset="0"/>
              </a:rPr>
              <a:t>Process of Interaction Design</a:t>
            </a:r>
          </a:p>
        </p:txBody>
      </p:sp>
      <p:sp>
        <p:nvSpPr>
          <p:cNvPr id="4" name="Content Placeholder 2"/>
          <p:cNvSpPr>
            <a:spLocks noGrp="1"/>
          </p:cNvSpPr>
          <p:nvPr>
            <p:ph idx="1"/>
          </p:nvPr>
        </p:nvSpPr>
        <p:spPr>
          <a:xfrm>
            <a:off x="928686" y="2318004"/>
            <a:ext cx="7377113" cy="2221992"/>
          </a:xfrm>
        </p:spPr>
        <p:txBody>
          <a:bodyPr/>
          <a:lstStyle/>
          <a:p>
            <a:pPr marL="0" indent="0">
              <a:buNone/>
            </a:pPr>
            <a:r>
              <a:rPr lang="en-US" sz="2200" dirty="0">
                <a:latin typeface="Arial" pitchFamily="34" charset="0"/>
                <a:cs typeface="Arial" pitchFamily="34" charset="0"/>
              </a:rPr>
              <a:t>The process of interaction design involves four basic activities:</a:t>
            </a:r>
          </a:p>
          <a:p>
            <a:pPr marL="895350" indent="-365125">
              <a:buNone/>
            </a:pPr>
            <a:r>
              <a:rPr lang="en-US" sz="2200" dirty="0">
                <a:latin typeface="Arial" pitchFamily="34" charset="0"/>
                <a:cs typeface="Arial" pitchFamily="34" charset="0"/>
              </a:rPr>
              <a:t>1. Establishing requirements</a:t>
            </a:r>
          </a:p>
          <a:p>
            <a:pPr marL="895350" indent="-365125">
              <a:buNone/>
            </a:pPr>
            <a:r>
              <a:rPr lang="en-US" sz="2200" dirty="0">
                <a:latin typeface="Arial" pitchFamily="34" charset="0"/>
                <a:cs typeface="Arial" pitchFamily="34" charset="0"/>
              </a:rPr>
              <a:t>2. Designing alternatives</a:t>
            </a:r>
          </a:p>
          <a:p>
            <a:pPr marL="895350" indent="-365125">
              <a:buNone/>
            </a:pPr>
            <a:r>
              <a:rPr lang="en-US" sz="2200" dirty="0">
                <a:latin typeface="Arial" pitchFamily="34" charset="0"/>
                <a:cs typeface="Arial" pitchFamily="34" charset="0"/>
              </a:rPr>
              <a:t>3. Prototyping</a:t>
            </a:r>
          </a:p>
          <a:p>
            <a:pPr marL="895350" indent="-365125">
              <a:buNone/>
            </a:pPr>
            <a:r>
              <a:rPr lang="en-US" sz="2200" dirty="0">
                <a:latin typeface="Arial" pitchFamily="34" charset="0"/>
                <a:cs typeface="Arial" pitchFamily="34" charset="0"/>
              </a:rPr>
              <a:t>4. </a:t>
            </a:r>
            <a:r>
              <a:rPr lang="en-US" sz="2200" dirty="0" smtClean="0">
                <a:latin typeface="Arial" pitchFamily="34" charset="0"/>
                <a:cs typeface="Arial" pitchFamily="34" charset="0"/>
              </a:rPr>
              <a:t>Evaluating</a:t>
            </a:r>
            <a:endParaRPr lang="en-US" sz="2200" dirty="0">
              <a:latin typeface="Arial" pitchFamily="34" charset="0"/>
              <a:cs typeface="Arial" pitchFamily="34" charset="0"/>
            </a:endParaRPr>
          </a:p>
        </p:txBody>
      </p:sp>
    </p:spTree>
    <p:extLst>
      <p:ext uri="{BB962C8B-B14F-4D97-AF65-F5344CB8AC3E}">
        <p14:creationId xmlns:p14="http://schemas.microsoft.com/office/powerpoint/2010/main" val="2718996000"/>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403912" y="1188719"/>
            <a:ext cx="2550698" cy="430887"/>
          </a:xfrm>
          <a:prstGeom prst="rect">
            <a:avLst/>
          </a:prstGeom>
          <a:noFill/>
        </p:spPr>
        <p:txBody>
          <a:bodyPr wrap="none" rtlCol="0">
            <a:spAutoFit/>
          </a:bodyPr>
          <a:lstStyle/>
          <a:p>
            <a:r>
              <a:rPr lang="id-ID" sz="2200" dirty="0" smtClean="0">
                <a:solidFill>
                  <a:srgbClr val="FF0000"/>
                </a:solidFill>
                <a:latin typeface="Kristen ITC" pitchFamily="66" charset="0"/>
              </a:rPr>
              <a:t>Design Principles</a:t>
            </a:r>
            <a:endParaRPr lang="id-ID" sz="2200" dirty="0">
              <a:solidFill>
                <a:srgbClr val="FF0000"/>
              </a:solidFill>
              <a:latin typeface="Kristen ITC" pitchFamily="66" charset="0"/>
            </a:endParaRPr>
          </a:p>
        </p:txBody>
      </p:sp>
      <p:sp>
        <p:nvSpPr>
          <p:cNvPr id="4" name="Content Placeholder 2"/>
          <p:cNvSpPr>
            <a:spLocks noGrp="1"/>
          </p:cNvSpPr>
          <p:nvPr>
            <p:ph idx="1"/>
          </p:nvPr>
        </p:nvSpPr>
        <p:spPr>
          <a:xfrm>
            <a:off x="2126872" y="2514600"/>
            <a:ext cx="4918829" cy="2299953"/>
          </a:xfr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8100000" scaled="1"/>
            <a:tileRect/>
          </a:gra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marL="712788" indent="-712788">
              <a:buFont typeface="Wingdings" pitchFamily="2" charset="2"/>
              <a:buChar char="q"/>
            </a:pPr>
            <a:r>
              <a:rPr lang="en-US" sz="2200" b="1" dirty="0" smtClean="0">
                <a:latin typeface="Arial" pitchFamily="34" charset="0"/>
                <a:cs typeface="Arial" pitchFamily="34" charset="0"/>
              </a:rPr>
              <a:t>Visibility</a:t>
            </a:r>
          </a:p>
          <a:p>
            <a:pPr marL="712788" indent="-712788">
              <a:buFont typeface="Wingdings" pitchFamily="2" charset="2"/>
              <a:buChar char="q"/>
            </a:pPr>
            <a:r>
              <a:rPr lang="en-US" sz="2200" b="1" dirty="0" smtClean="0">
                <a:latin typeface="Arial" pitchFamily="34" charset="0"/>
                <a:cs typeface="Arial" pitchFamily="34" charset="0"/>
              </a:rPr>
              <a:t>Feedback</a:t>
            </a:r>
          </a:p>
          <a:p>
            <a:pPr marL="712788" indent="-712788">
              <a:buFont typeface="Wingdings" pitchFamily="2" charset="2"/>
              <a:buChar char="q"/>
            </a:pPr>
            <a:r>
              <a:rPr lang="en-US" sz="2200" b="1" dirty="0" smtClean="0">
                <a:latin typeface="Arial" pitchFamily="34" charset="0"/>
                <a:cs typeface="Arial" pitchFamily="34" charset="0"/>
              </a:rPr>
              <a:t>Constraints</a:t>
            </a:r>
          </a:p>
          <a:p>
            <a:pPr marL="712788" indent="-712788">
              <a:buFont typeface="Wingdings" pitchFamily="2" charset="2"/>
              <a:buChar char="q"/>
            </a:pPr>
            <a:r>
              <a:rPr lang="en-US" sz="2200" b="1" dirty="0" smtClean="0">
                <a:latin typeface="Arial" pitchFamily="34" charset="0"/>
                <a:cs typeface="Arial" pitchFamily="34" charset="0"/>
              </a:rPr>
              <a:t>Consistency</a:t>
            </a:r>
          </a:p>
          <a:p>
            <a:pPr marL="712788" indent="-712788">
              <a:buFont typeface="Wingdings" pitchFamily="2" charset="2"/>
              <a:buChar char="q"/>
            </a:pPr>
            <a:r>
              <a:rPr lang="en-US" sz="2200" b="1" dirty="0" smtClean="0">
                <a:latin typeface="Arial" pitchFamily="34" charset="0"/>
                <a:cs typeface="Arial" pitchFamily="34" charset="0"/>
              </a:rPr>
              <a:t>Affordance</a:t>
            </a:r>
          </a:p>
          <a:p>
            <a:pPr>
              <a:buFont typeface="Wingdings" pitchFamily="2" charset="2"/>
              <a:buChar char="q"/>
            </a:pPr>
            <a:endParaRPr lang="en-US" sz="2200" dirty="0">
              <a:latin typeface="Arial" pitchFamily="34" charset="0"/>
              <a:cs typeface="Arial" pitchFamily="34" charset="0"/>
            </a:endParaRPr>
          </a:p>
        </p:txBody>
      </p:sp>
    </p:spTree>
    <p:extLst>
      <p:ext uri="{BB962C8B-B14F-4D97-AF65-F5344CB8AC3E}">
        <p14:creationId xmlns:p14="http://schemas.microsoft.com/office/powerpoint/2010/main" val="2718996000"/>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2096</TotalTime>
  <Words>1134</Words>
  <Application>Microsoft Office PowerPoint</Application>
  <PresentationFormat>On-screen Show (4:3)</PresentationFormat>
  <Paragraphs>146</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Process of Interaction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PC-USER</cp:lastModifiedBy>
  <cp:revision>291</cp:revision>
  <dcterms:created xsi:type="dcterms:W3CDTF">2010-08-24T06:47:44Z</dcterms:created>
  <dcterms:modified xsi:type="dcterms:W3CDTF">2019-01-07T09:30:50Z</dcterms:modified>
</cp:coreProperties>
</file>