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6" r:id="rId2"/>
    <p:sldId id="375" r:id="rId3"/>
    <p:sldId id="376" r:id="rId4"/>
    <p:sldId id="377" r:id="rId5"/>
    <p:sldId id="382" r:id="rId6"/>
    <p:sldId id="378" r:id="rId7"/>
    <p:sldId id="379" r:id="rId8"/>
    <p:sldId id="383" r:id="rId9"/>
    <p:sldId id="380" r:id="rId10"/>
    <p:sldId id="384" r:id="rId11"/>
    <p:sldId id="381" r:id="rId12"/>
    <p:sldId id="374" r:id="rId13"/>
    <p:sldId id="386" r:id="rId14"/>
    <p:sldId id="38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63" d="100"/>
          <a:sy n="63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A5E374-1B37-4D6C-8E28-2C9DF5F8AD3A}" type="datetimeFigureOut">
              <a:rPr lang="id-ID"/>
              <a:pPr>
                <a:defRPr/>
              </a:pPr>
              <a:t>20/01/2019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697D523-8C1C-46B8-9118-54132A62D73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7391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7D523-8C1C-46B8-9118-54132A62D73B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07878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C7EC3A-0FA8-4B6E-8C0C-E823D2E95479}" type="slidenum">
              <a:rPr lang="id-ID">
                <a:latin typeface="Calibri" panose="020F0502020204030204" pitchFamily="34" charset="0"/>
              </a:rPr>
              <a:pPr eaLnBrk="1" hangingPunct="1"/>
              <a:t>10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21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id-ID" sz="1200" dirty="0" smtClean="0"/>
              <a:t>Tampilan dari fungsi kontrol yang dapat dilihat sehingga user mengetahui bahwa fungsi control itu ada</a:t>
            </a:r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C7EC3A-0FA8-4B6E-8C0C-E823D2E95479}" type="slidenum">
              <a:rPr 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219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C7EC3A-0FA8-4B6E-8C0C-E823D2E95479}" type="slidenum">
              <a:rPr lang="id-ID">
                <a:latin typeface="Calibri" panose="020F0502020204030204" pitchFamily="34" charset="0"/>
              </a:rPr>
              <a:pPr eaLnBrk="1" hangingPunct="1"/>
              <a:t>12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219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C7EC3A-0FA8-4B6E-8C0C-E823D2E95479}" type="slidenum">
              <a:rPr lang="id-ID">
                <a:latin typeface="Calibri" panose="020F0502020204030204" pitchFamily="34" charset="0"/>
              </a:rPr>
              <a:pPr eaLnBrk="1" hangingPunct="1"/>
              <a:t>13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219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C7EC3A-0FA8-4B6E-8C0C-E823D2E95479}" type="slidenum">
              <a:rPr lang="id-ID">
                <a:latin typeface="Calibri" panose="020F0502020204030204" pitchFamily="34" charset="0"/>
              </a:rPr>
              <a:pPr eaLnBrk="1" hangingPunct="1"/>
              <a:t>14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21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C7EC3A-0FA8-4B6E-8C0C-E823D2E95479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21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C7EC3A-0FA8-4B6E-8C0C-E823D2E95479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21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C7EC3A-0FA8-4B6E-8C0C-E823D2E95479}" type="slidenum">
              <a:rPr 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21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C7EC3A-0FA8-4B6E-8C0C-E823D2E95479}" type="slidenum">
              <a:rPr 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21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id-ID" dirty="0" smtClean="0"/>
              <a:t>User</a:t>
            </a:r>
            <a:r>
              <a:rPr lang="id-ID" baseline="0" dirty="0" smtClean="0"/>
              <a:t> interface merupakan aspek yang sangat penting dalam pengembangan sebuah sistem. </a:t>
            </a:r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C7EC3A-0FA8-4B6E-8C0C-E823D2E95479}" type="slidenum">
              <a:rPr 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21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id-ID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Kemudahan belajar dan kemudahan penggunaan terkadang bertentangan. Sebagai contoh, suatu sistem bisa mudah dipelajari tetapi tidak praktis untuk digunakan sepanjang hari. Kegunaan tidak selalu mudah untuk dicapai</a:t>
            </a:r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C7EC3A-0FA8-4B6E-8C0C-E823D2E95479}" type="slidenum">
              <a:rPr 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21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C7EC3A-0FA8-4B6E-8C0C-E823D2E95479}" type="slidenum">
              <a:rPr 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219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C7EC3A-0FA8-4B6E-8C0C-E823D2E95479}" type="slidenum">
              <a:rPr 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21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E2E1-A160-4904-BA89-B9A8484ADFFF}" type="datetime1">
              <a:rPr lang="en-US"/>
              <a:pPr>
                <a:defRPr/>
              </a:pPr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ECDA3-008F-421C-A570-6FCE684E1E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3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F9428-EC85-40FF-A381-331FC41227C9}" type="datetime1">
              <a:rPr lang="en-US"/>
              <a:pPr>
                <a:defRPr/>
              </a:pPr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CC3B7-433E-411C-B9D8-6C16993807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6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BD2B4-6300-4442-A22F-EE64D093C96E}" type="datetime1">
              <a:rPr lang="en-US"/>
              <a:pPr>
                <a:defRPr/>
              </a:pPr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24ACB-195B-4C1A-90D1-D619F3208A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4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DFD4D-D6A9-4672-A1D1-8CD4A1AE413D}" type="datetime1">
              <a:rPr lang="en-US"/>
              <a:pPr>
                <a:defRPr/>
              </a:pPr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346D7-235B-446B-AFD1-4C35D7F56C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8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1B2AD-CA66-4C0C-913E-192E19FA8A57}" type="datetime1">
              <a:rPr lang="en-US"/>
              <a:pPr>
                <a:defRPr/>
              </a:pPr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E5741-2733-4448-B3D9-4279E47BCB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1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079CE-D010-4B13-A4D7-4EE2CD9C9307}" type="datetime1">
              <a:rPr lang="en-US"/>
              <a:pPr>
                <a:defRPr/>
              </a:pPr>
              <a:t>1/20/2019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35798-2385-4BCB-8F89-C1EF1D52E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4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2AC66-E06B-46FC-BF75-05CC7E00AC69}" type="datetime1">
              <a:rPr lang="en-US"/>
              <a:pPr>
                <a:defRPr/>
              </a:pPr>
              <a:t>1/20/2019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7E5A7-C866-4D4E-B1A9-FBBB655221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1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51235-586F-47AE-8349-97DB26CDC6C2}" type="datetime1">
              <a:rPr lang="en-US"/>
              <a:pPr>
                <a:defRPr/>
              </a:pPr>
              <a:t>1/20/2019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92E88-4AC8-4C07-AF10-F92011E490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8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2CA6C-7DBA-43DC-B829-E13A20D2614C}" type="datetime1">
              <a:rPr lang="en-US"/>
              <a:pPr>
                <a:defRPr/>
              </a:pPr>
              <a:t>1/20/2019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843F8-2497-493A-95A5-B7182F0160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1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B5158-9E87-4E52-B176-1F43CB32E527}" type="datetime1">
              <a:rPr lang="en-US"/>
              <a:pPr>
                <a:defRPr/>
              </a:pPr>
              <a:t>1/20/2019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82F41-1D87-4961-B091-7522E9E38C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3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8BA88-B66C-4912-BB73-F494779CC05D}" type="datetime1">
              <a:rPr lang="en-US"/>
              <a:pPr>
                <a:defRPr/>
              </a:pPr>
              <a:t>1/20/2019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48C39-7EF0-42DE-9176-C3F4E64A5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3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8F49BA-6011-4781-A985-21D5A0603358}" type="datetime1">
              <a:rPr lang="en-US"/>
              <a:pPr>
                <a:defRPr/>
              </a:pPr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33C3D02F-F9FD-4962-A28C-6490518E3C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24071"/>
            <a:ext cx="563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b="1" dirty="0" smtClean="0">
                <a:solidFill>
                  <a:schemeClr val="bg1"/>
                </a:solidFill>
              </a:rPr>
              <a:t>INTERFACES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PERTEMUAN </a:t>
            </a:r>
            <a:r>
              <a:rPr lang="en-US" b="1" dirty="0" smtClean="0">
                <a:solidFill>
                  <a:schemeClr val="bg1"/>
                </a:solidFill>
              </a:rPr>
              <a:t>-  </a:t>
            </a:r>
            <a:r>
              <a:rPr lang="id-ID" b="1" dirty="0" smtClean="0">
                <a:solidFill>
                  <a:schemeClr val="bg1"/>
                </a:solidFill>
              </a:rPr>
              <a:t>11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NOVIANDI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PRODI MIK | FAKULTAS ILMU-ILMU </a:t>
            </a:r>
            <a:r>
              <a:rPr lang="en-US" b="1" dirty="0" smtClean="0">
                <a:solidFill>
                  <a:schemeClr val="bg1"/>
                </a:solidFill>
              </a:rPr>
              <a:t>KESEHATAN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1515071"/>
            <a:ext cx="4315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 smtClean="0">
                <a:latin typeface="Kristen ITC" pitchFamily="66" charset="0"/>
              </a:rPr>
              <a:t>Interaksi Manusia dan Komputer</a:t>
            </a:r>
            <a:endParaRPr lang="id-ID" sz="2000" dirty="0"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4586" y="2048471"/>
            <a:ext cx="34996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 smtClean="0"/>
              <a:t>Konsep / cara berfikir IMK &gt;&gt;</a:t>
            </a:r>
            <a:endParaRPr lang="id-ID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141883" y="2486561"/>
            <a:ext cx="70877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id-ID" sz="2000" dirty="0" smtClean="0">
                <a:solidFill>
                  <a:srgbClr val="FF0000"/>
                </a:solidFill>
                <a:latin typeface="Kristen ITC" pitchFamily="66" charset="0"/>
              </a:rPr>
              <a:t>Dialog Metaphor, </a:t>
            </a:r>
            <a:endParaRPr lang="id-ID" sz="2000" dirty="0" smtClean="0">
              <a:cs typeface="Arial" pitchFamily="34" charset="0"/>
            </a:endParaRPr>
          </a:p>
          <a:p>
            <a:pPr marL="808038" indent="-342900">
              <a:buFont typeface="Courier New" pitchFamily="49" charset="0"/>
              <a:buChar char="o"/>
            </a:pPr>
            <a:r>
              <a:rPr lang="id-ID" sz="2000" dirty="0">
                <a:cs typeface="Arial" pitchFamily="34" charset="0"/>
              </a:rPr>
              <a:t>I</a:t>
            </a:r>
            <a:r>
              <a:rPr lang="id-ID" sz="2000" dirty="0" smtClean="0">
                <a:cs typeface="Arial" pitchFamily="34" charset="0"/>
              </a:rPr>
              <a:t>nteraksi dengan komputer seperti melakukan percakapan atau dialog.</a:t>
            </a:r>
          </a:p>
          <a:p>
            <a:pPr marL="808038" indent="-342900">
              <a:buFont typeface="Courier New" pitchFamily="49" charset="0"/>
              <a:buChar char="o"/>
            </a:pPr>
            <a:r>
              <a:rPr lang="id-ID" sz="2000" dirty="0" smtClean="0">
                <a:cs typeface="Arial" pitchFamily="34" charset="0"/>
              </a:rPr>
              <a:t>User meminta sesuatu dan komputer merespon 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22733707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1143000"/>
            <a:ext cx="47468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 smtClean="0">
                <a:latin typeface="Kristen ITC" pitchFamily="66" charset="0"/>
              </a:rPr>
              <a:t>Konsep Perancangan User Interface</a:t>
            </a:r>
            <a:endParaRPr lang="id-ID" sz="2000" dirty="0">
              <a:latin typeface="Kristen ITC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676400"/>
            <a:ext cx="7543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itchFamily="2" charset="2"/>
              <a:buChar char="§"/>
            </a:pPr>
            <a:r>
              <a:rPr lang="id-ID" sz="2000" dirty="0" smtClean="0"/>
              <a:t>Interaksi Manusia dan Komputer</a:t>
            </a:r>
          </a:p>
          <a:p>
            <a:pPr marL="895350" indent="-447675">
              <a:buFont typeface="Courier New" pitchFamily="49" charset="0"/>
              <a:buChar char="o"/>
            </a:pPr>
            <a:r>
              <a:rPr lang="id-ID" sz="2000" dirty="0" smtClean="0"/>
              <a:t>Bidang studi yang berkaitan dengan efisiensi dan efektivitas dari user interface pada sistem komputer.</a:t>
            </a:r>
          </a:p>
          <a:p>
            <a:pPr marL="895350" indent="-447675">
              <a:buFont typeface="Courier New" pitchFamily="49" charset="0"/>
              <a:buChar char="o"/>
            </a:pPr>
            <a:r>
              <a:rPr lang="id-ID" sz="2000" dirty="0" smtClean="0"/>
              <a:t>Teknologi input dan output yang berorientasi manusia</a:t>
            </a:r>
          </a:p>
          <a:p>
            <a:pPr marL="895350" indent="-447675">
              <a:buFont typeface="Courier New" pitchFamily="49" charset="0"/>
              <a:buChar char="o"/>
            </a:pPr>
            <a:r>
              <a:rPr lang="id-ID" sz="2000" dirty="0" smtClean="0"/>
              <a:t>Aspek psikologi dari user interface</a:t>
            </a:r>
          </a:p>
          <a:p>
            <a:pPr marL="895350" indent="-447675">
              <a:buFont typeface="Courier New" pitchFamily="49" charset="0"/>
              <a:buChar char="o"/>
            </a:pPr>
            <a:endParaRPr lang="id-ID" sz="2000" dirty="0" smtClean="0"/>
          </a:p>
          <a:p>
            <a:pPr marL="447675" indent="-447675">
              <a:buFont typeface="Wingdings" pitchFamily="2" charset="2"/>
              <a:buChar char="§"/>
            </a:pPr>
            <a:r>
              <a:rPr lang="id-ID" sz="2000" dirty="0" smtClean="0"/>
              <a:t>Keterjangkauan</a:t>
            </a:r>
          </a:p>
          <a:p>
            <a:pPr marL="901700" indent="-454025">
              <a:buFont typeface="Courier New" pitchFamily="49" charset="0"/>
              <a:buChar char="o"/>
            </a:pPr>
            <a:r>
              <a:rPr lang="id-ID" sz="2000" dirty="0" smtClean="0"/>
              <a:t>Tampilan dari fungsi kontrol yang dapat dilihat</a:t>
            </a:r>
          </a:p>
          <a:p>
            <a:pPr marL="901700" indent="-454025">
              <a:buFont typeface="Courier New" pitchFamily="49" charset="0"/>
              <a:buChar char="o"/>
            </a:pPr>
            <a:r>
              <a:rPr lang="id-ID" sz="2000" dirty="0" smtClean="0"/>
              <a:t>Fungsi kontrol memberikan umpan balik langsung yang menunjukkan bahwa fungsi kontrol tersebut  merespon user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24628315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12192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Ada dua prinsip utama </a:t>
            </a:r>
            <a:r>
              <a:rPr lang="id-ID" sz="2000" i="1" dirty="0" smtClean="0"/>
              <a:t>“</a:t>
            </a:r>
            <a:r>
              <a:rPr lang="id-ID" sz="2000" i="1" dirty="0" smtClean="0">
                <a:solidFill>
                  <a:srgbClr val="FF0000"/>
                </a:solidFill>
                <a:latin typeface="Kristen ITC" pitchFamily="66" charset="0"/>
              </a:rPr>
              <a:t>Good Interaction</a:t>
            </a:r>
            <a:r>
              <a:rPr lang="id-ID" sz="2000" i="1" dirty="0" smtClean="0"/>
              <a:t>” </a:t>
            </a:r>
            <a:r>
              <a:rPr lang="id-ID" sz="2000" dirty="0" smtClean="0"/>
              <a:t>antara </a:t>
            </a:r>
            <a:r>
              <a:rPr lang="id-ID" sz="2000" dirty="0" smtClean="0">
                <a:solidFill>
                  <a:srgbClr val="FF0000"/>
                </a:solidFill>
                <a:latin typeface="Kristen ITC" pitchFamily="66" charset="0"/>
              </a:rPr>
              <a:t>Orang</a:t>
            </a:r>
            <a:r>
              <a:rPr lang="id-ID" sz="2000" dirty="0" smtClean="0">
                <a:solidFill>
                  <a:srgbClr val="FF0000"/>
                </a:solidFill>
              </a:rPr>
              <a:t> </a:t>
            </a:r>
            <a:r>
              <a:rPr lang="id-ID" sz="2000" dirty="0" smtClean="0"/>
              <a:t>dengan </a:t>
            </a:r>
            <a:r>
              <a:rPr lang="id-ID" sz="2000" dirty="0" smtClean="0">
                <a:solidFill>
                  <a:srgbClr val="FF0000"/>
                </a:solidFill>
                <a:latin typeface="Kristen ITC" pitchFamily="66" charset="0"/>
              </a:rPr>
              <a:t>Mesin</a:t>
            </a:r>
            <a:r>
              <a:rPr lang="id-ID" sz="2000" dirty="0" smtClean="0">
                <a:solidFill>
                  <a:srgbClr val="FF0000"/>
                </a:solidFill>
              </a:rPr>
              <a:t>  </a:t>
            </a:r>
            <a:endParaRPr lang="id-ID" sz="2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035314"/>
            <a:ext cx="18808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id-ID" sz="2000" dirty="0" smtClean="0"/>
              <a:t>Visibility</a:t>
            </a:r>
          </a:p>
          <a:p>
            <a:pPr marL="457200" indent="-457200">
              <a:buAutoNum type="arabicPeriod"/>
            </a:pPr>
            <a:r>
              <a:rPr lang="id-ID" sz="2000" dirty="0" smtClean="0"/>
              <a:t>Affordance</a:t>
            </a:r>
            <a:endParaRPr lang="id-ID" sz="2000" dirty="0"/>
          </a:p>
        </p:txBody>
      </p:sp>
      <p:sp>
        <p:nvSpPr>
          <p:cNvPr id="5" name="Rectangle 4"/>
          <p:cNvSpPr/>
          <p:nvPr/>
        </p:nvSpPr>
        <p:spPr>
          <a:xfrm>
            <a:off x="457200" y="2983468"/>
            <a:ext cx="12282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dirty="0">
                <a:solidFill>
                  <a:srgbClr val="FF0000"/>
                </a:solidFill>
                <a:latin typeface="Kristen ITC" pitchFamily="66" charset="0"/>
              </a:rPr>
              <a:t>Visibility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34290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id-ID" sz="2000" dirty="0" smtClean="0"/>
              <a:t>Berarti kontrol harus </a:t>
            </a:r>
            <a:r>
              <a:rPr lang="id-ID" sz="2000" i="1" dirty="0" smtClean="0"/>
              <a:t>visible</a:t>
            </a:r>
            <a:r>
              <a:rPr lang="id-ID" sz="2000" dirty="0" smtClean="0"/>
              <a:t> sehingga user mengetahui fungsi kontrol tersedia.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d-ID" sz="2000" dirty="0" smtClean="0"/>
              <a:t>Fungsi kontrol harus menyediakan umpan balik untuk mengindikasi respon dari user.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3872233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1219200"/>
            <a:ext cx="37657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dirty="0" smtClean="0">
                <a:solidFill>
                  <a:srgbClr val="FF0000"/>
                </a:solidFill>
                <a:latin typeface="Kristen ITC" pitchFamily="66" charset="0"/>
              </a:rPr>
              <a:t>Affordance/Keterjangkauan</a:t>
            </a:r>
            <a:endParaRPr lang="id-ID" sz="20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664732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id-ID" sz="2000" dirty="0" smtClean="0"/>
              <a:t>Tampilan fungsi kontrol harus menunjukkan fungsionalitasnya.</a:t>
            </a:r>
          </a:p>
          <a:p>
            <a:pPr>
              <a:tabLst>
                <a:tab pos="354013" algn="l"/>
              </a:tabLst>
            </a:pPr>
            <a:r>
              <a:rPr lang="id-ID" sz="2000" dirty="0"/>
              <a:t>	</a:t>
            </a:r>
            <a:r>
              <a:rPr lang="id-ID" sz="2000" i="1" dirty="0" smtClean="0"/>
              <a:t>Contoh:</a:t>
            </a:r>
          </a:p>
          <a:p>
            <a:pPr marL="1257300" indent="-342900">
              <a:buFont typeface="Courier New" pitchFamily="49" charset="0"/>
              <a:buChar char="o"/>
            </a:pPr>
            <a:r>
              <a:rPr lang="id-ID" sz="2000" i="1" dirty="0"/>
              <a:t>M</a:t>
            </a:r>
            <a:r>
              <a:rPr lang="id-ID" sz="2000" i="1" dirty="0" smtClean="0"/>
              <a:t>emberikan tombol klik </a:t>
            </a:r>
            <a:r>
              <a:rPr lang="id-ID" sz="2000" dirty="0" smtClean="0"/>
              <a:t> </a:t>
            </a:r>
          </a:p>
          <a:p>
            <a:pPr marL="1257300" indent="-342900">
              <a:buFont typeface="Courier New" pitchFamily="49" charset="0"/>
              <a:buChar char="o"/>
            </a:pPr>
            <a:r>
              <a:rPr lang="id-ID" sz="2000" i="1" dirty="0" smtClean="0"/>
              <a:t>Memberikan tombol scroll bar</a:t>
            </a:r>
            <a:endParaRPr lang="id-ID" sz="2000" i="1" dirty="0"/>
          </a:p>
        </p:txBody>
      </p:sp>
    </p:spTree>
    <p:extLst>
      <p:ext uri="{BB962C8B-B14F-4D97-AF65-F5344CB8AC3E}">
        <p14:creationId xmlns:p14="http://schemas.microsoft.com/office/powerpoint/2010/main" val="40650984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79026" y="2967335"/>
            <a:ext cx="41859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Terima</a:t>
            </a:r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Kasih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657367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70572" y="1495758"/>
            <a:ext cx="16514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200" b="1" dirty="0" smtClean="0">
                <a:solidFill>
                  <a:srgbClr val="FF0000"/>
                </a:solidFill>
                <a:latin typeface="Kristen ITC" pitchFamily="66" charset="0"/>
              </a:rPr>
              <a:t>OUTLINE</a:t>
            </a:r>
            <a:endParaRPr lang="id-ID" sz="2200" b="1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17227" y="2465832"/>
            <a:ext cx="58674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200" dirty="0" smtClean="0"/>
              <a:t>Two types of </a:t>
            </a:r>
            <a:r>
              <a:rPr lang="id-ID" sz="2200" dirty="0" smtClean="0">
                <a:latin typeface="Kristen ITC" pitchFamily="66" charset="0"/>
              </a:rPr>
              <a:t>system interfaces</a:t>
            </a:r>
            <a:r>
              <a:rPr lang="id-ID" sz="2200" dirty="0" smtClean="0"/>
              <a:t>: </a:t>
            </a:r>
          </a:p>
          <a:p>
            <a:pPr marL="895350" indent="-457200">
              <a:lnSpc>
                <a:spcPct val="150000"/>
              </a:lnSpc>
              <a:buAutoNum type="arabicPeriod"/>
            </a:pPr>
            <a:r>
              <a:rPr lang="id-ID" sz="2200" dirty="0" smtClean="0">
                <a:latin typeface="Kristen ITC" pitchFamily="66" charset="0"/>
              </a:rPr>
              <a:t>User interfaces</a:t>
            </a:r>
          </a:p>
          <a:p>
            <a:pPr marL="895350" indent="-457200">
              <a:lnSpc>
                <a:spcPct val="150000"/>
              </a:lnSpc>
              <a:buAutoNum type="arabicPeriod"/>
            </a:pPr>
            <a:r>
              <a:rPr lang="id-ID" sz="2200" dirty="0" smtClean="0">
                <a:latin typeface="Kristen ITC" pitchFamily="66" charset="0"/>
              </a:rPr>
              <a:t>System Interfaces</a:t>
            </a:r>
            <a:endParaRPr lang="id-ID" sz="2200" dirty="0"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3367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200" y="1342072"/>
            <a:ext cx="2335896" cy="555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200" dirty="0">
                <a:latin typeface="Kristen ITC" pitchFamily="66" charset="0"/>
              </a:rPr>
              <a:t>User </a:t>
            </a:r>
            <a:r>
              <a:rPr lang="id-ID" sz="2200" dirty="0" smtClean="0">
                <a:latin typeface="Kristen ITC" pitchFamily="66" charset="0"/>
              </a:rPr>
              <a:t>interfaces</a:t>
            </a:r>
            <a:endParaRPr lang="id-ID" sz="2200" dirty="0"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1086" y="1947951"/>
            <a:ext cx="72247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id-ID" sz="2000" dirty="0"/>
              <a:t>Secara langsung melibatkan pengguna sistem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d-ID" sz="2000" dirty="0" smtClean="0">
                <a:solidFill>
                  <a:srgbClr val="FF0000"/>
                </a:solidFill>
                <a:latin typeface="Kristen ITC" pitchFamily="66" charset="0"/>
              </a:rPr>
              <a:t>Input</a:t>
            </a:r>
            <a:r>
              <a:rPr lang="id-ID" sz="2000" dirty="0" smtClean="0">
                <a:solidFill>
                  <a:srgbClr val="FF0000"/>
                </a:solidFill>
              </a:rPr>
              <a:t> </a:t>
            </a:r>
            <a:r>
              <a:rPr lang="id-ID" sz="2000" dirty="0" smtClean="0"/>
              <a:t>dan </a:t>
            </a:r>
            <a:r>
              <a:rPr lang="id-ID" sz="2000" dirty="0" smtClean="0">
                <a:solidFill>
                  <a:srgbClr val="FF0000"/>
                </a:solidFill>
                <a:latin typeface="Kristen ITC" pitchFamily="66" charset="0"/>
              </a:rPr>
              <a:t>output</a:t>
            </a:r>
            <a:r>
              <a:rPr lang="id-ID" sz="2000" dirty="0" smtClean="0">
                <a:solidFill>
                  <a:srgbClr val="FF0000"/>
                </a:solidFill>
              </a:rPr>
              <a:t> </a:t>
            </a:r>
            <a:r>
              <a:rPr lang="id-ID" sz="2000" dirty="0" smtClean="0"/>
              <a:t>yang melibatkan pengguna untuk memasukkan atau meninjau informasi yang dihasilkan.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d-ID" sz="2000" dirty="0" smtClean="0"/>
              <a:t>Desain tergantung pada tujuan </a:t>
            </a:r>
            <a:r>
              <a:rPr lang="id-ID" sz="2000" i="1" dirty="0" smtClean="0"/>
              <a:t>interface, </a:t>
            </a:r>
            <a:r>
              <a:rPr lang="id-ID" sz="2000" dirty="0" smtClean="0"/>
              <a:t>karakterisitik pengguna dan karakteristik </a:t>
            </a:r>
            <a:r>
              <a:rPr lang="id-ID" sz="2000" i="1" dirty="0" smtClean="0"/>
              <a:t>device </a:t>
            </a:r>
            <a:r>
              <a:rPr lang="id-ID" sz="2000" dirty="0" smtClean="0"/>
              <a:t>(perangkat) </a:t>
            </a:r>
            <a:r>
              <a:rPr lang="id-ID" sz="2000" i="1" dirty="0" smtClean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081086" y="3733800"/>
            <a:ext cx="72247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>
                <a:solidFill>
                  <a:srgbClr val="FF0000"/>
                </a:solidFill>
                <a:latin typeface="Kristen ITC" pitchFamily="66" charset="0"/>
              </a:rPr>
              <a:t>Input</a:t>
            </a:r>
            <a:r>
              <a:rPr lang="id-ID" dirty="0">
                <a:solidFill>
                  <a:srgbClr val="FF0000"/>
                </a:solidFill>
              </a:rPr>
              <a:t> </a:t>
            </a:r>
            <a:r>
              <a:rPr lang="id-ID" dirty="0"/>
              <a:t>dan </a:t>
            </a:r>
            <a:r>
              <a:rPr lang="id-ID" dirty="0" smtClean="0">
                <a:solidFill>
                  <a:srgbClr val="FF0000"/>
                </a:solidFill>
                <a:latin typeface="Kristen ITC" pitchFamily="66" charset="0"/>
              </a:rPr>
              <a:t>output </a:t>
            </a:r>
            <a:r>
              <a:rPr lang="id-ID" dirty="0" smtClean="0">
                <a:cs typeface="Arial" pitchFamily="34" charset="0"/>
              </a:rPr>
              <a:t>sistem  adalah yang langsung masuk langsung ke sistem lain tanpa melibatkan </a:t>
            </a:r>
            <a:r>
              <a:rPr lang="id-ID" dirty="0" smtClean="0">
                <a:solidFill>
                  <a:srgbClr val="FF0000"/>
                </a:solidFill>
                <a:latin typeface="Kristen ITC" pitchFamily="66" charset="0"/>
                <a:cs typeface="Arial" pitchFamily="34" charset="0"/>
              </a:rPr>
              <a:t>user</a:t>
            </a:r>
          </a:p>
          <a:p>
            <a:endParaRPr lang="id-ID" dirty="0">
              <a:cs typeface="Arial" pitchFamily="34" charset="0"/>
            </a:endParaRPr>
          </a:p>
          <a:p>
            <a:r>
              <a:rPr lang="id-ID" dirty="0" smtClean="0">
                <a:cs typeface="Arial" pitchFamily="34" charset="0"/>
              </a:rPr>
              <a:t>Contoh:</a:t>
            </a:r>
          </a:p>
          <a:p>
            <a:pPr marL="530225"/>
            <a:r>
              <a:rPr lang="id-ID" dirty="0" smtClean="0">
                <a:latin typeface="Kristen ITC" pitchFamily="66" charset="0"/>
                <a:cs typeface="Arial" pitchFamily="34" charset="0"/>
              </a:rPr>
              <a:t>Pencetakan dan pengiriman tagihan pelanggan dianggap seluaran sistem </a:t>
            </a:r>
            <a:endParaRPr lang="id-ID" dirty="0">
              <a:latin typeface="Kristen ITC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3367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838200"/>
            <a:ext cx="5444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 smtClean="0"/>
              <a:t>Beberapa Hal Penting Dalam </a:t>
            </a:r>
            <a:r>
              <a:rPr lang="id-ID" sz="2000" dirty="0" smtClean="0">
                <a:solidFill>
                  <a:srgbClr val="FF0000"/>
                </a:solidFill>
                <a:latin typeface="Kristen ITC" pitchFamily="66" charset="0"/>
              </a:rPr>
              <a:t>User Interface</a:t>
            </a:r>
            <a:endParaRPr lang="id-ID" sz="20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371600"/>
            <a:ext cx="7772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  <a:tabLst>
                <a:tab pos="365125" algn="l"/>
              </a:tabLst>
            </a:pPr>
            <a:r>
              <a:rPr lang="id-ID" sz="2000" dirty="0" smtClean="0">
                <a:solidFill>
                  <a:srgbClr val="FF0000"/>
                </a:solidFill>
                <a:latin typeface="Kristen ITC" pitchFamily="66" charset="0"/>
              </a:rPr>
              <a:t>User-Centered design</a:t>
            </a:r>
          </a:p>
          <a:p>
            <a:pPr>
              <a:tabLst>
                <a:tab pos="365125" algn="l"/>
              </a:tabLst>
            </a:pPr>
            <a:r>
              <a:rPr lang="id-ID" sz="2000" i="1" dirty="0" smtClean="0"/>
              <a:t>	</a:t>
            </a:r>
            <a:r>
              <a:rPr lang="id-ID" sz="2000" dirty="0" smtClean="0"/>
              <a:t>Teknik yang menyatakan bahwa user interface menggambarkan </a:t>
            </a:r>
          </a:p>
          <a:p>
            <a:pPr>
              <a:tabLst>
                <a:tab pos="365125" algn="l"/>
              </a:tabLst>
            </a:pPr>
            <a:r>
              <a:rPr lang="id-ID" sz="2000" dirty="0"/>
              <a:t>	</a:t>
            </a:r>
            <a:r>
              <a:rPr lang="id-ID" sz="2000" dirty="0" smtClean="0"/>
              <a:t>keseluruhan sistem</a:t>
            </a:r>
          </a:p>
          <a:p>
            <a:pPr marL="342900" indent="-342900">
              <a:buFont typeface="Wingdings" pitchFamily="2" charset="2"/>
              <a:buChar char="§"/>
              <a:tabLst>
                <a:tab pos="365125" algn="l"/>
              </a:tabLst>
            </a:pPr>
            <a:r>
              <a:rPr lang="id-ID" sz="2000" dirty="0" smtClean="0">
                <a:solidFill>
                  <a:srgbClr val="FF0000"/>
                </a:solidFill>
                <a:latin typeface="Kristen ITC" pitchFamily="66" charset="0"/>
              </a:rPr>
              <a:t>Usability</a:t>
            </a:r>
          </a:p>
          <a:p>
            <a:pPr>
              <a:tabLst>
                <a:tab pos="365125" algn="l"/>
              </a:tabLst>
            </a:pPr>
            <a:r>
              <a:rPr lang="id-ID" sz="2000" i="1" dirty="0"/>
              <a:t>	</a:t>
            </a:r>
            <a:r>
              <a:rPr lang="id-ID" sz="2000" dirty="0" smtClean="0"/>
              <a:t>Sejauh mana suatu sistem mudah dipelajari dan digunakan </a:t>
            </a:r>
          </a:p>
          <a:p>
            <a:pPr marL="342900" indent="-342900">
              <a:buFont typeface="Wingdings" pitchFamily="2" charset="2"/>
              <a:buChar char="§"/>
              <a:tabLst>
                <a:tab pos="365125" algn="l"/>
              </a:tabLst>
            </a:pPr>
            <a:r>
              <a:rPr lang="id-ID" sz="2000" dirty="0" smtClean="0">
                <a:solidFill>
                  <a:srgbClr val="FF0000"/>
                </a:solidFill>
                <a:latin typeface="Kristen ITC" pitchFamily="66" charset="0"/>
              </a:rPr>
              <a:t>Metaphors</a:t>
            </a:r>
            <a:r>
              <a:rPr lang="id-ID" sz="2000" i="1" dirty="0"/>
              <a:t>	</a:t>
            </a:r>
            <a:endParaRPr lang="id-ID" sz="2000" i="1" dirty="0" smtClean="0"/>
          </a:p>
          <a:p>
            <a:pPr>
              <a:tabLst>
                <a:tab pos="365125" algn="l"/>
              </a:tabLst>
            </a:pPr>
            <a:r>
              <a:rPr lang="id-ID" sz="2000" i="1" dirty="0"/>
              <a:t>	</a:t>
            </a:r>
            <a:r>
              <a:rPr lang="id-ID" sz="2000" dirty="0" smtClean="0"/>
              <a:t>analogi antara fitur user interface dan aspek realitas fisik yang </a:t>
            </a:r>
          </a:p>
          <a:p>
            <a:pPr>
              <a:tabLst>
                <a:tab pos="365125" algn="l"/>
              </a:tabLst>
            </a:pPr>
            <a:r>
              <a:rPr lang="id-ID" sz="2000" dirty="0"/>
              <a:t>	</a:t>
            </a:r>
            <a:r>
              <a:rPr lang="id-ID" sz="2000" dirty="0" smtClean="0"/>
              <a:t>biasa digunakan oleh pengguna</a:t>
            </a:r>
          </a:p>
          <a:p>
            <a:pPr marL="342900" indent="-342900">
              <a:buFont typeface="Wingdings" pitchFamily="2" charset="2"/>
              <a:buChar char="§"/>
              <a:tabLst>
                <a:tab pos="365125" algn="l"/>
              </a:tabLst>
            </a:pPr>
            <a:r>
              <a:rPr lang="id-ID" sz="2000" dirty="0" smtClean="0">
                <a:solidFill>
                  <a:srgbClr val="FF0000"/>
                </a:solidFill>
                <a:latin typeface="Kristen ITC" pitchFamily="66" charset="0"/>
              </a:rPr>
              <a:t>Direct Manipulation Metaphor </a:t>
            </a:r>
          </a:p>
          <a:p>
            <a:pPr>
              <a:tabLst>
                <a:tab pos="365125" algn="l"/>
              </a:tabLst>
            </a:pPr>
            <a:r>
              <a:rPr lang="id-ID" sz="2000" i="1" dirty="0"/>
              <a:t>	</a:t>
            </a:r>
            <a:r>
              <a:rPr lang="id-ID" sz="2000" dirty="0" smtClean="0"/>
              <a:t>Objek pada tampilan dimanipulasi agar terlihat seperti objek </a:t>
            </a:r>
          </a:p>
          <a:p>
            <a:pPr>
              <a:tabLst>
                <a:tab pos="365125" algn="l"/>
              </a:tabLst>
            </a:pPr>
            <a:r>
              <a:rPr lang="id-ID" sz="2000" dirty="0"/>
              <a:t>	</a:t>
            </a:r>
            <a:r>
              <a:rPr lang="id-ID" sz="2000" dirty="0" smtClean="0"/>
              <a:t>fisik (gambar) atau simbol grafik yang mewakili mereka (icon)</a:t>
            </a:r>
          </a:p>
          <a:p>
            <a:pPr marL="342900" indent="-342900">
              <a:buFont typeface="Wingdings" pitchFamily="2" charset="2"/>
              <a:buChar char="§"/>
              <a:tabLst>
                <a:tab pos="365125" algn="l"/>
              </a:tabLst>
            </a:pPr>
            <a:r>
              <a:rPr lang="id-ID" sz="2000" dirty="0" smtClean="0">
                <a:solidFill>
                  <a:srgbClr val="FF0000"/>
                </a:solidFill>
                <a:latin typeface="Kristen ITC" pitchFamily="66" charset="0"/>
              </a:rPr>
              <a:t>Desktop Metaphor</a:t>
            </a:r>
          </a:p>
          <a:p>
            <a:pPr>
              <a:tabLst>
                <a:tab pos="365125" algn="l"/>
              </a:tabLst>
            </a:pPr>
            <a:r>
              <a:rPr lang="id-ID" sz="2000" dirty="0">
                <a:solidFill>
                  <a:srgbClr val="FF0000"/>
                </a:solidFill>
                <a:latin typeface="Kristen ITC" pitchFamily="66" charset="0"/>
              </a:rPr>
              <a:t>	</a:t>
            </a:r>
            <a:r>
              <a:rPr lang="id-ID" sz="2000" dirty="0" smtClean="0">
                <a:cs typeface="Arial" pitchFamily="34" charset="0"/>
              </a:rPr>
              <a:t>tampilan visual diatur dalam wilayah yang berbeda, dengan 	workspace yang kosong dengan icon disekeliling</a:t>
            </a:r>
          </a:p>
        </p:txBody>
      </p:sp>
    </p:spTree>
    <p:extLst>
      <p:ext uri="{BB962C8B-B14F-4D97-AF65-F5344CB8AC3E}">
        <p14:creationId xmlns:p14="http://schemas.microsoft.com/office/powerpoint/2010/main" val="24628315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6240" y="1038255"/>
            <a:ext cx="5444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 smtClean="0"/>
              <a:t>Beberapa Hal Penting Dalam </a:t>
            </a:r>
            <a:r>
              <a:rPr lang="id-ID" sz="2000" dirty="0" smtClean="0">
                <a:solidFill>
                  <a:srgbClr val="FF0000"/>
                </a:solidFill>
                <a:latin typeface="Kristen ITC" pitchFamily="66" charset="0"/>
              </a:rPr>
              <a:t>User Interface</a:t>
            </a:r>
            <a:endParaRPr lang="id-ID" sz="20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0087" y="2151727"/>
            <a:ext cx="7772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  <a:tabLst>
                <a:tab pos="365125" algn="l"/>
              </a:tabLst>
            </a:pPr>
            <a:r>
              <a:rPr lang="id-ID" sz="2000" dirty="0" smtClean="0">
                <a:solidFill>
                  <a:srgbClr val="FF0000"/>
                </a:solidFill>
                <a:latin typeface="Kristen ITC" pitchFamily="66" charset="0"/>
              </a:rPr>
              <a:t>Document Metaphor</a:t>
            </a:r>
          </a:p>
          <a:p>
            <a:pPr>
              <a:tabLst>
                <a:tab pos="365125" algn="l"/>
              </a:tabLst>
            </a:pPr>
            <a:r>
              <a:rPr lang="id-ID" sz="2000" dirty="0" smtClean="0"/>
              <a:t>	Data secara visual direpresentasikan sebagai halaman kertas 	atau formulir</a:t>
            </a:r>
            <a:r>
              <a:rPr lang="id-ID" sz="2000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</a:p>
          <a:p>
            <a:pPr>
              <a:tabLst>
                <a:tab pos="365125" algn="l"/>
              </a:tabLst>
            </a:pPr>
            <a:endParaRPr lang="id-ID" sz="2000" dirty="0" smtClean="0">
              <a:solidFill>
                <a:srgbClr val="FF0000"/>
              </a:solidFill>
              <a:latin typeface="Kristen ITC" pitchFamily="66" charset="0"/>
            </a:endParaRPr>
          </a:p>
          <a:p>
            <a:pPr marL="342900" indent="-342900">
              <a:buFont typeface="Wingdings" pitchFamily="2" charset="2"/>
              <a:buChar char="§"/>
              <a:tabLst>
                <a:tab pos="365125" algn="l"/>
              </a:tabLst>
            </a:pPr>
            <a:r>
              <a:rPr lang="id-ID" sz="2000" dirty="0" smtClean="0">
                <a:solidFill>
                  <a:srgbClr val="FF0000"/>
                </a:solidFill>
                <a:latin typeface="Kristen ITC" pitchFamily="66" charset="0"/>
              </a:rPr>
              <a:t>Dialog Metaphor</a:t>
            </a:r>
          </a:p>
          <a:p>
            <a:pPr>
              <a:tabLst>
                <a:tab pos="365125" algn="l"/>
              </a:tabLst>
            </a:pPr>
            <a:r>
              <a:rPr lang="id-ID" sz="2000" dirty="0"/>
              <a:t>	</a:t>
            </a:r>
            <a:r>
              <a:rPr lang="id-ID" sz="2000" dirty="0" smtClean="0"/>
              <a:t>Pengguna dan komputer menyelesaikan tugas dengan 	melakukan percakapan atau dialog melalui teks, suara atau 	tools seperti tombol berlabel</a:t>
            </a:r>
            <a:endParaRPr lang="id-ID" sz="2000" dirty="0">
              <a:solidFill>
                <a:srgbClr val="FF0000"/>
              </a:solidFill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90151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1" y="1695509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>
                <a:solidFill>
                  <a:srgbClr val="FF0000"/>
                </a:solidFill>
                <a:latin typeface="Kristen ITC" pitchFamily="66" charset="0"/>
              </a:rPr>
              <a:t>Teknik Perancangan </a:t>
            </a:r>
            <a:r>
              <a:rPr lang="id-ID" sz="2000" dirty="0" smtClean="0">
                <a:cs typeface="Arial" pitchFamily="34" charset="0"/>
              </a:rPr>
              <a:t>dari sudut pandang</a:t>
            </a:r>
            <a:r>
              <a:rPr lang="id-ID" sz="2000" dirty="0" smtClean="0">
                <a:solidFill>
                  <a:srgbClr val="FF0000"/>
                </a:solidFill>
                <a:latin typeface="Kristen ITC" pitchFamily="66" charset="0"/>
              </a:rPr>
              <a:t> user </a:t>
            </a:r>
            <a:r>
              <a:rPr lang="id-ID" sz="2000" dirty="0" smtClean="0"/>
              <a:t>menekankan pada tiga prinsip, yaitu: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95387" y="2481561"/>
            <a:ext cx="6781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id-ID" sz="2000" dirty="0" smtClean="0">
                <a:latin typeface="Kristen ITC" pitchFamily="66" charset="0"/>
              </a:rPr>
              <a:t>Fokus awal pada pengguna dan pekerjaan mereka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id-ID" sz="2000" dirty="0" smtClean="0">
                <a:latin typeface="Kristen ITC" pitchFamily="66" charset="0"/>
              </a:rPr>
              <a:t>Mengevaluasi desain untuk memastikan kegunaan dari sistem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id-ID" sz="2000" dirty="0" smtClean="0">
                <a:latin typeface="Kristen ITC" pitchFamily="66" charset="0"/>
              </a:rPr>
              <a:t>Gunakan pengembangan secara berulang</a:t>
            </a:r>
            <a:endParaRPr lang="id-ID" sz="2000" dirty="0" smtClean="0"/>
          </a:p>
        </p:txBody>
      </p:sp>
    </p:spTree>
    <p:extLst>
      <p:ext uri="{BB962C8B-B14F-4D97-AF65-F5344CB8AC3E}">
        <p14:creationId xmlns:p14="http://schemas.microsoft.com/office/powerpoint/2010/main" val="24628315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5800" y="145672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dirty="0">
                <a:solidFill>
                  <a:srgbClr val="FF0000"/>
                </a:solidFill>
                <a:latin typeface="Kristen ITC" pitchFamily="66" charset="0"/>
              </a:rPr>
              <a:t>Fokus awal pada pengguna dan pekerjaan mereka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400" y="219069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id-ID" sz="2000" dirty="0" smtClean="0"/>
              <a:t>Konsisten dengan pendekatan analisis sistem.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d-ID" sz="2000" dirty="0" smtClean="0"/>
              <a:t>Analisis dan tugas perancangan yang berorientasi pada </a:t>
            </a:r>
            <a:r>
              <a:rPr lang="id-ID" sz="2000" i="1" dirty="0" smtClean="0"/>
              <a:t>user </a:t>
            </a:r>
            <a:r>
              <a:rPr lang="id-ID" sz="2000" dirty="0" smtClean="0"/>
              <a:t>dilakukan sedini mungkin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d-ID" sz="2000" dirty="0" smtClean="0"/>
              <a:t>Sering diberikan prioritas lebih tinggi dari tugas lainnya</a:t>
            </a:r>
            <a:endParaRPr lang="id-ID" sz="2000" dirty="0"/>
          </a:p>
        </p:txBody>
      </p:sp>
      <p:sp>
        <p:nvSpPr>
          <p:cNvPr id="4" name="Rectangle 3"/>
          <p:cNvSpPr/>
          <p:nvPr/>
        </p:nvSpPr>
        <p:spPr>
          <a:xfrm>
            <a:off x="685800" y="37059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dirty="0">
                <a:solidFill>
                  <a:srgbClr val="FF0000"/>
                </a:solidFill>
                <a:latin typeface="Kristen ITC" pitchFamily="66" charset="0"/>
              </a:rPr>
              <a:t>Mengevaluasi desain untuk memastikan kegunaan dari sistem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400" y="4476690"/>
            <a:ext cx="716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id-ID" sz="2000" dirty="0" smtClean="0"/>
              <a:t>Mudah dipelajari dan digunakan</a:t>
            </a:r>
          </a:p>
        </p:txBody>
      </p:sp>
    </p:spTree>
    <p:extLst>
      <p:ext uri="{BB962C8B-B14F-4D97-AF65-F5344CB8AC3E}">
        <p14:creationId xmlns:p14="http://schemas.microsoft.com/office/powerpoint/2010/main" val="24628315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" y="147387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dirty="0">
                <a:solidFill>
                  <a:srgbClr val="FF0000"/>
                </a:solidFill>
                <a:latin typeface="Kristen ITC" pitchFamily="66" charset="0"/>
              </a:rPr>
              <a:t>Gunakan pengembangan secara berulang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2083474"/>
            <a:ext cx="716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id-ID" sz="2000" dirty="0" smtClean="0"/>
              <a:t>Melakukan beberapa analisis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d-ID" sz="2000" dirty="0" smtClean="0"/>
              <a:t>Melakukan beberapa perancangan , implementasi dan mengulangi prosesnya. </a:t>
            </a:r>
            <a:endParaRPr lang="id-ID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3327737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Setelah melakukan perulangan,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3000" y="3784937"/>
            <a:ext cx="716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id-ID" sz="2000" dirty="0" smtClean="0"/>
              <a:t>Team projek mengevaluasi pekerjaan pada sistem setiap saat.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id-ID" sz="2000" dirty="0" smtClean="0"/>
              <a:t>Evaluasi dilakukan setiap iterasi telah dilakukan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4407613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1066800"/>
            <a:ext cx="4315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 smtClean="0">
                <a:latin typeface="Kristen ITC" pitchFamily="66" charset="0"/>
              </a:rPr>
              <a:t>Interaksi Manusia dan Komputer</a:t>
            </a:r>
            <a:endParaRPr lang="id-ID" sz="2000" dirty="0"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386" y="1600200"/>
            <a:ext cx="32015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 smtClean="0"/>
              <a:t>Konsep / cara berfikir IMK </a:t>
            </a:r>
            <a:endParaRPr lang="id-ID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065683" y="2038290"/>
            <a:ext cx="762111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id-ID" sz="2000" dirty="0" smtClean="0">
                <a:solidFill>
                  <a:srgbClr val="FF0000"/>
                </a:solidFill>
                <a:latin typeface="Kristen ITC" pitchFamily="66" charset="0"/>
              </a:rPr>
              <a:t>Direct manipulation</a:t>
            </a:r>
            <a:r>
              <a:rPr lang="id-ID" sz="2000" dirty="0" smtClean="0"/>
              <a:t>, Konsep IMK yang berinteraksi secara langsung dengan objek melalui tampilan layar.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d-ID" sz="2000" dirty="0" smtClean="0">
                <a:solidFill>
                  <a:srgbClr val="FF0000"/>
                </a:solidFill>
                <a:latin typeface="Kristen ITC" pitchFamily="66" charset="0"/>
              </a:rPr>
              <a:t>Document Metaphor</a:t>
            </a:r>
            <a:r>
              <a:rPr lang="id-ID" sz="2000" dirty="0" smtClean="0"/>
              <a:t>,</a:t>
            </a:r>
          </a:p>
          <a:p>
            <a:pPr marL="901700" indent="-342900">
              <a:buFont typeface="Courier New" pitchFamily="49" charset="0"/>
              <a:buChar char="o"/>
            </a:pPr>
            <a:r>
              <a:rPr lang="id-ID" sz="2000" dirty="0" smtClean="0"/>
              <a:t>Interaksi dengan komputer, melibatkan penelusuran dan memasukkan data pada dokumen elektronik </a:t>
            </a:r>
          </a:p>
          <a:p>
            <a:pPr marL="901700" indent="-342900">
              <a:buFont typeface="Courier New" pitchFamily="49" charset="0"/>
              <a:buChar char="o"/>
            </a:pPr>
            <a:r>
              <a:rPr lang="id-ID" sz="2000" dirty="0" smtClean="0"/>
              <a:t>Pendekatan hyperteks dan hypermedia yang didasarkan pada metaphor document.</a:t>
            </a:r>
          </a:p>
          <a:p>
            <a:pPr marL="901700" indent="-342900">
              <a:buFont typeface="Courier New" pitchFamily="49" charset="0"/>
              <a:buChar char="o"/>
            </a:pPr>
            <a:r>
              <a:rPr lang="id-ID" sz="2000" dirty="0" smtClean="0"/>
              <a:t>Hypertext, kemungkinan user untuk meng-klik dokumen lain. </a:t>
            </a:r>
          </a:p>
          <a:p>
            <a:pPr marL="901700" indent="-342900">
              <a:buFont typeface="Courier New" pitchFamily="49" charset="0"/>
              <a:buChar char="o"/>
            </a:pPr>
            <a:r>
              <a:rPr lang="id-ID" sz="2000" dirty="0" smtClean="0"/>
              <a:t>Hypermedia, memperluas konsep hypertext untuk memasukkan konten multimedia</a:t>
            </a:r>
          </a:p>
          <a:p>
            <a:pPr marL="558800">
              <a:tabLst>
                <a:tab pos="895350" algn="l"/>
              </a:tabLst>
            </a:pPr>
            <a:r>
              <a:rPr lang="id-ID" sz="2000" dirty="0" smtClean="0"/>
              <a:t> 	</a:t>
            </a:r>
            <a:r>
              <a:rPr lang="id-ID" sz="2000" i="1" dirty="0" smtClean="0"/>
              <a:t>contoh:</a:t>
            </a:r>
          </a:p>
          <a:p>
            <a:pPr marL="558800">
              <a:tabLst>
                <a:tab pos="1250950" algn="l"/>
              </a:tabLst>
            </a:pPr>
            <a:r>
              <a:rPr lang="id-ID" sz="2000" i="1" dirty="0"/>
              <a:t>	</a:t>
            </a:r>
            <a:r>
              <a:rPr lang="id-ID" sz="2000" i="1" dirty="0" smtClean="0">
                <a:solidFill>
                  <a:srgbClr val="FF0000"/>
                </a:solidFill>
                <a:latin typeface="Kristen ITC" pitchFamily="66" charset="0"/>
              </a:rPr>
              <a:t>grafik, vidio dan audio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24628315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2485</TotalTime>
  <Words>479</Words>
  <Application>Microsoft Office PowerPoint</Application>
  <PresentationFormat>On-screen Show (4:3)</PresentationFormat>
  <Paragraphs>105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PC-USER</cp:lastModifiedBy>
  <cp:revision>313</cp:revision>
  <dcterms:created xsi:type="dcterms:W3CDTF">2010-08-24T06:47:44Z</dcterms:created>
  <dcterms:modified xsi:type="dcterms:W3CDTF">2019-01-20T09:50:41Z</dcterms:modified>
</cp:coreProperties>
</file>