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75" r:id="rId3"/>
    <p:sldId id="376" r:id="rId4"/>
    <p:sldId id="377" r:id="rId5"/>
    <p:sldId id="391" r:id="rId6"/>
    <p:sldId id="383" r:id="rId7"/>
    <p:sldId id="384" r:id="rId8"/>
    <p:sldId id="385" r:id="rId9"/>
    <p:sldId id="386" r:id="rId10"/>
    <p:sldId id="387" r:id="rId11"/>
    <p:sldId id="388" r:id="rId12"/>
    <p:sldId id="392" r:id="rId13"/>
    <p:sldId id="393" r:id="rId14"/>
    <p:sldId id="394" r:id="rId15"/>
    <p:sldId id="395" r:id="rId16"/>
    <p:sldId id="378" r:id="rId17"/>
    <p:sldId id="379" r:id="rId18"/>
    <p:sldId id="389" r:id="rId19"/>
    <p:sldId id="390" r:id="rId20"/>
    <p:sldId id="380" r:id="rId21"/>
    <p:sldId id="381" r:id="rId22"/>
    <p:sldId id="382" r:id="rId23"/>
    <p:sldId id="3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2" d="100"/>
          <a:sy n="52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21/01/2019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PENGUMPULAN DATA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 </a:t>
            </a:r>
            <a:r>
              <a:rPr lang="id-ID" b="1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96150"/>
              </p:ext>
            </p:extLst>
          </p:nvPr>
        </p:nvGraphicFramePr>
        <p:xfrm>
          <a:off x="623887" y="1569720"/>
          <a:ext cx="7924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id-ID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Carefully structure and formulate the data collection plan with precision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Passive questionnaires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can miss out on finer nuances and leave responses open to interpretation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Respondents can take these questionnaires at a convenient time at their own pace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Very little can be done to encourage the respondents and hence response rates can be low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The questionnaire can reach every corner of the globe if the medium allows for it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9956"/>
            <a:ext cx="1641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Use - Case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6" t="34500" r="24545" b="35750"/>
          <a:stretch/>
        </p:blipFill>
        <p:spPr bwMode="auto">
          <a:xfrm>
            <a:off x="685800" y="1510843"/>
            <a:ext cx="3814324" cy="34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510843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U</a:t>
            </a:r>
            <a:r>
              <a:rPr lang="id-ID" sz="2000" dirty="0" smtClean="0"/>
              <a:t>se questionnaires when the sample subjects are relatively well versed with the ideas being discussed and comfortable with making the right responses without assistance </a:t>
            </a:r>
          </a:p>
          <a:p>
            <a:endParaRPr lang="id-ID" sz="2000" dirty="0"/>
          </a:p>
          <a:p>
            <a:r>
              <a:rPr lang="id-ID" sz="2000" dirty="0" smtClean="0"/>
              <a:t>A survey about newspaper reading habits, for example, would be perfect for this mode</a:t>
            </a:r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079956"/>
            <a:ext cx="1491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Interview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6" t="34500" r="24662" b="35750"/>
          <a:stretch/>
        </p:blipFill>
        <p:spPr bwMode="auto">
          <a:xfrm>
            <a:off x="685799" y="1676400"/>
            <a:ext cx="374596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1974045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Help you build a deeper understanding of the thinking behind the respondents answers</a:t>
            </a:r>
          </a:p>
        </p:txBody>
      </p:sp>
    </p:spTree>
    <p:extLst>
      <p:ext uri="{BB962C8B-B14F-4D97-AF65-F5344CB8AC3E}">
        <p14:creationId xmlns:p14="http://schemas.microsoft.com/office/powerpoint/2010/main" val="2134623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03253"/>
              </p:ext>
            </p:extLst>
          </p:nvPr>
        </p:nvGraphicFramePr>
        <p:xfrm>
          <a:off x="623887" y="1569720"/>
          <a:ext cx="7924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id-ID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Help the researchers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uncover insights and information that they may have missed otherwise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Reaching out to all respondents is a massive time consuming exercise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An interiewer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can give the respondents comfort while answering the questionnaire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Due to many resource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requirements, costs can also tend be high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The physical presence of a well trained interviewer can improve the response rate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To ensure effectiveness, the interviewer must be well trained in skills and subject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92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9956"/>
            <a:ext cx="3666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Focus Group Discussions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3" t="35250" r="24653" b="36000"/>
          <a:stretch/>
        </p:blipFill>
        <p:spPr bwMode="auto">
          <a:xfrm>
            <a:off x="685800" y="1844040"/>
            <a:ext cx="4077200" cy="36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2144" y="2068419"/>
            <a:ext cx="405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Group sessions for a moderated discussion on a subject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705092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90522"/>
              </p:ext>
            </p:extLst>
          </p:nvPr>
        </p:nvGraphicFramePr>
        <p:xfrm>
          <a:off x="623887" y="1569720"/>
          <a:ext cx="7924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id-ID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The presence of several relevant people in a group can lead to healthy discussions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Finding and coordinating with relevant people can be a difficult task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Any in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accurate response will most likely be countered by other members of the focus group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Excessively loud members in the focus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group can subdue the opinions of those less vocal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Researchers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can view both sides of the coin and build a balanced perspective on the matter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>
                          <a:latin typeface="Kristen ITC" pitchFamily="66" charset="0"/>
                          <a:cs typeface="Arial" pitchFamily="34" charset="0"/>
                        </a:rPr>
                        <a:t>The members can oftern fall prey to group think if one of them turns out to be influential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92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solidFill>
                  <a:srgbClr val="FF0000"/>
                </a:solidFill>
                <a:latin typeface="Kristen ITC" pitchFamily="66" charset="0"/>
              </a:rPr>
              <a:t>Jenis Sistem Pengumpulan Data</a:t>
            </a:r>
            <a:endParaRPr lang="id-ID" sz="22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34644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Sistem Pengumpulan Data </a:t>
            </a:r>
            <a:r>
              <a:rPr lang="id-ID" sz="2000" i="1" dirty="0" smtClean="0"/>
              <a:t>Bar Code </a:t>
            </a:r>
            <a:r>
              <a:rPr lang="id-ID" sz="2000" dirty="0" smtClean="0"/>
              <a:t>terbagi dalam tiga tipe dasar: 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891844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438150" algn="l"/>
              </a:tabLst>
            </a:pPr>
            <a:r>
              <a:rPr lang="id-ID" sz="2000" dirty="0" smtClean="0">
                <a:solidFill>
                  <a:srgbClr val="002060"/>
                </a:solidFill>
                <a:latin typeface="Kristen ITC" pitchFamily="66" charset="0"/>
              </a:rPr>
              <a:t>Interactive System</a:t>
            </a:r>
          </a:p>
          <a:p>
            <a:pPr marL="800100" indent="-34290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000" dirty="0" smtClean="0">
                <a:cs typeface="Arial" pitchFamily="34" charset="0"/>
              </a:rPr>
              <a:t>Terdiri dari satu atau lebih portabel yang terhubung secara real time ke komputer.</a:t>
            </a:r>
          </a:p>
          <a:p>
            <a:pPr marL="800100" indent="-34290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000" dirty="0" smtClean="0">
                <a:cs typeface="Arial" pitchFamily="34" charset="0"/>
              </a:rPr>
              <a:t>Komputer dijadikan sebagai pusat mengelola pengumpulan dan verifikasi data saat pengguna memasukkan data </a:t>
            </a:r>
            <a:endParaRPr lang="id-ID" sz="2000" dirty="0">
              <a:cs typeface="Arial" pitchFamily="34" charset="0"/>
            </a:endParaRPr>
          </a:p>
          <a:p>
            <a:pPr marL="457200" indent="-457200">
              <a:buAutoNum type="arabicPeriod" startAt="2"/>
              <a:tabLst>
                <a:tab pos="438150" algn="l"/>
              </a:tabLst>
            </a:pPr>
            <a:r>
              <a:rPr lang="id-ID" sz="2000" dirty="0" smtClean="0">
                <a:solidFill>
                  <a:srgbClr val="002060"/>
                </a:solidFill>
                <a:latin typeface="Kristen ITC" pitchFamily="66" charset="0"/>
              </a:rPr>
              <a:t>Batch System </a:t>
            </a:r>
          </a:p>
          <a:p>
            <a:pPr marL="800100" indent="-34290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000" dirty="0" smtClean="0">
                <a:cs typeface="Arial" pitchFamily="34" charset="0"/>
              </a:rPr>
              <a:t>Menggunakan satu atau lebih portabel untuk mengumpulkan data yang disimpan untuk input selanjutnya ke komputer</a:t>
            </a:r>
          </a:p>
          <a:p>
            <a:pPr marL="800100" indent="-34290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000" dirty="0" smtClean="0">
                <a:cs typeface="Arial" pitchFamily="34" charset="0"/>
              </a:rPr>
              <a:t>Hanya dapat melakukan pengecekkan validitas terbatas</a:t>
            </a:r>
          </a:p>
          <a:p>
            <a:pPr marL="457200" indent="-457200">
              <a:buAutoNum type="arabicPeriod" startAt="3"/>
              <a:tabLst>
                <a:tab pos="438150" algn="l"/>
              </a:tabLst>
            </a:pPr>
            <a:r>
              <a:rPr lang="id-ID" sz="2000" dirty="0" smtClean="0">
                <a:solidFill>
                  <a:srgbClr val="002060"/>
                </a:solidFill>
                <a:latin typeface="Kristen ITC" pitchFamily="66" charset="0"/>
              </a:rPr>
              <a:t>Hybrid System</a:t>
            </a:r>
          </a:p>
          <a:p>
            <a:pPr>
              <a:tabLst>
                <a:tab pos="438150" algn="l"/>
              </a:tabLst>
            </a:pPr>
            <a:r>
              <a:rPr lang="id-ID" sz="2000" dirty="0">
                <a:latin typeface="Kristen ITC" pitchFamily="66" charset="0"/>
              </a:rPr>
              <a:t>	</a:t>
            </a:r>
            <a:r>
              <a:rPr lang="id-ID" sz="2000" dirty="0" smtClean="0">
                <a:cs typeface="Arial" pitchFamily="34" charset="0"/>
              </a:rPr>
              <a:t>Kombinasi keduanya</a:t>
            </a:r>
            <a:endParaRPr lang="id-ID" sz="20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8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771" y="106680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latin typeface="Kristen ITC" pitchFamily="66" charset="0"/>
              </a:rPr>
              <a:t>Interactive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04890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Keuntungan interaktif sistem adalah: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5368" y="1962090"/>
            <a:ext cx="78352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Immediate Data Verification</a:t>
            </a:r>
          </a:p>
          <a:p>
            <a:pPr>
              <a:tabLst>
                <a:tab pos="365125" algn="l"/>
              </a:tabLst>
            </a:pPr>
            <a:r>
              <a:rPr lang="id-ID" sz="2000" dirty="0" smtClean="0"/>
              <a:t>	Saat </a:t>
            </a:r>
            <a:r>
              <a:rPr lang="id-ID" sz="2000" i="1" dirty="0" smtClean="0"/>
              <a:t>user </a:t>
            </a:r>
            <a:r>
              <a:rPr lang="id-ID" sz="2000" dirty="0" smtClean="0"/>
              <a:t>memasukkan data, komputer dapat memeriksa 	validitasnya dan memberikan tanggapan variabel </a:t>
            </a:r>
            <a:r>
              <a:rPr lang="id-ID" sz="2000" i="1" dirty="0" smtClean="0"/>
              <a:t>user 	</a:t>
            </a:r>
            <a:r>
              <a:rPr lang="id-ID" sz="2000" dirty="0" smtClean="0"/>
              <a:t>tergantung pada validitas tersebut. </a:t>
            </a:r>
          </a:p>
          <a:p>
            <a:pPr>
              <a:tabLst>
                <a:tab pos="365125" algn="l"/>
              </a:tabLst>
            </a:pPr>
            <a:endParaRPr lang="id-ID" sz="2000" dirty="0" smtClean="0"/>
          </a:p>
          <a:p>
            <a:pPr marL="342900" indent="-342900"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Sophisticated Data Verification</a:t>
            </a:r>
          </a:p>
          <a:p>
            <a:pPr marL="708025" indent="-342900">
              <a:buFont typeface="Courier New" pitchFamily="49" charset="0"/>
              <a:buChar char="o"/>
              <a:tabLst>
                <a:tab pos="365125" algn="l"/>
              </a:tabLst>
            </a:pPr>
            <a:r>
              <a:rPr lang="id-ID" sz="2000" dirty="0" smtClean="0"/>
              <a:t>Sistem interaktif dapat memeriksa lebih banyak variabel saat melakukan verifikasi data</a:t>
            </a:r>
          </a:p>
          <a:p>
            <a:pPr marL="365125">
              <a:tabLst>
                <a:tab pos="712788" algn="l"/>
              </a:tabLst>
            </a:pPr>
            <a:r>
              <a:rPr lang="id-ID" sz="2000" dirty="0" smtClean="0"/>
              <a:t>	</a:t>
            </a:r>
            <a:r>
              <a:rPr lang="id-ID" sz="2000" i="1" dirty="0" smtClean="0"/>
              <a:t>misalnya:</a:t>
            </a:r>
          </a:p>
          <a:p>
            <a:pPr marL="1079500">
              <a:tabLst>
                <a:tab pos="712788" algn="l"/>
              </a:tabLst>
            </a:pPr>
            <a:r>
              <a:rPr lang="id-ID" sz="2000" i="1" dirty="0" smtClean="0"/>
              <a:t>Sistem batch dapat memeriksa status nomor bagian terakhir yang dikirim ke perangkat portabel </a:t>
            </a:r>
          </a:p>
          <a:p>
            <a:pPr marL="708025" indent="-342900">
              <a:buFont typeface="Courier New" pitchFamily="49" charset="0"/>
              <a:buChar char="o"/>
              <a:tabLst>
                <a:tab pos="712788" algn="l"/>
              </a:tabLst>
            </a:pPr>
            <a:r>
              <a:rPr lang="id-ID" sz="2000" dirty="0" smtClean="0"/>
              <a:t>Sistem interaktif dapat memeriksa status nomor bagian terhadap seluruh inventaris. 	</a:t>
            </a:r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771" y="106680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latin typeface="Kristen ITC" pitchFamily="66" charset="0"/>
              </a:rPr>
              <a:t>Interactive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04890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Keuntungan interaktif sistem adalah: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5368" y="1962090"/>
            <a:ext cx="78352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User Interaction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Sistem interaktif dapat memberikan feedback yang baik kepada </a:t>
            </a:r>
            <a:r>
              <a:rPr lang="id-ID" sz="2000" i="1" dirty="0" smtClean="0"/>
              <a:t>user </a:t>
            </a:r>
            <a:r>
              <a:rPr lang="id-ID" sz="2000" dirty="0" smtClean="0"/>
              <a:t> ketika error terjadi. 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Sistem dapat memeriksa lebih banyak variabel.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Untuk menyelesaikan masalah </a:t>
            </a:r>
            <a:r>
              <a:rPr lang="id-ID" sz="2000" i="1" dirty="0" smtClean="0"/>
              <a:t>user </a:t>
            </a:r>
            <a:r>
              <a:rPr lang="id-ID" sz="2000" dirty="0" smtClean="0"/>
              <a:t>dapat menyesuaikan respon yang diberikan </a:t>
            </a:r>
          </a:p>
          <a:p>
            <a:pPr marL="708025" indent="-342900">
              <a:buFont typeface="Courier New" pitchFamily="49" charset="0"/>
              <a:buChar char="o"/>
            </a:pPr>
            <a:endParaRPr lang="id-ID" sz="2000" dirty="0" smtClean="0"/>
          </a:p>
          <a:p>
            <a:pPr marL="342900" indent="-342900"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Error Reduction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Semua keuntungan cendrung mengurangi kesalahan dalam sistem interaktif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Mengurangi biaya tenaga kerja untuk memperbaiki kesalahan, serta konsekuensi tindakan terhadap data yang salah. </a:t>
            </a:r>
          </a:p>
        </p:txBody>
      </p:sp>
    </p:spTree>
    <p:extLst>
      <p:ext uri="{BB962C8B-B14F-4D97-AF65-F5344CB8AC3E}">
        <p14:creationId xmlns:p14="http://schemas.microsoft.com/office/powerpoint/2010/main" val="1869961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771" y="106680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latin typeface="Kristen ITC" pitchFamily="66" charset="0"/>
              </a:rPr>
              <a:t>Interactive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04890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Keuntungan interaktif sistem adalah: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5368" y="1962090"/>
            <a:ext cx="7835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Easy Setup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Menggunakan teknik pemrograman standar dan pengecekkan kesalahan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Dapat memproses setiap transaksi dan memverifikasi data secara real time.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Pemrosesan batch memerlukan cara untuk mempross data dalam batch dan mekanisme untuk memperbaiki kesalahan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116454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752600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latin typeface="Kristen ITC" pitchFamily="66" charset="0"/>
              </a:rPr>
              <a:t>Overview</a:t>
            </a:r>
            <a:endParaRPr lang="id-ID" sz="2200" dirty="0"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514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Data Collection System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Data Model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Data Dictionary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8150" algn="l"/>
              </a:tabLst>
            </a:pPr>
            <a:r>
              <a:rPr lang="id-ID" dirty="0">
                <a:solidFill>
                  <a:srgbClr val="002060"/>
                </a:solidFill>
                <a:latin typeface="Kristen ITC" pitchFamily="66" charset="0"/>
              </a:rPr>
              <a:t>Batch System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Sistem batch umumnya digunakan dengan pembaca portabel.</a:t>
            </a:r>
          </a:p>
          <a:p>
            <a:r>
              <a:rPr lang="id-ID" sz="2000" dirty="0" smtClean="0"/>
              <a:t>Keuntungan  </a:t>
            </a:r>
            <a:r>
              <a:rPr lang="id-ID" sz="2000" dirty="0" smtClean="0">
                <a:solidFill>
                  <a:srgbClr val="002060"/>
                </a:solidFill>
                <a:latin typeface="Kristen ITC" pitchFamily="66" charset="0"/>
              </a:rPr>
              <a:t>batch system </a:t>
            </a:r>
            <a:r>
              <a:rPr lang="id-ID" sz="2000" dirty="0" smtClean="0"/>
              <a:t>adalah: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63914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Economical for Standard Portables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Portabel dapat digunakan untuk aplikasi batch atau real time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Aplikasi real time memerlukan jaringan radio frekuensi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Reliable in Mission-Critical Application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Pemrosesan batch mendistribusikan pengumpulan data yang </a:t>
            </a:r>
            <a:r>
              <a:rPr lang="id-ID" sz="2000" i="1" dirty="0" smtClean="0"/>
              <a:t>stand alone </a:t>
            </a:r>
            <a:endParaRPr lang="id-ID" sz="2000" dirty="0" smtClean="0"/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Pengoperasian sistem tidak tergantung pada komputer pusat. 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Bisa diganti untuk unit tertentu yang gagal</a:t>
            </a:r>
          </a:p>
          <a:p>
            <a:pPr marL="708025" indent="-342900">
              <a:buFont typeface="Courier New" pitchFamily="49" charset="0"/>
              <a:buChar char="o"/>
            </a:pPr>
            <a:r>
              <a:rPr lang="id-ID" sz="2000" dirty="0" smtClean="0"/>
              <a:t>Pengumpulan data dapat dilanjutkan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14300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8150" algn="l"/>
              </a:tabLst>
            </a:pPr>
            <a:r>
              <a:rPr lang="id-ID" dirty="0" smtClean="0">
                <a:solidFill>
                  <a:srgbClr val="002060"/>
                </a:solidFill>
                <a:latin typeface="Kristen ITC" pitchFamily="66" charset="0"/>
              </a:rPr>
              <a:t>Hybrid System </a:t>
            </a:r>
            <a:endParaRPr lang="id-ID" dirty="0">
              <a:solidFill>
                <a:srgbClr val="00206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781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Beberapa penggabungan atribut sistem  dachf dan batri mode interakti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578595" y="2450068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8150" algn="l"/>
              </a:tabLst>
            </a:pPr>
            <a:r>
              <a:rPr lang="id-ID" dirty="0" smtClean="0">
                <a:solidFill>
                  <a:srgbClr val="002060"/>
                </a:solidFill>
                <a:latin typeface="Kristen ITC" pitchFamily="66" charset="0"/>
              </a:rPr>
              <a:t>Radio frequency systems</a:t>
            </a:r>
            <a:endParaRPr lang="id-ID" dirty="0">
              <a:solidFill>
                <a:srgbClr val="002060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73514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Menggunakan sinyal radio frekuensi untuk menghubungkan pembaca portabel ke pusat komputer secara interaktif. </a:t>
            </a:r>
          </a:p>
          <a:p>
            <a:endParaRPr lang="id-ID" sz="2000" dirty="0" smtClean="0"/>
          </a:p>
          <a:p>
            <a:r>
              <a:rPr lang="id-ID" sz="2000" dirty="0" smtClean="0"/>
              <a:t>Jenis-jenis radio frekuensi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id-ID" sz="2000" dirty="0" smtClean="0"/>
              <a:t>Simpel RF barcode device.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id-ID" sz="2000" dirty="0" smtClean="0"/>
              <a:t>Jenis lain dari sistem RF menghubungkan portabel ke jaringan komputer melalui titik akses RF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990600"/>
            <a:ext cx="28600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>
                <a:solidFill>
                  <a:srgbClr val="002060"/>
                </a:solidFill>
                <a:latin typeface="Kristen ITC" pitchFamily="66" charset="0"/>
              </a:rPr>
              <a:t>What's a Bar Code?</a:t>
            </a:r>
            <a:endParaRPr lang="id-ID" sz="2200" dirty="0">
              <a:solidFill>
                <a:srgbClr val="00206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223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79956"/>
            <a:ext cx="4472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solidFill>
                  <a:srgbClr val="FF0000"/>
                </a:solidFill>
                <a:latin typeface="Kristen ITC" pitchFamily="66" charset="0"/>
              </a:rPr>
              <a:t>Pengumpulan Data - Organisasi</a:t>
            </a:r>
            <a:endParaRPr lang="id-ID" sz="22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460" y="1600200"/>
            <a:ext cx="734334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Sentralisasi pengumpulan data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Fokus data collection dari survei individu ke prosedur kerja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Organisasi dalam tim </a:t>
            </a:r>
          </a:p>
          <a:p>
            <a:pPr marL="708025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sz="2000" dirty="0" smtClean="0"/>
              <a:t>Perencanaan dan koordinasi </a:t>
            </a:r>
          </a:p>
          <a:p>
            <a:pPr marL="708025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sz="2000" dirty="0" smtClean="0"/>
              <a:t>Alat pelaporan </a:t>
            </a:r>
          </a:p>
          <a:p>
            <a:pPr marL="708025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sz="2000" dirty="0" smtClean="0"/>
              <a:t>Registrasi data </a:t>
            </a:r>
          </a:p>
          <a:p>
            <a:pPr marL="708025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sz="2000" dirty="0" smtClean="0"/>
              <a:t>Prosedur pengingat </a:t>
            </a:r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79956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solidFill>
                  <a:srgbClr val="FF0000"/>
                </a:solidFill>
                <a:latin typeface="Kristen ITC" pitchFamily="66" charset="0"/>
              </a:rPr>
              <a:t>Data Collection</a:t>
            </a:r>
            <a:endParaRPr lang="id-ID" sz="22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87" y="18288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Proses mengumpulkan dan mengukur informasi tentang variabel-variabel yang ditargetkan dalam suatu sistem yang mapan, yang kemudian memungkinkan sesorang untuk menjawab pertanyaan yang relavan dan mengevaluasi hasil.</a:t>
            </a:r>
          </a:p>
          <a:p>
            <a:endParaRPr lang="id-ID" sz="2000" dirty="0"/>
          </a:p>
          <a:p>
            <a:r>
              <a:rPr lang="id-ID" sz="2000" dirty="0" smtClean="0"/>
              <a:t>Tujuan Data Collection: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Untuk menangkap bukti kualitas yang memungkinkan analisis untuk mengarah pada perumusan jawaban yang meyakinkan dan kredibel untuk pertanyaan-pertanyaan yang telah diajukan.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29983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79956"/>
            <a:ext cx="7558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Konsekuensi dari Data yang dikumpulkan secara tidak benar, adalah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023" y="2130552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Ketidak mampuan untuk menjawab pertanyaan penelitian secara akurat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Ketidak mampuan untuk mengulang dan memvalidasi penelitian. </a:t>
            </a:r>
          </a:p>
        </p:txBody>
      </p:sp>
    </p:spTree>
    <p:extLst>
      <p:ext uri="{BB962C8B-B14F-4D97-AF65-F5344CB8AC3E}">
        <p14:creationId xmlns:p14="http://schemas.microsoft.com/office/powerpoint/2010/main" val="1530881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9956"/>
            <a:ext cx="3815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Teknik Pengumpulan Data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5729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Observasi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78737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A very quick and effective way of collecting data with minimal instuction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5" t="34500" r="24521" b="36250"/>
          <a:stretch/>
        </p:blipFill>
        <p:spPr bwMode="auto">
          <a:xfrm>
            <a:off x="4953000" y="2225354"/>
            <a:ext cx="3707000" cy="326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2810"/>
              </p:ext>
            </p:extLst>
          </p:nvPr>
        </p:nvGraphicFramePr>
        <p:xfrm>
          <a:off x="623887" y="1569720"/>
          <a:ext cx="7924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id-ID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You don’t have to worry about non-responsive survey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subjects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Complex observations require complex training and are more prone to bias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If the observation is simple it does,t require training for the survey workforce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Analysis may rely heavily on experts who must know what to observe and how to interpret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Time and resources required are minimal for simple observations 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Kristen ITC" pitchFamily="66" charset="0"/>
                          <a:cs typeface="Arial" pitchFamily="34" charset="0"/>
                        </a:rPr>
                        <a:t>No direct interaction with the</a:t>
                      </a:r>
                      <a:r>
                        <a:rPr lang="id-ID" sz="2000" baseline="0" dirty="0" smtClean="0">
                          <a:latin typeface="Kristen ITC" pitchFamily="66" charset="0"/>
                          <a:cs typeface="Arial" pitchFamily="34" charset="0"/>
                        </a:rPr>
                        <a:t> subjects might result in information loss</a:t>
                      </a:r>
                      <a:endParaRPr lang="id-ID" sz="2000" dirty="0"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9956"/>
            <a:ext cx="1641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Use - Case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71709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Making direct observations can be a good way of collecting simple information about mechanical, orderly task-</a:t>
            </a:r>
          </a:p>
          <a:p>
            <a:endParaRPr lang="id-ID" sz="2000" dirty="0"/>
          </a:p>
          <a:p>
            <a:r>
              <a:rPr lang="id-ID" sz="2000" dirty="0" smtClean="0"/>
              <a:t>Like checking the number of manual interventions required in a day to keep an assembly line functioning smoothly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34749" r="24513" b="35751"/>
          <a:stretch/>
        </p:blipFill>
        <p:spPr bwMode="auto">
          <a:xfrm>
            <a:off x="4343399" y="1771708"/>
            <a:ext cx="4243969" cy="386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9956"/>
            <a:ext cx="2266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Questionnaires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0" t="35000" r="24568" b="36250"/>
          <a:stretch/>
        </p:blipFill>
        <p:spPr bwMode="auto">
          <a:xfrm>
            <a:off x="685800" y="1943100"/>
            <a:ext cx="335942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997095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Consists of a series of questions for gathering information from responden</a:t>
            </a:r>
          </a:p>
        </p:txBody>
      </p:sp>
    </p:spTree>
    <p:extLst>
      <p:ext uri="{BB962C8B-B14F-4D97-AF65-F5344CB8AC3E}">
        <p14:creationId xmlns:p14="http://schemas.microsoft.com/office/powerpoint/2010/main" val="105652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903</Words>
  <Application>Microsoft Office PowerPoint</Application>
  <PresentationFormat>On-screen Show (4:3)</PresentationFormat>
  <Paragraphs>152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PC-USER</cp:lastModifiedBy>
  <cp:revision>300</cp:revision>
  <dcterms:created xsi:type="dcterms:W3CDTF">2010-08-24T06:47:44Z</dcterms:created>
  <dcterms:modified xsi:type="dcterms:W3CDTF">2019-01-21T10:13:15Z</dcterms:modified>
</cp:coreProperties>
</file>