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74" r:id="rId14"/>
    <p:sldId id="387" r:id="rId15"/>
    <p:sldId id="388" r:id="rId16"/>
    <p:sldId id="393" r:id="rId17"/>
    <p:sldId id="395" r:id="rId18"/>
    <p:sldId id="396" r:id="rId19"/>
    <p:sldId id="389" r:id="rId20"/>
    <p:sldId id="390" r:id="rId21"/>
    <p:sldId id="391" r:id="rId22"/>
    <p:sldId id="392" r:id="rId23"/>
    <p:sldId id="394" r:id="rId24"/>
    <p:sldId id="397" r:id="rId25"/>
    <p:sldId id="398" r:id="rId26"/>
    <p:sldId id="399" r:id="rId27"/>
    <p:sldId id="38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3" d="100"/>
          <a:sy n="6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21/01/2019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D523-8C1C-46B8-9118-54132A62D73B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787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dirty="0" smtClean="0"/>
              <a:t>https://www.coursera.org/lecture/human-computer-interaction/wizard-of-oz-9f0pI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7EC3A-0FA8-4B6E-8C0C-E823D2E95479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240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DESIGN, PROTOTYPING AND CONSTRUCTION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 </a:t>
            </a:r>
            <a:r>
              <a:rPr lang="id-ID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125012"/>
            <a:ext cx="175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dirty="0">
                <a:latin typeface="Kristen ITC" pitchFamily="66" charset="0"/>
              </a:rPr>
              <a:t>Wireframe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765614"/>
            <a:ext cx="3830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Beberapa Kelebihan </a:t>
            </a:r>
            <a:r>
              <a:rPr lang="id-ID" sz="2000" i="1" dirty="0" smtClean="0"/>
              <a:t>Wireframe</a:t>
            </a:r>
            <a:r>
              <a:rPr lang="id-ID" sz="2000" dirty="0" smtClean="0"/>
              <a:t>: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1" y="2362200"/>
            <a:ext cx="3976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id-ID" sz="2000" dirty="0"/>
              <a:t>Menggambarkan </a:t>
            </a:r>
            <a:r>
              <a:rPr lang="id-ID" sz="2000" i="1" dirty="0"/>
              <a:t>layout</a:t>
            </a:r>
            <a:r>
              <a:rPr lang="id-ID" sz="2000" dirty="0"/>
              <a:t> umum dari </a:t>
            </a:r>
            <a:r>
              <a:rPr lang="id-ID" sz="2000" i="1" dirty="0"/>
              <a:t>website </a:t>
            </a:r>
            <a:r>
              <a:rPr lang="id-ID" sz="2000" dirty="0"/>
              <a:t>atau aplikasi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000" dirty="0"/>
              <a:t>Membangun kepercayaan dengan </a:t>
            </a:r>
            <a:r>
              <a:rPr lang="id-ID" sz="2000" i="1" dirty="0"/>
              <a:t>user </a:t>
            </a:r>
            <a:r>
              <a:rPr lang="id-ID" sz="2000" dirty="0"/>
              <a:t>dan </a:t>
            </a:r>
            <a:r>
              <a:rPr lang="id-ID" sz="2000" i="1" dirty="0"/>
              <a:t>stakeholders</a:t>
            </a:r>
            <a:endParaRPr lang="id-ID" sz="2000" dirty="0"/>
          </a:p>
          <a:p>
            <a:pPr marL="457200" indent="-457200">
              <a:buFont typeface="+mj-lt"/>
              <a:buAutoNum type="alphaLcPeriod"/>
            </a:pPr>
            <a:r>
              <a:rPr lang="id-ID" sz="2000" dirty="0"/>
              <a:t>Menghemat biaya dan waktu</a:t>
            </a:r>
          </a:p>
        </p:txBody>
      </p:sp>
      <p:pic>
        <p:nvPicPr>
          <p:cNvPr id="3074" name="Picture 2" descr="C:\Users\PC-USER\Downloads\wirefr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1355844"/>
            <a:ext cx="4100513" cy="47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96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3490" y="1125012"/>
            <a:ext cx="1444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dirty="0" smtClean="0">
                <a:latin typeface="Kristen ITC" pitchFamily="66" charset="0"/>
              </a:rPr>
              <a:t>Mockup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228345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Menyampaikan aspek desain visual, termasuk gambar, warna, dan tipografi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Memberikan gambaran secara detail sebelum produk dibuat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678268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125012"/>
            <a:ext cx="1444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dirty="0" smtClean="0">
                <a:latin typeface="Kristen ITC" pitchFamily="66" charset="0"/>
              </a:rPr>
              <a:t>Mockup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752600"/>
            <a:ext cx="3591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Beberapa kelebihan </a:t>
            </a:r>
            <a:r>
              <a:rPr lang="id-ID" sz="2000" i="1" dirty="0" smtClean="0">
                <a:latin typeface="Kristen ITC" pitchFamily="66" charset="0"/>
              </a:rPr>
              <a:t>mockup</a:t>
            </a:r>
            <a:r>
              <a:rPr lang="id-ID" sz="2000" dirty="0" smtClean="0"/>
              <a:t>: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2286000"/>
            <a:ext cx="39766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id-ID" sz="2000" dirty="0"/>
              <a:t>Mengorganisir detail dari proyek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000" dirty="0"/>
              <a:t>Menemukan </a:t>
            </a:r>
            <a:r>
              <a:rPr lang="id-ID" sz="2000" i="1" dirty="0"/>
              <a:t>error</a:t>
            </a:r>
            <a:endParaRPr lang="id-ID" sz="2000" dirty="0"/>
          </a:p>
          <a:p>
            <a:pPr marL="457200" indent="-457200">
              <a:buFont typeface="+mj-lt"/>
              <a:buAutoNum type="alphaLcPeriod"/>
            </a:pPr>
            <a:r>
              <a:rPr lang="id-ID" sz="2000" dirty="0"/>
              <a:t>Menterjemahkan ide ke dalam bahasa yang dapat dimengerti </a:t>
            </a:r>
            <a:r>
              <a:rPr lang="id-ID" sz="2000" i="1" dirty="0"/>
              <a:t>stakeholders</a:t>
            </a:r>
            <a:endParaRPr lang="id-ID" sz="2000" dirty="0"/>
          </a:p>
          <a:p>
            <a:pPr marL="457200" indent="-457200">
              <a:buFont typeface="+mj-lt"/>
              <a:buAutoNum type="alphaLcPeriod"/>
            </a:pPr>
            <a:r>
              <a:rPr lang="id-ID" sz="2000" dirty="0"/>
              <a:t>Menyampaikan ide kepada anggota tim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000" dirty="0"/>
              <a:t>Implementasi desain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000" dirty="0"/>
              <a:t>Perspektif </a:t>
            </a:r>
            <a:r>
              <a:rPr lang="id-ID" sz="2000" i="1" dirty="0"/>
              <a:t>user</a:t>
            </a:r>
            <a:endParaRPr lang="id-ID" sz="2000" dirty="0"/>
          </a:p>
        </p:txBody>
      </p:sp>
      <p:pic>
        <p:nvPicPr>
          <p:cNvPr id="4098" name="Picture 2" descr="C:\Users\PC-USER\Downloads\Mock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22" y="1355844"/>
            <a:ext cx="4395455" cy="48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68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4502" y="1290935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dirty="0" smtClean="0">
                <a:latin typeface="Kristen ITC" pitchFamily="66" charset="0"/>
              </a:rPr>
              <a:t>Prototype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981200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Dapat di-klik dan user akan mendapatkan respon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Mensimulasikan bagaimana </a:t>
            </a:r>
            <a:r>
              <a:rPr lang="id-ID" sz="2000" i="1" dirty="0" smtClean="0"/>
              <a:t>user </a:t>
            </a:r>
            <a:r>
              <a:rPr lang="id-ID" sz="2000" dirty="0" smtClean="0"/>
              <a:t>berinteraksi dengan </a:t>
            </a:r>
            <a:r>
              <a:rPr lang="id-ID" sz="2000" i="1" dirty="0" smtClean="0"/>
              <a:t>user interface </a:t>
            </a:r>
            <a:r>
              <a:rPr lang="id-ID" sz="2000" dirty="0" smtClean="0"/>
              <a:t>secara nyata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Meningkatkan komunikasi yang efektif sehingga memungkinkan desainer untuk menjadi </a:t>
            </a:r>
            <a:r>
              <a:rPr lang="id-ID" sz="2000" i="1" dirty="0" smtClean="0"/>
              <a:t>user journey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Menemukan masalah potensial pada tahap awal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387223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143000"/>
            <a:ext cx="2826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/>
              <a:t>Mengapa </a:t>
            </a:r>
            <a:r>
              <a:rPr lang="en-US" sz="2200" dirty="0">
                <a:solidFill>
                  <a:srgbClr val="FF0000"/>
                </a:solidFill>
                <a:latin typeface="Kristen ITC" pitchFamily="66" charset="0"/>
              </a:rPr>
              <a:t>Prototype</a:t>
            </a:r>
            <a:endParaRPr lang="id-ID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1" y="18288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Evaluasi dan </a:t>
            </a:r>
            <a:r>
              <a:rPr lang="id-ID" sz="2000" i="1" dirty="0" smtClean="0"/>
              <a:t>feedback </a:t>
            </a:r>
            <a:r>
              <a:rPr lang="id-ID" sz="2000" dirty="0" smtClean="0"/>
              <a:t>sangat penting dalam </a:t>
            </a:r>
            <a:r>
              <a:rPr lang="id-ID" sz="2000" i="1" dirty="0" smtClean="0"/>
              <a:t>interaction design</a:t>
            </a:r>
            <a:r>
              <a:rPr lang="id-ID" sz="2000" dirty="0"/>
              <a:t> </a:t>
            </a:r>
            <a:endParaRPr lang="id-ID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Stakeholder dapat melihat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Berinteraksi dengan prototipe lebih mudah dapada menggunakan dokumen atau gambar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Anggota (Tim) dapat berkomunikasi secara efektif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Dapat menguji ide-ide untuk diri sendiri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Aspek desain yang sangat penting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Prototipe menjawab pertanyaan dan mendukung desainer dalam memilih diantara alternatif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8218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143000"/>
            <a:ext cx="50241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 smtClean="0"/>
              <a:t>Apa yang harus ada dalam </a:t>
            </a:r>
            <a:r>
              <a:rPr lang="en-US" sz="2200" dirty="0" smtClean="0">
                <a:solidFill>
                  <a:srgbClr val="FF0000"/>
                </a:solidFill>
                <a:latin typeface="Kristen ITC" pitchFamily="66" charset="0"/>
              </a:rPr>
              <a:t>Prototype</a:t>
            </a:r>
            <a:endParaRPr lang="id-ID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905000"/>
            <a:ext cx="6934200" cy="171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Technical issues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Work flow, task design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/>
              <a:t>Screen layouts and Information display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Difficult, Controversial, Critical areas </a:t>
            </a:r>
            <a:endParaRPr lang="id-ID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4787572"/>
            <a:ext cx="4800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solidFill>
                  <a:srgbClr val="FF0000"/>
                </a:solidFill>
                <a:latin typeface="Kristen ITC" pitchFamily="66" charset="0"/>
              </a:rPr>
              <a:t>Difficult, Controversial, Critical </a:t>
            </a:r>
            <a:r>
              <a:rPr lang="id-ID" dirty="0" smtClean="0">
                <a:solidFill>
                  <a:srgbClr val="FF0000"/>
                </a:solidFill>
                <a:latin typeface="Kristen ITC" pitchFamily="66" charset="0"/>
              </a:rPr>
              <a:t>areas  </a:t>
            </a:r>
            <a:endParaRPr lang="id-ID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519" y="3938570"/>
            <a:ext cx="1755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3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TUGAS</a:t>
            </a:r>
            <a:endParaRPr lang="en-US" sz="3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648200"/>
            <a:ext cx="76200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4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sz="4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8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116340"/>
            <a:ext cx="5824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Low-Fidelity Prototyping</a:t>
            </a:r>
          </a:p>
          <a:p>
            <a:r>
              <a:rPr lang="id-ID" sz="2000" dirty="0" smtClean="0">
                <a:solidFill>
                  <a:srgbClr val="FF0000"/>
                </a:solidFill>
                <a:cs typeface="Arial" pitchFamily="34" charset="0"/>
              </a:rPr>
              <a:t>(Prototipe dengan tingkat ketepatan yang rendah)</a:t>
            </a:r>
            <a:endParaRPr lang="id-ID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2057400"/>
            <a:ext cx="5595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cs typeface="Arial" pitchFamily="34" charset="0"/>
              </a:rPr>
              <a:t>Karakteristik </a:t>
            </a:r>
            <a:r>
              <a:rPr lang="id-ID" sz="2000" dirty="0" smtClean="0">
                <a:latin typeface="Kristen ITC" pitchFamily="66" charset="0"/>
                <a:cs typeface="Arial" pitchFamily="34" charset="0"/>
              </a:rPr>
              <a:t>Low-Fidelity Prototype</a:t>
            </a:r>
            <a:endParaRPr lang="id-ID" sz="2000" dirty="0">
              <a:latin typeface="Kristen ITC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170" y="2495490"/>
            <a:ext cx="78814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Gambaran cepat dari sistem final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Mempunyai fungsi atau interaksi yang terbatas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Lebih menggambarkan konsep, perancangan, alternativ dan layout layar dibanding model interaksi pengguna dengan sistem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Mendemonstrasikan secara umum </a:t>
            </a:r>
            <a:r>
              <a:rPr lang="id-ID" sz="2000" i="1" dirty="0" smtClean="0">
                <a:cs typeface="Arial" pitchFamily="34" charset="0"/>
              </a:rPr>
              <a:t>‘feel and look’ </a:t>
            </a:r>
            <a:r>
              <a:rPr lang="id-ID" sz="2000" dirty="0" smtClean="0">
                <a:cs typeface="Arial" pitchFamily="34" charset="0"/>
              </a:rPr>
              <a:t>dari </a:t>
            </a:r>
            <a:r>
              <a:rPr lang="id-ID" sz="2000" i="1" dirty="0" smtClean="0">
                <a:cs typeface="Arial" pitchFamily="34" charset="0"/>
              </a:rPr>
              <a:t>user interface</a:t>
            </a:r>
            <a:endParaRPr lang="id-ID" sz="2000" dirty="0" smtClean="0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Tidak untuk memperlihatkan secara rinci bagaimana operasi sistem aplikasi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Digunakan pada awal siklus perancangan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Memperlihatkan konsep pendekatan secara umumtanpa harus membuang banyak tenaga, biaya dan waktu</a:t>
            </a:r>
            <a:endParaRPr lang="id-ID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6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116340"/>
            <a:ext cx="5240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Mid-Fidelity Prototyping</a:t>
            </a:r>
          </a:p>
          <a:p>
            <a:r>
              <a:rPr lang="id-ID" sz="2000" dirty="0" smtClean="0">
                <a:solidFill>
                  <a:srgbClr val="FF0000"/>
                </a:solidFill>
                <a:cs typeface="Arial" pitchFamily="34" charset="0"/>
              </a:rPr>
              <a:t>(Prototipe dengan tingkat ketepatan sedang)</a:t>
            </a:r>
            <a:endParaRPr lang="id-ID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788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cs typeface="Arial" pitchFamily="34" charset="0"/>
              </a:rPr>
              <a:t>Contoh tools yang digunakan adalah powerpoint, illustrator, dll</a:t>
            </a:r>
            <a:endParaRPr lang="id-ID" sz="2000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90800"/>
            <a:ext cx="5012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High-Fidelity Prototyping</a:t>
            </a:r>
          </a:p>
          <a:p>
            <a:r>
              <a:rPr lang="id-ID" sz="2000" dirty="0" smtClean="0">
                <a:solidFill>
                  <a:srgbClr val="FF0000"/>
                </a:solidFill>
                <a:cs typeface="Arial" pitchFamily="34" charset="0"/>
              </a:rPr>
              <a:t>(Prototipe dengan tingkat ketepatan tinggi)</a:t>
            </a:r>
            <a:endParaRPr lang="id-ID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33690"/>
            <a:ext cx="788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cs typeface="Arial" pitchFamily="34" charset="0"/>
              </a:rPr>
              <a:t>Tools yang digunakan adalah:</a:t>
            </a:r>
            <a:endParaRPr lang="id-ID" sz="20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0170" y="3790890"/>
            <a:ext cx="738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Moacromedia director, visual basic, flash, illustrator</a:t>
            </a:r>
            <a:endParaRPr lang="id-ID" sz="2000" dirty="0">
              <a:cs typeface="Arial" pitchFamily="34" charset="0"/>
            </a:endParaRPr>
          </a:p>
        </p:txBody>
      </p:sp>
      <p:pic>
        <p:nvPicPr>
          <p:cNvPr id="1026" name="Picture 2" descr="C:\Users\PC-USER\Downloads\dir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76312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USER\Downloads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191000"/>
            <a:ext cx="35378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74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9816" y="990600"/>
            <a:ext cx="5012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High-Fidelity Prototyping</a:t>
            </a:r>
          </a:p>
          <a:p>
            <a:r>
              <a:rPr lang="id-ID" sz="2000" dirty="0" smtClean="0">
                <a:solidFill>
                  <a:srgbClr val="FF0000"/>
                </a:solidFill>
                <a:cs typeface="Arial" pitchFamily="34" charset="0"/>
              </a:rPr>
              <a:t>(Prototipe dengan tingkat ketepatan tinggi)</a:t>
            </a:r>
            <a:endParaRPr lang="id-ID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16" y="1799665"/>
            <a:ext cx="788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cs typeface="Arial" pitchFamily="34" charset="0"/>
              </a:rPr>
              <a:t>Karakteristik </a:t>
            </a:r>
            <a:r>
              <a:rPr lang="id-ID" sz="2000" dirty="0" smtClean="0">
                <a:latin typeface="Kristen ITC" pitchFamily="66" charset="0"/>
                <a:cs typeface="Arial" pitchFamily="34" charset="0"/>
              </a:rPr>
              <a:t>high-fidelity prototype</a:t>
            </a:r>
            <a:endParaRPr lang="id-ID" sz="2000" dirty="0">
              <a:latin typeface="Kristen ITC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00" y="2239399"/>
            <a:ext cx="7870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Mempunyai </a:t>
            </a:r>
            <a:r>
              <a:rPr lang="id-ID" dirty="0"/>
              <a:t>interaksi penuh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Pengguna </a:t>
            </a:r>
            <a:r>
              <a:rPr lang="id-ID" dirty="0"/>
              <a:t>dapat memasukkan data kedalam medan masukan, menanggapi pesan, memilih icon untuk membuka window,berinteraksi dengan UI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Mewakili </a:t>
            </a:r>
            <a:r>
              <a:rPr lang="id-ID" dirty="0"/>
              <a:t>fungsi-fungsi inti dari antarmuka pengguna produk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Umumnya </a:t>
            </a:r>
            <a:r>
              <a:rPr lang="id-ID" dirty="0"/>
              <a:t>dibuat dengan 4GLs seperti Smalltalk atau bahasa </a:t>
            </a:r>
            <a:r>
              <a:rPr lang="id-ID" dirty="0" smtClean="0"/>
              <a:t>pemrograman </a:t>
            </a:r>
            <a:r>
              <a:rPr lang="id-ID" dirty="0"/>
              <a:t>berbasis visual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Dapat </a:t>
            </a:r>
            <a:r>
              <a:rPr lang="id-ID" dirty="0"/>
              <a:t>mensimulasikan sebagaian besar fungsi dari sistem akhir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Trade </a:t>
            </a:r>
            <a:r>
              <a:rPr lang="id-ID" dirty="0"/>
              <a:t>off kecepatan dengan ketelian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Tidak </a:t>
            </a:r>
            <a:r>
              <a:rPr lang="id-ID" dirty="0"/>
              <a:t>secepat dan semudah membuat prototipe low-fidelity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Mewakili </a:t>
            </a:r>
            <a:r>
              <a:rPr lang="id-ID" dirty="0"/>
              <a:t>antarmuka pengguna yang akan diimplementasikan dalam produk akhir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dirty="0" smtClean="0"/>
              <a:t>Mempunyai </a:t>
            </a:r>
            <a:r>
              <a:rPr lang="id-ID" dirty="0"/>
              <a:t>penampilan yang sangat mirip dengan produk aktual</a:t>
            </a:r>
          </a:p>
        </p:txBody>
      </p:sp>
    </p:spTree>
    <p:extLst>
      <p:ext uri="{BB962C8B-B14F-4D97-AF65-F5344CB8AC3E}">
        <p14:creationId xmlns:p14="http://schemas.microsoft.com/office/powerpoint/2010/main" val="23551593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102345"/>
            <a:ext cx="200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Storyboards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723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Sering digambarkan dengan skenario, lebih detail dan mengganti peran dari pemain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Serangkaian sketsa yang menunjukkan bagaimana user dapat berkembang melalui tugas dengan menggunakan perangkat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Digunakan sejak awal desain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Visual script yang akan dijadikan outline dari sebuah proyek, ditampilkan shot by shot yang biasa disebut dengan istilah scene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8218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752600"/>
            <a:ext cx="1479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>
                <a:latin typeface="Kristen ITC" pitchFamily="66" charset="0"/>
              </a:rPr>
              <a:t>Overview</a:t>
            </a:r>
            <a:endParaRPr lang="id-ID" sz="2200" dirty="0"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514600"/>
            <a:ext cx="4572000" cy="2343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Prototyping </a:t>
            </a:r>
            <a:r>
              <a:rPr lang="en-US" sz="2000" dirty="0"/>
              <a:t>and construction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Conceptual </a:t>
            </a:r>
            <a:r>
              <a:rPr lang="en-US" sz="2000" dirty="0"/>
              <a:t>design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Physical </a:t>
            </a:r>
            <a:r>
              <a:rPr lang="en-US" sz="2000" dirty="0"/>
              <a:t>design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Generating </a:t>
            </a:r>
            <a:r>
              <a:rPr lang="en-US" sz="2000" dirty="0"/>
              <a:t>prototypes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Tool </a:t>
            </a:r>
            <a:r>
              <a:rPr lang="en-US" sz="2000" dirty="0"/>
              <a:t>support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66336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5048" y="1200912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Sketching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51727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Membuat sketsa penting untuk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low-fidelity prototyping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Jangan takut dengan kemampuan menggambar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>
                <a:cs typeface="Arial" pitchFamily="34" charset="0"/>
              </a:rPr>
              <a:t>Menyajikan “tampilan” yang kotor dan cepat dari interface, konsep desain dll</a:t>
            </a:r>
            <a:endParaRPr lang="id-ID" sz="2000" dirty="0"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4" t="31874" r="16369" b="32083"/>
          <a:stretch/>
        </p:blipFill>
        <p:spPr bwMode="auto">
          <a:xfrm>
            <a:off x="4495800" y="2110738"/>
            <a:ext cx="4348907" cy="345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3562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990600"/>
            <a:ext cx="362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Card based prototypes</a:t>
            </a:r>
            <a:endParaRPr lang="id-ID" sz="2400" dirty="0">
              <a:latin typeface="Kristen ITC" pitchFamily="66" charset="0"/>
            </a:endParaRPr>
          </a:p>
        </p:txBody>
      </p:sp>
      <p:pic>
        <p:nvPicPr>
          <p:cNvPr id="6146" name="Picture 2" descr="C:\Users\PC-USER\Downloads\kartu index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3"/>
          <a:stretch/>
        </p:blipFill>
        <p:spPr bwMode="auto">
          <a:xfrm>
            <a:off x="4779767" y="2111586"/>
            <a:ext cx="3983233" cy="16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39167" r="64752" b="27917"/>
          <a:stretch/>
        </p:blipFill>
        <p:spPr bwMode="auto">
          <a:xfrm>
            <a:off x="731520" y="3200400"/>
            <a:ext cx="3854767" cy="24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52747"/>
            <a:ext cx="6373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638" indent="-274638">
              <a:buFont typeface="Wingdings" pitchFamily="2" charset="2"/>
              <a:buChar char="§"/>
            </a:pPr>
            <a:r>
              <a:rPr lang="id-ID" sz="2000" dirty="0" smtClean="0"/>
              <a:t>Sering menggunakan kartu index (3 x 5 inchi)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2000" dirty="0"/>
              <a:t>Setiap kartu mewakili satu layar atau bagian lainnya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d-ID" sz="2000" dirty="0"/>
              <a:t>Sering digunakan untuk pengembangan </a:t>
            </a:r>
            <a:r>
              <a:rPr lang="id-ID" sz="2000" dirty="0" smtClean="0"/>
              <a:t>website</a:t>
            </a:r>
            <a:endParaRPr lang="id-ID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0" t="39167" r="25740" b="27917"/>
          <a:stretch/>
        </p:blipFill>
        <p:spPr bwMode="auto">
          <a:xfrm>
            <a:off x="5029199" y="3941850"/>
            <a:ext cx="3773927" cy="23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6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1192369"/>
            <a:ext cx="389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Wizard-of Oz Technique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238" y="2133600"/>
            <a:ext cx="75229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Make interactive application without (much) code 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Front end interface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(remote) wizard controls user interface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Makes sense when it’s faster/cheaper/easier than making real thing</a:t>
            </a:r>
          </a:p>
          <a:p>
            <a:pPr marL="982663" indent="-342900">
              <a:buFont typeface="Courier New" pitchFamily="49" charset="0"/>
              <a:buChar char="o"/>
            </a:pPr>
            <a:endParaRPr lang="id-ID" sz="20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Get feedback from users people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Hi-Fidelity: users think it’s more real 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Low-Fidelity: more license to suggest changes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48046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192369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Making a Wizard Powered Prototype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238" y="1828800"/>
            <a:ext cx="75229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Map out scenarios and application flow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What should happen in response to user behavior?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Put together interface “skeletons”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Develop “hooks” for wizard input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Where and how the wizard will provide input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Selecting the next screen, entering text, entering a zone, recognizing speech, etc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Remember that later you’ll need to replace with computer</a:t>
            </a:r>
            <a:endParaRPr lang="id-ID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Rehearse wizard role with a college</a:t>
            </a:r>
          </a:p>
        </p:txBody>
      </p:sp>
    </p:spTree>
    <p:extLst>
      <p:ext uri="{BB962C8B-B14F-4D97-AF65-F5344CB8AC3E}">
        <p14:creationId xmlns:p14="http://schemas.microsoft.com/office/powerpoint/2010/main" val="162919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192369"/>
            <a:ext cx="5711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Running Wizard Powered Prototypes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238" y="1828800"/>
            <a:ext cx="75229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Practice with a friend first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Once you’re comfortable, recruit “users”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Two roles: facilitator and wizard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Facilitator provide task (paper) and takes note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Wizard operator interface</a:t>
            </a:r>
          </a:p>
          <a:p>
            <a:r>
              <a:rPr lang="id-ID" sz="2000" dirty="0" smtClean="0"/>
              <a:t>     ( more authentic if hidden or remote)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User feedback can be....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Think aloud (speak freely as performing task)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Retrospective (best when think aloud distracts)</a:t>
            </a:r>
          </a:p>
          <a:p>
            <a:pPr marL="982663" indent="-342900">
              <a:buFont typeface="Courier New" pitchFamily="49" charset="0"/>
              <a:buChar char="o"/>
            </a:pPr>
            <a:r>
              <a:rPr lang="id-ID" sz="2000" dirty="0" smtClean="0"/>
              <a:t>Heuristic evaluation (works with experts too</a:t>
            </a:r>
            <a:endParaRPr lang="id-ID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id-ID" sz="2000" dirty="0" smtClean="0"/>
              <a:t>Debrief users (reveal wizard if needed)</a:t>
            </a:r>
          </a:p>
        </p:txBody>
      </p:sp>
    </p:spTree>
    <p:extLst>
      <p:ext uri="{BB962C8B-B14F-4D97-AF65-F5344CB8AC3E}">
        <p14:creationId xmlns:p14="http://schemas.microsoft.com/office/powerpoint/2010/main" val="3677423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192369"/>
            <a:ext cx="3767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Advantages of Wizard 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238" y="1828800"/>
            <a:ext cx="7522970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Fast (faster) and thus, cheaper and more iterative prototypes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Creating multiple variations is easy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More “real” than paper prototyping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Identifies bugs and problems with current design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Places the user at the center of development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Can envision challenging to build application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Designers learn by playing wizard</a:t>
            </a:r>
          </a:p>
        </p:txBody>
      </p:sp>
    </p:spTree>
    <p:extLst>
      <p:ext uri="{BB962C8B-B14F-4D97-AF65-F5344CB8AC3E}">
        <p14:creationId xmlns:p14="http://schemas.microsoft.com/office/powerpoint/2010/main" val="3677423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192369"/>
            <a:ext cx="402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Kristen ITC" pitchFamily="66" charset="0"/>
              </a:rPr>
              <a:t>Disadvantages of Wizard </a:t>
            </a:r>
            <a:endParaRPr lang="id-ID" sz="2400" dirty="0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238" y="1828800"/>
            <a:ext cx="75229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Simulations may misrepresent otherwise imperfect tech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May simulate technologies that do not exist (and may never)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Wizards require training and can be inconsistent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Playing the wizard can be exchausting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Some features (and limitations) are difficult/impossible to simulate effectively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smtClean="0"/>
              <a:t>May be inappropriate in some venues (e.g., home)</a:t>
            </a: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1997844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314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9111" y="1066800"/>
            <a:ext cx="3826689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Prototyping </a:t>
            </a:r>
            <a:r>
              <a:rPr lang="id-ID" sz="2200" dirty="0" smtClean="0"/>
              <a:t>a</a:t>
            </a:r>
            <a:r>
              <a:rPr lang="en-US" sz="2200" dirty="0" err="1" smtClean="0"/>
              <a:t>nd</a:t>
            </a:r>
            <a:r>
              <a:rPr lang="en-US" sz="2200" dirty="0" smtClean="0"/>
              <a:t> Construction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143000" y="1938278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38150">
              <a:buFont typeface="+mj-lt"/>
              <a:buAutoNum type="alphaLcPeriod"/>
              <a:tabLst>
                <a:tab pos="438150" algn="l"/>
                <a:tab pos="895350" algn="l"/>
              </a:tabLst>
            </a:pPr>
            <a:r>
              <a:rPr lang="id-ID" sz="2000" dirty="0" smtClean="0"/>
              <a:t>Apa itu </a:t>
            </a:r>
            <a:r>
              <a:rPr lang="en-US" sz="2000" dirty="0" smtClean="0">
                <a:solidFill>
                  <a:srgbClr val="FF0000"/>
                </a:solidFill>
                <a:latin typeface="Kristen ITC" pitchFamily="66" charset="0"/>
              </a:rPr>
              <a:t>Prototype</a:t>
            </a:r>
            <a:r>
              <a:rPr lang="en-US" sz="2000" dirty="0" smtClean="0"/>
              <a:t>?</a:t>
            </a:r>
            <a:endParaRPr lang="id-ID" sz="2000" dirty="0" smtClean="0"/>
          </a:p>
          <a:p>
            <a:pPr marL="457200" indent="-457200" defTabSz="438150">
              <a:buFont typeface="+mj-lt"/>
              <a:buAutoNum type="alphaLcPeriod"/>
              <a:tabLst>
                <a:tab pos="438150" algn="l"/>
                <a:tab pos="895350" algn="l"/>
              </a:tabLst>
            </a:pPr>
            <a:r>
              <a:rPr lang="id-ID" sz="2000" dirty="0" smtClean="0"/>
              <a:t>Mengapa </a:t>
            </a:r>
            <a:r>
              <a:rPr lang="en-US" sz="2000" dirty="0" smtClean="0">
                <a:solidFill>
                  <a:srgbClr val="FF0000"/>
                </a:solidFill>
                <a:latin typeface="Kristen ITC" pitchFamily="66" charset="0"/>
              </a:rPr>
              <a:t>Prototype</a:t>
            </a:r>
            <a:r>
              <a:rPr lang="en-US" sz="2000" dirty="0" smtClean="0"/>
              <a:t>? </a:t>
            </a:r>
            <a:endParaRPr lang="id-ID" sz="2000" dirty="0" smtClean="0"/>
          </a:p>
          <a:p>
            <a:pPr marL="457200" indent="-457200" defTabSz="438150">
              <a:buFont typeface="+mj-lt"/>
              <a:buAutoNum type="alphaLcPeriod"/>
              <a:tabLst>
                <a:tab pos="438150" algn="l"/>
                <a:tab pos="895350" algn="l"/>
              </a:tabLst>
            </a:pPr>
            <a:r>
              <a:rPr lang="id-ID" sz="2000" dirty="0" smtClean="0"/>
              <a:t>Berbagai jenis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  <a:latin typeface="Kristen ITC" pitchFamily="66" charset="0"/>
              </a:rPr>
              <a:t>Prototype</a:t>
            </a:r>
            <a:endParaRPr lang="id-ID" sz="2000" dirty="0" smtClean="0"/>
          </a:p>
          <a:p>
            <a:pPr defTabSz="438150">
              <a:tabLst>
                <a:tab pos="438150" algn="l"/>
                <a:tab pos="895350" algn="l"/>
              </a:tabLst>
            </a:pPr>
            <a:r>
              <a:rPr lang="id-ID" sz="2000" dirty="0" smtClean="0"/>
              <a:t>		</a:t>
            </a:r>
            <a:r>
              <a:rPr lang="en-US" sz="2000" dirty="0" smtClean="0"/>
              <a:t>low </a:t>
            </a:r>
            <a:r>
              <a:rPr lang="en-US" sz="2000" dirty="0"/>
              <a:t>fidelity </a:t>
            </a:r>
            <a:endParaRPr lang="id-ID" sz="2000" dirty="0" smtClean="0"/>
          </a:p>
          <a:p>
            <a:pPr defTabSz="438150">
              <a:tabLst>
                <a:tab pos="438150" algn="l"/>
                <a:tab pos="895350" algn="l"/>
              </a:tabLst>
            </a:pPr>
            <a:r>
              <a:rPr lang="id-ID" sz="2000" dirty="0"/>
              <a:t>	</a:t>
            </a:r>
            <a:r>
              <a:rPr lang="id-ID" sz="2000" dirty="0" smtClean="0"/>
              <a:t>	</a:t>
            </a:r>
            <a:r>
              <a:rPr lang="en-US" sz="2000" dirty="0" smtClean="0"/>
              <a:t>high </a:t>
            </a:r>
            <a:r>
              <a:rPr lang="en-US" sz="2000" dirty="0"/>
              <a:t>fidelity </a:t>
            </a:r>
            <a:endParaRPr lang="id-ID" sz="2000" dirty="0" smtClean="0"/>
          </a:p>
          <a:p>
            <a:pPr marL="457200" indent="-457200" defTabSz="438150">
              <a:buAutoNum type="alphaLcPeriod" startAt="4"/>
              <a:tabLst>
                <a:tab pos="438150" algn="l"/>
                <a:tab pos="895350" algn="l"/>
              </a:tabLst>
            </a:pPr>
            <a:r>
              <a:rPr lang="id-ID" sz="2000" dirty="0" smtClean="0"/>
              <a:t>Kesepakatan dalam membuat </a:t>
            </a:r>
            <a:r>
              <a:rPr lang="en-US" sz="2000" dirty="0">
                <a:solidFill>
                  <a:srgbClr val="FF0000"/>
                </a:solidFill>
                <a:latin typeface="Kristen ITC" pitchFamily="66" charset="0"/>
              </a:rPr>
              <a:t>Prototype</a:t>
            </a:r>
            <a:endParaRPr lang="id-ID" sz="2000" dirty="0" smtClean="0"/>
          </a:p>
          <a:p>
            <a:pPr defTabSz="438150">
              <a:tabLst>
                <a:tab pos="438150" algn="l"/>
                <a:tab pos="895350" algn="l"/>
              </a:tabLst>
            </a:pPr>
            <a:r>
              <a:rPr lang="id-ID" sz="2000" dirty="0"/>
              <a:t>	</a:t>
            </a:r>
            <a:r>
              <a:rPr lang="id-ID" sz="2000" dirty="0" smtClean="0"/>
              <a:t>	</a:t>
            </a:r>
            <a:r>
              <a:rPr lang="en-US" sz="2000" dirty="0" smtClean="0"/>
              <a:t>vertical </a:t>
            </a:r>
            <a:endParaRPr lang="id-ID" sz="2000" dirty="0" smtClean="0"/>
          </a:p>
          <a:p>
            <a:pPr defTabSz="438150">
              <a:tabLst>
                <a:tab pos="438150" algn="l"/>
                <a:tab pos="895350" algn="l"/>
              </a:tabLst>
            </a:pPr>
            <a:r>
              <a:rPr lang="id-ID" sz="2000" dirty="0"/>
              <a:t>	</a:t>
            </a:r>
            <a:r>
              <a:rPr lang="id-ID" sz="2000" dirty="0" smtClean="0"/>
              <a:t>	</a:t>
            </a:r>
            <a:r>
              <a:rPr lang="en-US" sz="2000" dirty="0" smtClean="0"/>
              <a:t>horizontal </a:t>
            </a:r>
            <a:endParaRPr lang="id-ID" sz="2000" dirty="0" smtClean="0"/>
          </a:p>
          <a:p>
            <a:pPr defTabSz="438150">
              <a:tabLst>
                <a:tab pos="438150" algn="l"/>
                <a:tab pos="895350" algn="l"/>
              </a:tabLst>
            </a:pPr>
            <a:r>
              <a:rPr lang="id-ID" sz="2000" dirty="0" smtClean="0"/>
              <a:t>e. 	</a:t>
            </a:r>
            <a:r>
              <a:rPr lang="en-US" sz="2000" dirty="0" smtClean="0"/>
              <a:t>Construction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66336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066800"/>
            <a:ext cx="25266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/>
              <a:t>Apa itu </a:t>
            </a:r>
            <a:r>
              <a:rPr lang="en-US" sz="2200" dirty="0">
                <a:solidFill>
                  <a:srgbClr val="FF0000"/>
                </a:solidFill>
                <a:latin typeface="Kristen ITC" pitchFamily="66" charset="0"/>
              </a:rPr>
              <a:t>Prototype</a:t>
            </a:r>
            <a:endParaRPr lang="id-ID" sz="2200" dirty="0"/>
          </a:p>
        </p:txBody>
      </p:sp>
      <p:sp>
        <p:nvSpPr>
          <p:cNvPr id="3" name="Rectangle 2"/>
          <p:cNvSpPr/>
          <p:nvPr/>
        </p:nvSpPr>
        <p:spPr>
          <a:xfrm>
            <a:off x="1081086" y="1676400"/>
            <a:ext cx="7300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 smtClean="0"/>
              <a:t>Proses pembuatan model sederhana software yang mengijinkan pengguna memiliki gambaran dasar tentang program serta melakukan pengujian awal.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609600" y="2819400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Prototyping Perangkat Lunak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081086" y="3204127"/>
            <a:ext cx="7300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 smtClean="0"/>
              <a:t>Salah satu metode </a:t>
            </a:r>
            <a:r>
              <a:rPr lang="id-ID" i="1" dirty="0" smtClean="0"/>
              <a:t>system life sycle </a:t>
            </a:r>
            <a:r>
              <a:rPr lang="id-ID" dirty="0" smtClean="0"/>
              <a:t>yang didasarkan pada konsep </a:t>
            </a:r>
            <a:r>
              <a:rPr lang="id-ID" i="1" dirty="0" smtClean="0"/>
              <a:t>model bekerja</a:t>
            </a:r>
            <a:r>
              <a:rPr lang="id-ID" dirty="0" smtClean="0"/>
              <a:t> (working model)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081085" y="3962400"/>
            <a:ext cx="7300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d-ID" dirty="0"/>
              <a:t>Tujuannya adalah mengembangkan model menjadi sistem final. Artinya sistem akan dikembangkan lebih cepat daripada metode tradisional dan biayanya menjadi lebih rendah.</a:t>
            </a:r>
          </a:p>
        </p:txBody>
      </p:sp>
    </p:spTree>
    <p:extLst>
      <p:ext uri="{BB962C8B-B14F-4D97-AF65-F5344CB8AC3E}">
        <p14:creationId xmlns:p14="http://schemas.microsoft.com/office/powerpoint/2010/main" val="146982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93113"/>
            <a:ext cx="4875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/>
              <a:t>Dalam </a:t>
            </a:r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Interaction</a:t>
            </a:r>
            <a:r>
              <a:rPr lang="id-ID" sz="2200" dirty="0" smtClean="0">
                <a:latin typeface="Kristen ITC" pitchFamily="66" charset="0"/>
              </a:rPr>
              <a:t> </a:t>
            </a:r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Design</a:t>
            </a:r>
            <a:r>
              <a:rPr lang="id-ID" sz="2200" dirty="0" smtClean="0">
                <a:latin typeface="Kristen ITC" pitchFamily="66" charset="0"/>
              </a:rPr>
              <a:t> </a:t>
            </a:r>
            <a:r>
              <a:rPr lang="id-ID" sz="2200" dirty="0" smtClean="0"/>
              <a:t>terdapat:</a:t>
            </a:r>
            <a:endParaRPr lang="id-ID" sz="2200" dirty="0"/>
          </a:p>
        </p:txBody>
      </p:sp>
      <p:pic>
        <p:nvPicPr>
          <p:cNvPr id="1026" name="Picture 2" descr="C:\Users\PC-USER\Downloads\2-materi-pembelajaran-storyboard-12-6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21922" r="12382" b="8551"/>
          <a:stretch/>
        </p:blipFill>
        <p:spPr bwMode="auto">
          <a:xfrm>
            <a:off x="5029200" y="2756356"/>
            <a:ext cx="3886200" cy="272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USER\Downloads\uiSketch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" y="1583472"/>
            <a:ext cx="4237011" cy="31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89073" y="5692914"/>
            <a:ext cx="2037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</a:rPr>
              <a:t>02. Storyboard</a:t>
            </a:r>
            <a:endParaRPr lang="id-ID" sz="2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6405" y="4890455"/>
            <a:ext cx="27895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 smtClean="0">
                <a:solidFill>
                  <a:srgbClr val="FF0000"/>
                </a:solidFill>
              </a:rPr>
              <a:t>01. Screen Sketches</a:t>
            </a:r>
            <a:endParaRPr lang="id-ID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2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093113"/>
            <a:ext cx="4875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/>
              <a:t>Dalam </a:t>
            </a:r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Interaction</a:t>
            </a:r>
            <a:r>
              <a:rPr lang="id-ID" sz="2200" dirty="0" smtClean="0">
                <a:latin typeface="Kristen ITC" pitchFamily="66" charset="0"/>
              </a:rPr>
              <a:t> </a:t>
            </a:r>
            <a:r>
              <a:rPr lang="id-ID" sz="2200" dirty="0" smtClean="0">
                <a:solidFill>
                  <a:srgbClr val="FF0000"/>
                </a:solidFill>
                <a:latin typeface="Kristen ITC" pitchFamily="66" charset="0"/>
              </a:rPr>
              <a:t>Design</a:t>
            </a:r>
            <a:r>
              <a:rPr lang="id-ID" sz="2200" dirty="0" smtClean="0">
                <a:latin typeface="Kristen ITC" pitchFamily="66" charset="0"/>
              </a:rPr>
              <a:t> </a:t>
            </a:r>
            <a:r>
              <a:rPr lang="id-ID" sz="2200" dirty="0" smtClean="0"/>
              <a:t>terdapat:</a:t>
            </a:r>
            <a:endParaRPr lang="id-ID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057400"/>
            <a:ext cx="55892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38150" algn="l"/>
              </a:tabLst>
            </a:pPr>
            <a:r>
              <a:rPr lang="id-ID" sz="2200" dirty="0" smtClean="0"/>
              <a:t>03. Powerpoint Slide show</a:t>
            </a:r>
          </a:p>
          <a:p>
            <a:pPr>
              <a:tabLst>
                <a:tab pos="438150" algn="l"/>
              </a:tabLst>
            </a:pPr>
            <a:r>
              <a:rPr lang="id-ID" sz="2200" dirty="0" smtClean="0"/>
              <a:t>04. Vidio yang mensimulasikan 	penggunaan sistem</a:t>
            </a:r>
          </a:p>
          <a:p>
            <a:pPr>
              <a:tabLst>
                <a:tab pos="438150" algn="l"/>
              </a:tabLst>
            </a:pPr>
            <a:r>
              <a:rPr lang="id-ID" sz="2200" dirty="0" smtClean="0"/>
              <a:t>05. Palm pilot</a:t>
            </a:r>
          </a:p>
          <a:p>
            <a:pPr>
              <a:tabLst>
                <a:tab pos="438150" algn="l"/>
              </a:tabLst>
            </a:pPr>
            <a:r>
              <a:rPr lang="id-ID" sz="2200" dirty="0" smtClean="0"/>
              <a:t>06. Mock-up system</a:t>
            </a:r>
          </a:p>
          <a:p>
            <a:pPr>
              <a:tabLst>
                <a:tab pos="438150" algn="l"/>
              </a:tabLst>
            </a:pPr>
            <a:r>
              <a:rPr lang="id-ID" sz="2200" dirty="0" smtClean="0"/>
              <a:t>07. Perangkat lunak dengan fungsi 	terbatas yang ditulis dalam bahasa 	target</a:t>
            </a:r>
            <a:endParaRPr lang="id-ID" sz="2200" dirty="0"/>
          </a:p>
        </p:txBody>
      </p:sp>
      <p:pic>
        <p:nvPicPr>
          <p:cNvPr id="2050" name="Picture 2" descr="C:\Users\PC-USER\Downloads\060321_PalmPilot_vmed.grid-4x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5187" r="6477" b="5929"/>
          <a:stretch/>
        </p:blipFill>
        <p:spPr bwMode="auto">
          <a:xfrm>
            <a:off x="6553200" y="2819400"/>
            <a:ext cx="2011681" cy="27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47334" y="5587893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Palm Pilot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982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PC-USER\Downloads\system-mockup-15-6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963"/>
            <a:ext cx="8229600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3496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/>
              <a:t>Mock-Up Sistem Informasi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46982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66800"/>
            <a:ext cx="2618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Interaction</a:t>
            </a:r>
            <a:r>
              <a:rPr lang="id-ID" sz="2000" dirty="0" smtClean="0">
                <a:latin typeface="Kristen ITC" pitchFamily="66" charset="0"/>
              </a:rPr>
              <a:t> </a:t>
            </a:r>
            <a:r>
              <a:rPr lang="id-ID" sz="2000" dirty="0" smtClean="0">
                <a:solidFill>
                  <a:srgbClr val="FF0000"/>
                </a:solidFill>
                <a:latin typeface="Kristen ITC" pitchFamily="66" charset="0"/>
              </a:rPr>
              <a:t>Design</a:t>
            </a:r>
            <a:r>
              <a:rPr lang="id-ID" sz="2000" dirty="0" smtClean="0">
                <a:latin typeface="Kristen ITC" pitchFamily="66" charset="0"/>
              </a:rPr>
              <a:t> 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1905000" y="1905000"/>
            <a:ext cx="2819400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Kristen ITC" pitchFamily="66" charset="0"/>
              </a:rPr>
              <a:t>Wireframe</a:t>
            </a:r>
            <a:endParaRPr lang="id-ID" sz="2000" dirty="0"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3124200"/>
            <a:ext cx="28194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Kristen ITC" pitchFamily="66" charset="0"/>
              </a:rPr>
              <a:t>Mockup</a:t>
            </a:r>
            <a:endParaRPr lang="id-ID" sz="2000" dirty="0">
              <a:latin typeface="Kristen ITC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724400"/>
            <a:ext cx="28194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Kristen ITC" pitchFamily="66" charset="0"/>
              </a:rPr>
              <a:t>Prototype</a:t>
            </a:r>
            <a:endParaRPr lang="id-ID" sz="2000" dirty="0">
              <a:latin typeface="Kristen ITC" pitchFamily="66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105400" y="2286000"/>
            <a:ext cx="685800" cy="13716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096000" y="2756356"/>
            <a:ext cx="1146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STATIS</a:t>
            </a:r>
            <a:endParaRPr lang="id-ID" sz="2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889956"/>
            <a:ext cx="1375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DINAMIS</a:t>
            </a:r>
            <a:endParaRPr lang="id-ID" sz="2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5400" y="5105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82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577490"/>
            <a:ext cx="175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dirty="0">
                <a:latin typeface="Kristen ITC" pitchFamily="66" charset="0"/>
              </a:rPr>
              <a:t>Wireframe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2304545"/>
            <a:ext cx="7086600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/>
              <a:t>D</a:t>
            </a:r>
            <a:r>
              <a:rPr lang="id-ID" sz="2000" dirty="0" smtClean="0"/>
              <a:t>isebut </a:t>
            </a:r>
            <a:r>
              <a:rPr lang="id-ID" sz="2000" dirty="0"/>
              <a:t>sebagai </a:t>
            </a:r>
            <a:r>
              <a:rPr lang="id-ID" sz="2000" i="1" dirty="0"/>
              <a:t>blueprint</a:t>
            </a:r>
            <a:r>
              <a:rPr lang="id-ID" sz="2000" dirty="0"/>
              <a:t> dalam </a:t>
            </a:r>
            <a:r>
              <a:rPr lang="id-ID" sz="2000" dirty="0" smtClean="0"/>
              <a:t>arsitektur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Tujuan untuk menyampaikan susunan, </a:t>
            </a:r>
            <a:r>
              <a:rPr lang="id-ID" sz="2000" i="1" dirty="0" smtClean="0"/>
              <a:t>layout, </a:t>
            </a:r>
            <a:r>
              <a:rPr lang="id-ID" sz="2000" dirty="0" smtClean="0"/>
              <a:t>navigasi dan organisir konten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Biasanya dibuat dengan warna hitam putih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000" dirty="0" smtClean="0"/>
              <a:t>Lebih ditekankan pada isi dari konten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469826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1014</Words>
  <Application>Microsoft Office PowerPoint</Application>
  <PresentationFormat>On-screen Show (4:3)</PresentationFormat>
  <Paragraphs>200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PC-USER</cp:lastModifiedBy>
  <cp:revision>306</cp:revision>
  <dcterms:created xsi:type="dcterms:W3CDTF">2010-08-24T06:47:44Z</dcterms:created>
  <dcterms:modified xsi:type="dcterms:W3CDTF">2019-01-21T02:49:07Z</dcterms:modified>
</cp:coreProperties>
</file>