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6" r:id="rId2"/>
    <p:sldId id="317" r:id="rId3"/>
    <p:sldId id="318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51" r:id="rId24"/>
    <p:sldId id="36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22/11/2018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14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0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86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9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75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01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16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82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3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10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8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94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00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46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08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5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6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0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4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6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7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88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Beberapa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kelemahan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SDLC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tradisional</a:t>
            </a:r>
            <a:r>
              <a:rPr lang="en-US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akibat</a:t>
            </a:r>
            <a:r>
              <a:rPr lang="en-US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langkah-langkah</a:t>
            </a:r>
            <a:r>
              <a:rPr lang="en-US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sekuensial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8288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ANALISIS DAN PERANCANGAN SISTEM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smtClean="0">
                <a:solidFill>
                  <a:schemeClr val="bg1"/>
                </a:solidFill>
              </a:rPr>
              <a:t>- </a:t>
            </a:r>
            <a:r>
              <a:rPr lang="en-US" b="1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Implementasi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2752" y="1497687"/>
            <a:ext cx="76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Testing (Program,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konfirmasi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user)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Instalasi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12313"/>
            <a:ext cx="2020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Pemeliharaan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2752" y="2829600"/>
            <a:ext cx="764544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kelemahan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SDLC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tradisional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Terlalu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boros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baik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biaya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maupun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waktu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terjadi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perubahan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ketika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sudah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dikembangkan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SDLC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pendekatan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terstruktur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mensyaratkan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mengikuti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semua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langkah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25067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996" y="838200"/>
            <a:ext cx="47211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Pengembangan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Sistem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Informasi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4996" y="1668481"/>
            <a:ext cx="2921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proses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pengaplikasian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teknologi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tujuan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menyelesaikan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masalah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Memilah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masalah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besar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kompleks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menjadi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bagian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kecil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diatur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9282" t="28125" r="21523" b="13542"/>
          <a:stretch/>
        </p:blipFill>
        <p:spPr>
          <a:xfrm>
            <a:off x="3505200" y="1421487"/>
            <a:ext cx="5374535" cy="46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881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996" y="838200"/>
            <a:ext cx="7233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Pendekatan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Dalam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Pengembangan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Sistem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Informasi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4996" y="1447800"/>
            <a:ext cx="82918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Pendekatan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Berorientasi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Proses</a:t>
            </a:r>
          </a:p>
          <a:p>
            <a:pPr marL="573088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Fokus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alur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penggunaan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transformasi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informasi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3088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representasi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grafik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seperti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 Flow Diagram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573088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mengalir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tujuan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beberapa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tahapan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3088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Struktur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dispesifikasikan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573088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Kerugian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Berkas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bergantung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aplikasi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573088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Pendekatan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Berorientasi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pPr marL="573088" indent="-285750"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Menggambarkan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bergantung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aplikasi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573088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 data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menggambarkan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hubungan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bisnis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pPr marL="573088" indent="-285750"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Aturan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bisnis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menggambarkan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bagaimana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merepresentasikan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memproses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82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996" y="838200"/>
            <a:ext cx="6309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Metodologi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Pengembangan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Sistem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Informasi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00403"/>
            <a:ext cx="177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Waterfall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369735"/>
            <a:ext cx="77724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pendefinisiannya</a:t>
            </a: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unit testing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Pengoperasian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057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355" t="35417" r="22694" b="17708"/>
          <a:stretch/>
        </p:blipFill>
        <p:spPr>
          <a:xfrm>
            <a:off x="314007" y="1028700"/>
            <a:ext cx="85445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193" y="16002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model water fall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228671"/>
            <a:ext cx="746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Pratisi</a:t>
            </a:r>
            <a:r>
              <a:rPr lang="en-US" sz="2000" dirty="0" smtClean="0"/>
              <a:t> </a:t>
            </a:r>
            <a:r>
              <a:rPr lang="en-US" sz="2000" dirty="0" err="1" smtClean="0"/>
              <a:t>projek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stages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fleksibel</a:t>
            </a:r>
            <a:r>
              <a:rPr lang="en-US" sz="20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Hal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sulitnya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merespon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sebab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model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cocok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dimengerti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0254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2271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Alternatif</a:t>
            </a:r>
            <a:r>
              <a:rPr lang="en-US" sz="2200" b="1" dirty="0" smtClean="0"/>
              <a:t> SDLC</a:t>
            </a:r>
            <a:endParaRPr lang="en-US" sz="2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355" t="32293" r="25622" b="17708"/>
          <a:stretch/>
        </p:blipFill>
        <p:spPr>
          <a:xfrm>
            <a:off x="3048000" y="2133600"/>
            <a:ext cx="5814389" cy="4038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095" y="1600200"/>
            <a:ext cx="3859306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parallel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Rapid Application Development (RAD)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bertahap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prototype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Model spiral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Model </a:t>
            </a:r>
            <a:r>
              <a:rPr lang="en-US" sz="2000" dirty="0" err="1" smtClean="0"/>
              <a:t>paket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85935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4431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Rapid Application Development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4095" y="1600200"/>
            <a:ext cx="385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Case Tool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93826" y="2000310"/>
            <a:ext cx="7692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Join Application Development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Menggunakan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Bahasa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Pemrograman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Generasi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</a:t>
            </a:r>
            <a:r>
              <a:rPr lang="en-US" sz="2000" i="1" dirty="0" smtClean="0"/>
              <a:t> 4 / </a:t>
            </a:r>
            <a:r>
              <a:rPr lang="en-US" sz="2000" i="1" dirty="0" err="1" smtClean="0"/>
              <a:t>Visualisasi</a:t>
            </a:r>
            <a:endParaRPr lang="en-US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Menggunakan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pembangkit</a:t>
            </a:r>
            <a:r>
              <a:rPr lang="en-US" sz="2000" i="1" dirty="0" smtClean="0"/>
              <a:t> code (code generator)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616779"/>
            <a:ext cx="385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Tiga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Kategori</a:t>
            </a:r>
            <a:r>
              <a:rPr lang="en-US" sz="2000" i="1" dirty="0" smtClean="0"/>
              <a:t> RAD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93826" y="4038600"/>
            <a:ext cx="7692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Pengembangan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bertahap</a:t>
            </a:r>
            <a:endParaRPr lang="en-US" sz="2000" i="1" dirty="0" smtClean="0"/>
          </a:p>
          <a:p>
            <a:pPr marL="1022350" indent="-342900">
              <a:buFont typeface="Courier New" panose="02070309020205020404" pitchFamily="49" charset="0"/>
              <a:buChar char="o"/>
            </a:pPr>
            <a:r>
              <a:rPr lang="en-US" sz="2000" i="1" dirty="0" err="1" smtClean="0"/>
              <a:t>Deretan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versi</a:t>
            </a:r>
            <a:r>
              <a:rPr lang="en-US" sz="2000" i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Prototype </a:t>
            </a:r>
          </a:p>
          <a:p>
            <a:pPr marL="1022350" indent="-342900">
              <a:buFont typeface="Courier New" panose="02070309020205020404" pitchFamily="49" charset="0"/>
              <a:buChar char="o"/>
            </a:pPr>
            <a:r>
              <a:rPr lang="en-US" sz="2000" i="1" dirty="0" err="1" smtClean="0"/>
              <a:t>Sistem</a:t>
            </a:r>
            <a:r>
              <a:rPr lang="en-US" sz="2000" i="1" dirty="0" smtClean="0"/>
              <a:t> prototyping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Thow</a:t>
            </a:r>
            <a:r>
              <a:rPr lang="en-US" sz="2000" i="1" dirty="0" smtClean="0"/>
              <a:t>-Away Prototyping</a:t>
            </a:r>
          </a:p>
          <a:p>
            <a:pPr marL="1022350" indent="-342900">
              <a:buFont typeface="Courier New" panose="02070309020205020404" pitchFamily="49" charset="0"/>
              <a:buChar char="o"/>
            </a:pPr>
            <a:r>
              <a:rPr lang="en-US" sz="2000" i="1" dirty="0" err="1" smtClean="0"/>
              <a:t>Peracangan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prototipe</a:t>
            </a:r>
            <a:r>
              <a:rPr lang="en-US" sz="2000" i="1" dirty="0" smtClean="0"/>
              <a:t>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811327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31730" t="28221" r="29968" b="35861"/>
          <a:stretch/>
        </p:blipFill>
        <p:spPr bwMode="auto">
          <a:xfrm>
            <a:off x="304800" y="838200"/>
            <a:ext cx="83058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76475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31730" t="25656" r="29006" b="31870"/>
          <a:stretch/>
        </p:blipFill>
        <p:spPr bwMode="auto">
          <a:xfrm>
            <a:off x="457200" y="990601"/>
            <a:ext cx="8077199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118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42731" y="131841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64" y="2381625"/>
            <a:ext cx="80010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effectLst/>
              </a:rPr>
              <a:t>Metodologi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Pengembangan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Sistem</a:t>
            </a:r>
            <a:r>
              <a:rPr lang="en-US" sz="2000" dirty="0" smtClean="0">
                <a:effectLst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Kelemahan</a:t>
            </a:r>
            <a:r>
              <a:rPr lang="en-US" sz="2000" dirty="0" smtClean="0"/>
              <a:t> SDLC </a:t>
            </a:r>
            <a:r>
              <a:rPr lang="en-US" sz="2000" dirty="0" err="1" smtClean="0"/>
              <a:t>Tradisional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effectLst/>
              </a:rPr>
              <a:t>Pengembangan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Sistem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Informasi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dan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Pendekatan-pendekatan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dalam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pengembangan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sistem</a:t>
            </a:r>
            <a:r>
              <a:rPr lang="en-US" sz="2000" dirty="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1950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341" y="914400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Throw-Away Prototyping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7243" t="25086" r="26122" b="19897"/>
          <a:stretch/>
        </p:blipFill>
        <p:spPr bwMode="auto">
          <a:xfrm>
            <a:off x="457200" y="1283732"/>
            <a:ext cx="8382000" cy="4812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047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341" y="914400"/>
            <a:ext cx="7040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Permasalahan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model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berevolusi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44780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visibilitas</a:t>
            </a:r>
            <a:r>
              <a:rPr lang="en-US" sz="2000" dirty="0" smtClean="0"/>
              <a:t> proses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Model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terstruktur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</a:t>
            </a:r>
          </a:p>
          <a:p>
            <a:pPr>
              <a:tabLst>
                <a:tab pos="73501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: </a:t>
            </a:r>
          </a:p>
          <a:p>
            <a:pPr>
              <a:tabLst>
                <a:tab pos="735013" algn="l"/>
                <a:tab pos="1255713" algn="l"/>
              </a:tabLst>
            </a:pPr>
            <a:r>
              <a:rPr lang="en-US" sz="2000" dirty="0"/>
              <a:t> 	</a:t>
            </a:r>
            <a:r>
              <a:rPr lang="en-US" sz="2000" dirty="0" smtClean="0"/>
              <a:t>	</a:t>
            </a: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rapid prototyping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1341" y="3278594"/>
            <a:ext cx="602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Pemakaian</a:t>
            </a:r>
            <a:r>
              <a:rPr lang="en-US" sz="2000" dirty="0" smtClean="0"/>
              <a:t> model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berevolusi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714563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interaktif</a:t>
            </a:r>
            <a:r>
              <a:rPr lang="en-US" sz="2000" dirty="0" smtClean="0"/>
              <a:t> yang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menengah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</a:p>
          <a:p>
            <a:pPr>
              <a:tabLst>
                <a:tab pos="735013" algn="l"/>
                <a:tab pos="1255713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:</a:t>
            </a:r>
          </a:p>
          <a:p>
            <a:pPr>
              <a:tabLst>
                <a:tab pos="735013" algn="l"/>
                <a:tab pos="125571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User interface.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</a:p>
          <a:p>
            <a:pPr>
              <a:tabLst>
                <a:tab pos="735013" algn="l"/>
                <a:tab pos="125571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terlalu</a:t>
            </a:r>
            <a:r>
              <a:rPr lang="en-US" sz="2000" dirty="0" smtClean="0"/>
              <a:t> lama (short lifetime)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6283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48494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Model </a:t>
            </a:r>
            <a:r>
              <a:rPr lang="en-US" sz="2200" b="1" dirty="0" err="1" smtClean="0"/>
              <a:t>Pengembangan</a:t>
            </a:r>
            <a:r>
              <a:rPr lang="en-US" sz="2200" b="1" dirty="0" smtClean="0"/>
              <a:t> Incremental</a:t>
            </a:r>
            <a:endParaRPr lang="en-US" sz="2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841" t="46875" r="17423" b="17708"/>
          <a:stretch/>
        </p:blipFill>
        <p:spPr>
          <a:xfrm>
            <a:off x="304800" y="1676400"/>
            <a:ext cx="8610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21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056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052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4706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Analisis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Perancangan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Sistem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Analisis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sistem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Cara </a:t>
            </a: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menspesifikasi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detail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Sistem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detail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bagian-bagian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diimplementasikan</a:t>
            </a:r>
            <a:r>
              <a:rPr lang="en-US" sz="2000" dirty="0" smtClean="0"/>
              <a:t>.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Analisis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Desain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Sistem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(ANSI)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didefinisikan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organisasional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kompleks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diimplementasikan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diringkasi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>
              <a:tabLst>
                <a:tab pos="746125" algn="l"/>
              </a:tabLst>
            </a:pPr>
            <a:r>
              <a:rPr lang="en-US" sz="2000" dirty="0" smtClean="0"/>
              <a:t>Analysis: </a:t>
            </a:r>
            <a:r>
              <a:rPr lang="en-US" sz="2000" dirty="0" err="1" smtClean="0"/>
              <a:t>mendefinisikan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.</a:t>
            </a:r>
          </a:p>
          <a:p>
            <a:pPr>
              <a:tabLst>
                <a:tab pos="746125" algn="l"/>
              </a:tabLst>
            </a:pPr>
            <a:r>
              <a:rPr lang="en-US" sz="2000" dirty="0"/>
              <a:t>	</a:t>
            </a:r>
            <a:r>
              <a:rPr lang="en-US" sz="2000" b="1" i="1" dirty="0" smtClean="0"/>
              <a:t>from requirements to specification</a:t>
            </a:r>
            <a:endParaRPr lang="en-US" sz="2000" dirty="0" smtClean="0"/>
          </a:p>
          <a:p>
            <a:pPr>
              <a:tabLst>
                <a:tab pos="746125" algn="l"/>
              </a:tabLst>
            </a:pPr>
            <a:r>
              <a:rPr lang="en-US" sz="2000" dirty="0" err="1" smtClean="0"/>
              <a:t>Desain</a:t>
            </a:r>
            <a:r>
              <a:rPr lang="en-US" sz="2000" dirty="0" smtClean="0"/>
              <a:t>: </a:t>
            </a:r>
            <a:r>
              <a:rPr lang="en-US" sz="2000" dirty="0" err="1" smtClean="0"/>
              <a:t>memecahkan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endParaRPr lang="en-US" sz="2000" dirty="0" smtClean="0"/>
          </a:p>
          <a:p>
            <a:pPr>
              <a:tabLst>
                <a:tab pos="746125" algn="l"/>
              </a:tabLst>
            </a:pPr>
            <a:r>
              <a:rPr lang="en-US" sz="2000" dirty="0"/>
              <a:t>	</a:t>
            </a:r>
            <a:r>
              <a:rPr lang="en-US" sz="2000" b="1" i="1" dirty="0" smtClean="0"/>
              <a:t>from specification to implementation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142744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46769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Alasan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Pentingnya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Tahapan</a:t>
            </a:r>
            <a:r>
              <a:rPr lang="en-US" sz="2200" b="1" dirty="0" smtClean="0"/>
              <a:t> ANSI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3887" y="1690062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Tahapan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analisis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menentukan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maslah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diselesaikan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perusahaan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ANSI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cukup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lama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dipakai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membangun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lunak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konvensional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menawarkan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profesi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baru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sebagai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seorang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analis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1027113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Bagaimana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membangun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1027113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Bagaimana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menganalisis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kebutuhan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1027113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Bagaimana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merancang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sebuah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berbasis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komputer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1027113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Bagaimana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memecahkan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masalah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73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4960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Metodologi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Pengembangan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Sistem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3887" y="1690062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SDLC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umum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Fase-fase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SDLC</a:t>
            </a:r>
          </a:p>
          <a:p>
            <a:pPr marL="9144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Identifikasi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seleksi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proyek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9144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Inisiasi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perencanaan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proyek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9144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Analisis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44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Desain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>
              <a:tabLst>
                <a:tab pos="1381125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logical</a:t>
            </a:r>
          </a:p>
          <a:p>
            <a:pPr marL="457200">
              <a:tabLst>
                <a:tab pos="1381125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fiscal </a:t>
            </a:r>
          </a:p>
          <a:p>
            <a:pPr marL="914400" indent="-457200">
              <a:buAutoNum type="arabicPeriod" startAt="5"/>
              <a:tabLst>
                <a:tab pos="914400" algn="l"/>
                <a:tab pos="1381125" algn="l"/>
              </a:tabLst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Implementasi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4400" indent="-457200">
              <a:buAutoNum type="arabicPeriod" startAt="5"/>
              <a:tabLst>
                <a:tab pos="914400" algn="l"/>
                <a:tab pos="1381125" algn="l"/>
              </a:tabLst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Pemeliharaan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55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43941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Identifikasi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Seleksi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Proyek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2752" y="1447800"/>
            <a:ext cx="7645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Mengidentifikasi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proyek-proyek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potensial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Klasifikasi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merangking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proyek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Memilih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proyek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kembangkan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617113"/>
            <a:ext cx="4660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Inisiasi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Perencanaan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Proyek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2752" y="3124200"/>
            <a:ext cx="7645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Menentukan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detail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rencana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kerja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dikerjakan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Durasi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diperlukan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masing-masing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tahap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Sumber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daya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manusia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lunak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Financial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diestimasi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848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21489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Tahap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Analisis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2752" y="1447800"/>
            <a:ext cx="7645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Pengumpulan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Mendefinisikan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requirement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kebutuhan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Memprioritaskan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kebutuhan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Menyusun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mengevaluasi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alternative 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Mengulas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kebutuhan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pihak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manajemen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124200"/>
            <a:ext cx="2002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Tahap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Desain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2752" y="3631287"/>
            <a:ext cx="7645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logis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193800" indent="-457200">
              <a:buFont typeface="+mj-lt"/>
              <a:buAutoNum type="alphaLcPeriod"/>
              <a:tabLst>
                <a:tab pos="858838" algn="l"/>
              </a:tabLst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Deskripsi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fungsional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mengenai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proses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baru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1193800" indent="-457200">
              <a:buFont typeface="+mj-lt"/>
              <a:buAutoNum type="alphaLcPeriod"/>
              <a:tabLst>
                <a:tab pos="858838" algn="l"/>
              </a:tabLst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Deskripsi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detail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spesifikasi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meliputi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1716088" indent="-342900">
              <a:buFont typeface="Wingdings" panose="05000000000000000000" pitchFamily="2" charset="2"/>
              <a:buChar char="§"/>
              <a:tabLst>
                <a:tab pos="858838" algn="l"/>
                <a:tab pos="1773238" algn="l"/>
              </a:tabLst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Input (data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saja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menjadi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input)</a:t>
            </a:r>
          </a:p>
          <a:p>
            <a:pPr marL="1716088" indent="-342900">
              <a:buFont typeface="Wingdings" panose="05000000000000000000" pitchFamily="2" charset="2"/>
              <a:buChar char="§"/>
              <a:tabLst>
                <a:tab pos="858838" algn="l"/>
                <a:tab pos="1773238" algn="l"/>
              </a:tabLst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Output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saja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menjadi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output)</a:t>
            </a:r>
          </a:p>
          <a:p>
            <a:pPr marL="1716088" indent="-342900">
              <a:buFont typeface="Wingdings" panose="05000000000000000000" pitchFamily="2" charset="2"/>
              <a:buChar char="§"/>
              <a:tabLst>
                <a:tab pos="858838" algn="l"/>
                <a:tab pos="1773238" algn="l"/>
              </a:tabLst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Proses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Prosedur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apasaja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dieksekusi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mengubah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input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menjadi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output</a:t>
            </a:r>
          </a:p>
        </p:txBody>
      </p:sp>
    </p:spTree>
    <p:extLst>
      <p:ext uri="{BB962C8B-B14F-4D97-AF65-F5344CB8AC3E}">
        <p14:creationId xmlns:p14="http://schemas.microsoft.com/office/powerpoint/2010/main" val="42296996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066800"/>
            <a:ext cx="24111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Tahap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Desain</a:t>
            </a:r>
            <a:r>
              <a:rPr lang="en-US" sz="2200" b="1" dirty="0" smtClean="0"/>
              <a:t> &gt;&gt;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2752" y="1573887"/>
            <a:ext cx="7645448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Fisik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6550">
              <a:lnSpc>
                <a:spcPct val="150000"/>
              </a:lnSpc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Deskripsi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teknis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mengenai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pilihan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teknologi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lunak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1082675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Deskripsi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detail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spesifikasi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082675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Modul-modul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program </a:t>
            </a:r>
          </a:p>
          <a:p>
            <a:pPr marL="1436688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File-file </a:t>
            </a:r>
          </a:p>
          <a:p>
            <a:pPr marL="1436688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jaringan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1436688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lunak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718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2002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Tahap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Desain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2752" y="1497687"/>
            <a:ext cx="7645448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Aktivitas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dilakukan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tahapan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desain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6125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Merancang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mengintegrasikan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jaringan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746125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Merancang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arsitektur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aplikasi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746125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Mendesain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muka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pengguna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746125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Mendesain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muka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746125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Mendesain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mengintegrasikan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database </a:t>
            </a:r>
          </a:p>
          <a:p>
            <a:pPr marL="746125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Membuat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prototype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detail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746125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Mendesain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mengintegrasikan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kendali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34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727</Words>
  <Application>Microsoft Office PowerPoint</Application>
  <PresentationFormat>On-screen Show (4:3)</PresentationFormat>
  <Paragraphs>171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Office Theme</vt:lpstr>
      <vt:lpstr>PowerPoint Presentation</vt:lpstr>
      <vt:lpstr>Tujuan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224</cp:revision>
  <dcterms:created xsi:type="dcterms:W3CDTF">2010-08-24T06:47:44Z</dcterms:created>
  <dcterms:modified xsi:type="dcterms:W3CDTF">2018-11-22T04:22:48Z</dcterms:modified>
</cp:coreProperties>
</file>